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5003101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Weekly Branch </a:t>
            </a:r>
            <a:r>
              <a:rPr lang="en-US" sz="2400" dirty="0" smtClean="0"/>
              <a:t>Dashboard 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430932" y="865203"/>
            <a:ext cx="5969009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Weekly Branch </a:t>
            </a:r>
            <a:r>
              <a:rPr lang="en-US" sz="4000" dirty="0" smtClean="0"/>
              <a:t>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430932" y="1919340"/>
            <a:ext cx="10317816" cy="407803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b="1" dirty="0" smtClean="0"/>
              <a:t> </a:t>
            </a:r>
            <a:r>
              <a:rPr lang="en-US" sz="1600" dirty="0"/>
              <a:t>No of Invoice by </a:t>
            </a:r>
            <a:r>
              <a:rPr lang="en-US" sz="1600" dirty="0" smtClean="0"/>
              <a:t>Account </a:t>
            </a:r>
            <a:r>
              <a:rPr lang="en-US" sz="1600" dirty="0"/>
              <a:t>Exec</a:t>
            </a:r>
            <a:r>
              <a:rPr lang="en-US" sz="1600" b="1" dirty="0" smtClean="0"/>
              <a:t>  </a:t>
            </a:r>
            <a:endParaRPr lang="en-US" sz="1600" b="1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dirty="0"/>
              <a:t>Yearly Meeting </a:t>
            </a:r>
            <a:r>
              <a:rPr lang="en-US" sz="1600" dirty="0" smtClean="0"/>
              <a:t>Count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dirty="0" smtClean="0"/>
              <a:t>Target Achieve New </a:t>
            </a:r>
            <a:endParaRPr lang="en-US" sz="1600" dirty="0" smtClean="0"/>
          </a:p>
          <a:p>
            <a:r>
              <a:rPr lang="en-US" sz="1600" dirty="0" smtClean="0"/>
              <a:t>    3.1Cross Sell—Target , Achieve, </a:t>
            </a:r>
            <a:r>
              <a:rPr lang="en-US" sz="1600" dirty="0"/>
              <a:t>N</a:t>
            </a:r>
            <a:r>
              <a:rPr lang="en-US" sz="1600" dirty="0" smtClean="0"/>
              <a:t>ew</a:t>
            </a:r>
            <a:endParaRPr lang="en-US" sz="1600" dirty="0"/>
          </a:p>
          <a:p>
            <a:r>
              <a:rPr lang="en-US" sz="1600" dirty="0" smtClean="0"/>
              <a:t>    3.2New-Target, Achieve, New</a:t>
            </a:r>
            <a:endParaRPr lang="en-US" sz="1600" dirty="0"/>
          </a:p>
          <a:p>
            <a:r>
              <a:rPr lang="en-US" sz="1600" dirty="0" smtClean="0"/>
              <a:t>    3.3Renewal-Target</a:t>
            </a:r>
            <a:r>
              <a:rPr lang="en-US" sz="1600" dirty="0"/>
              <a:t>, </a:t>
            </a:r>
            <a:r>
              <a:rPr lang="en-US" sz="1600" dirty="0" smtClean="0"/>
              <a:t>Achieve, New</a:t>
            </a:r>
            <a:r>
              <a:rPr lang="en-US" sz="1600" b="1" dirty="0" smtClean="0"/>
              <a:t> </a:t>
            </a:r>
            <a:endParaRPr lang="en-US" sz="1600" b="1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dirty="0"/>
              <a:t>Stage Funnel by Revenue</a:t>
            </a:r>
            <a:endParaRPr lang="en-US" sz="1600" b="1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dirty="0"/>
              <a:t>No of meeting By Account </a:t>
            </a:r>
            <a:r>
              <a:rPr lang="en-US" sz="1600" dirty="0" smtClean="0"/>
              <a:t>Exe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 </a:t>
            </a:r>
            <a:r>
              <a:rPr lang="en-US" sz="1600" dirty="0"/>
              <a:t>Top Open Opportunity</a:t>
            </a:r>
            <a:endParaRPr lang="en-US" sz="1600" b="1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 </a:t>
            </a:r>
            <a:r>
              <a:rPr lang="en-US" sz="1600" dirty="0" smtClean="0"/>
              <a:t>Total </a:t>
            </a:r>
            <a:r>
              <a:rPr lang="en-US" sz="1600" dirty="0"/>
              <a:t>Profits by Region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smtClean="0"/>
              <a:t>Oppt-Product </a:t>
            </a:r>
            <a:r>
              <a:rPr lang="en-US" sz="1600" dirty="0"/>
              <a:t>distribution</a:t>
            </a:r>
            <a:endParaRPr lang="en-US" sz="16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168" y="1152019"/>
            <a:ext cx="983411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16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1600" dirty="0"/>
              <a:t>Individual performance within the branch</a:t>
            </a:r>
            <a:r>
              <a:rPr lang="en-US" sz="1600" dirty="0" smtClean="0"/>
              <a:t>:</a:t>
            </a:r>
          </a:p>
          <a:p>
            <a:pPr lvl="1"/>
            <a:endParaRPr lang="en-US" sz="1600" dirty="0"/>
          </a:p>
          <a:p>
            <a:pPr lvl="2"/>
            <a:r>
              <a:rPr lang="en-US" sz="1600" b="1" dirty="0"/>
              <a:t>Target FY</a:t>
            </a:r>
            <a:r>
              <a:rPr lang="en-US" sz="16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600" b="1" dirty="0"/>
              <a:t>Placed Achievement</a:t>
            </a:r>
            <a:r>
              <a:rPr lang="en-US" sz="16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600" b="1" dirty="0"/>
              <a:t>Invoiced Achievement</a:t>
            </a:r>
            <a:r>
              <a:rPr lang="en-US" sz="1600" dirty="0"/>
              <a:t> from Invoice sheet (New, Cross sell and Renewal) Column (B, F, G, J)</a:t>
            </a:r>
          </a:p>
          <a:p>
            <a:pPr lvl="2"/>
            <a:r>
              <a:rPr lang="en-US" sz="1600" b="1" dirty="0"/>
              <a:t>Percentage of Achievement</a:t>
            </a:r>
            <a:r>
              <a:rPr lang="en-US" sz="1600" dirty="0"/>
              <a:t> for Placed and Invoice – (Achieved/budget)</a:t>
            </a:r>
          </a:p>
          <a:p>
            <a:pPr lvl="2"/>
            <a:r>
              <a:rPr lang="en-US" sz="1600" b="1" dirty="0"/>
              <a:t>No of meetings </a:t>
            </a:r>
            <a:r>
              <a:rPr lang="en-US" sz="1600" dirty="0"/>
              <a:t>for current year – Meeting sheet (A, C, D)</a:t>
            </a:r>
          </a:p>
          <a:p>
            <a:pPr lvl="2"/>
            <a:r>
              <a:rPr lang="en-US" sz="1600" b="1" dirty="0"/>
              <a:t>Open </a:t>
            </a:r>
            <a:r>
              <a:rPr lang="en-US" sz="1600" b="1" dirty="0" err="1"/>
              <a:t>Oppty</a:t>
            </a:r>
            <a:r>
              <a:rPr lang="en-US" sz="16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600" b="1" dirty="0"/>
              <a:t>Closed Won</a:t>
            </a:r>
            <a:r>
              <a:rPr lang="en-US" sz="1600" dirty="0"/>
              <a:t> – Opportunity report (Column: C, E, F, G) (Stage ‘Won’ Column G = Won)</a:t>
            </a:r>
          </a:p>
          <a:p>
            <a:pPr lvl="2"/>
            <a:r>
              <a:rPr lang="en-US" sz="1600" dirty="0"/>
              <a:t>Conversion Ratio (Closed Won/Total Opportunity)</a:t>
            </a:r>
          </a:p>
          <a:p>
            <a:pPr lvl="2"/>
            <a:r>
              <a:rPr lang="en-US" sz="1600" dirty="0"/>
              <a:t>Further drill down to individual level top 10 open </a:t>
            </a:r>
            <a:r>
              <a:rPr lang="en-US" sz="1600" dirty="0" err="1"/>
              <a:t>oppty</a:t>
            </a:r>
            <a:r>
              <a:rPr lang="en-US" sz="1600" dirty="0"/>
              <a:t> and Win </a:t>
            </a:r>
          </a:p>
        </p:txBody>
      </p:sp>
    </p:spTree>
    <p:extLst>
      <p:ext uri="{BB962C8B-B14F-4D97-AF65-F5344CB8AC3E}">
        <p14:creationId xmlns:p14="http://schemas.microsoft.com/office/powerpoint/2010/main" val="299024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410426"/>
              </p:ext>
            </p:extLst>
          </p:nvPr>
        </p:nvGraphicFramePr>
        <p:xfrm>
          <a:off x="812724" y="1609858"/>
          <a:ext cx="9159690" cy="260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xmlns="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xmlns="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xmlns="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08-04-2023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15-04-2023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22-04-2022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29-04-2022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Tableau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07-05-2022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14-05-2022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Insurance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4" y="988623"/>
            <a:ext cx="9618893" cy="49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49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1793</TotalTime>
  <Words>154</Words>
  <Application>Microsoft Office PowerPoint</Application>
  <PresentationFormat>Custom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247</cp:revision>
  <dcterms:created xsi:type="dcterms:W3CDTF">2019-01-11T06:57:28Z</dcterms:created>
  <dcterms:modified xsi:type="dcterms:W3CDTF">2023-07-31T14:05:55Z</dcterms:modified>
</cp:coreProperties>
</file>