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4"/>
  </p:notesMasterIdLst>
  <p:sldIdLst>
    <p:sldId id="257" r:id="rId2"/>
    <p:sldId id="258" r:id="rId3"/>
    <p:sldId id="259" r:id="rId4"/>
    <p:sldId id="260" r:id="rId5"/>
    <p:sldId id="262" r:id="rId6"/>
    <p:sldId id="263" r:id="rId7"/>
    <p:sldId id="265" r:id="rId8"/>
    <p:sldId id="261" r:id="rId9"/>
    <p:sldId id="264" r:id="rId10"/>
    <p:sldId id="266" r:id="rId11"/>
    <p:sldId id="268"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8" d="100"/>
          <a:sy n="68" d="100"/>
        </p:scale>
        <p:origin x="816"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016D42-8F39-484D-8850-39190354CF57}" type="datetimeFigureOut">
              <a:rPr lang="en-IN" smtClean="0"/>
              <a:t>06-05-2020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A3A5CC-3B45-4870-AAD2-5BEC5D900CD9}" type="slidenum">
              <a:rPr lang="en-IN" smtClean="0"/>
              <a:t>‹#›</a:t>
            </a:fld>
            <a:endParaRPr lang="en-IN"/>
          </a:p>
        </p:txBody>
      </p:sp>
    </p:spTree>
    <p:extLst>
      <p:ext uri="{BB962C8B-B14F-4D97-AF65-F5344CB8AC3E}">
        <p14:creationId xmlns:p14="http://schemas.microsoft.com/office/powerpoint/2010/main" val="2068715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7A3A5CC-3B45-4870-AAD2-5BEC5D900CD9}" type="slidenum">
              <a:rPr lang="en-IN" smtClean="0"/>
              <a:t>10</a:t>
            </a:fld>
            <a:endParaRPr lang="en-IN"/>
          </a:p>
        </p:txBody>
      </p:sp>
    </p:spTree>
    <p:extLst>
      <p:ext uri="{BB962C8B-B14F-4D97-AF65-F5344CB8AC3E}">
        <p14:creationId xmlns:p14="http://schemas.microsoft.com/office/powerpoint/2010/main" val="4200024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11A01B7-8BCB-4E3E-80CF-ACE1AF5D0E44}" type="datetimeFigureOut">
              <a:rPr lang="en-IN" smtClean="0"/>
              <a:t>06-05-2020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573F8C-61F0-4094-B24B-FABDA6BC2D6A}" type="slidenum">
              <a:rPr lang="en-IN" smtClean="0"/>
              <a:t>‹#›</a:t>
            </a:fld>
            <a:endParaRPr lang="en-IN"/>
          </a:p>
        </p:txBody>
      </p:sp>
    </p:spTree>
    <p:extLst>
      <p:ext uri="{BB962C8B-B14F-4D97-AF65-F5344CB8AC3E}">
        <p14:creationId xmlns:p14="http://schemas.microsoft.com/office/powerpoint/2010/main" val="1548562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1A01B7-8BCB-4E3E-80CF-ACE1AF5D0E44}" type="datetimeFigureOut">
              <a:rPr lang="en-IN" smtClean="0"/>
              <a:t>06-05-2020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573F8C-61F0-4094-B24B-FABDA6BC2D6A}" type="slidenum">
              <a:rPr lang="en-IN" smtClean="0"/>
              <a:t>‹#›</a:t>
            </a:fld>
            <a:endParaRPr lang="en-IN"/>
          </a:p>
        </p:txBody>
      </p:sp>
    </p:spTree>
    <p:extLst>
      <p:ext uri="{BB962C8B-B14F-4D97-AF65-F5344CB8AC3E}">
        <p14:creationId xmlns:p14="http://schemas.microsoft.com/office/powerpoint/2010/main" val="3663686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1A01B7-8BCB-4E3E-80CF-ACE1AF5D0E44}" type="datetimeFigureOut">
              <a:rPr lang="en-IN" smtClean="0"/>
              <a:t>06-05-2020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573F8C-61F0-4094-B24B-FABDA6BC2D6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36278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1A01B7-8BCB-4E3E-80CF-ACE1AF5D0E44}" type="datetimeFigureOut">
              <a:rPr lang="en-IN" smtClean="0"/>
              <a:t>06-05-2020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573F8C-61F0-4094-B24B-FABDA6BC2D6A}" type="slidenum">
              <a:rPr lang="en-IN" smtClean="0"/>
              <a:t>‹#›</a:t>
            </a:fld>
            <a:endParaRPr lang="en-IN"/>
          </a:p>
        </p:txBody>
      </p:sp>
    </p:spTree>
    <p:extLst>
      <p:ext uri="{BB962C8B-B14F-4D97-AF65-F5344CB8AC3E}">
        <p14:creationId xmlns:p14="http://schemas.microsoft.com/office/powerpoint/2010/main" val="3709451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1A01B7-8BCB-4E3E-80CF-ACE1AF5D0E44}" type="datetimeFigureOut">
              <a:rPr lang="en-IN" smtClean="0"/>
              <a:t>06-05-2020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573F8C-61F0-4094-B24B-FABDA6BC2D6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813316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1A01B7-8BCB-4E3E-80CF-ACE1AF5D0E44}" type="datetimeFigureOut">
              <a:rPr lang="en-IN" smtClean="0"/>
              <a:t>06-05-2020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573F8C-61F0-4094-B24B-FABDA6BC2D6A}" type="slidenum">
              <a:rPr lang="en-IN" smtClean="0"/>
              <a:t>‹#›</a:t>
            </a:fld>
            <a:endParaRPr lang="en-IN"/>
          </a:p>
        </p:txBody>
      </p:sp>
    </p:spTree>
    <p:extLst>
      <p:ext uri="{BB962C8B-B14F-4D97-AF65-F5344CB8AC3E}">
        <p14:creationId xmlns:p14="http://schemas.microsoft.com/office/powerpoint/2010/main" val="4221614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1A01B7-8BCB-4E3E-80CF-ACE1AF5D0E44}" type="datetimeFigureOut">
              <a:rPr lang="en-IN" smtClean="0"/>
              <a:t>06-05-2020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573F8C-61F0-4094-B24B-FABDA6BC2D6A}" type="slidenum">
              <a:rPr lang="en-IN" smtClean="0"/>
              <a:t>‹#›</a:t>
            </a:fld>
            <a:endParaRPr lang="en-IN"/>
          </a:p>
        </p:txBody>
      </p:sp>
    </p:spTree>
    <p:extLst>
      <p:ext uri="{BB962C8B-B14F-4D97-AF65-F5344CB8AC3E}">
        <p14:creationId xmlns:p14="http://schemas.microsoft.com/office/powerpoint/2010/main" val="25428070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1A01B7-8BCB-4E3E-80CF-ACE1AF5D0E44}" type="datetimeFigureOut">
              <a:rPr lang="en-IN" smtClean="0"/>
              <a:t>06-05-2020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573F8C-61F0-4094-B24B-FABDA6BC2D6A}" type="slidenum">
              <a:rPr lang="en-IN" smtClean="0"/>
              <a:t>‹#›</a:t>
            </a:fld>
            <a:endParaRPr lang="en-IN"/>
          </a:p>
        </p:txBody>
      </p:sp>
    </p:spTree>
    <p:extLst>
      <p:ext uri="{BB962C8B-B14F-4D97-AF65-F5344CB8AC3E}">
        <p14:creationId xmlns:p14="http://schemas.microsoft.com/office/powerpoint/2010/main" val="888182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1A01B7-8BCB-4E3E-80CF-ACE1AF5D0E44}" type="datetimeFigureOut">
              <a:rPr lang="en-IN" smtClean="0"/>
              <a:t>06-05-2020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573F8C-61F0-4094-B24B-FABDA6BC2D6A}" type="slidenum">
              <a:rPr lang="en-IN" smtClean="0"/>
              <a:t>‹#›</a:t>
            </a:fld>
            <a:endParaRPr lang="en-IN"/>
          </a:p>
        </p:txBody>
      </p:sp>
    </p:spTree>
    <p:extLst>
      <p:ext uri="{BB962C8B-B14F-4D97-AF65-F5344CB8AC3E}">
        <p14:creationId xmlns:p14="http://schemas.microsoft.com/office/powerpoint/2010/main" val="3891998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1A01B7-8BCB-4E3E-80CF-ACE1AF5D0E44}" type="datetimeFigureOut">
              <a:rPr lang="en-IN" smtClean="0"/>
              <a:t>06-05-2020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573F8C-61F0-4094-B24B-FABDA6BC2D6A}" type="slidenum">
              <a:rPr lang="en-IN" smtClean="0"/>
              <a:t>‹#›</a:t>
            </a:fld>
            <a:endParaRPr lang="en-IN"/>
          </a:p>
        </p:txBody>
      </p:sp>
    </p:spTree>
    <p:extLst>
      <p:ext uri="{BB962C8B-B14F-4D97-AF65-F5344CB8AC3E}">
        <p14:creationId xmlns:p14="http://schemas.microsoft.com/office/powerpoint/2010/main" val="469890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1A01B7-8BCB-4E3E-80CF-ACE1AF5D0E44}" type="datetimeFigureOut">
              <a:rPr lang="en-IN" smtClean="0"/>
              <a:t>06-05-2020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573F8C-61F0-4094-B24B-FABDA6BC2D6A}" type="slidenum">
              <a:rPr lang="en-IN" smtClean="0"/>
              <a:t>‹#›</a:t>
            </a:fld>
            <a:endParaRPr lang="en-IN"/>
          </a:p>
        </p:txBody>
      </p:sp>
    </p:spTree>
    <p:extLst>
      <p:ext uri="{BB962C8B-B14F-4D97-AF65-F5344CB8AC3E}">
        <p14:creationId xmlns:p14="http://schemas.microsoft.com/office/powerpoint/2010/main" val="738024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11A01B7-8BCB-4E3E-80CF-ACE1AF5D0E44}" type="datetimeFigureOut">
              <a:rPr lang="en-IN" smtClean="0"/>
              <a:t>06-05-2020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573F8C-61F0-4094-B24B-FABDA6BC2D6A}" type="slidenum">
              <a:rPr lang="en-IN" smtClean="0"/>
              <a:t>‹#›</a:t>
            </a:fld>
            <a:endParaRPr lang="en-IN"/>
          </a:p>
        </p:txBody>
      </p:sp>
    </p:spTree>
    <p:extLst>
      <p:ext uri="{BB962C8B-B14F-4D97-AF65-F5344CB8AC3E}">
        <p14:creationId xmlns:p14="http://schemas.microsoft.com/office/powerpoint/2010/main" val="2163914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11A01B7-8BCB-4E3E-80CF-ACE1AF5D0E44}" type="datetimeFigureOut">
              <a:rPr lang="en-IN" smtClean="0"/>
              <a:t>06-05-2020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573F8C-61F0-4094-B24B-FABDA6BC2D6A}" type="slidenum">
              <a:rPr lang="en-IN" smtClean="0"/>
              <a:t>‹#›</a:t>
            </a:fld>
            <a:endParaRPr lang="en-IN"/>
          </a:p>
        </p:txBody>
      </p:sp>
    </p:spTree>
    <p:extLst>
      <p:ext uri="{BB962C8B-B14F-4D97-AF65-F5344CB8AC3E}">
        <p14:creationId xmlns:p14="http://schemas.microsoft.com/office/powerpoint/2010/main" val="1643399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1A01B7-8BCB-4E3E-80CF-ACE1AF5D0E44}" type="datetimeFigureOut">
              <a:rPr lang="en-IN" smtClean="0"/>
              <a:t>06-05-2020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573F8C-61F0-4094-B24B-FABDA6BC2D6A}" type="slidenum">
              <a:rPr lang="en-IN" smtClean="0"/>
              <a:t>‹#›</a:t>
            </a:fld>
            <a:endParaRPr lang="en-IN"/>
          </a:p>
        </p:txBody>
      </p:sp>
    </p:spTree>
    <p:extLst>
      <p:ext uri="{BB962C8B-B14F-4D97-AF65-F5344CB8AC3E}">
        <p14:creationId xmlns:p14="http://schemas.microsoft.com/office/powerpoint/2010/main" val="3318697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1A01B7-8BCB-4E3E-80CF-ACE1AF5D0E44}" type="datetimeFigureOut">
              <a:rPr lang="en-IN" smtClean="0"/>
              <a:t>06-05-2020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573F8C-61F0-4094-B24B-FABDA6BC2D6A}" type="slidenum">
              <a:rPr lang="en-IN" smtClean="0"/>
              <a:t>‹#›</a:t>
            </a:fld>
            <a:endParaRPr lang="en-IN"/>
          </a:p>
        </p:txBody>
      </p:sp>
    </p:spTree>
    <p:extLst>
      <p:ext uri="{BB962C8B-B14F-4D97-AF65-F5344CB8AC3E}">
        <p14:creationId xmlns:p14="http://schemas.microsoft.com/office/powerpoint/2010/main" val="27540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1A01B7-8BCB-4E3E-80CF-ACE1AF5D0E44}" type="datetimeFigureOut">
              <a:rPr lang="en-IN" smtClean="0"/>
              <a:t>06-05-2020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573F8C-61F0-4094-B24B-FABDA6BC2D6A}" type="slidenum">
              <a:rPr lang="en-IN" smtClean="0"/>
              <a:t>‹#›</a:t>
            </a:fld>
            <a:endParaRPr lang="en-IN"/>
          </a:p>
        </p:txBody>
      </p:sp>
    </p:spTree>
    <p:extLst>
      <p:ext uri="{BB962C8B-B14F-4D97-AF65-F5344CB8AC3E}">
        <p14:creationId xmlns:p14="http://schemas.microsoft.com/office/powerpoint/2010/main" val="2775912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1A01B7-8BCB-4E3E-80CF-ACE1AF5D0E44}" type="datetimeFigureOut">
              <a:rPr lang="en-IN" smtClean="0"/>
              <a:t>06-05-2020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7573F8C-61F0-4094-B24B-FABDA6BC2D6A}" type="slidenum">
              <a:rPr lang="en-IN" smtClean="0"/>
              <a:t>‹#›</a:t>
            </a:fld>
            <a:endParaRPr lang="en-IN"/>
          </a:p>
        </p:txBody>
      </p:sp>
    </p:spTree>
    <p:extLst>
      <p:ext uri="{BB962C8B-B14F-4D97-AF65-F5344CB8AC3E}">
        <p14:creationId xmlns:p14="http://schemas.microsoft.com/office/powerpoint/2010/main" val="333809137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4185634"/>
          </a:xfrm>
        </p:spPr>
        <p:txBody>
          <a:bodyPr>
            <a:normAutofit/>
          </a:bodyPr>
          <a:lstStyle/>
          <a:p>
            <a:pPr algn="ctr"/>
            <a:r>
              <a:rPr lang="en-US" sz="4400" dirty="0" smtClean="0">
                <a:solidFill>
                  <a:srgbClr val="C00000"/>
                </a:solidFill>
              </a:rPr>
              <a:t>A project to identify suitable location(s) for constructing warehouse -Recommender System</a:t>
            </a:r>
            <a:endParaRPr lang="en-IN" sz="4400" dirty="0">
              <a:solidFill>
                <a:srgbClr val="C00000"/>
              </a:solidFill>
            </a:endParaRPr>
          </a:p>
        </p:txBody>
      </p:sp>
      <p:sp>
        <p:nvSpPr>
          <p:cNvPr id="3" name="Subtitle 2"/>
          <p:cNvSpPr>
            <a:spLocks noGrp="1"/>
          </p:cNvSpPr>
          <p:nvPr>
            <p:ph type="subTitle" idx="1"/>
          </p:nvPr>
        </p:nvSpPr>
        <p:spPr>
          <a:xfrm>
            <a:off x="1524000" y="4893972"/>
            <a:ext cx="9144000" cy="363828"/>
          </a:xfrm>
        </p:spPr>
        <p:txBody>
          <a:bodyPr>
            <a:normAutofit lnSpcReduction="10000"/>
          </a:bodyPr>
          <a:lstStyle/>
          <a:p>
            <a:endParaRPr lang="en-IN" dirty="0"/>
          </a:p>
        </p:txBody>
      </p:sp>
    </p:spTree>
    <p:extLst>
      <p:ext uri="{BB962C8B-B14F-4D97-AF65-F5344CB8AC3E}">
        <p14:creationId xmlns:p14="http://schemas.microsoft.com/office/powerpoint/2010/main" val="37927979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Displaying </a:t>
            </a:r>
            <a:r>
              <a:rPr lang="en-IN" dirty="0" err="1"/>
              <a:t>centers</a:t>
            </a:r>
            <a:r>
              <a:rPr lang="en-IN" dirty="0"/>
              <a:t> of each cluster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48407469"/>
              </p:ext>
            </p:extLst>
          </p:nvPr>
        </p:nvGraphicFramePr>
        <p:xfrm>
          <a:off x="677332" y="1366657"/>
          <a:ext cx="10942581" cy="3881436"/>
        </p:xfrm>
        <a:graphic>
          <a:graphicData uri="http://schemas.openxmlformats.org/drawingml/2006/table">
            <a:tbl>
              <a:tblPr/>
              <a:tblGrid>
                <a:gridCol w="841737"/>
                <a:gridCol w="841737"/>
                <a:gridCol w="841737"/>
                <a:gridCol w="841737"/>
                <a:gridCol w="841737"/>
                <a:gridCol w="841737"/>
                <a:gridCol w="841737"/>
                <a:gridCol w="841737"/>
                <a:gridCol w="841737"/>
                <a:gridCol w="841737"/>
                <a:gridCol w="841737"/>
                <a:gridCol w="841737"/>
                <a:gridCol w="841737"/>
              </a:tblGrid>
              <a:tr h="1068801">
                <a:tc>
                  <a:txBody>
                    <a:bodyPr/>
                    <a:lstStyle/>
                    <a:p>
                      <a:pPr algn="r" fontAlgn="ctr"/>
                      <a:r>
                        <a:rPr lang="en-IN" sz="1100" b="1">
                          <a:effectLst/>
                        </a:rPr>
                        <a:t>Bakery</a:t>
                      </a:r>
                    </a:p>
                  </a:txBody>
                  <a:tcPr marL="56253" marR="56253" marT="28126" marB="28126" anchor="ctr">
                    <a:lnL>
                      <a:noFill/>
                    </a:lnL>
                    <a:lnR>
                      <a:noFill/>
                    </a:lnR>
                    <a:lnT>
                      <a:noFill/>
                    </a:lnT>
                    <a:lnB>
                      <a:noFill/>
                    </a:lnB>
                  </a:tcPr>
                </a:tc>
                <a:tc>
                  <a:txBody>
                    <a:bodyPr/>
                    <a:lstStyle/>
                    <a:p>
                      <a:pPr algn="r" fontAlgn="ctr"/>
                      <a:r>
                        <a:rPr lang="en-IN" sz="1100" b="1">
                          <a:effectLst/>
                        </a:rPr>
                        <a:t>Breakfast Spot</a:t>
                      </a:r>
                    </a:p>
                  </a:txBody>
                  <a:tcPr marL="56253" marR="56253" marT="28126" marB="28126" anchor="ctr">
                    <a:lnL>
                      <a:noFill/>
                    </a:lnL>
                    <a:lnR>
                      <a:noFill/>
                    </a:lnR>
                    <a:lnT>
                      <a:noFill/>
                    </a:lnT>
                    <a:lnB>
                      <a:noFill/>
                    </a:lnB>
                  </a:tcPr>
                </a:tc>
                <a:tc>
                  <a:txBody>
                    <a:bodyPr/>
                    <a:lstStyle/>
                    <a:p>
                      <a:pPr algn="r" fontAlgn="ctr"/>
                      <a:r>
                        <a:rPr lang="en-IN" sz="1100" b="1">
                          <a:effectLst/>
                        </a:rPr>
                        <a:t>Diner</a:t>
                      </a:r>
                    </a:p>
                  </a:txBody>
                  <a:tcPr marL="56253" marR="56253" marT="28126" marB="28126" anchor="ctr">
                    <a:lnL>
                      <a:noFill/>
                    </a:lnL>
                    <a:lnR>
                      <a:noFill/>
                    </a:lnR>
                    <a:lnT>
                      <a:noFill/>
                    </a:lnT>
                    <a:lnB>
                      <a:noFill/>
                    </a:lnB>
                  </a:tcPr>
                </a:tc>
                <a:tc>
                  <a:txBody>
                    <a:bodyPr/>
                    <a:lstStyle/>
                    <a:p>
                      <a:pPr algn="r" fontAlgn="ctr"/>
                      <a:r>
                        <a:rPr lang="en-IN" sz="1100" b="1">
                          <a:effectLst/>
                        </a:rPr>
                        <a:t>Fish Market</a:t>
                      </a:r>
                    </a:p>
                  </a:txBody>
                  <a:tcPr marL="56253" marR="56253" marT="28126" marB="28126" anchor="ctr">
                    <a:lnL>
                      <a:noFill/>
                    </a:lnL>
                    <a:lnR>
                      <a:noFill/>
                    </a:lnR>
                    <a:lnT>
                      <a:noFill/>
                    </a:lnT>
                    <a:lnB>
                      <a:noFill/>
                    </a:lnB>
                  </a:tcPr>
                </a:tc>
                <a:tc>
                  <a:txBody>
                    <a:bodyPr/>
                    <a:lstStyle/>
                    <a:p>
                      <a:pPr algn="r" fontAlgn="ctr"/>
                      <a:r>
                        <a:rPr lang="en-IN" sz="1100" b="1">
                          <a:effectLst/>
                        </a:rPr>
                        <a:t>Food &amp; Drink Shop</a:t>
                      </a:r>
                    </a:p>
                  </a:txBody>
                  <a:tcPr marL="56253" marR="56253" marT="28126" marB="28126" anchor="ctr">
                    <a:lnL>
                      <a:noFill/>
                    </a:lnL>
                    <a:lnR>
                      <a:noFill/>
                    </a:lnR>
                    <a:lnT>
                      <a:noFill/>
                    </a:lnT>
                    <a:lnB>
                      <a:noFill/>
                    </a:lnB>
                  </a:tcPr>
                </a:tc>
                <a:tc>
                  <a:txBody>
                    <a:bodyPr/>
                    <a:lstStyle/>
                    <a:p>
                      <a:pPr algn="r" fontAlgn="ctr"/>
                      <a:r>
                        <a:rPr lang="en-IN" sz="1100" b="1">
                          <a:effectLst/>
                        </a:rPr>
                        <a:t>Grocery Store</a:t>
                      </a:r>
                    </a:p>
                  </a:txBody>
                  <a:tcPr marL="56253" marR="56253" marT="28126" marB="28126" anchor="ctr">
                    <a:lnL>
                      <a:noFill/>
                    </a:lnL>
                    <a:lnR>
                      <a:noFill/>
                    </a:lnR>
                    <a:lnT>
                      <a:noFill/>
                    </a:lnT>
                    <a:lnB>
                      <a:noFill/>
                    </a:lnB>
                  </a:tcPr>
                </a:tc>
                <a:tc>
                  <a:txBody>
                    <a:bodyPr/>
                    <a:lstStyle/>
                    <a:p>
                      <a:pPr algn="r" fontAlgn="ctr"/>
                      <a:r>
                        <a:rPr lang="en-IN" sz="1100" b="1">
                          <a:effectLst/>
                        </a:rPr>
                        <a:t>Noodle House</a:t>
                      </a:r>
                    </a:p>
                  </a:txBody>
                  <a:tcPr marL="56253" marR="56253" marT="28126" marB="28126" anchor="ctr">
                    <a:lnL>
                      <a:noFill/>
                    </a:lnL>
                    <a:lnR>
                      <a:noFill/>
                    </a:lnR>
                    <a:lnT>
                      <a:noFill/>
                    </a:lnT>
                    <a:lnB>
                      <a:noFill/>
                    </a:lnB>
                  </a:tcPr>
                </a:tc>
                <a:tc>
                  <a:txBody>
                    <a:bodyPr/>
                    <a:lstStyle/>
                    <a:p>
                      <a:pPr algn="r" fontAlgn="ctr"/>
                      <a:r>
                        <a:rPr lang="en-IN" sz="1100" b="1">
                          <a:effectLst/>
                        </a:rPr>
                        <a:t>Pizza Place</a:t>
                      </a:r>
                    </a:p>
                  </a:txBody>
                  <a:tcPr marL="56253" marR="56253" marT="28126" marB="28126" anchor="ctr">
                    <a:lnL>
                      <a:noFill/>
                    </a:lnL>
                    <a:lnR>
                      <a:noFill/>
                    </a:lnR>
                    <a:lnT>
                      <a:noFill/>
                    </a:lnT>
                    <a:lnB>
                      <a:noFill/>
                    </a:lnB>
                  </a:tcPr>
                </a:tc>
                <a:tc>
                  <a:txBody>
                    <a:bodyPr/>
                    <a:lstStyle/>
                    <a:p>
                      <a:pPr algn="r" fontAlgn="ctr"/>
                      <a:r>
                        <a:rPr lang="en-IN" sz="1100" b="1">
                          <a:effectLst/>
                        </a:rPr>
                        <a:t>Sandwich Place</a:t>
                      </a:r>
                    </a:p>
                  </a:txBody>
                  <a:tcPr marL="56253" marR="56253" marT="28126" marB="28126" anchor="ctr">
                    <a:lnL>
                      <a:noFill/>
                    </a:lnL>
                    <a:lnR>
                      <a:noFill/>
                    </a:lnR>
                    <a:lnT>
                      <a:noFill/>
                    </a:lnT>
                    <a:lnB>
                      <a:noFill/>
                    </a:lnB>
                  </a:tcPr>
                </a:tc>
                <a:tc>
                  <a:txBody>
                    <a:bodyPr/>
                    <a:lstStyle/>
                    <a:p>
                      <a:pPr algn="r" fontAlgn="ctr"/>
                      <a:r>
                        <a:rPr lang="en-IN" sz="1100" b="1">
                          <a:effectLst/>
                        </a:rPr>
                        <a:t>Total Restaurants</a:t>
                      </a:r>
                    </a:p>
                  </a:txBody>
                  <a:tcPr marL="56253" marR="56253" marT="28126" marB="28126" anchor="ctr">
                    <a:lnL>
                      <a:noFill/>
                    </a:lnL>
                    <a:lnR>
                      <a:noFill/>
                    </a:lnR>
                    <a:lnT>
                      <a:noFill/>
                    </a:lnT>
                    <a:lnB>
                      <a:noFill/>
                    </a:lnB>
                  </a:tcPr>
                </a:tc>
                <a:tc>
                  <a:txBody>
                    <a:bodyPr/>
                    <a:lstStyle/>
                    <a:p>
                      <a:pPr algn="r" fontAlgn="ctr"/>
                      <a:r>
                        <a:rPr lang="en-IN" sz="1100" b="1">
                          <a:effectLst/>
                        </a:rPr>
                        <a:t>Total Joints</a:t>
                      </a:r>
                    </a:p>
                  </a:txBody>
                  <a:tcPr marL="56253" marR="56253" marT="28126" marB="28126" anchor="ctr">
                    <a:lnL>
                      <a:noFill/>
                    </a:lnL>
                    <a:lnR>
                      <a:noFill/>
                    </a:lnR>
                    <a:lnT>
                      <a:noFill/>
                    </a:lnT>
                    <a:lnB>
                      <a:noFill/>
                    </a:lnB>
                  </a:tcPr>
                </a:tc>
                <a:tc>
                  <a:txBody>
                    <a:bodyPr/>
                    <a:lstStyle/>
                    <a:p>
                      <a:pPr algn="r" fontAlgn="ctr"/>
                      <a:r>
                        <a:rPr lang="en-IN" sz="1100" b="1">
                          <a:effectLst/>
                        </a:rPr>
                        <a:t>Total Sum</a:t>
                      </a:r>
                    </a:p>
                  </a:txBody>
                  <a:tcPr marL="56253" marR="56253" marT="28126" marB="28126" anchor="ctr">
                    <a:lnL>
                      <a:noFill/>
                    </a:lnL>
                    <a:lnR>
                      <a:noFill/>
                    </a:lnR>
                    <a:lnT>
                      <a:noFill/>
                    </a:lnT>
                    <a:lnB>
                      <a:noFill/>
                    </a:lnB>
                  </a:tcPr>
                </a:tc>
                <a:tc>
                  <a:txBody>
                    <a:bodyPr/>
                    <a:lstStyle/>
                    <a:p>
                      <a:endParaRPr lang="en-IN" sz="1100"/>
                    </a:p>
                  </a:txBody>
                  <a:tcPr marL="56253" marR="56253" marT="28126" marB="28126">
                    <a:lnL>
                      <a:noFill/>
                    </a:lnL>
                  </a:tcPr>
                </a:tc>
              </a:tr>
              <a:tr h="562527">
                <a:tc>
                  <a:txBody>
                    <a:bodyPr/>
                    <a:lstStyle/>
                    <a:p>
                      <a:pPr algn="r" fontAlgn="ctr"/>
                      <a:r>
                        <a:rPr lang="en-IN" sz="1100" b="1">
                          <a:effectLst/>
                        </a:rPr>
                        <a:t>G3</a:t>
                      </a:r>
                    </a:p>
                  </a:txBody>
                  <a:tcPr marL="56253" marR="56253" marT="28126" marB="28126" anchor="ctr">
                    <a:lnL>
                      <a:noFill/>
                    </a:lnL>
                    <a:lnR>
                      <a:noFill/>
                    </a:lnR>
                    <a:lnT>
                      <a:noFill/>
                    </a:lnT>
                    <a:lnB>
                      <a:noFill/>
                    </a:lnB>
                    <a:solidFill>
                      <a:srgbClr val="F5F5F5"/>
                    </a:solidFill>
                  </a:tcPr>
                </a:tc>
                <a:tc>
                  <a:txBody>
                    <a:bodyPr/>
                    <a:lstStyle/>
                    <a:p>
                      <a:pPr algn="r" fontAlgn="ctr"/>
                      <a:r>
                        <a:rPr lang="en-IN" sz="1100">
                          <a:effectLst/>
                        </a:rPr>
                        <a:t>2.000000</a:t>
                      </a:r>
                    </a:p>
                  </a:txBody>
                  <a:tcPr marL="56253" marR="56253" marT="28126" marB="28126" anchor="ctr">
                    <a:lnL>
                      <a:noFill/>
                    </a:lnL>
                    <a:lnR>
                      <a:noFill/>
                    </a:lnR>
                    <a:lnT>
                      <a:noFill/>
                    </a:lnT>
                    <a:lnB>
                      <a:noFill/>
                    </a:lnB>
                    <a:solidFill>
                      <a:srgbClr val="F5F5F5"/>
                    </a:solidFill>
                  </a:tcPr>
                </a:tc>
                <a:tc>
                  <a:txBody>
                    <a:bodyPr/>
                    <a:lstStyle/>
                    <a:p>
                      <a:pPr algn="r" fontAlgn="ctr"/>
                      <a:r>
                        <a:rPr lang="en-IN" sz="1100">
                          <a:effectLst/>
                        </a:rPr>
                        <a:t>1.000000</a:t>
                      </a:r>
                    </a:p>
                  </a:txBody>
                  <a:tcPr marL="56253" marR="56253" marT="28126" marB="28126" anchor="ctr">
                    <a:lnL>
                      <a:noFill/>
                    </a:lnL>
                    <a:lnR>
                      <a:noFill/>
                    </a:lnR>
                    <a:lnT>
                      <a:noFill/>
                    </a:lnT>
                    <a:lnB>
                      <a:noFill/>
                    </a:lnB>
                    <a:solidFill>
                      <a:srgbClr val="F5F5F5"/>
                    </a:solidFill>
                  </a:tcPr>
                </a:tc>
                <a:tc>
                  <a:txBody>
                    <a:bodyPr/>
                    <a:lstStyle/>
                    <a:p>
                      <a:pPr algn="r" fontAlgn="ctr"/>
                      <a:r>
                        <a:rPr lang="en-IN" sz="1100">
                          <a:effectLst/>
                        </a:rPr>
                        <a:t>0.0</a:t>
                      </a:r>
                    </a:p>
                  </a:txBody>
                  <a:tcPr marL="56253" marR="56253" marT="28126" marB="28126" anchor="ctr">
                    <a:lnL>
                      <a:noFill/>
                    </a:lnL>
                    <a:lnR>
                      <a:noFill/>
                    </a:lnR>
                    <a:lnT>
                      <a:noFill/>
                    </a:lnT>
                    <a:lnB>
                      <a:noFill/>
                    </a:lnB>
                    <a:solidFill>
                      <a:srgbClr val="F5F5F5"/>
                    </a:solidFill>
                  </a:tcPr>
                </a:tc>
                <a:tc>
                  <a:txBody>
                    <a:bodyPr/>
                    <a:lstStyle/>
                    <a:p>
                      <a:pPr algn="r" fontAlgn="ctr"/>
                      <a:r>
                        <a:rPr lang="en-IN" sz="1100">
                          <a:effectLst/>
                        </a:rPr>
                        <a:t>0.0</a:t>
                      </a:r>
                    </a:p>
                  </a:txBody>
                  <a:tcPr marL="56253" marR="56253" marT="28126" marB="28126" anchor="ctr">
                    <a:lnL>
                      <a:noFill/>
                    </a:lnL>
                    <a:lnR>
                      <a:noFill/>
                    </a:lnR>
                    <a:lnT>
                      <a:noFill/>
                    </a:lnT>
                    <a:lnB>
                      <a:noFill/>
                    </a:lnB>
                    <a:solidFill>
                      <a:srgbClr val="F5F5F5"/>
                    </a:solidFill>
                  </a:tcPr>
                </a:tc>
                <a:tc>
                  <a:txBody>
                    <a:bodyPr/>
                    <a:lstStyle/>
                    <a:p>
                      <a:pPr algn="r" fontAlgn="ctr"/>
                      <a:r>
                        <a:rPr lang="en-IN" sz="1100">
                          <a:effectLst/>
                        </a:rPr>
                        <a:t>0.00</a:t>
                      </a:r>
                    </a:p>
                  </a:txBody>
                  <a:tcPr marL="56253" marR="56253" marT="28126" marB="28126" anchor="ctr">
                    <a:lnL>
                      <a:noFill/>
                    </a:lnL>
                    <a:lnR>
                      <a:noFill/>
                    </a:lnR>
                    <a:lnT>
                      <a:noFill/>
                    </a:lnT>
                    <a:lnB>
                      <a:noFill/>
                    </a:lnB>
                    <a:solidFill>
                      <a:srgbClr val="F5F5F5"/>
                    </a:solidFill>
                  </a:tcPr>
                </a:tc>
                <a:tc>
                  <a:txBody>
                    <a:bodyPr/>
                    <a:lstStyle/>
                    <a:p>
                      <a:pPr algn="r" fontAlgn="ctr"/>
                      <a:r>
                        <a:rPr lang="en-IN" sz="1100">
                          <a:effectLst/>
                        </a:rPr>
                        <a:t>0.000000</a:t>
                      </a:r>
                    </a:p>
                  </a:txBody>
                  <a:tcPr marL="56253" marR="56253" marT="28126" marB="28126" anchor="ctr">
                    <a:lnL>
                      <a:noFill/>
                    </a:lnL>
                    <a:lnR>
                      <a:noFill/>
                    </a:lnR>
                    <a:lnT>
                      <a:noFill/>
                    </a:lnT>
                    <a:lnB>
                      <a:noFill/>
                    </a:lnB>
                    <a:solidFill>
                      <a:srgbClr val="F5F5F5"/>
                    </a:solidFill>
                  </a:tcPr>
                </a:tc>
                <a:tc>
                  <a:txBody>
                    <a:bodyPr/>
                    <a:lstStyle/>
                    <a:p>
                      <a:pPr algn="r" fontAlgn="ctr"/>
                      <a:r>
                        <a:rPr lang="en-IN" sz="1100">
                          <a:effectLst/>
                        </a:rPr>
                        <a:t>1.00</a:t>
                      </a:r>
                    </a:p>
                  </a:txBody>
                  <a:tcPr marL="56253" marR="56253" marT="28126" marB="28126" anchor="ctr">
                    <a:lnL>
                      <a:noFill/>
                    </a:lnL>
                    <a:lnR>
                      <a:noFill/>
                    </a:lnR>
                    <a:lnT>
                      <a:noFill/>
                    </a:lnT>
                    <a:lnB>
                      <a:noFill/>
                    </a:lnB>
                    <a:solidFill>
                      <a:srgbClr val="F5F5F5"/>
                    </a:solidFill>
                  </a:tcPr>
                </a:tc>
                <a:tc>
                  <a:txBody>
                    <a:bodyPr/>
                    <a:lstStyle/>
                    <a:p>
                      <a:pPr algn="r" fontAlgn="ctr"/>
                      <a:r>
                        <a:rPr lang="en-IN" sz="1100">
                          <a:effectLst/>
                        </a:rPr>
                        <a:t>1.000000</a:t>
                      </a:r>
                    </a:p>
                  </a:txBody>
                  <a:tcPr marL="56253" marR="56253" marT="28126" marB="28126" anchor="ctr">
                    <a:lnL>
                      <a:noFill/>
                    </a:lnL>
                    <a:lnR>
                      <a:noFill/>
                    </a:lnR>
                    <a:lnT>
                      <a:noFill/>
                    </a:lnT>
                    <a:lnB>
                      <a:noFill/>
                    </a:lnB>
                    <a:solidFill>
                      <a:srgbClr val="F5F5F5"/>
                    </a:solidFill>
                  </a:tcPr>
                </a:tc>
                <a:tc>
                  <a:txBody>
                    <a:bodyPr/>
                    <a:lstStyle/>
                    <a:p>
                      <a:pPr algn="r" fontAlgn="ctr"/>
                      <a:r>
                        <a:rPr lang="en-IN" sz="1100">
                          <a:effectLst/>
                        </a:rPr>
                        <a:t>1.000000</a:t>
                      </a:r>
                    </a:p>
                  </a:txBody>
                  <a:tcPr marL="56253" marR="56253" marT="28126" marB="28126" anchor="ctr">
                    <a:lnL>
                      <a:noFill/>
                    </a:lnL>
                    <a:lnR>
                      <a:noFill/>
                    </a:lnR>
                    <a:lnT>
                      <a:noFill/>
                    </a:lnT>
                    <a:lnB>
                      <a:noFill/>
                    </a:lnB>
                    <a:solidFill>
                      <a:srgbClr val="F5F5F5"/>
                    </a:solidFill>
                  </a:tcPr>
                </a:tc>
                <a:tc>
                  <a:txBody>
                    <a:bodyPr/>
                    <a:lstStyle/>
                    <a:p>
                      <a:pPr algn="r" fontAlgn="ctr"/>
                      <a:r>
                        <a:rPr lang="en-IN" sz="1100">
                          <a:effectLst/>
                        </a:rPr>
                        <a:t>19.000000</a:t>
                      </a:r>
                    </a:p>
                  </a:txBody>
                  <a:tcPr marL="56253" marR="56253" marT="28126" marB="28126" anchor="ctr">
                    <a:lnL>
                      <a:noFill/>
                    </a:lnL>
                    <a:lnR>
                      <a:noFill/>
                    </a:lnR>
                    <a:lnT>
                      <a:noFill/>
                    </a:lnT>
                    <a:lnB>
                      <a:noFill/>
                    </a:lnB>
                    <a:solidFill>
                      <a:srgbClr val="F5F5F5"/>
                    </a:solidFill>
                  </a:tcPr>
                </a:tc>
                <a:tc>
                  <a:txBody>
                    <a:bodyPr/>
                    <a:lstStyle/>
                    <a:p>
                      <a:pPr algn="r" fontAlgn="ctr"/>
                      <a:r>
                        <a:rPr lang="en-IN" sz="1100">
                          <a:effectLst/>
                        </a:rPr>
                        <a:t>0.000000</a:t>
                      </a:r>
                    </a:p>
                  </a:txBody>
                  <a:tcPr marL="56253" marR="56253" marT="28126" marB="28126" anchor="ctr">
                    <a:lnL>
                      <a:noFill/>
                    </a:lnL>
                    <a:lnR>
                      <a:noFill/>
                    </a:lnR>
                    <a:lnT>
                      <a:noFill/>
                    </a:lnT>
                    <a:lnB>
                      <a:noFill/>
                    </a:lnB>
                    <a:solidFill>
                      <a:srgbClr val="F5F5F5"/>
                    </a:solidFill>
                  </a:tcPr>
                </a:tc>
                <a:tc>
                  <a:txBody>
                    <a:bodyPr/>
                    <a:lstStyle/>
                    <a:p>
                      <a:pPr algn="r" fontAlgn="ctr"/>
                      <a:r>
                        <a:rPr lang="en-IN" sz="1100">
                          <a:effectLst/>
                        </a:rPr>
                        <a:t>25.000000</a:t>
                      </a:r>
                    </a:p>
                  </a:txBody>
                  <a:tcPr marL="56253" marR="56253" marT="28126" marB="28126" anchor="ctr">
                    <a:lnL>
                      <a:noFill/>
                    </a:lnL>
                    <a:lnR>
                      <a:noFill/>
                    </a:lnR>
                    <a:lnB>
                      <a:noFill/>
                    </a:lnB>
                    <a:solidFill>
                      <a:srgbClr val="F5F5F5"/>
                    </a:solidFill>
                  </a:tcPr>
                </a:tc>
              </a:tr>
              <a:tr h="562527">
                <a:tc>
                  <a:txBody>
                    <a:bodyPr/>
                    <a:lstStyle/>
                    <a:p>
                      <a:pPr algn="r" fontAlgn="ctr"/>
                      <a:r>
                        <a:rPr lang="en-IN" sz="1100" b="1">
                          <a:effectLst/>
                        </a:rPr>
                        <a:t>G4</a:t>
                      </a:r>
                    </a:p>
                  </a:txBody>
                  <a:tcPr marL="56253" marR="56253" marT="28126" marB="28126" anchor="ctr">
                    <a:lnL>
                      <a:noFill/>
                    </a:lnL>
                    <a:lnR>
                      <a:noFill/>
                    </a:lnR>
                    <a:lnT>
                      <a:noFill/>
                    </a:lnT>
                    <a:lnB>
                      <a:noFill/>
                    </a:lnB>
                  </a:tcPr>
                </a:tc>
                <a:tc>
                  <a:txBody>
                    <a:bodyPr/>
                    <a:lstStyle/>
                    <a:p>
                      <a:pPr algn="r" fontAlgn="ctr"/>
                      <a:r>
                        <a:rPr lang="en-IN" sz="1100">
                          <a:effectLst/>
                        </a:rPr>
                        <a:t>1.000000</a:t>
                      </a:r>
                    </a:p>
                  </a:txBody>
                  <a:tcPr marL="56253" marR="56253" marT="28126" marB="28126" anchor="ctr">
                    <a:lnL>
                      <a:noFill/>
                    </a:lnL>
                    <a:lnR>
                      <a:noFill/>
                    </a:lnR>
                    <a:lnT>
                      <a:noFill/>
                    </a:lnT>
                    <a:lnB>
                      <a:noFill/>
                    </a:lnB>
                  </a:tcPr>
                </a:tc>
                <a:tc>
                  <a:txBody>
                    <a:bodyPr/>
                    <a:lstStyle/>
                    <a:p>
                      <a:pPr algn="r" fontAlgn="ctr"/>
                      <a:r>
                        <a:rPr lang="en-IN" sz="1100">
                          <a:effectLst/>
                        </a:rPr>
                        <a:t>0.000000</a:t>
                      </a:r>
                    </a:p>
                  </a:txBody>
                  <a:tcPr marL="56253" marR="56253" marT="28126" marB="28126" anchor="ctr">
                    <a:lnL>
                      <a:noFill/>
                    </a:lnL>
                    <a:lnR>
                      <a:noFill/>
                    </a:lnR>
                    <a:lnT>
                      <a:noFill/>
                    </a:lnT>
                    <a:lnB>
                      <a:noFill/>
                    </a:lnB>
                  </a:tcPr>
                </a:tc>
                <a:tc>
                  <a:txBody>
                    <a:bodyPr/>
                    <a:lstStyle/>
                    <a:p>
                      <a:pPr algn="r" fontAlgn="ctr"/>
                      <a:r>
                        <a:rPr lang="en-IN" sz="1100">
                          <a:effectLst/>
                        </a:rPr>
                        <a:t>0.0</a:t>
                      </a:r>
                    </a:p>
                  </a:txBody>
                  <a:tcPr marL="56253" marR="56253" marT="28126" marB="28126" anchor="ctr">
                    <a:lnL>
                      <a:noFill/>
                    </a:lnL>
                    <a:lnR>
                      <a:noFill/>
                    </a:lnR>
                    <a:lnT>
                      <a:noFill/>
                    </a:lnT>
                    <a:lnB>
                      <a:noFill/>
                    </a:lnB>
                  </a:tcPr>
                </a:tc>
                <a:tc>
                  <a:txBody>
                    <a:bodyPr/>
                    <a:lstStyle/>
                    <a:p>
                      <a:pPr algn="r" fontAlgn="ctr"/>
                      <a:r>
                        <a:rPr lang="en-IN" sz="1100">
                          <a:effectLst/>
                        </a:rPr>
                        <a:t>0.0</a:t>
                      </a:r>
                    </a:p>
                  </a:txBody>
                  <a:tcPr marL="56253" marR="56253" marT="28126" marB="28126" anchor="ctr">
                    <a:lnL>
                      <a:noFill/>
                    </a:lnL>
                    <a:lnR>
                      <a:noFill/>
                    </a:lnR>
                    <a:lnT>
                      <a:noFill/>
                    </a:lnT>
                    <a:lnB>
                      <a:noFill/>
                    </a:lnB>
                  </a:tcPr>
                </a:tc>
                <a:tc>
                  <a:txBody>
                    <a:bodyPr/>
                    <a:lstStyle/>
                    <a:p>
                      <a:pPr algn="r" fontAlgn="ctr"/>
                      <a:r>
                        <a:rPr lang="en-IN" sz="1100">
                          <a:effectLst/>
                        </a:rPr>
                        <a:t>0.00</a:t>
                      </a:r>
                    </a:p>
                  </a:txBody>
                  <a:tcPr marL="56253" marR="56253" marT="28126" marB="28126" anchor="ctr">
                    <a:lnL>
                      <a:noFill/>
                    </a:lnL>
                    <a:lnR>
                      <a:noFill/>
                    </a:lnR>
                    <a:lnT>
                      <a:noFill/>
                    </a:lnT>
                    <a:lnB>
                      <a:noFill/>
                    </a:lnB>
                  </a:tcPr>
                </a:tc>
                <a:tc>
                  <a:txBody>
                    <a:bodyPr/>
                    <a:lstStyle/>
                    <a:p>
                      <a:pPr algn="r" fontAlgn="ctr"/>
                      <a:r>
                        <a:rPr lang="en-IN" sz="1100">
                          <a:effectLst/>
                        </a:rPr>
                        <a:t>0.666667</a:t>
                      </a:r>
                    </a:p>
                  </a:txBody>
                  <a:tcPr marL="56253" marR="56253" marT="28126" marB="28126" anchor="ctr">
                    <a:lnL>
                      <a:noFill/>
                    </a:lnL>
                    <a:lnR>
                      <a:noFill/>
                    </a:lnR>
                    <a:lnT>
                      <a:noFill/>
                    </a:lnT>
                    <a:lnB>
                      <a:noFill/>
                    </a:lnB>
                  </a:tcPr>
                </a:tc>
                <a:tc>
                  <a:txBody>
                    <a:bodyPr/>
                    <a:lstStyle/>
                    <a:p>
                      <a:pPr algn="r" fontAlgn="ctr"/>
                      <a:r>
                        <a:rPr lang="en-IN" sz="1100">
                          <a:effectLst/>
                        </a:rPr>
                        <a:t>1.00</a:t>
                      </a:r>
                    </a:p>
                  </a:txBody>
                  <a:tcPr marL="56253" marR="56253" marT="28126" marB="28126" anchor="ctr">
                    <a:lnL>
                      <a:noFill/>
                    </a:lnL>
                    <a:lnR>
                      <a:noFill/>
                    </a:lnR>
                    <a:lnT>
                      <a:noFill/>
                    </a:lnT>
                    <a:lnB>
                      <a:noFill/>
                    </a:lnB>
                  </a:tcPr>
                </a:tc>
                <a:tc>
                  <a:txBody>
                    <a:bodyPr/>
                    <a:lstStyle/>
                    <a:p>
                      <a:pPr algn="r" fontAlgn="ctr"/>
                      <a:r>
                        <a:rPr lang="en-IN" sz="1100">
                          <a:effectLst/>
                        </a:rPr>
                        <a:t>1.666667</a:t>
                      </a:r>
                    </a:p>
                  </a:txBody>
                  <a:tcPr marL="56253" marR="56253" marT="28126" marB="28126" anchor="ctr">
                    <a:lnL>
                      <a:noFill/>
                    </a:lnL>
                    <a:lnR>
                      <a:noFill/>
                    </a:lnR>
                    <a:lnT>
                      <a:noFill/>
                    </a:lnT>
                    <a:lnB>
                      <a:noFill/>
                    </a:lnB>
                  </a:tcPr>
                </a:tc>
                <a:tc>
                  <a:txBody>
                    <a:bodyPr/>
                    <a:lstStyle/>
                    <a:p>
                      <a:pPr algn="r" fontAlgn="ctr"/>
                      <a:r>
                        <a:rPr lang="en-IN" sz="1100">
                          <a:effectLst/>
                        </a:rPr>
                        <a:t>1.000000</a:t>
                      </a:r>
                    </a:p>
                  </a:txBody>
                  <a:tcPr marL="56253" marR="56253" marT="28126" marB="28126" anchor="ctr">
                    <a:lnL>
                      <a:noFill/>
                    </a:lnL>
                    <a:lnR>
                      <a:noFill/>
                    </a:lnR>
                    <a:lnT>
                      <a:noFill/>
                    </a:lnT>
                    <a:lnB>
                      <a:noFill/>
                    </a:lnB>
                  </a:tcPr>
                </a:tc>
                <a:tc>
                  <a:txBody>
                    <a:bodyPr/>
                    <a:lstStyle/>
                    <a:p>
                      <a:pPr algn="r" fontAlgn="ctr"/>
                      <a:r>
                        <a:rPr lang="en-IN" sz="1100">
                          <a:effectLst/>
                        </a:rPr>
                        <a:t>12.666667</a:t>
                      </a:r>
                    </a:p>
                  </a:txBody>
                  <a:tcPr marL="56253" marR="56253" marT="28126" marB="28126" anchor="ctr">
                    <a:lnL>
                      <a:noFill/>
                    </a:lnL>
                    <a:lnR>
                      <a:noFill/>
                    </a:lnR>
                    <a:lnT>
                      <a:noFill/>
                    </a:lnT>
                    <a:lnB>
                      <a:noFill/>
                    </a:lnB>
                  </a:tcPr>
                </a:tc>
                <a:tc>
                  <a:txBody>
                    <a:bodyPr/>
                    <a:lstStyle/>
                    <a:p>
                      <a:pPr algn="r" fontAlgn="ctr"/>
                      <a:r>
                        <a:rPr lang="en-IN" sz="1100">
                          <a:effectLst/>
                        </a:rPr>
                        <a:t>1.333333</a:t>
                      </a:r>
                    </a:p>
                  </a:txBody>
                  <a:tcPr marL="56253" marR="56253" marT="28126" marB="28126" anchor="ctr">
                    <a:lnL>
                      <a:noFill/>
                    </a:lnL>
                    <a:lnR>
                      <a:noFill/>
                    </a:lnR>
                    <a:lnT>
                      <a:noFill/>
                    </a:lnT>
                    <a:lnB>
                      <a:noFill/>
                    </a:lnB>
                  </a:tcPr>
                </a:tc>
                <a:tc>
                  <a:txBody>
                    <a:bodyPr/>
                    <a:lstStyle/>
                    <a:p>
                      <a:pPr algn="r" fontAlgn="ctr"/>
                      <a:r>
                        <a:rPr lang="en-IN" sz="1100">
                          <a:effectLst/>
                        </a:rPr>
                        <a:t>19.333333</a:t>
                      </a:r>
                    </a:p>
                  </a:txBody>
                  <a:tcPr marL="56253" marR="56253" marT="28126" marB="28126" anchor="ctr">
                    <a:lnL>
                      <a:noFill/>
                    </a:lnL>
                    <a:lnR>
                      <a:noFill/>
                    </a:lnR>
                    <a:lnT>
                      <a:noFill/>
                    </a:lnT>
                    <a:lnB>
                      <a:noFill/>
                    </a:lnB>
                  </a:tcPr>
                </a:tc>
              </a:tr>
              <a:tr h="562527">
                <a:tc>
                  <a:txBody>
                    <a:bodyPr/>
                    <a:lstStyle/>
                    <a:p>
                      <a:pPr algn="r" fontAlgn="ctr"/>
                      <a:r>
                        <a:rPr lang="en-IN" sz="1100" b="1">
                          <a:effectLst/>
                        </a:rPr>
                        <a:t>G2</a:t>
                      </a:r>
                    </a:p>
                  </a:txBody>
                  <a:tcPr marL="56253" marR="56253" marT="28126" marB="28126" anchor="ctr">
                    <a:lnL>
                      <a:noFill/>
                    </a:lnL>
                    <a:lnR>
                      <a:noFill/>
                    </a:lnR>
                    <a:lnT>
                      <a:noFill/>
                    </a:lnT>
                    <a:lnB>
                      <a:noFill/>
                    </a:lnB>
                    <a:solidFill>
                      <a:srgbClr val="F5F5F5"/>
                    </a:solidFill>
                  </a:tcPr>
                </a:tc>
                <a:tc>
                  <a:txBody>
                    <a:bodyPr/>
                    <a:lstStyle/>
                    <a:p>
                      <a:pPr algn="r" fontAlgn="ctr"/>
                      <a:r>
                        <a:rPr lang="en-IN" sz="1100">
                          <a:effectLst/>
                        </a:rPr>
                        <a:t>2.000000</a:t>
                      </a:r>
                    </a:p>
                  </a:txBody>
                  <a:tcPr marL="56253" marR="56253" marT="28126" marB="28126" anchor="ctr">
                    <a:lnL>
                      <a:noFill/>
                    </a:lnL>
                    <a:lnR>
                      <a:noFill/>
                    </a:lnR>
                    <a:lnT>
                      <a:noFill/>
                    </a:lnT>
                    <a:lnB>
                      <a:noFill/>
                    </a:lnB>
                    <a:solidFill>
                      <a:srgbClr val="F5F5F5"/>
                    </a:solidFill>
                  </a:tcPr>
                </a:tc>
                <a:tc>
                  <a:txBody>
                    <a:bodyPr/>
                    <a:lstStyle/>
                    <a:p>
                      <a:pPr algn="r" fontAlgn="ctr"/>
                      <a:r>
                        <a:rPr lang="en-IN" sz="1100">
                          <a:effectLst/>
                        </a:rPr>
                        <a:t>0.500000</a:t>
                      </a:r>
                    </a:p>
                  </a:txBody>
                  <a:tcPr marL="56253" marR="56253" marT="28126" marB="28126" anchor="ctr">
                    <a:lnL>
                      <a:noFill/>
                    </a:lnL>
                    <a:lnR>
                      <a:noFill/>
                    </a:lnR>
                    <a:lnT>
                      <a:noFill/>
                    </a:lnT>
                    <a:lnB>
                      <a:noFill/>
                    </a:lnB>
                    <a:solidFill>
                      <a:srgbClr val="F5F5F5"/>
                    </a:solidFill>
                  </a:tcPr>
                </a:tc>
                <a:tc>
                  <a:txBody>
                    <a:bodyPr/>
                    <a:lstStyle/>
                    <a:p>
                      <a:pPr algn="r" fontAlgn="ctr"/>
                      <a:r>
                        <a:rPr lang="en-IN" sz="1100">
                          <a:effectLst/>
                        </a:rPr>
                        <a:t>0.0</a:t>
                      </a:r>
                    </a:p>
                  </a:txBody>
                  <a:tcPr marL="56253" marR="56253" marT="28126" marB="28126" anchor="ctr">
                    <a:lnL>
                      <a:noFill/>
                    </a:lnL>
                    <a:lnR>
                      <a:noFill/>
                    </a:lnR>
                    <a:lnT>
                      <a:noFill/>
                    </a:lnT>
                    <a:lnB>
                      <a:noFill/>
                    </a:lnB>
                    <a:solidFill>
                      <a:srgbClr val="F5F5F5"/>
                    </a:solidFill>
                  </a:tcPr>
                </a:tc>
                <a:tc>
                  <a:txBody>
                    <a:bodyPr/>
                    <a:lstStyle/>
                    <a:p>
                      <a:pPr algn="r" fontAlgn="ctr"/>
                      <a:r>
                        <a:rPr lang="en-IN" sz="1100">
                          <a:effectLst/>
                        </a:rPr>
                        <a:t>0.5</a:t>
                      </a:r>
                    </a:p>
                  </a:txBody>
                  <a:tcPr marL="56253" marR="56253" marT="28126" marB="28126" anchor="ctr">
                    <a:lnL>
                      <a:noFill/>
                    </a:lnL>
                    <a:lnR>
                      <a:noFill/>
                    </a:lnR>
                    <a:lnT>
                      <a:noFill/>
                    </a:lnT>
                    <a:lnB>
                      <a:noFill/>
                    </a:lnB>
                    <a:solidFill>
                      <a:srgbClr val="F5F5F5"/>
                    </a:solidFill>
                  </a:tcPr>
                </a:tc>
                <a:tc>
                  <a:txBody>
                    <a:bodyPr/>
                    <a:lstStyle/>
                    <a:p>
                      <a:pPr algn="r" fontAlgn="ctr"/>
                      <a:r>
                        <a:rPr lang="en-IN" sz="1100">
                          <a:effectLst/>
                        </a:rPr>
                        <a:t>0.00</a:t>
                      </a:r>
                    </a:p>
                  </a:txBody>
                  <a:tcPr marL="56253" marR="56253" marT="28126" marB="28126" anchor="ctr">
                    <a:lnL>
                      <a:noFill/>
                    </a:lnL>
                    <a:lnR>
                      <a:noFill/>
                    </a:lnR>
                    <a:lnT>
                      <a:noFill/>
                    </a:lnT>
                    <a:lnB>
                      <a:noFill/>
                    </a:lnB>
                    <a:solidFill>
                      <a:srgbClr val="F5F5F5"/>
                    </a:solidFill>
                  </a:tcPr>
                </a:tc>
                <a:tc>
                  <a:txBody>
                    <a:bodyPr/>
                    <a:lstStyle/>
                    <a:p>
                      <a:pPr algn="r" fontAlgn="ctr"/>
                      <a:r>
                        <a:rPr lang="en-IN" sz="1100">
                          <a:effectLst/>
                        </a:rPr>
                        <a:t>2.000000</a:t>
                      </a:r>
                    </a:p>
                  </a:txBody>
                  <a:tcPr marL="56253" marR="56253" marT="28126" marB="28126" anchor="ctr">
                    <a:lnL>
                      <a:noFill/>
                    </a:lnL>
                    <a:lnR>
                      <a:noFill/>
                    </a:lnR>
                    <a:lnT>
                      <a:noFill/>
                    </a:lnT>
                    <a:lnB>
                      <a:noFill/>
                    </a:lnB>
                    <a:solidFill>
                      <a:srgbClr val="F5F5F5"/>
                    </a:solidFill>
                  </a:tcPr>
                </a:tc>
                <a:tc>
                  <a:txBody>
                    <a:bodyPr/>
                    <a:lstStyle/>
                    <a:p>
                      <a:pPr algn="r" fontAlgn="ctr"/>
                      <a:r>
                        <a:rPr lang="en-IN" sz="1100">
                          <a:effectLst/>
                        </a:rPr>
                        <a:t>0.00</a:t>
                      </a:r>
                    </a:p>
                  </a:txBody>
                  <a:tcPr marL="56253" marR="56253" marT="28126" marB="28126" anchor="ctr">
                    <a:lnL>
                      <a:noFill/>
                    </a:lnL>
                    <a:lnR>
                      <a:noFill/>
                    </a:lnR>
                    <a:lnT>
                      <a:noFill/>
                    </a:lnT>
                    <a:lnB>
                      <a:noFill/>
                    </a:lnB>
                    <a:solidFill>
                      <a:srgbClr val="F5F5F5"/>
                    </a:solidFill>
                  </a:tcPr>
                </a:tc>
                <a:tc>
                  <a:txBody>
                    <a:bodyPr/>
                    <a:lstStyle/>
                    <a:p>
                      <a:pPr algn="r" fontAlgn="ctr"/>
                      <a:r>
                        <a:rPr lang="en-IN" sz="1100">
                          <a:effectLst/>
                        </a:rPr>
                        <a:t>1.500000</a:t>
                      </a:r>
                    </a:p>
                  </a:txBody>
                  <a:tcPr marL="56253" marR="56253" marT="28126" marB="28126" anchor="ctr">
                    <a:lnL>
                      <a:noFill/>
                    </a:lnL>
                    <a:lnR>
                      <a:noFill/>
                    </a:lnR>
                    <a:lnT>
                      <a:noFill/>
                    </a:lnT>
                    <a:lnB>
                      <a:noFill/>
                    </a:lnB>
                    <a:solidFill>
                      <a:srgbClr val="F5F5F5"/>
                    </a:solidFill>
                  </a:tcPr>
                </a:tc>
                <a:tc>
                  <a:txBody>
                    <a:bodyPr/>
                    <a:lstStyle/>
                    <a:p>
                      <a:pPr algn="r" fontAlgn="ctr"/>
                      <a:r>
                        <a:rPr lang="en-IN" sz="1100">
                          <a:effectLst/>
                        </a:rPr>
                        <a:t>0.000000</a:t>
                      </a:r>
                    </a:p>
                  </a:txBody>
                  <a:tcPr marL="56253" marR="56253" marT="28126" marB="28126" anchor="ctr">
                    <a:lnL>
                      <a:noFill/>
                    </a:lnL>
                    <a:lnR>
                      <a:noFill/>
                    </a:lnR>
                    <a:lnT>
                      <a:noFill/>
                    </a:lnT>
                    <a:lnB>
                      <a:noFill/>
                    </a:lnB>
                    <a:solidFill>
                      <a:srgbClr val="F5F5F5"/>
                    </a:solidFill>
                  </a:tcPr>
                </a:tc>
                <a:tc>
                  <a:txBody>
                    <a:bodyPr/>
                    <a:lstStyle/>
                    <a:p>
                      <a:pPr algn="r" fontAlgn="ctr"/>
                      <a:r>
                        <a:rPr lang="en-IN" sz="1100">
                          <a:effectLst/>
                        </a:rPr>
                        <a:t>8.000000</a:t>
                      </a:r>
                    </a:p>
                  </a:txBody>
                  <a:tcPr marL="56253" marR="56253" marT="28126" marB="28126" anchor="ctr">
                    <a:lnL>
                      <a:noFill/>
                    </a:lnL>
                    <a:lnR>
                      <a:noFill/>
                    </a:lnR>
                    <a:lnT>
                      <a:noFill/>
                    </a:lnT>
                    <a:lnB>
                      <a:noFill/>
                    </a:lnB>
                    <a:solidFill>
                      <a:srgbClr val="F5F5F5"/>
                    </a:solidFill>
                  </a:tcPr>
                </a:tc>
                <a:tc>
                  <a:txBody>
                    <a:bodyPr/>
                    <a:lstStyle/>
                    <a:p>
                      <a:pPr algn="r" fontAlgn="ctr"/>
                      <a:r>
                        <a:rPr lang="en-IN" sz="1100">
                          <a:effectLst/>
                        </a:rPr>
                        <a:t>2.500000</a:t>
                      </a:r>
                    </a:p>
                  </a:txBody>
                  <a:tcPr marL="56253" marR="56253" marT="28126" marB="28126" anchor="ctr">
                    <a:lnL>
                      <a:noFill/>
                    </a:lnL>
                    <a:lnR>
                      <a:noFill/>
                    </a:lnR>
                    <a:lnT>
                      <a:noFill/>
                    </a:lnT>
                    <a:lnB>
                      <a:noFill/>
                    </a:lnB>
                    <a:solidFill>
                      <a:srgbClr val="F5F5F5"/>
                    </a:solidFill>
                  </a:tcPr>
                </a:tc>
                <a:tc>
                  <a:txBody>
                    <a:bodyPr/>
                    <a:lstStyle/>
                    <a:p>
                      <a:pPr algn="r" fontAlgn="ctr"/>
                      <a:r>
                        <a:rPr lang="en-IN" sz="1100">
                          <a:effectLst/>
                        </a:rPr>
                        <a:t>17.000000</a:t>
                      </a:r>
                    </a:p>
                  </a:txBody>
                  <a:tcPr marL="56253" marR="56253" marT="28126" marB="28126" anchor="ctr">
                    <a:lnL>
                      <a:noFill/>
                    </a:lnL>
                    <a:lnR>
                      <a:noFill/>
                    </a:lnR>
                    <a:lnT>
                      <a:noFill/>
                    </a:lnT>
                    <a:lnB>
                      <a:noFill/>
                    </a:lnB>
                    <a:solidFill>
                      <a:srgbClr val="F5F5F5"/>
                    </a:solidFill>
                  </a:tcPr>
                </a:tc>
              </a:tr>
              <a:tr h="562527">
                <a:tc>
                  <a:txBody>
                    <a:bodyPr/>
                    <a:lstStyle/>
                    <a:p>
                      <a:pPr algn="r" fontAlgn="ctr"/>
                      <a:r>
                        <a:rPr lang="en-IN" sz="1100" b="1">
                          <a:effectLst/>
                        </a:rPr>
                        <a:t>G5</a:t>
                      </a:r>
                    </a:p>
                  </a:txBody>
                  <a:tcPr marL="56253" marR="56253" marT="28126" marB="28126" anchor="ctr">
                    <a:lnL>
                      <a:noFill/>
                    </a:lnL>
                    <a:lnR>
                      <a:noFill/>
                    </a:lnR>
                    <a:lnT>
                      <a:noFill/>
                    </a:lnT>
                    <a:lnB>
                      <a:noFill/>
                    </a:lnB>
                  </a:tcPr>
                </a:tc>
                <a:tc>
                  <a:txBody>
                    <a:bodyPr/>
                    <a:lstStyle/>
                    <a:p>
                      <a:pPr algn="r" fontAlgn="ctr"/>
                      <a:r>
                        <a:rPr lang="en-IN" sz="1100">
                          <a:effectLst/>
                        </a:rPr>
                        <a:t>0.750000</a:t>
                      </a:r>
                    </a:p>
                  </a:txBody>
                  <a:tcPr marL="56253" marR="56253" marT="28126" marB="28126" anchor="ctr">
                    <a:lnL>
                      <a:noFill/>
                    </a:lnL>
                    <a:lnR>
                      <a:noFill/>
                    </a:lnR>
                    <a:lnT>
                      <a:noFill/>
                    </a:lnT>
                    <a:lnB>
                      <a:noFill/>
                    </a:lnB>
                  </a:tcPr>
                </a:tc>
                <a:tc>
                  <a:txBody>
                    <a:bodyPr/>
                    <a:lstStyle/>
                    <a:p>
                      <a:pPr algn="r" fontAlgn="ctr"/>
                      <a:r>
                        <a:rPr lang="en-IN" sz="1100">
                          <a:effectLst/>
                        </a:rPr>
                        <a:t>0.250000</a:t>
                      </a:r>
                    </a:p>
                  </a:txBody>
                  <a:tcPr marL="56253" marR="56253" marT="28126" marB="28126" anchor="ctr">
                    <a:lnL>
                      <a:noFill/>
                    </a:lnL>
                    <a:lnR>
                      <a:noFill/>
                    </a:lnR>
                    <a:lnT>
                      <a:noFill/>
                    </a:lnT>
                    <a:lnB>
                      <a:noFill/>
                    </a:lnB>
                  </a:tcPr>
                </a:tc>
                <a:tc>
                  <a:txBody>
                    <a:bodyPr/>
                    <a:lstStyle/>
                    <a:p>
                      <a:pPr algn="r" fontAlgn="ctr"/>
                      <a:r>
                        <a:rPr lang="en-IN" sz="1100">
                          <a:effectLst/>
                        </a:rPr>
                        <a:t>0.0</a:t>
                      </a:r>
                    </a:p>
                  </a:txBody>
                  <a:tcPr marL="56253" marR="56253" marT="28126" marB="28126" anchor="ctr">
                    <a:lnL>
                      <a:noFill/>
                    </a:lnL>
                    <a:lnR>
                      <a:noFill/>
                    </a:lnR>
                    <a:lnT>
                      <a:noFill/>
                    </a:lnT>
                    <a:lnB>
                      <a:noFill/>
                    </a:lnB>
                  </a:tcPr>
                </a:tc>
                <a:tc>
                  <a:txBody>
                    <a:bodyPr/>
                    <a:lstStyle/>
                    <a:p>
                      <a:pPr algn="r" fontAlgn="ctr"/>
                      <a:r>
                        <a:rPr lang="en-IN" sz="1100">
                          <a:effectLst/>
                        </a:rPr>
                        <a:t>0.0</a:t>
                      </a:r>
                    </a:p>
                  </a:txBody>
                  <a:tcPr marL="56253" marR="56253" marT="28126" marB="28126" anchor="ctr">
                    <a:lnL>
                      <a:noFill/>
                    </a:lnL>
                    <a:lnR>
                      <a:noFill/>
                    </a:lnR>
                    <a:lnT>
                      <a:noFill/>
                    </a:lnT>
                    <a:lnB>
                      <a:noFill/>
                    </a:lnB>
                  </a:tcPr>
                </a:tc>
                <a:tc>
                  <a:txBody>
                    <a:bodyPr/>
                    <a:lstStyle/>
                    <a:p>
                      <a:pPr algn="r" fontAlgn="ctr"/>
                      <a:r>
                        <a:rPr lang="en-IN" sz="1100">
                          <a:effectLst/>
                        </a:rPr>
                        <a:t>0.25</a:t>
                      </a:r>
                    </a:p>
                  </a:txBody>
                  <a:tcPr marL="56253" marR="56253" marT="28126" marB="28126" anchor="ctr">
                    <a:lnL>
                      <a:noFill/>
                    </a:lnL>
                    <a:lnR>
                      <a:noFill/>
                    </a:lnR>
                    <a:lnT>
                      <a:noFill/>
                    </a:lnT>
                    <a:lnB>
                      <a:noFill/>
                    </a:lnB>
                  </a:tcPr>
                </a:tc>
                <a:tc>
                  <a:txBody>
                    <a:bodyPr/>
                    <a:lstStyle/>
                    <a:p>
                      <a:pPr algn="r" fontAlgn="ctr"/>
                      <a:r>
                        <a:rPr lang="en-IN" sz="1100">
                          <a:effectLst/>
                        </a:rPr>
                        <a:t>1.250000</a:t>
                      </a:r>
                    </a:p>
                  </a:txBody>
                  <a:tcPr marL="56253" marR="56253" marT="28126" marB="28126" anchor="ctr">
                    <a:lnL>
                      <a:noFill/>
                    </a:lnL>
                    <a:lnR>
                      <a:noFill/>
                    </a:lnR>
                    <a:lnT>
                      <a:noFill/>
                    </a:lnT>
                    <a:lnB>
                      <a:noFill/>
                    </a:lnB>
                  </a:tcPr>
                </a:tc>
                <a:tc>
                  <a:txBody>
                    <a:bodyPr/>
                    <a:lstStyle/>
                    <a:p>
                      <a:pPr algn="r" fontAlgn="ctr"/>
                      <a:r>
                        <a:rPr lang="en-IN" sz="1100">
                          <a:effectLst/>
                        </a:rPr>
                        <a:t>0.25</a:t>
                      </a:r>
                    </a:p>
                  </a:txBody>
                  <a:tcPr marL="56253" marR="56253" marT="28126" marB="28126" anchor="ctr">
                    <a:lnL>
                      <a:noFill/>
                    </a:lnL>
                    <a:lnR>
                      <a:noFill/>
                    </a:lnR>
                    <a:lnT>
                      <a:noFill/>
                    </a:lnT>
                    <a:lnB>
                      <a:noFill/>
                    </a:lnB>
                  </a:tcPr>
                </a:tc>
                <a:tc>
                  <a:txBody>
                    <a:bodyPr/>
                    <a:lstStyle/>
                    <a:p>
                      <a:pPr algn="r" fontAlgn="ctr"/>
                      <a:r>
                        <a:rPr lang="en-IN" sz="1100">
                          <a:effectLst/>
                        </a:rPr>
                        <a:t>1.500000</a:t>
                      </a:r>
                    </a:p>
                  </a:txBody>
                  <a:tcPr marL="56253" marR="56253" marT="28126" marB="28126" anchor="ctr">
                    <a:lnL>
                      <a:noFill/>
                    </a:lnL>
                    <a:lnR>
                      <a:noFill/>
                    </a:lnR>
                    <a:lnT>
                      <a:noFill/>
                    </a:lnT>
                    <a:lnB>
                      <a:noFill/>
                    </a:lnB>
                  </a:tcPr>
                </a:tc>
                <a:tc>
                  <a:txBody>
                    <a:bodyPr/>
                    <a:lstStyle/>
                    <a:p>
                      <a:pPr algn="r" fontAlgn="ctr"/>
                      <a:r>
                        <a:rPr lang="en-IN" sz="1100">
                          <a:effectLst/>
                        </a:rPr>
                        <a:t>1.000000</a:t>
                      </a:r>
                    </a:p>
                  </a:txBody>
                  <a:tcPr marL="56253" marR="56253" marT="28126" marB="28126" anchor="ctr">
                    <a:lnL>
                      <a:noFill/>
                    </a:lnL>
                    <a:lnR>
                      <a:noFill/>
                    </a:lnR>
                    <a:lnT>
                      <a:noFill/>
                    </a:lnT>
                    <a:lnB>
                      <a:noFill/>
                    </a:lnB>
                  </a:tcPr>
                </a:tc>
                <a:tc>
                  <a:txBody>
                    <a:bodyPr/>
                    <a:lstStyle/>
                    <a:p>
                      <a:pPr algn="r" fontAlgn="ctr"/>
                      <a:r>
                        <a:rPr lang="en-IN" sz="1100">
                          <a:effectLst/>
                        </a:rPr>
                        <a:t>6.250000</a:t>
                      </a:r>
                    </a:p>
                  </a:txBody>
                  <a:tcPr marL="56253" marR="56253" marT="28126" marB="28126" anchor="ctr">
                    <a:lnL>
                      <a:noFill/>
                    </a:lnL>
                    <a:lnR>
                      <a:noFill/>
                    </a:lnR>
                    <a:lnT>
                      <a:noFill/>
                    </a:lnT>
                    <a:lnB>
                      <a:noFill/>
                    </a:lnB>
                  </a:tcPr>
                </a:tc>
                <a:tc>
                  <a:txBody>
                    <a:bodyPr/>
                    <a:lstStyle/>
                    <a:p>
                      <a:pPr algn="r" fontAlgn="ctr"/>
                      <a:r>
                        <a:rPr lang="en-IN" sz="1100">
                          <a:effectLst/>
                        </a:rPr>
                        <a:t>0.500000</a:t>
                      </a:r>
                    </a:p>
                  </a:txBody>
                  <a:tcPr marL="56253" marR="56253" marT="28126" marB="28126" anchor="ctr">
                    <a:lnL>
                      <a:noFill/>
                    </a:lnL>
                    <a:lnR>
                      <a:noFill/>
                    </a:lnR>
                    <a:lnT>
                      <a:noFill/>
                    </a:lnT>
                    <a:lnB>
                      <a:noFill/>
                    </a:lnB>
                  </a:tcPr>
                </a:tc>
                <a:tc>
                  <a:txBody>
                    <a:bodyPr/>
                    <a:lstStyle/>
                    <a:p>
                      <a:pPr algn="r" fontAlgn="ctr"/>
                      <a:r>
                        <a:rPr lang="en-IN" sz="1100">
                          <a:effectLst/>
                        </a:rPr>
                        <a:t>12.000000</a:t>
                      </a:r>
                    </a:p>
                  </a:txBody>
                  <a:tcPr marL="56253" marR="56253" marT="28126" marB="28126" anchor="ctr">
                    <a:lnL>
                      <a:noFill/>
                    </a:lnL>
                    <a:lnR>
                      <a:noFill/>
                    </a:lnR>
                    <a:lnT>
                      <a:noFill/>
                    </a:lnT>
                    <a:lnB>
                      <a:noFill/>
                    </a:lnB>
                  </a:tcPr>
                </a:tc>
              </a:tr>
              <a:tr h="562527">
                <a:tc>
                  <a:txBody>
                    <a:bodyPr/>
                    <a:lstStyle/>
                    <a:p>
                      <a:pPr algn="r" fontAlgn="ctr"/>
                      <a:r>
                        <a:rPr lang="en-IN" sz="1100" b="1">
                          <a:effectLst/>
                        </a:rPr>
                        <a:t>G1</a:t>
                      </a:r>
                    </a:p>
                  </a:txBody>
                  <a:tcPr marL="56253" marR="56253" marT="28126" marB="28126" anchor="ctr">
                    <a:lnL>
                      <a:noFill/>
                    </a:lnL>
                    <a:lnR>
                      <a:noFill/>
                    </a:lnR>
                    <a:lnT>
                      <a:noFill/>
                    </a:lnT>
                    <a:lnB>
                      <a:noFill/>
                    </a:lnB>
                  </a:tcPr>
                </a:tc>
                <a:tc>
                  <a:txBody>
                    <a:bodyPr/>
                    <a:lstStyle/>
                    <a:p>
                      <a:pPr algn="r" fontAlgn="ctr"/>
                      <a:r>
                        <a:rPr lang="en-IN" sz="1100">
                          <a:effectLst/>
                        </a:rPr>
                        <a:t>0.333333</a:t>
                      </a:r>
                    </a:p>
                  </a:txBody>
                  <a:tcPr marL="56253" marR="56253" marT="28126" marB="28126" anchor="ctr">
                    <a:lnL>
                      <a:noFill/>
                    </a:lnL>
                    <a:lnR>
                      <a:noFill/>
                    </a:lnR>
                    <a:lnT>
                      <a:noFill/>
                    </a:lnT>
                    <a:lnB>
                      <a:noFill/>
                    </a:lnB>
                  </a:tcPr>
                </a:tc>
                <a:tc>
                  <a:txBody>
                    <a:bodyPr/>
                    <a:lstStyle/>
                    <a:p>
                      <a:pPr algn="r" fontAlgn="ctr"/>
                      <a:r>
                        <a:rPr lang="en-IN" sz="1100">
                          <a:effectLst/>
                        </a:rPr>
                        <a:t>0.166667</a:t>
                      </a:r>
                    </a:p>
                  </a:txBody>
                  <a:tcPr marL="56253" marR="56253" marT="28126" marB="28126" anchor="ctr">
                    <a:lnL>
                      <a:noFill/>
                    </a:lnL>
                    <a:lnR>
                      <a:noFill/>
                    </a:lnR>
                    <a:lnT>
                      <a:noFill/>
                    </a:lnT>
                    <a:lnB>
                      <a:noFill/>
                    </a:lnB>
                  </a:tcPr>
                </a:tc>
                <a:tc>
                  <a:txBody>
                    <a:bodyPr/>
                    <a:lstStyle/>
                    <a:p>
                      <a:pPr algn="r" fontAlgn="ctr"/>
                      <a:r>
                        <a:rPr lang="en-IN" sz="1100">
                          <a:effectLst/>
                        </a:rPr>
                        <a:t>0.5</a:t>
                      </a:r>
                    </a:p>
                  </a:txBody>
                  <a:tcPr marL="56253" marR="56253" marT="28126" marB="28126" anchor="ctr">
                    <a:lnL>
                      <a:noFill/>
                    </a:lnL>
                    <a:lnR>
                      <a:noFill/>
                    </a:lnR>
                    <a:lnT>
                      <a:noFill/>
                    </a:lnT>
                    <a:lnB>
                      <a:noFill/>
                    </a:lnB>
                  </a:tcPr>
                </a:tc>
                <a:tc>
                  <a:txBody>
                    <a:bodyPr/>
                    <a:lstStyle/>
                    <a:p>
                      <a:pPr algn="r" fontAlgn="ctr"/>
                      <a:r>
                        <a:rPr lang="en-IN" sz="1100">
                          <a:effectLst/>
                        </a:rPr>
                        <a:t>0.0</a:t>
                      </a:r>
                    </a:p>
                  </a:txBody>
                  <a:tcPr marL="56253" marR="56253" marT="28126" marB="28126" anchor="ctr">
                    <a:lnL>
                      <a:noFill/>
                    </a:lnL>
                    <a:lnR>
                      <a:noFill/>
                    </a:lnR>
                    <a:lnT>
                      <a:noFill/>
                    </a:lnT>
                    <a:lnB>
                      <a:noFill/>
                    </a:lnB>
                  </a:tcPr>
                </a:tc>
                <a:tc>
                  <a:txBody>
                    <a:bodyPr/>
                    <a:lstStyle/>
                    <a:p>
                      <a:pPr algn="r" fontAlgn="ctr"/>
                      <a:r>
                        <a:rPr lang="en-IN" sz="1100">
                          <a:effectLst/>
                        </a:rPr>
                        <a:t>0.00</a:t>
                      </a:r>
                    </a:p>
                  </a:txBody>
                  <a:tcPr marL="56253" marR="56253" marT="28126" marB="28126" anchor="ctr">
                    <a:lnL>
                      <a:noFill/>
                    </a:lnL>
                    <a:lnR>
                      <a:noFill/>
                    </a:lnR>
                    <a:lnT>
                      <a:noFill/>
                    </a:lnT>
                    <a:lnB>
                      <a:noFill/>
                    </a:lnB>
                  </a:tcPr>
                </a:tc>
                <a:tc>
                  <a:txBody>
                    <a:bodyPr/>
                    <a:lstStyle/>
                    <a:p>
                      <a:pPr algn="r" fontAlgn="ctr"/>
                      <a:r>
                        <a:rPr lang="en-IN" sz="1100">
                          <a:effectLst/>
                        </a:rPr>
                        <a:t>0.333333</a:t>
                      </a:r>
                    </a:p>
                  </a:txBody>
                  <a:tcPr marL="56253" marR="56253" marT="28126" marB="28126" anchor="ctr">
                    <a:lnL>
                      <a:noFill/>
                    </a:lnL>
                    <a:lnR>
                      <a:noFill/>
                    </a:lnR>
                    <a:lnT>
                      <a:noFill/>
                    </a:lnT>
                    <a:lnB>
                      <a:noFill/>
                    </a:lnB>
                  </a:tcPr>
                </a:tc>
                <a:tc>
                  <a:txBody>
                    <a:bodyPr/>
                    <a:lstStyle/>
                    <a:p>
                      <a:pPr algn="r" fontAlgn="ctr"/>
                      <a:r>
                        <a:rPr lang="en-IN" sz="1100">
                          <a:effectLst/>
                        </a:rPr>
                        <a:t>0.00</a:t>
                      </a:r>
                    </a:p>
                  </a:txBody>
                  <a:tcPr marL="56253" marR="56253" marT="28126" marB="28126" anchor="ctr">
                    <a:lnL>
                      <a:noFill/>
                    </a:lnL>
                    <a:lnR>
                      <a:noFill/>
                    </a:lnR>
                    <a:lnT>
                      <a:noFill/>
                    </a:lnT>
                    <a:lnB>
                      <a:noFill/>
                    </a:lnB>
                  </a:tcPr>
                </a:tc>
                <a:tc>
                  <a:txBody>
                    <a:bodyPr/>
                    <a:lstStyle/>
                    <a:p>
                      <a:pPr algn="r" fontAlgn="ctr"/>
                      <a:r>
                        <a:rPr lang="en-IN" sz="1100">
                          <a:effectLst/>
                        </a:rPr>
                        <a:t>0.833333</a:t>
                      </a:r>
                    </a:p>
                  </a:txBody>
                  <a:tcPr marL="56253" marR="56253" marT="28126" marB="28126" anchor="ctr">
                    <a:lnL>
                      <a:noFill/>
                    </a:lnL>
                    <a:lnR>
                      <a:noFill/>
                    </a:lnR>
                    <a:lnT>
                      <a:noFill/>
                    </a:lnT>
                    <a:lnB>
                      <a:noFill/>
                    </a:lnB>
                  </a:tcPr>
                </a:tc>
                <a:tc>
                  <a:txBody>
                    <a:bodyPr/>
                    <a:lstStyle/>
                    <a:p>
                      <a:pPr algn="r" fontAlgn="ctr"/>
                      <a:r>
                        <a:rPr lang="en-IN" sz="1100">
                          <a:effectLst/>
                        </a:rPr>
                        <a:t>0.333333</a:t>
                      </a:r>
                    </a:p>
                  </a:txBody>
                  <a:tcPr marL="56253" marR="56253" marT="28126" marB="28126" anchor="ctr">
                    <a:lnL>
                      <a:noFill/>
                    </a:lnL>
                    <a:lnR>
                      <a:noFill/>
                    </a:lnR>
                    <a:lnT>
                      <a:noFill/>
                    </a:lnT>
                    <a:lnB>
                      <a:noFill/>
                    </a:lnB>
                  </a:tcPr>
                </a:tc>
                <a:tc>
                  <a:txBody>
                    <a:bodyPr/>
                    <a:lstStyle/>
                    <a:p>
                      <a:pPr algn="r" fontAlgn="ctr"/>
                      <a:r>
                        <a:rPr lang="en-IN" sz="1100">
                          <a:effectLst/>
                        </a:rPr>
                        <a:t>2.166667</a:t>
                      </a:r>
                    </a:p>
                  </a:txBody>
                  <a:tcPr marL="56253" marR="56253" marT="28126" marB="28126" anchor="ctr">
                    <a:lnL>
                      <a:noFill/>
                    </a:lnL>
                    <a:lnR>
                      <a:noFill/>
                    </a:lnR>
                    <a:lnT>
                      <a:noFill/>
                    </a:lnT>
                    <a:lnB>
                      <a:noFill/>
                    </a:lnB>
                  </a:tcPr>
                </a:tc>
                <a:tc>
                  <a:txBody>
                    <a:bodyPr/>
                    <a:lstStyle/>
                    <a:p>
                      <a:pPr algn="r" fontAlgn="ctr"/>
                      <a:r>
                        <a:rPr lang="en-IN" sz="1100">
                          <a:effectLst/>
                        </a:rPr>
                        <a:t>0.333333</a:t>
                      </a:r>
                    </a:p>
                  </a:txBody>
                  <a:tcPr marL="56253" marR="56253" marT="28126" marB="28126" anchor="ctr">
                    <a:lnL>
                      <a:noFill/>
                    </a:lnL>
                    <a:lnR>
                      <a:noFill/>
                    </a:lnR>
                    <a:lnT>
                      <a:noFill/>
                    </a:lnT>
                    <a:lnB>
                      <a:noFill/>
                    </a:lnB>
                  </a:tcPr>
                </a:tc>
                <a:tc>
                  <a:txBody>
                    <a:bodyPr/>
                    <a:lstStyle/>
                    <a:p>
                      <a:pPr algn="r" fontAlgn="ctr"/>
                      <a:r>
                        <a:rPr lang="en-IN" sz="1100" dirty="0">
                          <a:effectLst/>
                        </a:rPr>
                        <a:t>5.000000</a:t>
                      </a:r>
                    </a:p>
                  </a:txBody>
                  <a:tcPr marL="56253" marR="56253" marT="28126" marB="28126" anchor="ctr">
                    <a:lnL>
                      <a:noFill/>
                    </a:lnL>
                    <a:lnR>
                      <a:noFill/>
                    </a:lnR>
                    <a:lnT>
                      <a:noFill/>
                    </a:lnT>
                    <a:lnB>
                      <a:noFill/>
                    </a:lnB>
                  </a:tcPr>
                </a:tc>
              </a:tr>
            </a:tbl>
          </a:graphicData>
        </a:graphic>
      </p:graphicFrame>
      <p:sp>
        <p:nvSpPr>
          <p:cNvPr id="5" name="Rectangle 1"/>
          <p:cNvSpPr>
            <a:spLocks noChangeArrowheads="1"/>
          </p:cNvSpPr>
          <p:nvPr/>
        </p:nvSpPr>
        <p:spPr bwMode="auto">
          <a:xfrm>
            <a:off x="-3099679" y="-383023"/>
            <a:ext cx="20500644" cy="766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Footer Placeholder 5"/>
          <p:cNvSpPr>
            <a:spLocks noGrp="1"/>
          </p:cNvSpPr>
          <p:nvPr>
            <p:ph type="ftr" sz="quarter" idx="11"/>
          </p:nvPr>
        </p:nvSpPr>
        <p:spPr>
          <a:xfrm>
            <a:off x="677334" y="5950634"/>
            <a:ext cx="10928512" cy="455853"/>
          </a:xfrm>
        </p:spPr>
        <p:txBody>
          <a:bodyPr/>
          <a:lstStyle/>
          <a:p>
            <a:r>
              <a:rPr lang="en-US" sz="2400" dirty="0"/>
              <a:t>From the above it is clear that the best group is G5 followed by G1, G4</a:t>
            </a:r>
            <a:endParaRPr lang="en-IN" sz="2400" dirty="0"/>
          </a:p>
        </p:txBody>
      </p:sp>
    </p:spTree>
    <p:extLst>
      <p:ext uri="{BB962C8B-B14F-4D97-AF65-F5344CB8AC3E}">
        <p14:creationId xmlns:p14="http://schemas.microsoft.com/office/powerpoint/2010/main" val="27041285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Inserting "</a:t>
            </a:r>
            <a:r>
              <a:rPr lang="en-IN" dirty="0" err="1"/>
              <a:t>kmeans.labels</a:t>
            </a:r>
            <a:r>
              <a:rPr lang="en-IN" dirty="0" smtClean="0"/>
              <a:t>_“ and the result is as follows</a:t>
            </a:r>
            <a:endParaRPr lang="en-IN" dirty="0"/>
          </a:p>
        </p:txBody>
      </p:sp>
      <p:sp>
        <p:nvSpPr>
          <p:cNvPr id="5" name="Rectangle 1"/>
          <p:cNvSpPr>
            <a:spLocks noChangeArrowheads="1"/>
          </p:cNvSpPr>
          <p:nvPr/>
        </p:nvSpPr>
        <p:spPr bwMode="auto">
          <a:xfrm>
            <a:off x="-6454587" y="-261610"/>
            <a:ext cx="2465158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619905559"/>
              </p:ext>
            </p:extLst>
          </p:nvPr>
        </p:nvGraphicFramePr>
        <p:xfrm>
          <a:off x="844059" y="1930400"/>
          <a:ext cx="6077246" cy="4527738"/>
        </p:xfrm>
        <a:graphic>
          <a:graphicData uri="http://schemas.openxmlformats.org/drawingml/2006/table">
            <a:tbl>
              <a:tblPr/>
              <a:tblGrid>
                <a:gridCol w="3038623"/>
                <a:gridCol w="3038623"/>
              </a:tblGrid>
              <a:tr h="211590">
                <a:tc>
                  <a:txBody>
                    <a:bodyPr/>
                    <a:lstStyle/>
                    <a:p>
                      <a:pPr algn="r" fontAlgn="ctr"/>
                      <a:r>
                        <a:rPr lang="en-IN" sz="900" b="1">
                          <a:effectLst/>
                        </a:rPr>
                        <a:t>Neighborhood</a:t>
                      </a:r>
                    </a:p>
                  </a:txBody>
                  <a:tcPr marL="45133" marR="45133" marT="22566" marB="22566" anchor="ctr">
                    <a:lnL>
                      <a:noFill/>
                    </a:lnL>
                    <a:lnR>
                      <a:noFill/>
                    </a:lnR>
                    <a:lnT>
                      <a:noFill/>
                    </a:lnT>
                    <a:lnB>
                      <a:noFill/>
                    </a:lnB>
                  </a:tcPr>
                </a:tc>
                <a:tc>
                  <a:txBody>
                    <a:bodyPr/>
                    <a:lstStyle/>
                    <a:p>
                      <a:pPr algn="r" fontAlgn="ctr"/>
                      <a:r>
                        <a:rPr lang="en-IN" sz="900" b="1">
                          <a:effectLst/>
                        </a:rPr>
                        <a:t>Group</a:t>
                      </a:r>
                    </a:p>
                  </a:txBody>
                  <a:tcPr marL="45133" marR="45133" marT="22566" marB="22566" anchor="ctr">
                    <a:lnL>
                      <a:noFill/>
                    </a:lnL>
                    <a:lnR>
                      <a:noFill/>
                    </a:lnR>
                    <a:lnT>
                      <a:noFill/>
                    </a:lnT>
                    <a:lnB>
                      <a:noFill/>
                    </a:lnB>
                  </a:tcPr>
                </a:tc>
              </a:tr>
              <a:tr h="211590">
                <a:tc>
                  <a:txBody>
                    <a:bodyPr/>
                    <a:lstStyle/>
                    <a:p>
                      <a:pPr algn="r" fontAlgn="ctr"/>
                      <a:r>
                        <a:rPr lang="en-IN" sz="900">
                          <a:effectLst/>
                        </a:rPr>
                        <a:t>Agincourt</a:t>
                      </a:r>
                    </a:p>
                  </a:txBody>
                  <a:tcPr marL="45133" marR="45133" marT="22566" marB="22566" anchor="ctr">
                    <a:lnL>
                      <a:noFill/>
                    </a:lnL>
                    <a:lnR>
                      <a:noFill/>
                    </a:lnR>
                    <a:lnT>
                      <a:noFill/>
                    </a:lnT>
                    <a:lnB>
                      <a:noFill/>
                    </a:lnB>
                    <a:solidFill>
                      <a:srgbClr val="F5F5F5"/>
                    </a:solidFill>
                  </a:tcPr>
                </a:tc>
                <a:tc>
                  <a:txBody>
                    <a:bodyPr/>
                    <a:lstStyle/>
                    <a:p>
                      <a:pPr algn="r" fontAlgn="ctr"/>
                      <a:r>
                        <a:rPr lang="en-IN" sz="900">
                          <a:effectLst/>
                        </a:rPr>
                        <a:t>3</a:t>
                      </a:r>
                    </a:p>
                  </a:txBody>
                  <a:tcPr marL="45133" marR="45133" marT="22566" marB="22566" anchor="ctr">
                    <a:lnL>
                      <a:noFill/>
                    </a:lnL>
                    <a:lnR>
                      <a:noFill/>
                    </a:lnR>
                    <a:lnT>
                      <a:noFill/>
                    </a:lnT>
                    <a:lnB>
                      <a:noFill/>
                    </a:lnB>
                    <a:solidFill>
                      <a:srgbClr val="F5F5F5"/>
                    </a:solidFill>
                  </a:tcPr>
                </a:tc>
              </a:tr>
              <a:tr h="211590">
                <a:tc>
                  <a:txBody>
                    <a:bodyPr/>
                    <a:lstStyle/>
                    <a:p>
                      <a:pPr algn="r" fontAlgn="ctr"/>
                      <a:r>
                        <a:rPr lang="en-IN" sz="900">
                          <a:effectLst/>
                        </a:rPr>
                        <a:t>Birch Cliff / Cliffside West</a:t>
                      </a:r>
                    </a:p>
                  </a:txBody>
                  <a:tcPr marL="45133" marR="45133" marT="22566" marB="22566" anchor="ctr">
                    <a:lnL>
                      <a:noFill/>
                    </a:lnL>
                    <a:lnR>
                      <a:noFill/>
                    </a:lnR>
                    <a:lnT>
                      <a:noFill/>
                    </a:lnT>
                    <a:lnB>
                      <a:noFill/>
                    </a:lnB>
                  </a:tcPr>
                </a:tc>
                <a:tc>
                  <a:txBody>
                    <a:bodyPr/>
                    <a:lstStyle/>
                    <a:p>
                      <a:pPr algn="r" fontAlgn="ctr"/>
                      <a:r>
                        <a:rPr lang="en-IN" sz="900">
                          <a:effectLst/>
                        </a:rPr>
                        <a:t>1</a:t>
                      </a:r>
                    </a:p>
                  </a:txBody>
                  <a:tcPr marL="45133" marR="45133" marT="22566" marB="22566" anchor="ctr">
                    <a:lnL>
                      <a:noFill/>
                    </a:lnL>
                    <a:lnR>
                      <a:noFill/>
                    </a:lnR>
                    <a:lnT>
                      <a:noFill/>
                    </a:lnT>
                    <a:lnB>
                      <a:noFill/>
                    </a:lnB>
                  </a:tcPr>
                </a:tc>
              </a:tr>
              <a:tr h="211590">
                <a:tc>
                  <a:txBody>
                    <a:bodyPr/>
                    <a:lstStyle/>
                    <a:p>
                      <a:pPr algn="r" fontAlgn="ctr"/>
                      <a:r>
                        <a:rPr lang="en-IN" sz="900">
                          <a:effectLst/>
                        </a:rPr>
                        <a:t>Cedarbrae</a:t>
                      </a:r>
                    </a:p>
                  </a:txBody>
                  <a:tcPr marL="45133" marR="45133" marT="22566" marB="22566" anchor="ctr">
                    <a:lnL>
                      <a:noFill/>
                    </a:lnL>
                    <a:lnR>
                      <a:noFill/>
                    </a:lnR>
                    <a:lnT>
                      <a:noFill/>
                    </a:lnT>
                    <a:lnB>
                      <a:noFill/>
                    </a:lnB>
                    <a:solidFill>
                      <a:srgbClr val="F5F5F5"/>
                    </a:solidFill>
                  </a:tcPr>
                </a:tc>
                <a:tc>
                  <a:txBody>
                    <a:bodyPr/>
                    <a:lstStyle/>
                    <a:p>
                      <a:pPr algn="r" fontAlgn="ctr"/>
                      <a:r>
                        <a:rPr lang="en-IN" sz="900">
                          <a:effectLst/>
                        </a:rPr>
                        <a:t>2</a:t>
                      </a:r>
                    </a:p>
                  </a:txBody>
                  <a:tcPr marL="45133" marR="45133" marT="22566" marB="22566" anchor="ctr">
                    <a:lnL>
                      <a:noFill/>
                    </a:lnL>
                    <a:lnR>
                      <a:noFill/>
                    </a:lnR>
                    <a:lnT>
                      <a:noFill/>
                    </a:lnT>
                    <a:lnB>
                      <a:noFill/>
                    </a:lnB>
                    <a:solidFill>
                      <a:srgbClr val="F5F5F5"/>
                    </a:solidFill>
                  </a:tcPr>
                </a:tc>
              </a:tr>
              <a:tr h="366708">
                <a:tc>
                  <a:txBody>
                    <a:bodyPr/>
                    <a:lstStyle/>
                    <a:p>
                      <a:pPr algn="r" fontAlgn="ctr"/>
                      <a:r>
                        <a:rPr lang="en-US" sz="900">
                          <a:effectLst/>
                        </a:rPr>
                        <a:t>Clarks Corners / Tam O'Shanter / Sullivan</a:t>
                      </a:r>
                    </a:p>
                  </a:txBody>
                  <a:tcPr marL="45133" marR="45133" marT="22566" marB="22566" anchor="ctr">
                    <a:lnL>
                      <a:noFill/>
                    </a:lnL>
                    <a:lnR>
                      <a:noFill/>
                    </a:lnR>
                    <a:lnT>
                      <a:noFill/>
                    </a:lnT>
                    <a:lnB>
                      <a:noFill/>
                    </a:lnB>
                  </a:tcPr>
                </a:tc>
                <a:tc>
                  <a:txBody>
                    <a:bodyPr/>
                    <a:lstStyle/>
                    <a:p>
                      <a:pPr algn="r" fontAlgn="ctr"/>
                      <a:r>
                        <a:rPr lang="en-IN" sz="900">
                          <a:effectLst/>
                        </a:rPr>
                        <a:t>4</a:t>
                      </a:r>
                    </a:p>
                  </a:txBody>
                  <a:tcPr marL="45133" marR="45133" marT="22566" marB="22566" anchor="ctr">
                    <a:lnL>
                      <a:noFill/>
                    </a:lnL>
                    <a:lnR>
                      <a:noFill/>
                    </a:lnR>
                    <a:lnT>
                      <a:noFill/>
                    </a:lnT>
                    <a:lnB>
                      <a:noFill/>
                    </a:lnB>
                  </a:tcPr>
                </a:tc>
              </a:tr>
              <a:tr h="366708">
                <a:tc>
                  <a:txBody>
                    <a:bodyPr/>
                    <a:lstStyle/>
                    <a:p>
                      <a:pPr algn="r" fontAlgn="ctr"/>
                      <a:r>
                        <a:rPr lang="en-US" sz="900">
                          <a:effectLst/>
                        </a:rPr>
                        <a:t>Cliffside / Cliffcrest / Scarborough Village West</a:t>
                      </a:r>
                    </a:p>
                  </a:txBody>
                  <a:tcPr marL="45133" marR="45133" marT="22566" marB="22566" anchor="ctr">
                    <a:lnL>
                      <a:noFill/>
                    </a:lnL>
                    <a:lnR>
                      <a:noFill/>
                    </a:lnR>
                    <a:lnT>
                      <a:noFill/>
                    </a:lnT>
                    <a:lnB>
                      <a:noFill/>
                    </a:lnB>
                    <a:solidFill>
                      <a:srgbClr val="F5F5F5"/>
                    </a:solidFill>
                  </a:tcPr>
                </a:tc>
                <a:tc>
                  <a:txBody>
                    <a:bodyPr/>
                    <a:lstStyle/>
                    <a:p>
                      <a:pPr algn="r" fontAlgn="ctr"/>
                      <a:r>
                        <a:rPr lang="en-IN" sz="900">
                          <a:effectLst/>
                        </a:rPr>
                        <a:t>1</a:t>
                      </a:r>
                    </a:p>
                  </a:txBody>
                  <a:tcPr marL="45133" marR="45133" marT="22566" marB="22566" anchor="ctr">
                    <a:lnL>
                      <a:noFill/>
                    </a:lnL>
                    <a:lnR>
                      <a:noFill/>
                    </a:lnR>
                    <a:lnT>
                      <a:noFill/>
                    </a:lnT>
                    <a:lnB>
                      <a:noFill/>
                    </a:lnB>
                    <a:solidFill>
                      <a:srgbClr val="F5F5F5"/>
                    </a:solidFill>
                  </a:tcPr>
                </a:tc>
              </a:tr>
              <a:tr h="366708">
                <a:tc>
                  <a:txBody>
                    <a:bodyPr/>
                    <a:lstStyle/>
                    <a:p>
                      <a:pPr algn="r" fontAlgn="ctr"/>
                      <a:r>
                        <a:rPr lang="en-US" sz="900">
                          <a:effectLst/>
                        </a:rPr>
                        <a:t>Dorset Park / Wexford Heights / Scarborough To...</a:t>
                      </a:r>
                    </a:p>
                  </a:txBody>
                  <a:tcPr marL="45133" marR="45133" marT="22566" marB="22566" anchor="ctr">
                    <a:lnL>
                      <a:noFill/>
                    </a:lnL>
                    <a:lnR>
                      <a:noFill/>
                    </a:lnR>
                    <a:lnT>
                      <a:noFill/>
                    </a:lnT>
                    <a:lnB>
                      <a:noFill/>
                    </a:lnB>
                  </a:tcPr>
                </a:tc>
                <a:tc>
                  <a:txBody>
                    <a:bodyPr/>
                    <a:lstStyle/>
                    <a:p>
                      <a:pPr algn="r" fontAlgn="ctr"/>
                      <a:r>
                        <a:rPr lang="en-IN" sz="900">
                          <a:effectLst/>
                        </a:rPr>
                        <a:t>4</a:t>
                      </a:r>
                    </a:p>
                  </a:txBody>
                  <a:tcPr marL="45133" marR="45133" marT="22566" marB="22566" anchor="ctr">
                    <a:lnL>
                      <a:noFill/>
                    </a:lnL>
                    <a:lnR>
                      <a:noFill/>
                    </a:lnR>
                    <a:lnT>
                      <a:noFill/>
                    </a:lnT>
                    <a:lnB>
                      <a:noFill/>
                    </a:lnB>
                  </a:tcPr>
                </a:tc>
              </a:tr>
              <a:tr h="211590">
                <a:tc>
                  <a:txBody>
                    <a:bodyPr/>
                    <a:lstStyle/>
                    <a:p>
                      <a:pPr algn="r" fontAlgn="ctr"/>
                      <a:r>
                        <a:rPr lang="en-IN" sz="900">
                          <a:effectLst/>
                        </a:rPr>
                        <a:t>Golden Mile / Clairlea / Oakridge</a:t>
                      </a:r>
                    </a:p>
                  </a:txBody>
                  <a:tcPr marL="45133" marR="45133" marT="22566" marB="22566" anchor="ctr">
                    <a:lnL>
                      <a:noFill/>
                    </a:lnL>
                    <a:lnR>
                      <a:noFill/>
                    </a:lnR>
                    <a:lnT>
                      <a:noFill/>
                    </a:lnT>
                    <a:lnB>
                      <a:noFill/>
                    </a:lnB>
                    <a:solidFill>
                      <a:srgbClr val="F5F5F5"/>
                    </a:solidFill>
                  </a:tcPr>
                </a:tc>
                <a:tc>
                  <a:txBody>
                    <a:bodyPr/>
                    <a:lstStyle/>
                    <a:p>
                      <a:pPr algn="r" fontAlgn="ctr"/>
                      <a:r>
                        <a:rPr lang="en-IN" sz="900">
                          <a:effectLst/>
                        </a:rPr>
                        <a:t>1</a:t>
                      </a:r>
                    </a:p>
                  </a:txBody>
                  <a:tcPr marL="45133" marR="45133" marT="22566" marB="22566" anchor="ctr">
                    <a:lnL>
                      <a:noFill/>
                    </a:lnL>
                    <a:lnR>
                      <a:noFill/>
                    </a:lnR>
                    <a:lnT>
                      <a:noFill/>
                    </a:lnT>
                    <a:lnB>
                      <a:noFill/>
                    </a:lnB>
                    <a:solidFill>
                      <a:srgbClr val="F5F5F5"/>
                    </a:solidFill>
                  </a:tcPr>
                </a:tc>
              </a:tr>
              <a:tr h="211590">
                <a:tc>
                  <a:txBody>
                    <a:bodyPr/>
                    <a:lstStyle/>
                    <a:p>
                      <a:pPr algn="r" fontAlgn="ctr"/>
                      <a:r>
                        <a:rPr lang="en-IN" sz="900">
                          <a:effectLst/>
                        </a:rPr>
                        <a:t>Guildwood / Morningside / West Hill</a:t>
                      </a:r>
                    </a:p>
                  </a:txBody>
                  <a:tcPr marL="45133" marR="45133" marT="22566" marB="22566" anchor="ctr">
                    <a:lnL>
                      <a:noFill/>
                    </a:lnL>
                    <a:lnR>
                      <a:noFill/>
                    </a:lnR>
                    <a:lnT>
                      <a:noFill/>
                    </a:lnT>
                    <a:lnB>
                      <a:noFill/>
                    </a:lnB>
                  </a:tcPr>
                </a:tc>
                <a:tc>
                  <a:txBody>
                    <a:bodyPr/>
                    <a:lstStyle/>
                    <a:p>
                      <a:pPr algn="r" fontAlgn="ctr"/>
                      <a:r>
                        <a:rPr lang="en-IN" sz="900">
                          <a:effectLst/>
                        </a:rPr>
                        <a:t>5</a:t>
                      </a:r>
                    </a:p>
                  </a:txBody>
                  <a:tcPr marL="45133" marR="45133" marT="22566" marB="22566" anchor="ctr">
                    <a:lnL>
                      <a:noFill/>
                    </a:lnL>
                    <a:lnR>
                      <a:noFill/>
                    </a:lnR>
                    <a:lnT>
                      <a:noFill/>
                    </a:lnT>
                    <a:lnB>
                      <a:noFill/>
                    </a:lnB>
                  </a:tcPr>
                </a:tc>
              </a:tr>
              <a:tr h="366708">
                <a:tc>
                  <a:txBody>
                    <a:bodyPr/>
                    <a:lstStyle/>
                    <a:p>
                      <a:pPr algn="r" fontAlgn="ctr"/>
                      <a:r>
                        <a:rPr lang="en-US" sz="900">
                          <a:effectLst/>
                        </a:rPr>
                        <a:t>Kennedy Park / Ionview / East Birchmount Park</a:t>
                      </a:r>
                    </a:p>
                  </a:txBody>
                  <a:tcPr marL="45133" marR="45133" marT="22566" marB="22566" anchor="ctr">
                    <a:lnL>
                      <a:noFill/>
                    </a:lnL>
                    <a:lnR>
                      <a:noFill/>
                    </a:lnR>
                    <a:lnT>
                      <a:noFill/>
                    </a:lnT>
                    <a:lnB>
                      <a:noFill/>
                    </a:lnB>
                    <a:solidFill>
                      <a:srgbClr val="F5F5F5"/>
                    </a:solidFill>
                  </a:tcPr>
                </a:tc>
                <a:tc>
                  <a:txBody>
                    <a:bodyPr/>
                    <a:lstStyle/>
                    <a:p>
                      <a:pPr algn="r" fontAlgn="ctr"/>
                      <a:r>
                        <a:rPr lang="en-IN" sz="900">
                          <a:effectLst/>
                        </a:rPr>
                        <a:t>5</a:t>
                      </a:r>
                    </a:p>
                  </a:txBody>
                  <a:tcPr marL="45133" marR="45133" marT="22566" marB="22566" anchor="ctr">
                    <a:lnL>
                      <a:noFill/>
                    </a:lnL>
                    <a:lnR>
                      <a:noFill/>
                    </a:lnR>
                    <a:lnT>
                      <a:noFill/>
                    </a:lnT>
                    <a:lnB>
                      <a:noFill/>
                    </a:lnB>
                    <a:solidFill>
                      <a:srgbClr val="F5F5F5"/>
                    </a:solidFill>
                  </a:tcPr>
                </a:tc>
              </a:tr>
              <a:tr h="211590">
                <a:tc>
                  <a:txBody>
                    <a:bodyPr/>
                    <a:lstStyle/>
                    <a:p>
                      <a:pPr algn="r" fontAlgn="ctr"/>
                      <a:r>
                        <a:rPr lang="en-IN" sz="900">
                          <a:effectLst/>
                        </a:rPr>
                        <a:t>Malvern / Rouge</a:t>
                      </a:r>
                    </a:p>
                  </a:txBody>
                  <a:tcPr marL="45133" marR="45133" marT="22566" marB="22566" anchor="ctr">
                    <a:lnL>
                      <a:noFill/>
                    </a:lnL>
                    <a:lnR>
                      <a:noFill/>
                    </a:lnR>
                    <a:lnT>
                      <a:noFill/>
                    </a:lnT>
                    <a:lnB>
                      <a:noFill/>
                    </a:lnB>
                  </a:tcPr>
                </a:tc>
                <a:tc>
                  <a:txBody>
                    <a:bodyPr/>
                    <a:lstStyle/>
                    <a:p>
                      <a:pPr algn="r" fontAlgn="ctr"/>
                      <a:r>
                        <a:rPr lang="en-IN" sz="900">
                          <a:effectLst/>
                        </a:rPr>
                        <a:t>5</a:t>
                      </a:r>
                    </a:p>
                  </a:txBody>
                  <a:tcPr marL="45133" marR="45133" marT="22566" marB="22566" anchor="ctr">
                    <a:lnL>
                      <a:noFill/>
                    </a:lnL>
                    <a:lnR>
                      <a:noFill/>
                    </a:lnR>
                    <a:lnT>
                      <a:noFill/>
                    </a:lnT>
                    <a:lnB>
                      <a:noFill/>
                    </a:lnB>
                  </a:tcPr>
                </a:tc>
              </a:tr>
              <a:tr h="366708">
                <a:tc>
                  <a:txBody>
                    <a:bodyPr/>
                    <a:lstStyle/>
                    <a:p>
                      <a:pPr algn="r" fontAlgn="ctr"/>
                      <a:r>
                        <a:rPr lang="en-US" sz="900">
                          <a:effectLst/>
                        </a:rPr>
                        <a:t>Milliken / Agincourt North / Steeles East / L'...</a:t>
                      </a:r>
                    </a:p>
                  </a:txBody>
                  <a:tcPr marL="45133" marR="45133" marT="22566" marB="22566" anchor="ctr">
                    <a:lnL>
                      <a:noFill/>
                    </a:lnL>
                    <a:lnR>
                      <a:noFill/>
                    </a:lnR>
                    <a:lnT>
                      <a:noFill/>
                    </a:lnT>
                    <a:lnB>
                      <a:noFill/>
                    </a:lnB>
                    <a:solidFill>
                      <a:srgbClr val="F5F5F5"/>
                    </a:solidFill>
                  </a:tcPr>
                </a:tc>
                <a:tc>
                  <a:txBody>
                    <a:bodyPr/>
                    <a:lstStyle/>
                    <a:p>
                      <a:pPr algn="r" fontAlgn="ctr"/>
                      <a:r>
                        <a:rPr lang="en-IN" sz="900">
                          <a:effectLst/>
                        </a:rPr>
                        <a:t>4</a:t>
                      </a:r>
                    </a:p>
                  </a:txBody>
                  <a:tcPr marL="45133" marR="45133" marT="22566" marB="22566" anchor="ctr">
                    <a:lnL>
                      <a:noFill/>
                    </a:lnL>
                    <a:lnR>
                      <a:noFill/>
                    </a:lnR>
                    <a:lnT>
                      <a:noFill/>
                    </a:lnT>
                    <a:lnB>
                      <a:noFill/>
                    </a:lnB>
                    <a:solidFill>
                      <a:srgbClr val="F5F5F5"/>
                    </a:solidFill>
                  </a:tcPr>
                </a:tc>
              </a:tr>
              <a:tr h="366708">
                <a:tc>
                  <a:txBody>
                    <a:bodyPr/>
                    <a:lstStyle/>
                    <a:p>
                      <a:pPr algn="r" fontAlgn="ctr"/>
                      <a:r>
                        <a:rPr lang="en-US" sz="900">
                          <a:effectLst/>
                        </a:rPr>
                        <a:t>Rouge Hill / Port Union / Highland Creek</a:t>
                      </a:r>
                    </a:p>
                  </a:txBody>
                  <a:tcPr marL="45133" marR="45133" marT="22566" marB="22566" anchor="ctr">
                    <a:lnL>
                      <a:noFill/>
                    </a:lnL>
                    <a:lnR>
                      <a:noFill/>
                    </a:lnR>
                    <a:lnT>
                      <a:noFill/>
                    </a:lnT>
                    <a:lnB>
                      <a:noFill/>
                    </a:lnB>
                  </a:tcPr>
                </a:tc>
                <a:tc>
                  <a:txBody>
                    <a:bodyPr/>
                    <a:lstStyle/>
                    <a:p>
                      <a:pPr algn="r" fontAlgn="ctr"/>
                      <a:r>
                        <a:rPr lang="en-IN" sz="900">
                          <a:effectLst/>
                        </a:rPr>
                        <a:t>1</a:t>
                      </a:r>
                    </a:p>
                  </a:txBody>
                  <a:tcPr marL="45133" marR="45133" marT="22566" marB="22566" anchor="ctr">
                    <a:lnL>
                      <a:noFill/>
                    </a:lnL>
                    <a:lnR>
                      <a:noFill/>
                    </a:lnR>
                    <a:lnT>
                      <a:noFill/>
                    </a:lnT>
                    <a:lnB>
                      <a:noFill/>
                    </a:lnB>
                  </a:tcPr>
                </a:tc>
              </a:tr>
              <a:tr h="211590">
                <a:tc>
                  <a:txBody>
                    <a:bodyPr/>
                    <a:lstStyle/>
                    <a:p>
                      <a:pPr algn="r" fontAlgn="ctr"/>
                      <a:r>
                        <a:rPr lang="en-IN" sz="900">
                          <a:effectLst/>
                        </a:rPr>
                        <a:t>Scarborough Village</a:t>
                      </a:r>
                    </a:p>
                  </a:txBody>
                  <a:tcPr marL="45133" marR="45133" marT="22566" marB="22566" anchor="ctr">
                    <a:lnL>
                      <a:noFill/>
                    </a:lnL>
                    <a:lnR>
                      <a:noFill/>
                    </a:lnR>
                    <a:lnT>
                      <a:noFill/>
                    </a:lnT>
                    <a:lnB>
                      <a:noFill/>
                    </a:lnB>
                    <a:solidFill>
                      <a:srgbClr val="F5F5F5"/>
                    </a:solidFill>
                  </a:tcPr>
                </a:tc>
                <a:tc>
                  <a:txBody>
                    <a:bodyPr/>
                    <a:lstStyle/>
                    <a:p>
                      <a:pPr algn="r" fontAlgn="ctr"/>
                      <a:r>
                        <a:rPr lang="en-IN" sz="900">
                          <a:effectLst/>
                        </a:rPr>
                        <a:t>1</a:t>
                      </a:r>
                    </a:p>
                  </a:txBody>
                  <a:tcPr marL="45133" marR="45133" marT="22566" marB="22566" anchor="ctr">
                    <a:lnL>
                      <a:noFill/>
                    </a:lnL>
                    <a:lnR>
                      <a:noFill/>
                    </a:lnR>
                    <a:lnT>
                      <a:noFill/>
                    </a:lnT>
                    <a:lnB>
                      <a:noFill/>
                    </a:lnB>
                    <a:solidFill>
                      <a:srgbClr val="F5F5F5"/>
                    </a:solidFill>
                  </a:tcPr>
                </a:tc>
              </a:tr>
              <a:tr h="211590">
                <a:tc>
                  <a:txBody>
                    <a:bodyPr/>
                    <a:lstStyle/>
                    <a:p>
                      <a:pPr algn="r" fontAlgn="ctr"/>
                      <a:r>
                        <a:rPr lang="en-IN" sz="900">
                          <a:effectLst/>
                        </a:rPr>
                        <a:t>Steeles West / L'Amoreaux West</a:t>
                      </a:r>
                    </a:p>
                  </a:txBody>
                  <a:tcPr marL="45133" marR="45133" marT="22566" marB="22566" anchor="ctr">
                    <a:lnL>
                      <a:noFill/>
                    </a:lnL>
                    <a:lnR>
                      <a:noFill/>
                    </a:lnR>
                    <a:lnT>
                      <a:noFill/>
                    </a:lnT>
                    <a:lnB>
                      <a:noFill/>
                    </a:lnB>
                  </a:tcPr>
                </a:tc>
                <a:tc>
                  <a:txBody>
                    <a:bodyPr/>
                    <a:lstStyle/>
                    <a:p>
                      <a:pPr algn="r" fontAlgn="ctr"/>
                      <a:r>
                        <a:rPr lang="en-IN" sz="900">
                          <a:effectLst/>
                        </a:rPr>
                        <a:t>5</a:t>
                      </a:r>
                    </a:p>
                  </a:txBody>
                  <a:tcPr marL="45133" marR="45133" marT="22566" marB="22566" anchor="ctr">
                    <a:lnL>
                      <a:noFill/>
                    </a:lnL>
                    <a:lnR>
                      <a:noFill/>
                    </a:lnR>
                    <a:lnT>
                      <a:noFill/>
                    </a:lnT>
                    <a:lnB>
                      <a:noFill/>
                    </a:lnB>
                  </a:tcPr>
                </a:tc>
              </a:tr>
              <a:tr h="211590">
                <a:tc>
                  <a:txBody>
                    <a:bodyPr/>
                    <a:lstStyle/>
                    <a:p>
                      <a:pPr algn="r" fontAlgn="ctr"/>
                      <a:r>
                        <a:rPr lang="en-IN" sz="900">
                          <a:effectLst/>
                        </a:rPr>
                        <a:t>Wexford / Maryvale</a:t>
                      </a:r>
                    </a:p>
                  </a:txBody>
                  <a:tcPr marL="45133" marR="45133" marT="22566" marB="22566" anchor="ctr">
                    <a:lnL>
                      <a:noFill/>
                    </a:lnL>
                    <a:lnR>
                      <a:noFill/>
                    </a:lnR>
                    <a:lnT>
                      <a:noFill/>
                    </a:lnT>
                    <a:lnB>
                      <a:noFill/>
                    </a:lnB>
                    <a:solidFill>
                      <a:srgbClr val="F5F5F5"/>
                    </a:solidFill>
                  </a:tcPr>
                </a:tc>
                <a:tc>
                  <a:txBody>
                    <a:bodyPr/>
                    <a:lstStyle/>
                    <a:p>
                      <a:pPr algn="r" fontAlgn="ctr"/>
                      <a:r>
                        <a:rPr lang="en-IN" sz="900">
                          <a:effectLst/>
                        </a:rPr>
                        <a:t>2</a:t>
                      </a:r>
                    </a:p>
                  </a:txBody>
                  <a:tcPr marL="45133" marR="45133" marT="22566" marB="22566" anchor="ctr">
                    <a:lnL>
                      <a:noFill/>
                    </a:lnL>
                    <a:lnR>
                      <a:noFill/>
                    </a:lnR>
                    <a:lnT>
                      <a:noFill/>
                    </a:lnT>
                    <a:lnB>
                      <a:noFill/>
                    </a:lnB>
                    <a:solidFill>
                      <a:srgbClr val="F5F5F5"/>
                    </a:solidFill>
                  </a:tcPr>
                </a:tc>
              </a:tr>
              <a:tr h="211590">
                <a:tc>
                  <a:txBody>
                    <a:bodyPr/>
                    <a:lstStyle/>
                    <a:p>
                      <a:pPr algn="r" fontAlgn="ctr"/>
                      <a:r>
                        <a:rPr lang="en-IN" sz="900">
                          <a:effectLst/>
                        </a:rPr>
                        <a:t>Woburn</a:t>
                      </a:r>
                    </a:p>
                  </a:txBody>
                  <a:tcPr marL="45133" marR="45133" marT="22566" marB="22566" anchor="ctr">
                    <a:lnL>
                      <a:noFill/>
                    </a:lnL>
                    <a:lnR>
                      <a:noFill/>
                    </a:lnR>
                    <a:lnT>
                      <a:noFill/>
                    </a:lnT>
                    <a:lnB>
                      <a:noFill/>
                    </a:lnB>
                  </a:tcPr>
                </a:tc>
                <a:tc>
                  <a:txBody>
                    <a:bodyPr/>
                    <a:lstStyle/>
                    <a:p>
                      <a:pPr algn="r" fontAlgn="ctr"/>
                      <a:r>
                        <a:rPr lang="en-IN" sz="900" dirty="0">
                          <a:effectLst/>
                        </a:rPr>
                        <a:t>1</a:t>
                      </a:r>
                    </a:p>
                  </a:txBody>
                  <a:tcPr marL="45133" marR="45133" marT="22566" marB="22566" anchor="ctr">
                    <a:lnL>
                      <a:noFill/>
                    </a:lnL>
                    <a:lnR>
                      <a:noFill/>
                    </a:lnR>
                    <a:lnT>
                      <a:noFill/>
                    </a:lnT>
                    <a:lnB>
                      <a:noFill/>
                    </a:lnB>
                  </a:tcPr>
                </a:tc>
              </a:tr>
            </a:tbl>
          </a:graphicData>
        </a:graphic>
      </p:graphicFrame>
      <p:sp>
        <p:nvSpPr>
          <p:cNvPr id="8" name="Rectangle 2"/>
          <p:cNvSpPr>
            <a:spLocks noChangeArrowheads="1"/>
          </p:cNvSpPr>
          <p:nvPr/>
        </p:nvSpPr>
        <p:spPr bwMode="auto">
          <a:xfrm>
            <a:off x="-4675792" y="-502334"/>
            <a:ext cx="14190729"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303F9F"/>
                </a:solidFill>
                <a:effectLst/>
                <a:latin typeface="Courier New" panose="02070309020205020404" pitchFamily="49" charset="0"/>
                <a:cs typeface="Courier New" panose="02070309020205020404" pitchFamily="49" charset="0"/>
              </a:rPr>
              <a:t>In [ ]:</a:t>
            </a:r>
            <a:endParaRPr kumimoji="0" lang="en-US"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36136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&amp; Findings</a:t>
            </a:r>
            <a:endParaRPr lang="en-IN" dirty="0"/>
          </a:p>
        </p:txBody>
      </p:sp>
      <p:sp>
        <p:nvSpPr>
          <p:cNvPr id="3" name="Content Placeholder 2"/>
          <p:cNvSpPr>
            <a:spLocks noGrp="1"/>
          </p:cNvSpPr>
          <p:nvPr>
            <p:ph idx="1"/>
          </p:nvPr>
        </p:nvSpPr>
        <p:spPr/>
        <p:txBody>
          <a:bodyPr/>
          <a:lstStyle/>
          <a:p>
            <a:endParaRPr lang="en-US" dirty="0" smtClean="0"/>
          </a:p>
          <a:p>
            <a:r>
              <a:rPr lang="en-US" dirty="0" smtClean="0"/>
              <a:t>The </a:t>
            </a:r>
            <a:r>
              <a:rPr lang="en-US" dirty="0"/>
              <a:t>group with its center has the highest </a:t>
            </a:r>
            <a:r>
              <a:rPr lang="en-US" dirty="0" smtClean="0"/>
              <a:t>‘Total Sum’ </a:t>
            </a:r>
            <a:r>
              <a:rPr lang="en-US" dirty="0"/>
              <a:t>will be our best recommendation</a:t>
            </a:r>
            <a:r>
              <a:rPr lang="en-US" dirty="0" smtClean="0"/>
              <a:t>.</a:t>
            </a:r>
          </a:p>
          <a:p>
            <a:r>
              <a:rPr lang="en-US" dirty="0" smtClean="0"/>
              <a:t>Based on this analysis, the best recommended neighborhood is as follows,</a:t>
            </a:r>
          </a:p>
          <a:p>
            <a:pPr marL="0" indent="0">
              <a:buNone/>
            </a:pPr>
            <a:endParaRPr lang="en-US" dirty="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4035495294"/>
              </p:ext>
            </p:extLst>
          </p:nvPr>
        </p:nvGraphicFramePr>
        <p:xfrm>
          <a:off x="1146002" y="3817412"/>
          <a:ext cx="8128000" cy="1866836"/>
        </p:xfrm>
        <a:graphic>
          <a:graphicData uri="http://schemas.openxmlformats.org/drawingml/2006/table">
            <a:tbl>
              <a:tblPr firstRow="1" bandRow="1">
                <a:tableStyleId>{5C22544A-7EE6-4342-B048-85BDC9FD1C3A}</a:tableStyleId>
              </a:tblPr>
              <a:tblGrid>
                <a:gridCol w="4064000"/>
                <a:gridCol w="4064000"/>
              </a:tblGrid>
              <a:tr h="466709">
                <a:tc>
                  <a:txBody>
                    <a:bodyPr/>
                    <a:lstStyle/>
                    <a:p>
                      <a:r>
                        <a:rPr lang="en-US" baseline="0" dirty="0" smtClean="0">
                          <a:solidFill>
                            <a:schemeClr val="bg2"/>
                          </a:solidFill>
                        </a:rPr>
                        <a:t>Neighborhood</a:t>
                      </a:r>
                      <a:endParaRPr lang="en-IN" baseline="0" dirty="0">
                        <a:solidFill>
                          <a:schemeClr val="bg2"/>
                        </a:solidFill>
                      </a:endParaRPr>
                    </a:p>
                  </a:txBody>
                  <a:tcPr/>
                </a:tc>
                <a:tc>
                  <a:txBody>
                    <a:bodyPr/>
                    <a:lstStyle/>
                    <a:p>
                      <a:r>
                        <a:rPr lang="en-US" baseline="0" dirty="0" smtClean="0">
                          <a:solidFill>
                            <a:schemeClr val="bg2"/>
                          </a:solidFill>
                        </a:rPr>
                        <a:t>Agincourt</a:t>
                      </a:r>
                      <a:endParaRPr lang="en-IN" baseline="0" dirty="0">
                        <a:solidFill>
                          <a:schemeClr val="bg2"/>
                        </a:solidFill>
                      </a:endParaRPr>
                    </a:p>
                  </a:txBody>
                  <a:tcPr/>
                </a:tc>
              </a:tr>
              <a:tr h="466709">
                <a:tc>
                  <a:txBody>
                    <a:bodyPr/>
                    <a:lstStyle/>
                    <a:p>
                      <a:r>
                        <a:rPr lang="en-US" dirty="0" smtClean="0"/>
                        <a:t>Postal Code</a:t>
                      </a:r>
                      <a:endParaRPr lang="en-IN" dirty="0"/>
                    </a:p>
                  </a:txBody>
                  <a:tcPr/>
                </a:tc>
                <a:tc>
                  <a:txBody>
                    <a:bodyPr/>
                    <a:lstStyle/>
                    <a:p>
                      <a:r>
                        <a:rPr lang="en-US" dirty="0" smtClean="0"/>
                        <a:t>M1S</a:t>
                      </a:r>
                      <a:endParaRPr lang="en-IN" dirty="0"/>
                    </a:p>
                  </a:txBody>
                  <a:tcPr/>
                </a:tc>
              </a:tr>
              <a:tr h="466709">
                <a:tc>
                  <a:txBody>
                    <a:bodyPr/>
                    <a:lstStyle/>
                    <a:p>
                      <a:r>
                        <a:rPr lang="en-US" dirty="0" smtClean="0"/>
                        <a:t>Neighborhood Latitude</a:t>
                      </a:r>
                      <a:endParaRPr lang="en-IN" dirty="0"/>
                    </a:p>
                  </a:txBody>
                  <a:tcPr/>
                </a:tc>
                <a:tc>
                  <a:txBody>
                    <a:bodyPr/>
                    <a:lstStyle/>
                    <a:p>
                      <a:r>
                        <a:rPr lang="en-US" dirty="0" smtClean="0"/>
                        <a:t>43.7942003</a:t>
                      </a:r>
                      <a:endParaRPr lang="en-IN" dirty="0"/>
                    </a:p>
                  </a:txBody>
                  <a:tcPr/>
                </a:tc>
              </a:tr>
              <a:tr h="466709">
                <a:tc>
                  <a:txBody>
                    <a:bodyPr/>
                    <a:lstStyle/>
                    <a:p>
                      <a:r>
                        <a:rPr lang="en-US" dirty="0" smtClean="0"/>
                        <a:t>Neighborhood Longitude</a:t>
                      </a:r>
                      <a:endParaRPr lang="en-IN" dirty="0"/>
                    </a:p>
                  </a:txBody>
                  <a:tcPr/>
                </a:tc>
                <a:tc>
                  <a:txBody>
                    <a:bodyPr/>
                    <a:lstStyle/>
                    <a:p>
                      <a:r>
                        <a:rPr lang="en-US" dirty="0" smtClean="0"/>
                        <a:t>-79.26202940000002</a:t>
                      </a:r>
                      <a:endParaRPr lang="en-IN" dirty="0"/>
                    </a:p>
                  </a:txBody>
                  <a:tcPr/>
                </a:tc>
              </a:tr>
            </a:tbl>
          </a:graphicData>
        </a:graphic>
      </p:graphicFrame>
    </p:spTree>
    <p:extLst>
      <p:ext uri="{BB962C8B-B14F-4D97-AF65-F5344CB8AC3E}">
        <p14:creationId xmlns:p14="http://schemas.microsoft.com/office/powerpoint/2010/main" val="19618386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184"/>
            <a:ext cx="8596668" cy="888642"/>
          </a:xfrm>
        </p:spPr>
        <p:txBody>
          <a:bodyPr>
            <a:normAutofit/>
          </a:bodyPr>
          <a:lstStyle/>
          <a:p>
            <a:r>
              <a:rPr lang="en-IN" dirty="0" smtClean="0"/>
              <a:t>Problem Description</a:t>
            </a:r>
            <a:endParaRPr lang="en-IN" dirty="0"/>
          </a:p>
        </p:txBody>
      </p:sp>
      <p:sp>
        <p:nvSpPr>
          <p:cNvPr id="3" name="Content Placeholder 2"/>
          <p:cNvSpPr>
            <a:spLocks noGrp="1"/>
          </p:cNvSpPr>
          <p:nvPr>
            <p:ph idx="1"/>
          </p:nvPr>
        </p:nvSpPr>
        <p:spPr>
          <a:xfrm>
            <a:off x="677334" y="1081827"/>
            <a:ext cx="8596668" cy="4959536"/>
          </a:xfrm>
        </p:spPr>
        <p:txBody>
          <a:bodyPr>
            <a:normAutofit lnSpcReduction="10000"/>
          </a:bodyPr>
          <a:lstStyle/>
          <a:p>
            <a:pPr algn="just"/>
            <a:r>
              <a:rPr lang="en-US" dirty="0" smtClean="0"/>
              <a:t>This </a:t>
            </a:r>
            <a:r>
              <a:rPr lang="en-US" dirty="0"/>
              <a:t>project tries to help  a contractor based in Toronto who regularly supply raw materials ( food ingredients and other related items) to 'hotels &amp; restaurants'.   </a:t>
            </a:r>
          </a:p>
          <a:p>
            <a:pPr algn="just"/>
            <a:endParaRPr lang="en-US" dirty="0"/>
          </a:p>
          <a:p>
            <a:pPr algn="just"/>
            <a:r>
              <a:rPr lang="en-US" dirty="0" smtClean="0"/>
              <a:t>Contractor’s </a:t>
            </a:r>
            <a:r>
              <a:rPr lang="en-US" dirty="0"/>
              <a:t>main business objective is 'good quality raw materials and timely delivery'. </a:t>
            </a:r>
            <a:r>
              <a:rPr lang="en-US" dirty="0" smtClean="0"/>
              <a:t>To </a:t>
            </a:r>
            <a:r>
              <a:rPr lang="en-US" dirty="0"/>
              <a:t>achieve this he needs to have a good warehouse on a right location which is close both to 'farmers &amp; producers' and to his </a:t>
            </a:r>
            <a:r>
              <a:rPr lang="en-US" dirty="0" smtClean="0"/>
              <a:t>customers. Hence the project aims to suggest a suitable location for the warehouse using suitable machine learning algorithm.</a:t>
            </a:r>
          </a:p>
          <a:p>
            <a:endParaRPr lang="en-US" dirty="0"/>
          </a:p>
          <a:p>
            <a:r>
              <a:rPr lang="en-US" dirty="0" smtClean="0"/>
              <a:t>We </a:t>
            </a:r>
            <a:r>
              <a:rPr lang="en-US" dirty="0"/>
              <a:t>tries to develop a recommender system with</a:t>
            </a:r>
          </a:p>
          <a:p>
            <a:endParaRPr lang="en-US" dirty="0"/>
          </a:p>
          <a:p>
            <a:pPr marL="0" indent="0">
              <a:buNone/>
            </a:pPr>
            <a:r>
              <a:rPr lang="en-US" dirty="0" smtClean="0"/>
              <a:t>   </a:t>
            </a:r>
            <a:r>
              <a:rPr lang="en-US" dirty="0"/>
              <a:t>1. Sorted list of </a:t>
            </a:r>
            <a:r>
              <a:rPr lang="en-US" dirty="0" smtClean="0"/>
              <a:t>neighborhood in order </a:t>
            </a:r>
            <a:r>
              <a:rPr lang="en-US" dirty="0"/>
              <a:t>to minimize the cost of transportation</a:t>
            </a:r>
          </a:p>
          <a:p>
            <a:pPr marL="0" indent="0">
              <a:buNone/>
            </a:pPr>
            <a:r>
              <a:rPr lang="en-US" dirty="0" smtClean="0"/>
              <a:t>   2</a:t>
            </a:r>
            <a:r>
              <a:rPr lang="en-US" dirty="0"/>
              <a:t>. A neighborhood the </a:t>
            </a:r>
            <a:r>
              <a:rPr lang="en-US" dirty="0" smtClean="0"/>
              <a:t>contractor </a:t>
            </a:r>
            <a:r>
              <a:rPr lang="en-US" dirty="0"/>
              <a:t>can have his warehouse.</a:t>
            </a:r>
          </a:p>
          <a:p>
            <a:pPr marL="0" indent="0">
              <a:buNone/>
            </a:pPr>
            <a:r>
              <a:rPr lang="en-US" dirty="0" smtClean="0"/>
              <a:t>   3</a:t>
            </a:r>
            <a:r>
              <a:rPr lang="en-US" dirty="0"/>
              <a:t>. Some other useful findings on data analysis</a:t>
            </a:r>
          </a:p>
          <a:p>
            <a:endParaRPr lang="en-IN" dirty="0"/>
          </a:p>
        </p:txBody>
      </p:sp>
    </p:spTree>
    <p:extLst>
      <p:ext uri="{BB962C8B-B14F-4D97-AF65-F5344CB8AC3E}">
        <p14:creationId xmlns:p14="http://schemas.microsoft.com/office/powerpoint/2010/main" val="16274448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5725"/>
            <a:ext cx="8596668" cy="962025"/>
          </a:xfrm>
        </p:spPr>
        <p:txBody>
          <a:bodyPr/>
          <a:lstStyle/>
          <a:p>
            <a:r>
              <a:rPr lang="en-US" dirty="0"/>
              <a:t>Required Data</a:t>
            </a:r>
            <a:endParaRPr lang="en-IN" dirty="0"/>
          </a:p>
        </p:txBody>
      </p:sp>
      <p:sp>
        <p:nvSpPr>
          <p:cNvPr id="3" name="Content Placeholder 2"/>
          <p:cNvSpPr>
            <a:spLocks noGrp="1"/>
          </p:cNvSpPr>
          <p:nvPr>
            <p:ph idx="1"/>
          </p:nvPr>
        </p:nvSpPr>
        <p:spPr>
          <a:xfrm>
            <a:off x="677334" y="838201"/>
            <a:ext cx="8596668" cy="5203162"/>
          </a:xfrm>
        </p:spPr>
        <p:txBody>
          <a:bodyPr>
            <a:normAutofit/>
          </a:bodyPr>
          <a:lstStyle/>
          <a:p>
            <a:pPr algn="just"/>
            <a:r>
              <a:rPr lang="en-US" dirty="0" smtClean="0"/>
              <a:t>The </a:t>
            </a:r>
            <a:r>
              <a:rPr lang="en-US" dirty="0"/>
              <a:t>project needs geo-locational information about the specific borough/town and the neighborhoods of the contractor's choice. For example, "Scarborough". We have the borough details with postal codes and the details of the </a:t>
            </a:r>
            <a:r>
              <a:rPr lang="en-US" dirty="0" smtClean="0"/>
              <a:t>neighborhoods </a:t>
            </a:r>
            <a:r>
              <a:rPr lang="en-US" dirty="0"/>
              <a:t>of the corresponding borough/town.  </a:t>
            </a:r>
          </a:p>
          <a:p>
            <a:pPr algn="just"/>
            <a:r>
              <a:rPr lang="en-US" dirty="0" smtClean="0"/>
              <a:t>The </a:t>
            </a:r>
            <a:r>
              <a:rPr lang="en-US" dirty="0"/>
              <a:t>project also requires venues in the different </a:t>
            </a:r>
            <a:r>
              <a:rPr lang="en-US" dirty="0" smtClean="0"/>
              <a:t>neighborhoods </a:t>
            </a:r>
            <a:r>
              <a:rPr lang="en-US" dirty="0"/>
              <a:t>of that specific borough. Location data provider - 'Foursquare' can help in this regard. </a:t>
            </a:r>
          </a:p>
          <a:p>
            <a:r>
              <a:rPr lang="en-US" dirty="0" smtClean="0"/>
              <a:t>Our </a:t>
            </a:r>
            <a:r>
              <a:rPr lang="en-US" dirty="0"/>
              <a:t>main data sources are, </a:t>
            </a:r>
          </a:p>
          <a:p>
            <a:pPr marL="0" indent="0">
              <a:buNone/>
            </a:pPr>
            <a:r>
              <a:rPr lang="en-US" dirty="0"/>
              <a:t>	</a:t>
            </a:r>
            <a:r>
              <a:rPr lang="en-US" dirty="0" smtClean="0"/>
              <a:t>	Borough/Town </a:t>
            </a:r>
            <a:r>
              <a:rPr lang="en-US" dirty="0"/>
              <a:t>and </a:t>
            </a:r>
            <a:r>
              <a:rPr lang="en-US" dirty="0" err="1"/>
              <a:t>Neighbourhood</a:t>
            </a:r>
            <a:r>
              <a:rPr lang="en-US" dirty="0"/>
              <a:t> information as a csv file</a:t>
            </a:r>
            <a:r>
              <a:rPr lang="en-US" dirty="0" smtClean="0"/>
              <a:t>.</a:t>
            </a:r>
          </a:p>
          <a:p>
            <a:pPr marL="0" indent="0">
              <a:buNone/>
            </a:pPr>
            <a:r>
              <a:rPr lang="en-US" dirty="0" smtClean="0"/>
              <a:t>		</a:t>
            </a:r>
            <a:r>
              <a:rPr lang="en-US" dirty="0" err="1" smtClean="0"/>
              <a:t>Foursqure</a:t>
            </a:r>
            <a:r>
              <a:rPr lang="en-US" dirty="0" smtClean="0"/>
              <a:t> </a:t>
            </a:r>
            <a:r>
              <a:rPr lang="en-US" dirty="0"/>
              <a:t>(Foursquare have different </a:t>
            </a:r>
            <a:r>
              <a:rPr lang="en-US" dirty="0" err="1"/>
              <a:t>api's</a:t>
            </a:r>
            <a:r>
              <a:rPr lang="en-US" dirty="0"/>
              <a:t> for developer community to </a:t>
            </a:r>
            <a:r>
              <a:rPr lang="en-US" dirty="0" smtClean="0"/>
              <a:t>   		provide </a:t>
            </a:r>
            <a:r>
              <a:rPr lang="en-US" dirty="0"/>
              <a:t>with </a:t>
            </a:r>
            <a:r>
              <a:rPr lang="en-US" dirty="0" smtClean="0"/>
              <a:t>  required </a:t>
            </a:r>
            <a:r>
              <a:rPr lang="en-US" dirty="0"/>
              <a:t>data)</a:t>
            </a:r>
          </a:p>
          <a:p>
            <a:pPr marL="0" indent="0">
              <a:buNone/>
            </a:pPr>
            <a:r>
              <a:rPr lang="en-US" dirty="0" smtClean="0"/>
              <a:t>		Anything </a:t>
            </a:r>
            <a:r>
              <a:rPr lang="en-US" dirty="0"/>
              <a:t>extra needed can be sourced as and when needed.</a:t>
            </a:r>
          </a:p>
          <a:p>
            <a:endParaRPr lang="en-US" dirty="0"/>
          </a:p>
          <a:p>
            <a:endParaRPr lang="en-IN" dirty="0"/>
          </a:p>
        </p:txBody>
      </p:sp>
    </p:spTree>
    <p:extLst>
      <p:ext uri="{BB962C8B-B14F-4D97-AF65-F5344CB8AC3E}">
        <p14:creationId xmlns:p14="http://schemas.microsoft.com/office/powerpoint/2010/main" val="38059608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85750"/>
            <a:ext cx="8596668" cy="762000"/>
          </a:xfrm>
        </p:spPr>
        <p:txBody>
          <a:bodyPr>
            <a:normAutofit/>
          </a:bodyPr>
          <a:lstStyle/>
          <a:p>
            <a:r>
              <a:rPr lang="en-IN" dirty="0" smtClean="0"/>
              <a:t>Methodology</a:t>
            </a:r>
            <a:endParaRPr lang="en-IN" dirty="0"/>
          </a:p>
        </p:txBody>
      </p:sp>
      <p:sp>
        <p:nvSpPr>
          <p:cNvPr id="3" name="Content Placeholder 2"/>
          <p:cNvSpPr>
            <a:spLocks noGrp="1"/>
          </p:cNvSpPr>
          <p:nvPr>
            <p:ph idx="1"/>
          </p:nvPr>
        </p:nvSpPr>
        <p:spPr>
          <a:xfrm>
            <a:off x="677334" y="1175657"/>
            <a:ext cx="8596668" cy="4865705"/>
          </a:xfrm>
        </p:spPr>
        <p:txBody>
          <a:bodyPr>
            <a:normAutofit/>
          </a:bodyPr>
          <a:lstStyle/>
          <a:p>
            <a:pPr marL="0" indent="0" algn="just">
              <a:buNone/>
            </a:pPr>
            <a:endParaRPr lang="en-US" dirty="0" smtClean="0"/>
          </a:p>
          <a:p>
            <a:pPr marL="0" indent="0" algn="just">
              <a:buNone/>
            </a:pPr>
            <a:r>
              <a:rPr lang="en-US" dirty="0" smtClean="0"/>
              <a:t>Data Collection.</a:t>
            </a:r>
          </a:p>
          <a:p>
            <a:pPr algn="just"/>
            <a:r>
              <a:rPr lang="en-US" dirty="0" smtClean="0"/>
              <a:t>Scarborough and its neighborhoods is our focus area. We are having a CSV file with all neighborhood details of Scarborough. We have collected it from </a:t>
            </a:r>
            <a:r>
              <a:rPr lang="en-US" dirty="0"/>
              <a:t>&lt;https://en.wikipedia.org/wiki/List_of_postal_codes_of_Canada:_M&gt;</a:t>
            </a:r>
          </a:p>
          <a:p>
            <a:pPr algn="just"/>
            <a:r>
              <a:rPr lang="en-US" dirty="0" smtClean="0"/>
              <a:t>'Foursquare</a:t>
            </a:r>
            <a:r>
              <a:rPr lang="en-US" dirty="0"/>
              <a:t>' is the data source for </a:t>
            </a:r>
            <a:r>
              <a:rPr lang="en-US" dirty="0" smtClean="0"/>
              <a:t>getting </a:t>
            </a:r>
            <a:r>
              <a:rPr lang="en-US" dirty="0"/>
              <a:t>location data and using 'Foursquare' APIs we are retrieving location data. </a:t>
            </a:r>
          </a:p>
          <a:p>
            <a:pPr algn="just"/>
            <a:r>
              <a:rPr lang="en-US" dirty="0" smtClean="0"/>
              <a:t>As we </a:t>
            </a:r>
            <a:r>
              <a:rPr lang="en-US" dirty="0"/>
              <a:t>need the details of all venues belonging to 'Scarborough' we use an appropriate API to collect the same from 'Foursquare'. We set the radius limit as 1000 meters. Having fixed that 'Foursquare' will supply us with the venues that  are within 1000 meter distance from the center point of the </a:t>
            </a:r>
            <a:r>
              <a:rPr lang="en-US" dirty="0" smtClean="0"/>
              <a:t>neighborhood.</a:t>
            </a:r>
          </a:p>
          <a:p>
            <a:pPr marL="0" indent="0" algn="just">
              <a:buNone/>
            </a:pPr>
            <a:endParaRPr lang="en-IN" dirty="0"/>
          </a:p>
        </p:txBody>
      </p:sp>
    </p:spTree>
    <p:extLst>
      <p:ext uri="{BB962C8B-B14F-4D97-AF65-F5344CB8AC3E}">
        <p14:creationId xmlns:p14="http://schemas.microsoft.com/office/powerpoint/2010/main" val="39651761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Scarborough and its neighbourhood </a:t>
            </a:r>
            <a:r>
              <a:rPr lang="en-IN" dirty="0" err="1" smtClean="0"/>
              <a:t>dataframe</a:t>
            </a:r>
            <a:r>
              <a:rPr lang="en-IN" dirty="0" smtClean="0"/>
              <a:t>.</a:t>
            </a:r>
            <a:endParaRPr lang="en-IN" dirty="0"/>
          </a:p>
        </p:txBody>
      </p:sp>
      <p:sp>
        <p:nvSpPr>
          <p:cNvPr id="5" name="Rectangle 1"/>
          <p:cNvSpPr>
            <a:spLocks noChangeArrowheads="1"/>
          </p:cNvSpPr>
          <p:nvPr/>
        </p:nvSpPr>
        <p:spPr bwMode="auto">
          <a:xfrm>
            <a:off x="-1348936" y="-261610"/>
            <a:ext cx="12279752"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Helvetica Neue"/>
              </a:rPr>
              <a:t/>
            </a:r>
            <a:br>
              <a:rPr kumimoji="0" lang="en-US" altLang="en-US" sz="1000" b="0" i="0" u="none" strike="noStrike" cap="none" normalizeH="0" baseline="0" smtClean="0">
                <a:ln>
                  <a:noFill/>
                </a:ln>
                <a:solidFill>
                  <a:srgbClr val="000000"/>
                </a:solidFill>
                <a:effectLst/>
                <a:latin typeface="Helvetica Neu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249674666"/>
              </p:ext>
            </p:extLst>
          </p:nvPr>
        </p:nvGraphicFramePr>
        <p:xfrm>
          <a:off x="677334" y="2029107"/>
          <a:ext cx="8596670" cy="3895954"/>
        </p:xfrm>
        <a:graphic>
          <a:graphicData uri="http://schemas.openxmlformats.org/drawingml/2006/table">
            <a:tbl>
              <a:tblPr/>
              <a:tblGrid>
                <a:gridCol w="1719334"/>
                <a:gridCol w="1719334"/>
                <a:gridCol w="1719334"/>
                <a:gridCol w="1719334"/>
                <a:gridCol w="1719334"/>
              </a:tblGrid>
              <a:tr h="176429">
                <a:tc>
                  <a:txBody>
                    <a:bodyPr/>
                    <a:lstStyle/>
                    <a:p>
                      <a:pPr algn="r" fontAlgn="ctr"/>
                      <a:r>
                        <a:rPr lang="en-IN" sz="900" b="1">
                          <a:effectLst/>
                        </a:rPr>
                        <a:t>Postal code</a:t>
                      </a:r>
                    </a:p>
                  </a:txBody>
                  <a:tcPr marL="44107" marR="44107" marT="22054" marB="22054" anchor="ctr">
                    <a:lnL>
                      <a:noFill/>
                    </a:lnL>
                    <a:lnR>
                      <a:noFill/>
                    </a:lnR>
                    <a:lnT>
                      <a:noFill/>
                    </a:lnT>
                    <a:lnB>
                      <a:noFill/>
                    </a:lnB>
                    <a:solidFill>
                      <a:srgbClr val="FFFFFF"/>
                    </a:solidFill>
                  </a:tcPr>
                </a:tc>
                <a:tc>
                  <a:txBody>
                    <a:bodyPr/>
                    <a:lstStyle/>
                    <a:p>
                      <a:pPr algn="r" fontAlgn="ctr"/>
                      <a:r>
                        <a:rPr lang="en-IN" sz="900" b="1">
                          <a:effectLst/>
                        </a:rPr>
                        <a:t>Borough</a:t>
                      </a:r>
                    </a:p>
                  </a:txBody>
                  <a:tcPr marL="44107" marR="44107" marT="22054" marB="22054" anchor="ctr">
                    <a:lnL>
                      <a:noFill/>
                    </a:lnL>
                    <a:lnR>
                      <a:noFill/>
                    </a:lnR>
                    <a:lnT>
                      <a:noFill/>
                    </a:lnT>
                    <a:lnB>
                      <a:noFill/>
                    </a:lnB>
                    <a:solidFill>
                      <a:srgbClr val="FFFFFF"/>
                    </a:solidFill>
                  </a:tcPr>
                </a:tc>
                <a:tc>
                  <a:txBody>
                    <a:bodyPr/>
                    <a:lstStyle/>
                    <a:p>
                      <a:pPr algn="r" fontAlgn="ctr"/>
                      <a:r>
                        <a:rPr lang="en-IN" sz="900" b="1">
                          <a:effectLst/>
                        </a:rPr>
                        <a:t>Neighborhood</a:t>
                      </a:r>
                    </a:p>
                  </a:txBody>
                  <a:tcPr marL="44107" marR="44107" marT="22054" marB="22054" anchor="ctr">
                    <a:lnL>
                      <a:noFill/>
                    </a:lnL>
                    <a:lnR>
                      <a:noFill/>
                    </a:lnR>
                    <a:lnT>
                      <a:noFill/>
                    </a:lnT>
                    <a:lnB>
                      <a:noFill/>
                    </a:lnB>
                    <a:solidFill>
                      <a:srgbClr val="FFFFFF"/>
                    </a:solidFill>
                  </a:tcPr>
                </a:tc>
                <a:tc>
                  <a:txBody>
                    <a:bodyPr/>
                    <a:lstStyle/>
                    <a:p>
                      <a:pPr algn="r" fontAlgn="ctr"/>
                      <a:r>
                        <a:rPr lang="en-IN" sz="900" b="1">
                          <a:effectLst/>
                        </a:rPr>
                        <a:t>Latitude</a:t>
                      </a:r>
                    </a:p>
                  </a:txBody>
                  <a:tcPr marL="44107" marR="44107" marT="22054" marB="22054" anchor="ctr">
                    <a:lnL>
                      <a:noFill/>
                    </a:lnL>
                    <a:lnR>
                      <a:noFill/>
                    </a:lnR>
                    <a:lnT>
                      <a:noFill/>
                    </a:lnT>
                    <a:lnB>
                      <a:noFill/>
                    </a:lnB>
                    <a:solidFill>
                      <a:srgbClr val="FFFFFF"/>
                    </a:solidFill>
                  </a:tcPr>
                </a:tc>
                <a:tc>
                  <a:txBody>
                    <a:bodyPr/>
                    <a:lstStyle/>
                    <a:p>
                      <a:pPr algn="r" fontAlgn="ctr"/>
                      <a:r>
                        <a:rPr lang="en-IN" sz="900" b="1">
                          <a:effectLst/>
                        </a:rPr>
                        <a:t>Longitude</a:t>
                      </a:r>
                    </a:p>
                  </a:txBody>
                  <a:tcPr marL="44107" marR="44107" marT="22054" marB="22054" anchor="ctr">
                    <a:lnL>
                      <a:noFill/>
                    </a:lnL>
                    <a:lnR>
                      <a:noFill/>
                    </a:lnR>
                    <a:lnT>
                      <a:noFill/>
                    </a:lnT>
                    <a:lnB>
                      <a:noFill/>
                    </a:lnB>
                    <a:solidFill>
                      <a:srgbClr val="FFFFFF"/>
                    </a:solidFill>
                  </a:tcPr>
                </a:tc>
              </a:tr>
              <a:tr h="308751">
                <a:tc>
                  <a:txBody>
                    <a:bodyPr/>
                    <a:lstStyle/>
                    <a:p>
                      <a:pPr algn="r" fontAlgn="ctr"/>
                      <a:r>
                        <a:rPr lang="en-IN" sz="900">
                          <a:effectLst/>
                        </a:rPr>
                        <a:t>M1B</a:t>
                      </a:r>
                    </a:p>
                  </a:txBody>
                  <a:tcPr marL="44107" marR="44107" marT="22054" marB="22054" anchor="ctr">
                    <a:lnL>
                      <a:noFill/>
                    </a:lnL>
                    <a:lnR>
                      <a:noFill/>
                    </a:lnR>
                    <a:lnT>
                      <a:noFill/>
                    </a:lnT>
                    <a:lnB>
                      <a:noFill/>
                    </a:lnB>
                    <a:solidFill>
                      <a:srgbClr val="F5F5F5"/>
                    </a:solidFill>
                  </a:tcPr>
                </a:tc>
                <a:tc>
                  <a:txBody>
                    <a:bodyPr/>
                    <a:lstStyle/>
                    <a:p>
                      <a:pPr algn="r" fontAlgn="ctr"/>
                      <a:r>
                        <a:rPr lang="en-IN" sz="900">
                          <a:effectLst/>
                        </a:rPr>
                        <a:t>Scarborough</a:t>
                      </a:r>
                    </a:p>
                  </a:txBody>
                  <a:tcPr marL="44107" marR="44107" marT="22054" marB="22054" anchor="ctr">
                    <a:lnL>
                      <a:noFill/>
                    </a:lnL>
                    <a:lnR>
                      <a:noFill/>
                    </a:lnR>
                    <a:lnT>
                      <a:noFill/>
                    </a:lnT>
                    <a:lnB>
                      <a:noFill/>
                    </a:lnB>
                    <a:solidFill>
                      <a:srgbClr val="F5F5F5"/>
                    </a:solidFill>
                  </a:tcPr>
                </a:tc>
                <a:tc>
                  <a:txBody>
                    <a:bodyPr/>
                    <a:lstStyle/>
                    <a:p>
                      <a:pPr algn="r" fontAlgn="ctr"/>
                      <a:r>
                        <a:rPr lang="en-IN" sz="900">
                          <a:effectLst/>
                        </a:rPr>
                        <a:t>Malvern / Rouge</a:t>
                      </a:r>
                    </a:p>
                  </a:txBody>
                  <a:tcPr marL="44107" marR="44107" marT="22054" marB="22054" anchor="ctr">
                    <a:lnL>
                      <a:noFill/>
                    </a:lnL>
                    <a:lnR>
                      <a:noFill/>
                    </a:lnR>
                    <a:lnT>
                      <a:noFill/>
                    </a:lnT>
                    <a:lnB>
                      <a:noFill/>
                    </a:lnB>
                    <a:solidFill>
                      <a:srgbClr val="F5F5F5"/>
                    </a:solidFill>
                  </a:tcPr>
                </a:tc>
                <a:tc>
                  <a:txBody>
                    <a:bodyPr/>
                    <a:lstStyle/>
                    <a:p>
                      <a:pPr algn="r" fontAlgn="ctr"/>
                      <a:r>
                        <a:rPr lang="en-IN" sz="900">
                          <a:effectLst/>
                        </a:rPr>
                        <a:t>43.806686</a:t>
                      </a:r>
                    </a:p>
                  </a:txBody>
                  <a:tcPr marL="44107" marR="44107" marT="22054" marB="22054" anchor="ctr">
                    <a:lnL>
                      <a:noFill/>
                    </a:lnL>
                    <a:lnR>
                      <a:noFill/>
                    </a:lnR>
                    <a:lnT>
                      <a:noFill/>
                    </a:lnT>
                    <a:lnB>
                      <a:noFill/>
                    </a:lnB>
                    <a:solidFill>
                      <a:srgbClr val="F5F5F5"/>
                    </a:solidFill>
                  </a:tcPr>
                </a:tc>
                <a:tc>
                  <a:txBody>
                    <a:bodyPr/>
                    <a:lstStyle/>
                    <a:p>
                      <a:pPr algn="r" fontAlgn="ctr"/>
                      <a:r>
                        <a:rPr lang="en-IN" sz="900">
                          <a:effectLst/>
                        </a:rPr>
                        <a:t>-79.194353</a:t>
                      </a:r>
                    </a:p>
                  </a:txBody>
                  <a:tcPr marL="44107" marR="44107" marT="22054" marB="22054" anchor="ctr">
                    <a:lnL>
                      <a:noFill/>
                    </a:lnL>
                    <a:lnR>
                      <a:noFill/>
                    </a:lnR>
                    <a:lnT>
                      <a:noFill/>
                    </a:lnT>
                    <a:lnB>
                      <a:noFill/>
                    </a:lnB>
                    <a:solidFill>
                      <a:srgbClr val="F5F5F5"/>
                    </a:solidFill>
                  </a:tcPr>
                </a:tc>
              </a:tr>
              <a:tr h="573394">
                <a:tc>
                  <a:txBody>
                    <a:bodyPr/>
                    <a:lstStyle/>
                    <a:p>
                      <a:pPr algn="r" fontAlgn="ctr"/>
                      <a:r>
                        <a:rPr lang="en-IN" sz="900">
                          <a:effectLst/>
                        </a:rPr>
                        <a:t>M1C</a:t>
                      </a:r>
                    </a:p>
                  </a:txBody>
                  <a:tcPr marL="44107" marR="44107" marT="22054" marB="22054" anchor="ctr">
                    <a:lnL>
                      <a:noFill/>
                    </a:lnL>
                    <a:lnR>
                      <a:noFill/>
                    </a:lnR>
                    <a:lnT>
                      <a:noFill/>
                    </a:lnT>
                    <a:lnB>
                      <a:noFill/>
                    </a:lnB>
                    <a:solidFill>
                      <a:srgbClr val="FFFFFF"/>
                    </a:solidFill>
                  </a:tcPr>
                </a:tc>
                <a:tc>
                  <a:txBody>
                    <a:bodyPr/>
                    <a:lstStyle/>
                    <a:p>
                      <a:pPr algn="r" fontAlgn="ctr"/>
                      <a:r>
                        <a:rPr lang="en-IN" sz="900">
                          <a:effectLst/>
                        </a:rPr>
                        <a:t>Scarborough</a:t>
                      </a:r>
                    </a:p>
                  </a:txBody>
                  <a:tcPr marL="44107" marR="44107" marT="22054" marB="22054" anchor="ctr">
                    <a:lnL>
                      <a:noFill/>
                    </a:lnL>
                    <a:lnR>
                      <a:noFill/>
                    </a:lnR>
                    <a:lnT>
                      <a:noFill/>
                    </a:lnT>
                    <a:lnB>
                      <a:noFill/>
                    </a:lnB>
                    <a:solidFill>
                      <a:srgbClr val="FFFFFF"/>
                    </a:solidFill>
                  </a:tcPr>
                </a:tc>
                <a:tc>
                  <a:txBody>
                    <a:bodyPr/>
                    <a:lstStyle/>
                    <a:p>
                      <a:pPr algn="r" fontAlgn="ctr"/>
                      <a:r>
                        <a:rPr lang="en-US" sz="900">
                          <a:effectLst/>
                        </a:rPr>
                        <a:t>Rouge Hill / Port Union / Highland Creek</a:t>
                      </a:r>
                    </a:p>
                  </a:txBody>
                  <a:tcPr marL="44107" marR="44107" marT="22054" marB="22054" anchor="ctr">
                    <a:lnL>
                      <a:noFill/>
                    </a:lnL>
                    <a:lnR>
                      <a:noFill/>
                    </a:lnR>
                    <a:lnT>
                      <a:noFill/>
                    </a:lnT>
                    <a:lnB>
                      <a:noFill/>
                    </a:lnB>
                    <a:solidFill>
                      <a:srgbClr val="FFFFFF"/>
                    </a:solidFill>
                  </a:tcPr>
                </a:tc>
                <a:tc>
                  <a:txBody>
                    <a:bodyPr/>
                    <a:lstStyle/>
                    <a:p>
                      <a:pPr algn="r" fontAlgn="ctr"/>
                      <a:r>
                        <a:rPr lang="en-IN" sz="900">
                          <a:effectLst/>
                        </a:rPr>
                        <a:t>43.784535</a:t>
                      </a:r>
                    </a:p>
                  </a:txBody>
                  <a:tcPr marL="44107" marR="44107" marT="22054" marB="22054" anchor="ctr">
                    <a:lnL>
                      <a:noFill/>
                    </a:lnL>
                    <a:lnR>
                      <a:noFill/>
                    </a:lnR>
                    <a:lnT>
                      <a:noFill/>
                    </a:lnT>
                    <a:lnB>
                      <a:noFill/>
                    </a:lnB>
                    <a:solidFill>
                      <a:srgbClr val="FFFFFF"/>
                    </a:solidFill>
                  </a:tcPr>
                </a:tc>
                <a:tc>
                  <a:txBody>
                    <a:bodyPr/>
                    <a:lstStyle/>
                    <a:p>
                      <a:pPr algn="r" fontAlgn="ctr"/>
                      <a:r>
                        <a:rPr lang="en-IN" sz="900">
                          <a:effectLst/>
                        </a:rPr>
                        <a:t>-79.160497</a:t>
                      </a:r>
                    </a:p>
                  </a:txBody>
                  <a:tcPr marL="44107" marR="44107" marT="22054" marB="22054" anchor="ctr">
                    <a:lnL>
                      <a:noFill/>
                    </a:lnL>
                    <a:lnR>
                      <a:noFill/>
                    </a:lnR>
                    <a:lnT>
                      <a:noFill/>
                    </a:lnT>
                    <a:lnB>
                      <a:noFill/>
                    </a:lnB>
                    <a:solidFill>
                      <a:srgbClr val="FFFFFF"/>
                    </a:solidFill>
                  </a:tcPr>
                </a:tc>
              </a:tr>
              <a:tr h="441072">
                <a:tc>
                  <a:txBody>
                    <a:bodyPr/>
                    <a:lstStyle/>
                    <a:p>
                      <a:pPr algn="r" fontAlgn="ctr"/>
                      <a:r>
                        <a:rPr lang="en-IN" sz="900">
                          <a:effectLst/>
                        </a:rPr>
                        <a:t>M1E</a:t>
                      </a:r>
                    </a:p>
                  </a:txBody>
                  <a:tcPr marL="44107" marR="44107" marT="22054" marB="22054" anchor="ctr">
                    <a:lnL>
                      <a:noFill/>
                    </a:lnL>
                    <a:lnR>
                      <a:noFill/>
                    </a:lnR>
                    <a:lnT>
                      <a:noFill/>
                    </a:lnT>
                    <a:lnB>
                      <a:noFill/>
                    </a:lnB>
                    <a:solidFill>
                      <a:srgbClr val="F5F5F5"/>
                    </a:solidFill>
                  </a:tcPr>
                </a:tc>
                <a:tc>
                  <a:txBody>
                    <a:bodyPr/>
                    <a:lstStyle/>
                    <a:p>
                      <a:pPr algn="r" fontAlgn="ctr"/>
                      <a:r>
                        <a:rPr lang="en-IN" sz="900">
                          <a:effectLst/>
                        </a:rPr>
                        <a:t>Scarborough</a:t>
                      </a:r>
                    </a:p>
                  </a:txBody>
                  <a:tcPr marL="44107" marR="44107" marT="22054" marB="22054" anchor="ctr">
                    <a:lnL>
                      <a:noFill/>
                    </a:lnL>
                    <a:lnR>
                      <a:noFill/>
                    </a:lnR>
                    <a:lnT>
                      <a:noFill/>
                    </a:lnT>
                    <a:lnB>
                      <a:noFill/>
                    </a:lnB>
                    <a:solidFill>
                      <a:srgbClr val="F5F5F5"/>
                    </a:solidFill>
                  </a:tcPr>
                </a:tc>
                <a:tc>
                  <a:txBody>
                    <a:bodyPr/>
                    <a:lstStyle/>
                    <a:p>
                      <a:pPr algn="r" fontAlgn="ctr"/>
                      <a:r>
                        <a:rPr lang="en-IN" sz="900">
                          <a:effectLst/>
                        </a:rPr>
                        <a:t>Guildwood / Morningside / West Hill</a:t>
                      </a:r>
                    </a:p>
                  </a:txBody>
                  <a:tcPr marL="44107" marR="44107" marT="22054" marB="22054" anchor="ctr">
                    <a:lnL>
                      <a:noFill/>
                    </a:lnL>
                    <a:lnR>
                      <a:noFill/>
                    </a:lnR>
                    <a:lnT>
                      <a:noFill/>
                    </a:lnT>
                    <a:lnB>
                      <a:noFill/>
                    </a:lnB>
                    <a:solidFill>
                      <a:srgbClr val="F5F5F5"/>
                    </a:solidFill>
                  </a:tcPr>
                </a:tc>
                <a:tc>
                  <a:txBody>
                    <a:bodyPr/>
                    <a:lstStyle/>
                    <a:p>
                      <a:pPr algn="r" fontAlgn="ctr"/>
                      <a:r>
                        <a:rPr lang="en-IN" sz="900">
                          <a:effectLst/>
                        </a:rPr>
                        <a:t>43.763573</a:t>
                      </a:r>
                    </a:p>
                  </a:txBody>
                  <a:tcPr marL="44107" marR="44107" marT="22054" marB="22054" anchor="ctr">
                    <a:lnL>
                      <a:noFill/>
                    </a:lnL>
                    <a:lnR>
                      <a:noFill/>
                    </a:lnR>
                    <a:lnT>
                      <a:noFill/>
                    </a:lnT>
                    <a:lnB>
                      <a:noFill/>
                    </a:lnB>
                    <a:solidFill>
                      <a:srgbClr val="F5F5F5"/>
                    </a:solidFill>
                  </a:tcPr>
                </a:tc>
                <a:tc>
                  <a:txBody>
                    <a:bodyPr/>
                    <a:lstStyle/>
                    <a:p>
                      <a:pPr algn="r" fontAlgn="ctr"/>
                      <a:r>
                        <a:rPr lang="en-IN" sz="900">
                          <a:effectLst/>
                        </a:rPr>
                        <a:t>-79.188711</a:t>
                      </a:r>
                    </a:p>
                  </a:txBody>
                  <a:tcPr marL="44107" marR="44107" marT="22054" marB="22054" anchor="ctr">
                    <a:lnL>
                      <a:noFill/>
                    </a:lnL>
                    <a:lnR>
                      <a:noFill/>
                    </a:lnR>
                    <a:lnT>
                      <a:noFill/>
                    </a:lnT>
                    <a:lnB>
                      <a:noFill/>
                    </a:lnB>
                    <a:solidFill>
                      <a:srgbClr val="F5F5F5"/>
                    </a:solidFill>
                  </a:tcPr>
                </a:tc>
              </a:tr>
              <a:tr h="176429">
                <a:tc>
                  <a:txBody>
                    <a:bodyPr/>
                    <a:lstStyle/>
                    <a:p>
                      <a:pPr algn="r" fontAlgn="ctr"/>
                      <a:r>
                        <a:rPr lang="en-IN" sz="900">
                          <a:effectLst/>
                        </a:rPr>
                        <a:t>M1G</a:t>
                      </a:r>
                    </a:p>
                  </a:txBody>
                  <a:tcPr marL="44107" marR="44107" marT="22054" marB="22054" anchor="ctr">
                    <a:lnL>
                      <a:noFill/>
                    </a:lnL>
                    <a:lnR>
                      <a:noFill/>
                    </a:lnR>
                    <a:lnT>
                      <a:noFill/>
                    </a:lnT>
                    <a:lnB>
                      <a:noFill/>
                    </a:lnB>
                    <a:solidFill>
                      <a:srgbClr val="FFFFFF"/>
                    </a:solidFill>
                  </a:tcPr>
                </a:tc>
                <a:tc>
                  <a:txBody>
                    <a:bodyPr/>
                    <a:lstStyle/>
                    <a:p>
                      <a:pPr algn="r" fontAlgn="ctr"/>
                      <a:r>
                        <a:rPr lang="en-IN" sz="900">
                          <a:effectLst/>
                        </a:rPr>
                        <a:t>Scarborough</a:t>
                      </a:r>
                    </a:p>
                  </a:txBody>
                  <a:tcPr marL="44107" marR="44107" marT="22054" marB="22054" anchor="ctr">
                    <a:lnL>
                      <a:noFill/>
                    </a:lnL>
                    <a:lnR>
                      <a:noFill/>
                    </a:lnR>
                    <a:lnT>
                      <a:noFill/>
                    </a:lnT>
                    <a:lnB>
                      <a:noFill/>
                    </a:lnB>
                    <a:solidFill>
                      <a:srgbClr val="FFFFFF"/>
                    </a:solidFill>
                  </a:tcPr>
                </a:tc>
                <a:tc>
                  <a:txBody>
                    <a:bodyPr/>
                    <a:lstStyle/>
                    <a:p>
                      <a:pPr algn="r" fontAlgn="ctr"/>
                      <a:r>
                        <a:rPr lang="en-IN" sz="900">
                          <a:effectLst/>
                        </a:rPr>
                        <a:t>Woburn</a:t>
                      </a:r>
                    </a:p>
                  </a:txBody>
                  <a:tcPr marL="44107" marR="44107" marT="22054" marB="22054" anchor="ctr">
                    <a:lnL>
                      <a:noFill/>
                    </a:lnL>
                    <a:lnR>
                      <a:noFill/>
                    </a:lnR>
                    <a:lnT>
                      <a:noFill/>
                    </a:lnT>
                    <a:lnB>
                      <a:noFill/>
                    </a:lnB>
                    <a:solidFill>
                      <a:srgbClr val="FFFFFF"/>
                    </a:solidFill>
                  </a:tcPr>
                </a:tc>
                <a:tc>
                  <a:txBody>
                    <a:bodyPr/>
                    <a:lstStyle/>
                    <a:p>
                      <a:pPr algn="r" fontAlgn="ctr"/>
                      <a:r>
                        <a:rPr lang="en-IN" sz="900">
                          <a:effectLst/>
                        </a:rPr>
                        <a:t>43.770992</a:t>
                      </a:r>
                    </a:p>
                  </a:txBody>
                  <a:tcPr marL="44107" marR="44107" marT="22054" marB="22054" anchor="ctr">
                    <a:lnL>
                      <a:noFill/>
                    </a:lnL>
                    <a:lnR>
                      <a:noFill/>
                    </a:lnR>
                    <a:lnT>
                      <a:noFill/>
                    </a:lnT>
                    <a:lnB>
                      <a:noFill/>
                    </a:lnB>
                    <a:solidFill>
                      <a:srgbClr val="FFFFFF"/>
                    </a:solidFill>
                  </a:tcPr>
                </a:tc>
                <a:tc>
                  <a:txBody>
                    <a:bodyPr/>
                    <a:lstStyle/>
                    <a:p>
                      <a:pPr algn="r" fontAlgn="ctr"/>
                      <a:r>
                        <a:rPr lang="en-IN" sz="900">
                          <a:effectLst/>
                        </a:rPr>
                        <a:t>-79.216917</a:t>
                      </a:r>
                    </a:p>
                  </a:txBody>
                  <a:tcPr marL="44107" marR="44107" marT="22054" marB="22054" anchor="ctr">
                    <a:lnL>
                      <a:noFill/>
                    </a:lnL>
                    <a:lnR>
                      <a:noFill/>
                    </a:lnR>
                    <a:lnT>
                      <a:noFill/>
                    </a:lnT>
                    <a:lnB>
                      <a:noFill/>
                    </a:lnB>
                    <a:solidFill>
                      <a:srgbClr val="FFFFFF"/>
                    </a:solidFill>
                  </a:tcPr>
                </a:tc>
              </a:tr>
              <a:tr h="176429">
                <a:tc>
                  <a:txBody>
                    <a:bodyPr/>
                    <a:lstStyle/>
                    <a:p>
                      <a:pPr algn="r" fontAlgn="ctr"/>
                      <a:r>
                        <a:rPr lang="en-IN" sz="900">
                          <a:effectLst/>
                        </a:rPr>
                        <a:t>M1H</a:t>
                      </a:r>
                    </a:p>
                  </a:txBody>
                  <a:tcPr marL="44107" marR="44107" marT="22054" marB="22054" anchor="ctr">
                    <a:lnL>
                      <a:noFill/>
                    </a:lnL>
                    <a:lnR>
                      <a:noFill/>
                    </a:lnR>
                    <a:lnT>
                      <a:noFill/>
                    </a:lnT>
                    <a:lnB>
                      <a:noFill/>
                    </a:lnB>
                    <a:solidFill>
                      <a:srgbClr val="F5F5F5"/>
                    </a:solidFill>
                  </a:tcPr>
                </a:tc>
                <a:tc>
                  <a:txBody>
                    <a:bodyPr/>
                    <a:lstStyle/>
                    <a:p>
                      <a:pPr algn="r" fontAlgn="ctr"/>
                      <a:r>
                        <a:rPr lang="en-IN" sz="900">
                          <a:effectLst/>
                        </a:rPr>
                        <a:t>Scarborough</a:t>
                      </a:r>
                    </a:p>
                  </a:txBody>
                  <a:tcPr marL="44107" marR="44107" marT="22054" marB="22054" anchor="ctr">
                    <a:lnL>
                      <a:noFill/>
                    </a:lnL>
                    <a:lnR>
                      <a:noFill/>
                    </a:lnR>
                    <a:lnT>
                      <a:noFill/>
                    </a:lnT>
                    <a:lnB>
                      <a:noFill/>
                    </a:lnB>
                    <a:solidFill>
                      <a:srgbClr val="F5F5F5"/>
                    </a:solidFill>
                  </a:tcPr>
                </a:tc>
                <a:tc>
                  <a:txBody>
                    <a:bodyPr/>
                    <a:lstStyle/>
                    <a:p>
                      <a:pPr algn="r" fontAlgn="ctr"/>
                      <a:r>
                        <a:rPr lang="en-IN" sz="900">
                          <a:effectLst/>
                        </a:rPr>
                        <a:t>Cedarbrae</a:t>
                      </a:r>
                    </a:p>
                  </a:txBody>
                  <a:tcPr marL="44107" marR="44107" marT="22054" marB="22054" anchor="ctr">
                    <a:lnL>
                      <a:noFill/>
                    </a:lnL>
                    <a:lnR>
                      <a:noFill/>
                    </a:lnR>
                    <a:lnT>
                      <a:noFill/>
                    </a:lnT>
                    <a:lnB>
                      <a:noFill/>
                    </a:lnB>
                    <a:solidFill>
                      <a:srgbClr val="F5F5F5"/>
                    </a:solidFill>
                  </a:tcPr>
                </a:tc>
                <a:tc>
                  <a:txBody>
                    <a:bodyPr/>
                    <a:lstStyle/>
                    <a:p>
                      <a:pPr algn="r" fontAlgn="ctr"/>
                      <a:r>
                        <a:rPr lang="en-IN" sz="900">
                          <a:effectLst/>
                        </a:rPr>
                        <a:t>43.773136</a:t>
                      </a:r>
                    </a:p>
                  </a:txBody>
                  <a:tcPr marL="44107" marR="44107" marT="22054" marB="22054" anchor="ctr">
                    <a:lnL>
                      <a:noFill/>
                    </a:lnL>
                    <a:lnR>
                      <a:noFill/>
                    </a:lnR>
                    <a:lnT>
                      <a:noFill/>
                    </a:lnT>
                    <a:lnB>
                      <a:noFill/>
                    </a:lnB>
                    <a:solidFill>
                      <a:srgbClr val="F5F5F5"/>
                    </a:solidFill>
                  </a:tcPr>
                </a:tc>
                <a:tc>
                  <a:txBody>
                    <a:bodyPr/>
                    <a:lstStyle/>
                    <a:p>
                      <a:pPr algn="r" fontAlgn="ctr"/>
                      <a:r>
                        <a:rPr lang="en-IN" sz="900">
                          <a:effectLst/>
                        </a:rPr>
                        <a:t>-79.239476</a:t>
                      </a:r>
                    </a:p>
                  </a:txBody>
                  <a:tcPr marL="44107" marR="44107" marT="22054" marB="22054" anchor="ctr">
                    <a:lnL>
                      <a:noFill/>
                    </a:lnL>
                    <a:lnR>
                      <a:noFill/>
                    </a:lnR>
                    <a:lnT>
                      <a:noFill/>
                    </a:lnT>
                    <a:lnB>
                      <a:noFill/>
                    </a:lnB>
                    <a:solidFill>
                      <a:srgbClr val="F5F5F5"/>
                    </a:solidFill>
                  </a:tcPr>
                </a:tc>
              </a:tr>
              <a:tr h="308751">
                <a:tc>
                  <a:txBody>
                    <a:bodyPr/>
                    <a:lstStyle/>
                    <a:p>
                      <a:pPr algn="r" fontAlgn="ctr"/>
                      <a:r>
                        <a:rPr lang="en-IN" sz="900">
                          <a:effectLst/>
                        </a:rPr>
                        <a:t>M1J</a:t>
                      </a:r>
                    </a:p>
                  </a:txBody>
                  <a:tcPr marL="44107" marR="44107" marT="22054" marB="22054" anchor="ctr">
                    <a:lnL>
                      <a:noFill/>
                    </a:lnL>
                    <a:lnR>
                      <a:noFill/>
                    </a:lnR>
                    <a:lnT>
                      <a:noFill/>
                    </a:lnT>
                    <a:lnB>
                      <a:noFill/>
                    </a:lnB>
                    <a:solidFill>
                      <a:srgbClr val="FFFFFF"/>
                    </a:solidFill>
                  </a:tcPr>
                </a:tc>
                <a:tc>
                  <a:txBody>
                    <a:bodyPr/>
                    <a:lstStyle/>
                    <a:p>
                      <a:pPr algn="r" fontAlgn="ctr"/>
                      <a:r>
                        <a:rPr lang="en-IN" sz="900">
                          <a:effectLst/>
                        </a:rPr>
                        <a:t>Scarborough</a:t>
                      </a:r>
                    </a:p>
                  </a:txBody>
                  <a:tcPr marL="44107" marR="44107" marT="22054" marB="22054" anchor="ctr">
                    <a:lnL>
                      <a:noFill/>
                    </a:lnL>
                    <a:lnR>
                      <a:noFill/>
                    </a:lnR>
                    <a:lnT>
                      <a:noFill/>
                    </a:lnT>
                    <a:lnB>
                      <a:noFill/>
                    </a:lnB>
                    <a:solidFill>
                      <a:srgbClr val="FFFFFF"/>
                    </a:solidFill>
                  </a:tcPr>
                </a:tc>
                <a:tc>
                  <a:txBody>
                    <a:bodyPr/>
                    <a:lstStyle/>
                    <a:p>
                      <a:pPr algn="r" fontAlgn="ctr"/>
                      <a:r>
                        <a:rPr lang="en-IN" sz="900">
                          <a:effectLst/>
                        </a:rPr>
                        <a:t>Scarborough Village</a:t>
                      </a:r>
                    </a:p>
                  </a:txBody>
                  <a:tcPr marL="44107" marR="44107" marT="22054" marB="22054" anchor="ctr">
                    <a:lnL>
                      <a:noFill/>
                    </a:lnL>
                    <a:lnR>
                      <a:noFill/>
                    </a:lnR>
                    <a:lnT>
                      <a:noFill/>
                    </a:lnT>
                    <a:lnB>
                      <a:noFill/>
                    </a:lnB>
                    <a:solidFill>
                      <a:srgbClr val="FFFFFF"/>
                    </a:solidFill>
                  </a:tcPr>
                </a:tc>
                <a:tc>
                  <a:txBody>
                    <a:bodyPr/>
                    <a:lstStyle/>
                    <a:p>
                      <a:pPr algn="r" fontAlgn="ctr"/>
                      <a:r>
                        <a:rPr lang="en-IN" sz="900">
                          <a:effectLst/>
                        </a:rPr>
                        <a:t>43.744734</a:t>
                      </a:r>
                    </a:p>
                  </a:txBody>
                  <a:tcPr marL="44107" marR="44107" marT="22054" marB="22054" anchor="ctr">
                    <a:lnL>
                      <a:noFill/>
                    </a:lnL>
                    <a:lnR>
                      <a:noFill/>
                    </a:lnR>
                    <a:lnT>
                      <a:noFill/>
                    </a:lnT>
                    <a:lnB>
                      <a:noFill/>
                    </a:lnB>
                    <a:solidFill>
                      <a:srgbClr val="FFFFFF"/>
                    </a:solidFill>
                  </a:tcPr>
                </a:tc>
                <a:tc>
                  <a:txBody>
                    <a:bodyPr/>
                    <a:lstStyle/>
                    <a:p>
                      <a:pPr algn="r" fontAlgn="ctr"/>
                      <a:r>
                        <a:rPr lang="en-IN" sz="900">
                          <a:effectLst/>
                        </a:rPr>
                        <a:t>-79.239476</a:t>
                      </a:r>
                    </a:p>
                  </a:txBody>
                  <a:tcPr marL="44107" marR="44107" marT="22054" marB="22054" anchor="ctr">
                    <a:lnL>
                      <a:noFill/>
                    </a:lnL>
                    <a:lnR>
                      <a:noFill/>
                    </a:lnR>
                    <a:lnT>
                      <a:noFill/>
                    </a:lnT>
                    <a:lnB>
                      <a:noFill/>
                    </a:lnB>
                    <a:solidFill>
                      <a:srgbClr val="FFFFFF"/>
                    </a:solidFill>
                  </a:tcPr>
                </a:tc>
              </a:tr>
              <a:tr h="705716">
                <a:tc>
                  <a:txBody>
                    <a:bodyPr/>
                    <a:lstStyle/>
                    <a:p>
                      <a:pPr algn="r" fontAlgn="ctr"/>
                      <a:r>
                        <a:rPr lang="en-IN" sz="900">
                          <a:effectLst/>
                        </a:rPr>
                        <a:t>M1K</a:t>
                      </a:r>
                    </a:p>
                  </a:txBody>
                  <a:tcPr marL="44107" marR="44107" marT="22054" marB="22054" anchor="ctr">
                    <a:lnL>
                      <a:noFill/>
                    </a:lnL>
                    <a:lnR>
                      <a:noFill/>
                    </a:lnR>
                    <a:lnT>
                      <a:noFill/>
                    </a:lnT>
                    <a:lnB>
                      <a:noFill/>
                    </a:lnB>
                    <a:solidFill>
                      <a:srgbClr val="F5F5F5"/>
                    </a:solidFill>
                  </a:tcPr>
                </a:tc>
                <a:tc>
                  <a:txBody>
                    <a:bodyPr/>
                    <a:lstStyle/>
                    <a:p>
                      <a:pPr algn="r" fontAlgn="ctr"/>
                      <a:r>
                        <a:rPr lang="en-IN" sz="900">
                          <a:effectLst/>
                        </a:rPr>
                        <a:t>Scarborough</a:t>
                      </a:r>
                    </a:p>
                  </a:txBody>
                  <a:tcPr marL="44107" marR="44107" marT="22054" marB="22054" anchor="ctr">
                    <a:lnL>
                      <a:noFill/>
                    </a:lnL>
                    <a:lnR>
                      <a:noFill/>
                    </a:lnR>
                    <a:lnT>
                      <a:noFill/>
                    </a:lnT>
                    <a:lnB>
                      <a:noFill/>
                    </a:lnB>
                    <a:solidFill>
                      <a:srgbClr val="F5F5F5"/>
                    </a:solidFill>
                  </a:tcPr>
                </a:tc>
                <a:tc>
                  <a:txBody>
                    <a:bodyPr/>
                    <a:lstStyle/>
                    <a:p>
                      <a:pPr algn="r" fontAlgn="ctr"/>
                      <a:r>
                        <a:rPr lang="en-US" sz="900">
                          <a:effectLst/>
                        </a:rPr>
                        <a:t>Kennedy Park / Ionview / East Birchmount Park</a:t>
                      </a:r>
                    </a:p>
                  </a:txBody>
                  <a:tcPr marL="44107" marR="44107" marT="22054" marB="22054" anchor="ctr">
                    <a:lnL>
                      <a:noFill/>
                    </a:lnL>
                    <a:lnR>
                      <a:noFill/>
                    </a:lnR>
                    <a:lnT>
                      <a:noFill/>
                    </a:lnT>
                    <a:lnB>
                      <a:noFill/>
                    </a:lnB>
                    <a:solidFill>
                      <a:srgbClr val="F5F5F5"/>
                    </a:solidFill>
                  </a:tcPr>
                </a:tc>
                <a:tc>
                  <a:txBody>
                    <a:bodyPr/>
                    <a:lstStyle/>
                    <a:p>
                      <a:pPr algn="r" fontAlgn="ctr"/>
                      <a:r>
                        <a:rPr lang="en-IN" sz="900">
                          <a:effectLst/>
                        </a:rPr>
                        <a:t>43.727929</a:t>
                      </a:r>
                    </a:p>
                  </a:txBody>
                  <a:tcPr marL="44107" marR="44107" marT="22054" marB="22054" anchor="ctr">
                    <a:lnL>
                      <a:noFill/>
                    </a:lnL>
                    <a:lnR>
                      <a:noFill/>
                    </a:lnR>
                    <a:lnT>
                      <a:noFill/>
                    </a:lnT>
                    <a:lnB>
                      <a:noFill/>
                    </a:lnB>
                    <a:solidFill>
                      <a:srgbClr val="F5F5F5"/>
                    </a:solidFill>
                  </a:tcPr>
                </a:tc>
                <a:tc>
                  <a:txBody>
                    <a:bodyPr/>
                    <a:lstStyle/>
                    <a:p>
                      <a:pPr algn="r" fontAlgn="ctr"/>
                      <a:r>
                        <a:rPr lang="en-IN" sz="900">
                          <a:effectLst/>
                        </a:rPr>
                        <a:t>-79.262029</a:t>
                      </a:r>
                    </a:p>
                  </a:txBody>
                  <a:tcPr marL="44107" marR="44107" marT="22054" marB="22054" anchor="ctr">
                    <a:lnL>
                      <a:noFill/>
                    </a:lnL>
                    <a:lnR>
                      <a:noFill/>
                    </a:lnR>
                    <a:lnT>
                      <a:noFill/>
                    </a:lnT>
                    <a:lnB>
                      <a:noFill/>
                    </a:lnB>
                    <a:solidFill>
                      <a:srgbClr val="F5F5F5"/>
                    </a:solidFill>
                  </a:tcPr>
                </a:tc>
              </a:tr>
              <a:tr h="441072">
                <a:tc>
                  <a:txBody>
                    <a:bodyPr/>
                    <a:lstStyle/>
                    <a:p>
                      <a:pPr algn="r" fontAlgn="ctr"/>
                      <a:r>
                        <a:rPr lang="en-IN" sz="900">
                          <a:effectLst/>
                        </a:rPr>
                        <a:t>M1L</a:t>
                      </a:r>
                    </a:p>
                  </a:txBody>
                  <a:tcPr marL="44107" marR="44107" marT="22054" marB="22054" anchor="ctr">
                    <a:lnL>
                      <a:noFill/>
                    </a:lnL>
                    <a:lnR>
                      <a:noFill/>
                    </a:lnR>
                    <a:lnT>
                      <a:noFill/>
                    </a:lnT>
                    <a:lnB>
                      <a:noFill/>
                    </a:lnB>
                    <a:solidFill>
                      <a:srgbClr val="FFFFFF"/>
                    </a:solidFill>
                  </a:tcPr>
                </a:tc>
                <a:tc>
                  <a:txBody>
                    <a:bodyPr/>
                    <a:lstStyle/>
                    <a:p>
                      <a:pPr algn="r" fontAlgn="ctr"/>
                      <a:r>
                        <a:rPr lang="en-IN" sz="900">
                          <a:effectLst/>
                        </a:rPr>
                        <a:t>Scarborough</a:t>
                      </a:r>
                    </a:p>
                  </a:txBody>
                  <a:tcPr marL="44107" marR="44107" marT="22054" marB="22054" anchor="ctr">
                    <a:lnL>
                      <a:noFill/>
                    </a:lnL>
                    <a:lnR>
                      <a:noFill/>
                    </a:lnR>
                    <a:lnT>
                      <a:noFill/>
                    </a:lnT>
                    <a:lnB>
                      <a:noFill/>
                    </a:lnB>
                    <a:solidFill>
                      <a:srgbClr val="FFFFFF"/>
                    </a:solidFill>
                  </a:tcPr>
                </a:tc>
                <a:tc>
                  <a:txBody>
                    <a:bodyPr/>
                    <a:lstStyle/>
                    <a:p>
                      <a:pPr algn="r" fontAlgn="ctr"/>
                      <a:r>
                        <a:rPr lang="en-IN" sz="900">
                          <a:effectLst/>
                        </a:rPr>
                        <a:t>Golden Mile / Clairlea / Oakridge</a:t>
                      </a:r>
                    </a:p>
                  </a:txBody>
                  <a:tcPr marL="44107" marR="44107" marT="22054" marB="22054" anchor="ctr">
                    <a:lnL>
                      <a:noFill/>
                    </a:lnL>
                    <a:lnR>
                      <a:noFill/>
                    </a:lnR>
                    <a:lnT>
                      <a:noFill/>
                    </a:lnT>
                    <a:lnB>
                      <a:noFill/>
                    </a:lnB>
                    <a:solidFill>
                      <a:srgbClr val="FFFFFF"/>
                    </a:solidFill>
                  </a:tcPr>
                </a:tc>
                <a:tc>
                  <a:txBody>
                    <a:bodyPr/>
                    <a:lstStyle/>
                    <a:p>
                      <a:pPr algn="r" fontAlgn="ctr"/>
                      <a:r>
                        <a:rPr lang="en-IN" sz="900">
                          <a:effectLst/>
                        </a:rPr>
                        <a:t>43.711112</a:t>
                      </a:r>
                    </a:p>
                  </a:txBody>
                  <a:tcPr marL="44107" marR="44107" marT="22054" marB="22054" anchor="ctr">
                    <a:lnL>
                      <a:noFill/>
                    </a:lnL>
                    <a:lnR>
                      <a:noFill/>
                    </a:lnR>
                    <a:lnT>
                      <a:noFill/>
                    </a:lnT>
                    <a:lnB>
                      <a:noFill/>
                    </a:lnB>
                    <a:solidFill>
                      <a:srgbClr val="FFFFFF"/>
                    </a:solidFill>
                  </a:tcPr>
                </a:tc>
                <a:tc>
                  <a:txBody>
                    <a:bodyPr/>
                    <a:lstStyle/>
                    <a:p>
                      <a:pPr algn="r" fontAlgn="ctr"/>
                      <a:r>
                        <a:rPr lang="en-IN" sz="900">
                          <a:effectLst/>
                        </a:rPr>
                        <a:t>-79.284577</a:t>
                      </a:r>
                    </a:p>
                  </a:txBody>
                  <a:tcPr marL="44107" marR="44107" marT="22054" marB="22054" anchor="ctr">
                    <a:lnL>
                      <a:noFill/>
                    </a:lnL>
                    <a:lnR>
                      <a:noFill/>
                    </a:lnR>
                    <a:lnT>
                      <a:noFill/>
                    </a:lnT>
                    <a:lnB>
                      <a:noFill/>
                    </a:lnB>
                    <a:solidFill>
                      <a:srgbClr val="FFFFFF"/>
                    </a:solidFill>
                  </a:tcPr>
                </a:tc>
              </a:tr>
              <a:tr h="573394">
                <a:tc>
                  <a:txBody>
                    <a:bodyPr/>
                    <a:lstStyle/>
                    <a:p>
                      <a:pPr algn="r" fontAlgn="ctr"/>
                      <a:r>
                        <a:rPr lang="en-IN" sz="900">
                          <a:effectLst/>
                        </a:rPr>
                        <a:t>M1M</a:t>
                      </a:r>
                    </a:p>
                  </a:txBody>
                  <a:tcPr marL="44107" marR="44107" marT="22054" marB="22054" anchor="ctr">
                    <a:lnL>
                      <a:noFill/>
                    </a:lnL>
                    <a:lnR>
                      <a:noFill/>
                    </a:lnR>
                    <a:lnT>
                      <a:noFill/>
                    </a:lnT>
                    <a:lnB>
                      <a:noFill/>
                    </a:lnB>
                    <a:solidFill>
                      <a:srgbClr val="FFFFFF"/>
                    </a:solidFill>
                  </a:tcPr>
                </a:tc>
                <a:tc>
                  <a:txBody>
                    <a:bodyPr/>
                    <a:lstStyle/>
                    <a:p>
                      <a:pPr algn="r" fontAlgn="ctr"/>
                      <a:r>
                        <a:rPr lang="en-IN" sz="900">
                          <a:effectLst/>
                        </a:rPr>
                        <a:t>Scarborough</a:t>
                      </a:r>
                    </a:p>
                  </a:txBody>
                  <a:tcPr marL="44107" marR="44107" marT="22054" marB="22054" anchor="ctr">
                    <a:lnL>
                      <a:noFill/>
                    </a:lnL>
                    <a:lnR>
                      <a:noFill/>
                    </a:lnR>
                    <a:lnT>
                      <a:noFill/>
                    </a:lnT>
                    <a:lnB>
                      <a:noFill/>
                    </a:lnB>
                    <a:solidFill>
                      <a:srgbClr val="FFFFFF"/>
                    </a:solidFill>
                  </a:tcPr>
                </a:tc>
                <a:tc>
                  <a:txBody>
                    <a:bodyPr/>
                    <a:lstStyle/>
                    <a:p>
                      <a:pPr algn="r" fontAlgn="ctr"/>
                      <a:r>
                        <a:rPr lang="en-US" sz="900">
                          <a:effectLst/>
                        </a:rPr>
                        <a:t>Cliffside / Cliffcrest / Scarborough Village West</a:t>
                      </a:r>
                    </a:p>
                  </a:txBody>
                  <a:tcPr marL="44107" marR="44107" marT="22054" marB="22054" anchor="ctr">
                    <a:lnL>
                      <a:noFill/>
                    </a:lnL>
                    <a:lnR>
                      <a:noFill/>
                    </a:lnR>
                    <a:lnT>
                      <a:noFill/>
                    </a:lnT>
                    <a:lnB>
                      <a:noFill/>
                    </a:lnB>
                    <a:solidFill>
                      <a:srgbClr val="FFFFFF"/>
                    </a:solidFill>
                  </a:tcPr>
                </a:tc>
                <a:tc>
                  <a:txBody>
                    <a:bodyPr/>
                    <a:lstStyle/>
                    <a:p>
                      <a:pPr algn="r" fontAlgn="ctr"/>
                      <a:r>
                        <a:rPr lang="en-IN" sz="900">
                          <a:effectLst/>
                        </a:rPr>
                        <a:t>43.716316</a:t>
                      </a:r>
                    </a:p>
                  </a:txBody>
                  <a:tcPr marL="44107" marR="44107" marT="22054" marB="22054" anchor="ctr">
                    <a:lnL>
                      <a:noFill/>
                    </a:lnL>
                    <a:lnR>
                      <a:noFill/>
                    </a:lnR>
                    <a:lnT>
                      <a:noFill/>
                    </a:lnT>
                    <a:lnB>
                      <a:noFill/>
                    </a:lnB>
                    <a:solidFill>
                      <a:srgbClr val="FFFFFF"/>
                    </a:solidFill>
                  </a:tcPr>
                </a:tc>
                <a:tc>
                  <a:txBody>
                    <a:bodyPr/>
                    <a:lstStyle/>
                    <a:p>
                      <a:pPr algn="r" fontAlgn="ctr"/>
                      <a:r>
                        <a:rPr lang="en-IN" sz="900" dirty="0">
                          <a:effectLst/>
                        </a:rPr>
                        <a:t>-79.239476</a:t>
                      </a:r>
                    </a:p>
                  </a:txBody>
                  <a:tcPr marL="44107" marR="44107" marT="22054" marB="22054"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24196428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27538"/>
          </a:xfrm>
        </p:spPr>
        <p:txBody>
          <a:bodyPr>
            <a:normAutofit fontScale="90000"/>
          </a:bodyPr>
          <a:lstStyle/>
          <a:p>
            <a:r>
              <a:rPr lang="en-IN" dirty="0" smtClean="0"/>
              <a:t>Scarborough-Neighbourhood venue-</a:t>
            </a:r>
            <a:r>
              <a:rPr lang="en-IN" dirty="0" err="1" smtClean="0"/>
              <a:t>dataframe</a:t>
            </a:r>
            <a:r>
              <a:rPr lang="en-IN" dirty="0" smtClean="0"/>
              <a:t>.</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0556444"/>
              </p:ext>
            </p:extLst>
          </p:nvPr>
        </p:nvGraphicFramePr>
        <p:xfrm>
          <a:off x="677331" y="2016367"/>
          <a:ext cx="10483038" cy="4161694"/>
        </p:xfrm>
        <a:graphic>
          <a:graphicData uri="http://schemas.openxmlformats.org/drawingml/2006/table">
            <a:tbl>
              <a:tblPr/>
              <a:tblGrid>
                <a:gridCol w="1164782"/>
                <a:gridCol w="1164782"/>
                <a:gridCol w="1164782"/>
                <a:gridCol w="1164782"/>
                <a:gridCol w="1164782"/>
                <a:gridCol w="1164782"/>
                <a:gridCol w="1164782"/>
                <a:gridCol w="1164782"/>
                <a:gridCol w="1164782"/>
              </a:tblGrid>
              <a:tr h="505616">
                <a:tc>
                  <a:txBody>
                    <a:bodyPr/>
                    <a:lstStyle/>
                    <a:p>
                      <a:pPr algn="r" fontAlgn="ctr"/>
                      <a:r>
                        <a:rPr lang="en-IN" sz="1000" b="1" dirty="0">
                          <a:effectLst/>
                        </a:rPr>
                        <a:t>Unnamed: 0</a:t>
                      </a:r>
                    </a:p>
                  </a:txBody>
                  <a:tcPr marL="50312" marR="50312" marT="25156" marB="25156" anchor="ctr">
                    <a:lnL>
                      <a:noFill/>
                    </a:lnL>
                    <a:lnR>
                      <a:noFill/>
                    </a:lnR>
                    <a:lnT>
                      <a:noFill/>
                    </a:lnT>
                    <a:lnB>
                      <a:noFill/>
                    </a:lnB>
                    <a:solidFill>
                      <a:srgbClr val="FFFFFF"/>
                    </a:solidFill>
                  </a:tcPr>
                </a:tc>
                <a:tc>
                  <a:txBody>
                    <a:bodyPr/>
                    <a:lstStyle/>
                    <a:p>
                      <a:pPr algn="r" fontAlgn="ctr"/>
                      <a:r>
                        <a:rPr lang="en-IN" sz="1000" b="1">
                          <a:effectLst/>
                        </a:rPr>
                        <a:t>Postal Code</a:t>
                      </a:r>
                    </a:p>
                  </a:txBody>
                  <a:tcPr marL="50312" marR="50312" marT="25156" marB="25156" anchor="ctr">
                    <a:lnL>
                      <a:noFill/>
                    </a:lnL>
                    <a:lnR>
                      <a:noFill/>
                    </a:lnR>
                    <a:lnT>
                      <a:noFill/>
                    </a:lnT>
                    <a:lnB>
                      <a:noFill/>
                    </a:lnB>
                    <a:solidFill>
                      <a:srgbClr val="FFFFFF"/>
                    </a:solidFill>
                  </a:tcPr>
                </a:tc>
                <a:tc>
                  <a:txBody>
                    <a:bodyPr/>
                    <a:lstStyle/>
                    <a:p>
                      <a:pPr algn="r" fontAlgn="ctr"/>
                      <a:r>
                        <a:rPr lang="en-IN" sz="1000" b="1">
                          <a:effectLst/>
                        </a:rPr>
                        <a:t>Neighborhood</a:t>
                      </a:r>
                    </a:p>
                  </a:txBody>
                  <a:tcPr marL="50312" marR="50312" marT="25156" marB="25156" anchor="ctr">
                    <a:lnL>
                      <a:noFill/>
                    </a:lnL>
                    <a:lnR>
                      <a:noFill/>
                    </a:lnR>
                    <a:lnT>
                      <a:noFill/>
                    </a:lnT>
                    <a:lnB>
                      <a:noFill/>
                    </a:lnB>
                    <a:solidFill>
                      <a:srgbClr val="FFFFFF"/>
                    </a:solidFill>
                  </a:tcPr>
                </a:tc>
                <a:tc>
                  <a:txBody>
                    <a:bodyPr/>
                    <a:lstStyle/>
                    <a:p>
                      <a:pPr algn="r" fontAlgn="ctr"/>
                      <a:r>
                        <a:rPr lang="en-IN" sz="1000" b="1">
                          <a:effectLst/>
                        </a:rPr>
                        <a:t>Neighborhood Latitude</a:t>
                      </a:r>
                    </a:p>
                  </a:txBody>
                  <a:tcPr marL="50312" marR="50312" marT="25156" marB="25156" anchor="ctr">
                    <a:lnL>
                      <a:noFill/>
                    </a:lnL>
                    <a:lnR>
                      <a:noFill/>
                    </a:lnR>
                    <a:lnT>
                      <a:noFill/>
                    </a:lnT>
                    <a:lnB>
                      <a:noFill/>
                    </a:lnB>
                    <a:solidFill>
                      <a:srgbClr val="FFFFFF"/>
                    </a:solidFill>
                  </a:tcPr>
                </a:tc>
                <a:tc>
                  <a:txBody>
                    <a:bodyPr/>
                    <a:lstStyle/>
                    <a:p>
                      <a:pPr algn="r" fontAlgn="ctr"/>
                      <a:r>
                        <a:rPr lang="en-IN" sz="1000" b="1" dirty="0" err="1">
                          <a:effectLst/>
                        </a:rPr>
                        <a:t>Neighborhood</a:t>
                      </a:r>
                      <a:r>
                        <a:rPr lang="en-IN" sz="1000" b="1" dirty="0">
                          <a:effectLst/>
                        </a:rPr>
                        <a:t> Longitude</a:t>
                      </a:r>
                    </a:p>
                  </a:txBody>
                  <a:tcPr marL="50312" marR="50312" marT="25156" marB="25156" anchor="ctr">
                    <a:lnL>
                      <a:noFill/>
                    </a:lnL>
                    <a:lnR>
                      <a:noFill/>
                    </a:lnR>
                    <a:lnT>
                      <a:noFill/>
                    </a:lnT>
                    <a:lnB>
                      <a:noFill/>
                    </a:lnB>
                    <a:solidFill>
                      <a:srgbClr val="FFFFFF"/>
                    </a:solidFill>
                  </a:tcPr>
                </a:tc>
                <a:tc>
                  <a:txBody>
                    <a:bodyPr/>
                    <a:lstStyle/>
                    <a:p>
                      <a:pPr algn="r" fontAlgn="ctr"/>
                      <a:r>
                        <a:rPr lang="en-IN" sz="1000" b="1">
                          <a:effectLst/>
                        </a:rPr>
                        <a:t>Venue</a:t>
                      </a:r>
                    </a:p>
                  </a:txBody>
                  <a:tcPr marL="50312" marR="50312" marT="25156" marB="25156" anchor="ctr">
                    <a:lnL>
                      <a:noFill/>
                    </a:lnL>
                    <a:lnR>
                      <a:noFill/>
                    </a:lnR>
                    <a:lnT>
                      <a:noFill/>
                    </a:lnT>
                    <a:lnB>
                      <a:noFill/>
                    </a:lnB>
                    <a:solidFill>
                      <a:srgbClr val="FFFFFF"/>
                    </a:solidFill>
                  </a:tcPr>
                </a:tc>
                <a:tc>
                  <a:txBody>
                    <a:bodyPr/>
                    <a:lstStyle/>
                    <a:p>
                      <a:pPr algn="r" fontAlgn="ctr"/>
                      <a:r>
                        <a:rPr lang="en-IN" sz="1000" b="1">
                          <a:effectLst/>
                        </a:rPr>
                        <a:t>Venue Summary</a:t>
                      </a:r>
                    </a:p>
                  </a:txBody>
                  <a:tcPr marL="50312" marR="50312" marT="25156" marB="25156" anchor="ctr">
                    <a:lnL>
                      <a:noFill/>
                    </a:lnL>
                    <a:lnR>
                      <a:noFill/>
                    </a:lnR>
                    <a:lnT>
                      <a:noFill/>
                    </a:lnT>
                    <a:lnB>
                      <a:noFill/>
                    </a:lnB>
                    <a:solidFill>
                      <a:srgbClr val="FFFFFF"/>
                    </a:solidFill>
                  </a:tcPr>
                </a:tc>
                <a:tc>
                  <a:txBody>
                    <a:bodyPr/>
                    <a:lstStyle/>
                    <a:p>
                      <a:pPr algn="r" fontAlgn="ctr"/>
                      <a:r>
                        <a:rPr lang="en-IN" sz="1000" b="1">
                          <a:effectLst/>
                        </a:rPr>
                        <a:t>Venue Category</a:t>
                      </a:r>
                    </a:p>
                  </a:txBody>
                  <a:tcPr marL="50312" marR="50312" marT="25156" marB="25156" anchor="ctr">
                    <a:lnL>
                      <a:noFill/>
                    </a:lnL>
                    <a:lnR>
                      <a:noFill/>
                    </a:lnR>
                    <a:lnT>
                      <a:noFill/>
                    </a:lnT>
                    <a:lnB>
                      <a:noFill/>
                    </a:lnB>
                    <a:solidFill>
                      <a:srgbClr val="FFFFFF"/>
                    </a:solidFill>
                  </a:tcPr>
                </a:tc>
                <a:tc>
                  <a:txBody>
                    <a:bodyPr/>
                    <a:lstStyle/>
                    <a:p>
                      <a:pPr algn="r" fontAlgn="ctr"/>
                      <a:r>
                        <a:rPr lang="en-IN" sz="1000" b="1">
                          <a:effectLst/>
                        </a:rPr>
                        <a:t>Distance</a:t>
                      </a:r>
                    </a:p>
                  </a:txBody>
                  <a:tcPr marL="50312" marR="50312" marT="25156" marB="25156" anchor="ctr">
                    <a:lnL>
                      <a:noFill/>
                    </a:lnL>
                    <a:lnR>
                      <a:noFill/>
                    </a:lnR>
                    <a:lnT>
                      <a:noFill/>
                    </a:lnT>
                    <a:lnB>
                      <a:noFill/>
                    </a:lnB>
                    <a:solidFill>
                      <a:srgbClr val="FFFFFF"/>
                    </a:solidFill>
                  </a:tcPr>
                </a:tc>
              </a:tr>
              <a:tr h="505616">
                <a:tc>
                  <a:txBody>
                    <a:bodyPr/>
                    <a:lstStyle/>
                    <a:p>
                      <a:pPr algn="r" fontAlgn="ctr"/>
                      <a:r>
                        <a:rPr lang="en-IN" sz="1000">
                          <a:effectLst/>
                        </a:rPr>
                        <a:t>0</a:t>
                      </a:r>
                    </a:p>
                  </a:txBody>
                  <a:tcPr marL="50312" marR="50312" marT="25156" marB="25156" anchor="ctr">
                    <a:lnL>
                      <a:noFill/>
                    </a:lnL>
                    <a:lnR>
                      <a:noFill/>
                    </a:lnR>
                    <a:lnT>
                      <a:noFill/>
                    </a:lnT>
                    <a:lnB>
                      <a:noFill/>
                    </a:lnB>
                    <a:solidFill>
                      <a:srgbClr val="F5F5F5"/>
                    </a:solidFill>
                  </a:tcPr>
                </a:tc>
                <a:tc>
                  <a:txBody>
                    <a:bodyPr/>
                    <a:lstStyle/>
                    <a:p>
                      <a:pPr algn="r" fontAlgn="ctr"/>
                      <a:r>
                        <a:rPr lang="en-IN" sz="1000">
                          <a:effectLst/>
                        </a:rPr>
                        <a:t>M1B</a:t>
                      </a:r>
                    </a:p>
                  </a:txBody>
                  <a:tcPr marL="50312" marR="50312" marT="25156" marB="25156" anchor="ctr">
                    <a:lnL>
                      <a:noFill/>
                    </a:lnL>
                    <a:lnR>
                      <a:noFill/>
                    </a:lnR>
                    <a:lnT>
                      <a:noFill/>
                    </a:lnT>
                    <a:lnB>
                      <a:noFill/>
                    </a:lnB>
                    <a:solidFill>
                      <a:srgbClr val="F5F5F5"/>
                    </a:solidFill>
                  </a:tcPr>
                </a:tc>
                <a:tc>
                  <a:txBody>
                    <a:bodyPr/>
                    <a:lstStyle/>
                    <a:p>
                      <a:pPr algn="r" fontAlgn="ctr"/>
                      <a:r>
                        <a:rPr lang="en-IN" sz="1000">
                          <a:effectLst/>
                        </a:rPr>
                        <a:t>Malvern / Rouge</a:t>
                      </a:r>
                    </a:p>
                  </a:txBody>
                  <a:tcPr marL="50312" marR="50312" marT="25156" marB="25156" anchor="ctr">
                    <a:lnL>
                      <a:noFill/>
                    </a:lnL>
                    <a:lnR>
                      <a:noFill/>
                    </a:lnR>
                    <a:lnT>
                      <a:noFill/>
                    </a:lnT>
                    <a:lnB>
                      <a:noFill/>
                    </a:lnB>
                    <a:solidFill>
                      <a:srgbClr val="F5F5F5"/>
                    </a:solidFill>
                  </a:tcPr>
                </a:tc>
                <a:tc>
                  <a:txBody>
                    <a:bodyPr/>
                    <a:lstStyle/>
                    <a:p>
                      <a:pPr algn="r" fontAlgn="ctr"/>
                      <a:r>
                        <a:rPr lang="en-IN" sz="1000">
                          <a:effectLst/>
                        </a:rPr>
                        <a:t>43.806686</a:t>
                      </a:r>
                    </a:p>
                  </a:txBody>
                  <a:tcPr marL="50312" marR="50312" marT="25156" marB="25156" anchor="ctr">
                    <a:lnL>
                      <a:noFill/>
                    </a:lnL>
                    <a:lnR>
                      <a:noFill/>
                    </a:lnR>
                    <a:lnT>
                      <a:noFill/>
                    </a:lnT>
                    <a:lnB>
                      <a:noFill/>
                    </a:lnB>
                    <a:solidFill>
                      <a:srgbClr val="F5F5F5"/>
                    </a:solidFill>
                  </a:tcPr>
                </a:tc>
                <a:tc>
                  <a:txBody>
                    <a:bodyPr/>
                    <a:lstStyle/>
                    <a:p>
                      <a:pPr algn="r" fontAlgn="ctr"/>
                      <a:r>
                        <a:rPr lang="en-IN" sz="1000" dirty="0">
                          <a:effectLst/>
                        </a:rPr>
                        <a:t>-79.194353</a:t>
                      </a:r>
                    </a:p>
                  </a:txBody>
                  <a:tcPr marL="50312" marR="50312" marT="25156" marB="25156" anchor="ctr">
                    <a:lnL>
                      <a:noFill/>
                    </a:lnL>
                    <a:lnR>
                      <a:noFill/>
                    </a:lnR>
                    <a:lnT>
                      <a:noFill/>
                    </a:lnT>
                    <a:lnB>
                      <a:noFill/>
                    </a:lnB>
                    <a:solidFill>
                      <a:srgbClr val="F5F5F5"/>
                    </a:solidFill>
                  </a:tcPr>
                </a:tc>
                <a:tc>
                  <a:txBody>
                    <a:bodyPr/>
                    <a:lstStyle/>
                    <a:p>
                      <a:pPr algn="r" fontAlgn="ctr"/>
                      <a:r>
                        <a:rPr lang="en-IN" sz="1000">
                          <a:effectLst/>
                        </a:rPr>
                        <a:t>Harvey's</a:t>
                      </a:r>
                    </a:p>
                  </a:txBody>
                  <a:tcPr marL="50312" marR="50312" marT="25156" marB="25156" anchor="ctr">
                    <a:lnL>
                      <a:noFill/>
                    </a:lnL>
                    <a:lnR>
                      <a:noFill/>
                    </a:lnR>
                    <a:lnT>
                      <a:noFill/>
                    </a:lnT>
                    <a:lnB>
                      <a:noFill/>
                    </a:lnB>
                    <a:solidFill>
                      <a:srgbClr val="F5F5F5"/>
                    </a:solidFill>
                  </a:tcPr>
                </a:tc>
                <a:tc>
                  <a:txBody>
                    <a:bodyPr/>
                    <a:lstStyle/>
                    <a:p>
                      <a:pPr algn="r" fontAlgn="ctr"/>
                      <a:r>
                        <a:rPr lang="en-IN" sz="1000">
                          <a:effectLst/>
                        </a:rPr>
                        <a:t>This spot is popular</a:t>
                      </a:r>
                    </a:p>
                  </a:txBody>
                  <a:tcPr marL="50312" marR="50312" marT="25156" marB="25156" anchor="ctr">
                    <a:lnL>
                      <a:noFill/>
                    </a:lnL>
                    <a:lnR>
                      <a:noFill/>
                    </a:lnR>
                    <a:lnT>
                      <a:noFill/>
                    </a:lnT>
                    <a:lnB>
                      <a:noFill/>
                    </a:lnB>
                    <a:solidFill>
                      <a:srgbClr val="F5F5F5"/>
                    </a:solidFill>
                  </a:tcPr>
                </a:tc>
                <a:tc>
                  <a:txBody>
                    <a:bodyPr/>
                    <a:lstStyle/>
                    <a:p>
                      <a:pPr algn="r" fontAlgn="ctr"/>
                      <a:r>
                        <a:rPr lang="en-IN" sz="1000">
                          <a:effectLst/>
                        </a:rPr>
                        <a:t>Restaurant</a:t>
                      </a:r>
                    </a:p>
                  </a:txBody>
                  <a:tcPr marL="50312" marR="50312" marT="25156" marB="25156" anchor="ctr">
                    <a:lnL>
                      <a:noFill/>
                    </a:lnL>
                    <a:lnR>
                      <a:noFill/>
                    </a:lnR>
                    <a:lnT>
                      <a:noFill/>
                    </a:lnT>
                    <a:lnB>
                      <a:noFill/>
                    </a:lnB>
                    <a:solidFill>
                      <a:srgbClr val="F5F5F5"/>
                    </a:solidFill>
                  </a:tcPr>
                </a:tc>
                <a:tc>
                  <a:txBody>
                    <a:bodyPr/>
                    <a:lstStyle/>
                    <a:p>
                      <a:pPr algn="r" fontAlgn="ctr"/>
                      <a:r>
                        <a:rPr lang="en-IN" sz="1000">
                          <a:effectLst/>
                        </a:rPr>
                        <a:t>807</a:t>
                      </a:r>
                    </a:p>
                  </a:txBody>
                  <a:tcPr marL="50312" marR="50312" marT="25156" marB="25156" anchor="ctr">
                    <a:lnL>
                      <a:noFill/>
                    </a:lnL>
                    <a:lnR>
                      <a:noFill/>
                    </a:lnR>
                    <a:lnT>
                      <a:noFill/>
                    </a:lnT>
                    <a:lnB>
                      <a:noFill/>
                    </a:lnB>
                    <a:solidFill>
                      <a:srgbClr val="F5F5F5"/>
                    </a:solidFill>
                  </a:tcPr>
                </a:tc>
              </a:tr>
              <a:tr h="505616">
                <a:tc>
                  <a:txBody>
                    <a:bodyPr/>
                    <a:lstStyle/>
                    <a:p>
                      <a:pPr algn="r" fontAlgn="ctr"/>
                      <a:r>
                        <a:rPr lang="en-IN" sz="1000">
                          <a:effectLst/>
                        </a:rPr>
                        <a:t>1</a:t>
                      </a:r>
                    </a:p>
                  </a:txBody>
                  <a:tcPr marL="50312" marR="50312" marT="25156" marB="25156" anchor="ctr">
                    <a:lnL>
                      <a:noFill/>
                    </a:lnL>
                    <a:lnR>
                      <a:noFill/>
                    </a:lnR>
                    <a:lnT>
                      <a:noFill/>
                    </a:lnT>
                    <a:lnB>
                      <a:noFill/>
                    </a:lnB>
                    <a:solidFill>
                      <a:srgbClr val="FFFFFF"/>
                    </a:solidFill>
                  </a:tcPr>
                </a:tc>
                <a:tc>
                  <a:txBody>
                    <a:bodyPr/>
                    <a:lstStyle/>
                    <a:p>
                      <a:pPr algn="r" fontAlgn="ctr"/>
                      <a:r>
                        <a:rPr lang="en-IN" sz="1000">
                          <a:effectLst/>
                        </a:rPr>
                        <a:t>M1B</a:t>
                      </a:r>
                    </a:p>
                  </a:txBody>
                  <a:tcPr marL="50312" marR="50312" marT="25156" marB="25156" anchor="ctr">
                    <a:lnL>
                      <a:noFill/>
                    </a:lnL>
                    <a:lnR>
                      <a:noFill/>
                    </a:lnR>
                    <a:lnT>
                      <a:noFill/>
                    </a:lnT>
                    <a:lnB>
                      <a:noFill/>
                    </a:lnB>
                    <a:solidFill>
                      <a:srgbClr val="FFFFFF"/>
                    </a:solidFill>
                  </a:tcPr>
                </a:tc>
                <a:tc>
                  <a:txBody>
                    <a:bodyPr/>
                    <a:lstStyle/>
                    <a:p>
                      <a:pPr algn="r" fontAlgn="ctr"/>
                      <a:r>
                        <a:rPr lang="en-IN" sz="1000">
                          <a:effectLst/>
                        </a:rPr>
                        <a:t>Malvern / Rouge</a:t>
                      </a:r>
                    </a:p>
                  </a:txBody>
                  <a:tcPr marL="50312" marR="50312" marT="25156" marB="25156" anchor="ctr">
                    <a:lnL>
                      <a:noFill/>
                    </a:lnL>
                    <a:lnR>
                      <a:noFill/>
                    </a:lnR>
                    <a:lnT>
                      <a:noFill/>
                    </a:lnT>
                    <a:lnB>
                      <a:noFill/>
                    </a:lnB>
                    <a:solidFill>
                      <a:srgbClr val="FFFFFF"/>
                    </a:solidFill>
                  </a:tcPr>
                </a:tc>
                <a:tc>
                  <a:txBody>
                    <a:bodyPr/>
                    <a:lstStyle/>
                    <a:p>
                      <a:pPr algn="r" fontAlgn="ctr"/>
                      <a:r>
                        <a:rPr lang="en-IN" sz="1000">
                          <a:effectLst/>
                        </a:rPr>
                        <a:t>43.806686</a:t>
                      </a:r>
                    </a:p>
                  </a:txBody>
                  <a:tcPr marL="50312" marR="50312" marT="25156" marB="25156" anchor="ctr">
                    <a:lnL>
                      <a:noFill/>
                    </a:lnL>
                    <a:lnR>
                      <a:noFill/>
                    </a:lnR>
                    <a:lnT>
                      <a:noFill/>
                    </a:lnT>
                    <a:lnB>
                      <a:noFill/>
                    </a:lnB>
                    <a:solidFill>
                      <a:srgbClr val="FFFFFF"/>
                    </a:solidFill>
                  </a:tcPr>
                </a:tc>
                <a:tc>
                  <a:txBody>
                    <a:bodyPr/>
                    <a:lstStyle/>
                    <a:p>
                      <a:pPr algn="r" fontAlgn="ctr"/>
                      <a:r>
                        <a:rPr lang="en-IN" sz="1000">
                          <a:effectLst/>
                        </a:rPr>
                        <a:t>-79.194353</a:t>
                      </a:r>
                    </a:p>
                  </a:txBody>
                  <a:tcPr marL="50312" marR="50312" marT="25156" marB="25156" anchor="ctr">
                    <a:lnL>
                      <a:noFill/>
                    </a:lnL>
                    <a:lnR>
                      <a:noFill/>
                    </a:lnR>
                    <a:lnT>
                      <a:noFill/>
                    </a:lnT>
                    <a:lnB>
                      <a:noFill/>
                    </a:lnB>
                    <a:solidFill>
                      <a:srgbClr val="FFFFFF"/>
                    </a:solidFill>
                  </a:tcPr>
                </a:tc>
                <a:tc>
                  <a:txBody>
                    <a:bodyPr/>
                    <a:lstStyle/>
                    <a:p>
                      <a:pPr algn="r" fontAlgn="ctr"/>
                      <a:r>
                        <a:rPr lang="en-IN" sz="1000">
                          <a:effectLst/>
                        </a:rPr>
                        <a:t>Wendy's</a:t>
                      </a:r>
                    </a:p>
                  </a:txBody>
                  <a:tcPr marL="50312" marR="50312" marT="25156" marB="25156" anchor="ctr">
                    <a:lnL>
                      <a:noFill/>
                    </a:lnL>
                    <a:lnR>
                      <a:noFill/>
                    </a:lnR>
                    <a:lnT>
                      <a:noFill/>
                    </a:lnT>
                    <a:lnB>
                      <a:noFill/>
                    </a:lnB>
                    <a:solidFill>
                      <a:srgbClr val="FFFFFF"/>
                    </a:solidFill>
                  </a:tcPr>
                </a:tc>
                <a:tc>
                  <a:txBody>
                    <a:bodyPr/>
                    <a:lstStyle/>
                    <a:p>
                      <a:pPr algn="r" fontAlgn="ctr"/>
                      <a:r>
                        <a:rPr lang="en-IN" sz="1000">
                          <a:effectLst/>
                        </a:rPr>
                        <a:t>This spot is popular</a:t>
                      </a:r>
                    </a:p>
                  </a:txBody>
                  <a:tcPr marL="50312" marR="50312" marT="25156" marB="25156" anchor="ctr">
                    <a:lnL>
                      <a:noFill/>
                    </a:lnL>
                    <a:lnR>
                      <a:noFill/>
                    </a:lnR>
                    <a:lnT>
                      <a:noFill/>
                    </a:lnT>
                    <a:lnB>
                      <a:noFill/>
                    </a:lnB>
                    <a:solidFill>
                      <a:srgbClr val="FFFFFF"/>
                    </a:solidFill>
                  </a:tcPr>
                </a:tc>
                <a:tc>
                  <a:txBody>
                    <a:bodyPr/>
                    <a:lstStyle/>
                    <a:p>
                      <a:pPr algn="r" fontAlgn="ctr"/>
                      <a:r>
                        <a:rPr lang="en-IN" sz="1000">
                          <a:effectLst/>
                        </a:rPr>
                        <a:t>Fast Food Restaurant</a:t>
                      </a:r>
                    </a:p>
                  </a:txBody>
                  <a:tcPr marL="50312" marR="50312" marT="25156" marB="25156" anchor="ctr">
                    <a:lnL>
                      <a:noFill/>
                    </a:lnL>
                    <a:lnR>
                      <a:noFill/>
                    </a:lnR>
                    <a:lnT>
                      <a:noFill/>
                    </a:lnT>
                    <a:lnB>
                      <a:noFill/>
                    </a:lnB>
                    <a:solidFill>
                      <a:srgbClr val="FFFFFF"/>
                    </a:solidFill>
                  </a:tcPr>
                </a:tc>
                <a:tc>
                  <a:txBody>
                    <a:bodyPr/>
                    <a:lstStyle/>
                    <a:p>
                      <a:pPr algn="r" fontAlgn="ctr"/>
                      <a:r>
                        <a:rPr lang="en-IN" sz="1000">
                          <a:effectLst/>
                        </a:rPr>
                        <a:t>600</a:t>
                      </a:r>
                    </a:p>
                  </a:txBody>
                  <a:tcPr marL="50312" marR="50312" marT="25156" marB="25156" anchor="ctr">
                    <a:lnL>
                      <a:noFill/>
                    </a:lnL>
                    <a:lnR>
                      <a:noFill/>
                    </a:lnR>
                    <a:lnT>
                      <a:noFill/>
                    </a:lnT>
                    <a:lnB>
                      <a:noFill/>
                    </a:lnB>
                    <a:solidFill>
                      <a:srgbClr val="FFFFFF"/>
                    </a:solidFill>
                  </a:tcPr>
                </a:tc>
              </a:tr>
              <a:tr h="505616">
                <a:tc>
                  <a:txBody>
                    <a:bodyPr/>
                    <a:lstStyle/>
                    <a:p>
                      <a:pPr algn="r" fontAlgn="ctr"/>
                      <a:r>
                        <a:rPr lang="en-IN" sz="1000">
                          <a:effectLst/>
                        </a:rPr>
                        <a:t>2</a:t>
                      </a:r>
                    </a:p>
                  </a:txBody>
                  <a:tcPr marL="50312" marR="50312" marT="25156" marB="25156" anchor="ctr">
                    <a:lnL>
                      <a:noFill/>
                    </a:lnL>
                    <a:lnR>
                      <a:noFill/>
                    </a:lnR>
                    <a:lnT>
                      <a:noFill/>
                    </a:lnT>
                    <a:lnB>
                      <a:noFill/>
                    </a:lnB>
                    <a:solidFill>
                      <a:srgbClr val="F5F5F5"/>
                    </a:solidFill>
                  </a:tcPr>
                </a:tc>
                <a:tc>
                  <a:txBody>
                    <a:bodyPr/>
                    <a:lstStyle/>
                    <a:p>
                      <a:pPr algn="r" fontAlgn="ctr"/>
                      <a:r>
                        <a:rPr lang="en-IN" sz="1000">
                          <a:effectLst/>
                        </a:rPr>
                        <a:t>M1B</a:t>
                      </a:r>
                    </a:p>
                  </a:txBody>
                  <a:tcPr marL="50312" marR="50312" marT="25156" marB="25156" anchor="ctr">
                    <a:lnL>
                      <a:noFill/>
                    </a:lnL>
                    <a:lnR>
                      <a:noFill/>
                    </a:lnR>
                    <a:lnT>
                      <a:noFill/>
                    </a:lnT>
                    <a:lnB>
                      <a:noFill/>
                    </a:lnB>
                    <a:solidFill>
                      <a:srgbClr val="F5F5F5"/>
                    </a:solidFill>
                  </a:tcPr>
                </a:tc>
                <a:tc>
                  <a:txBody>
                    <a:bodyPr/>
                    <a:lstStyle/>
                    <a:p>
                      <a:pPr algn="r" fontAlgn="ctr"/>
                      <a:r>
                        <a:rPr lang="en-IN" sz="1000">
                          <a:effectLst/>
                        </a:rPr>
                        <a:t>Malvern / Rouge</a:t>
                      </a:r>
                    </a:p>
                  </a:txBody>
                  <a:tcPr marL="50312" marR="50312" marT="25156" marB="25156" anchor="ctr">
                    <a:lnL>
                      <a:noFill/>
                    </a:lnL>
                    <a:lnR>
                      <a:noFill/>
                    </a:lnR>
                    <a:lnT>
                      <a:noFill/>
                    </a:lnT>
                    <a:lnB>
                      <a:noFill/>
                    </a:lnB>
                    <a:solidFill>
                      <a:srgbClr val="F5F5F5"/>
                    </a:solidFill>
                  </a:tcPr>
                </a:tc>
                <a:tc>
                  <a:txBody>
                    <a:bodyPr/>
                    <a:lstStyle/>
                    <a:p>
                      <a:pPr algn="r" fontAlgn="ctr"/>
                      <a:r>
                        <a:rPr lang="en-IN" sz="1000">
                          <a:effectLst/>
                        </a:rPr>
                        <a:t>43.806686</a:t>
                      </a:r>
                    </a:p>
                  </a:txBody>
                  <a:tcPr marL="50312" marR="50312" marT="25156" marB="25156" anchor="ctr">
                    <a:lnL>
                      <a:noFill/>
                    </a:lnL>
                    <a:lnR>
                      <a:noFill/>
                    </a:lnR>
                    <a:lnT>
                      <a:noFill/>
                    </a:lnT>
                    <a:lnB>
                      <a:noFill/>
                    </a:lnB>
                    <a:solidFill>
                      <a:srgbClr val="F5F5F5"/>
                    </a:solidFill>
                  </a:tcPr>
                </a:tc>
                <a:tc>
                  <a:txBody>
                    <a:bodyPr/>
                    <a:lstStyle/>
                    <a:p>
                      <a:pPr algn="r" fontAlgn="ctr"/>
                      <a:r>
                        <a:rPr lang="en-IN" sz="1000">
                          <a:effectLst/>
                        </a:rPr>
                        <a:t>-79.194353</a:t>
                      </a:r>
                    </a:p>
                  </a:txBody>
                  <a:tcPr marL="50312" marR="50312" marT="25156" marB="25156" anchor="ctr">
                    <a:lnL>
                      <a:noFill/>
                    </a:lnL>
                    <a:lnR>
                      <a:noFill/>
                    </a:lnR>
                    <a:lnT>
                      <a:noFill/>
                    </a:lnT>
                    <a:lnB>
                      <a:noFill/>
                    </a:lnB>
                    <a:solidFill>
                      <a:srgbClr val="F5F5F5"/>
                    </a:solidFill>
                  </a:tcPr>
                </a:tc>
                <a:tc>
                  <a:txBody>
                    <a:bodyPr/>
                    <a:lstStyle/>
                    <a:p>
                      <a:pPr algn="r" fontAlgn="ctr"/>
                      <a:r>
                        <a:rPr lang="en-IN" sz="1000">
                          <a:effectLst/>
                        </a:rPr>
                        <a:t>Wendy’s</a:t>
                      </a:r>
                    </a:p>
                  </a:txBody>
                  <a:tcPr marL="50312" marR="50312" marT="25156" marB="25156" anchor="ctr">
                    <a:lnL>
                      <a:noFill/>
                    </a:lnL>
                    <a:lnR>
                      <a:noFill/>
                    </a:lnR>
                    <a:lnT>
                      <a:noFill/>
                    </a:lnT>
                    <a:lnB>
                      <a:noFill/>
                    </a:lnB>
                    <a:solidFill>
                      <a:srgbClr val="F5F5F5"/>
                    </a:solidFill>
                  </a:tcPr>
                </a:tc>
                <a:tc>
                  <a:txBody>
                    <a:bodyPr/>
                    <a:lstStyle/>
                    <a:p>
                      <a:pPr algn="r" fontAlgn="ctr"/>
                      <a:r>
                        <a:rPr lang="en-IN" sz="1000">
                          <a:effectLst/>
                        </a:rPr>
                        <a:t>This spot is popular</a:t>
                      </a:r>
                    </a:p>
                  </a:txBody>
                  <a:tcPr marL="50312" marR="50312" marT="25156" marB="25156" anchor="ctr">
                    <a:lnL>
                      <a:noFill/>
                    </a:lnL>
                    <a:lnR>
                      <a:noFill/>
                    </a:lnR>
                    <a:lnT>
                      <a:noFill/>
                    </a:lnT>
                    <a:lnB>
                      <a:noFill/>
                    </a:lnB>
                    <a:solidFill>
                      <a:srgbClr val="F5F5F5"/>
                    </a:solidFill>
                  </a:tcPr>
                </a:tc>
                <a:tc>
                  <a:txBody>
                    <a:bodyPr/>
                    <a:lstStyle/>
                    <a:p>
                      <a:pPr algn="r" fontAlgn="ctr"/>
                      <a:r>
                        <a:rPr lang="en-IN" sz="1000">
                          <a:effectLst/>
                        </a:rPr>
                        <a:t>Fast Food Restaurant</a:t>
                      </a:r>
                    </a:p>
                  </a:txBody>
                  <a:tcPr marL="50312" marR="50312" marT="25156" marB="25156" anchor="ctr">
                    <a:lnL>
                      <a:noFill/>
                    </a:lnL>
                    <a:lnR>
                      <a:noFill/>
                    </a:lnR>
                    <a:lnT>
                      <a:noFill/>
                    </a:lnT>
                    <a:lnB>
                      <a:noFill/>
                    </a:lnB>
                    <a:solidFill>
                      <a:srgbClr val="F5F5F5"/>
                    </a:solidFill>
                  </a:tcPr>
                </a:tc>
                <a:tc>
                  <a:txBody>
                    <a:bodyPr/>
                    <a:lstStyle/>
                    <a:p>
                      <a:pPr algn="r" fontAlgn="ctr"/>
                      <a:r>
                        <a:rPr lang="en-IN" sz="1000">
                          <a:effectLst/>
                        </a:rPr>
                        <a:t>387</a:t>
                      </a:r>
                    </a:p>
                  </a:txBody>
                  <a:tcPr marL="50312" marR="50312" marT="25156" marB="25156" anchor="ctr">
                    <a:lnL>
                      <a:noFill/>
                    </a:lnL>
                    <a:lnR>
                      <a:noFill/>
                    </a:lnR>
                    <a:lnT>
                      <a:noFill/>
                    </a:lnT>
                    <a:lnB>
                      <a:noFill/>
                    </a:lnB>
                    <a:solidFill>
                      <a:srgbClr val="F5F5F5"/>
                    </a:solidFill>
                  </a:tcPr>
                </a:tc>
              </a:tr>
              <a:tr h="505616">
                <a:tc>
                  <a:txBody>
                    <a:bodyPr/>
                    <a:lstStyle/>
                    <a:p>
                      <a:pPr algn="r" fontAlgn="ctr"/>
                      <a:r>
                        <a:rPr lang="en-IN" sz="1000">
                          <a:effectLst/>
                        </a:rPr>
                        <a:t>3</a:t>
                      </a:r>
                    </a:p>
                  </a:txBody>
                  <a:tcPr marL="50312" marR="50312" marT="25156" marB="25156" anchor="ctr">
                    <a:lnL>
                      <a:noFill/>
                    </a:lnL>
                    <a:lnR>
                      <a:noFill/>
                    </a:lnR>
                    <a:lnT>
                      <a:noFill/>
                    </a:lnT>
                    <a:lnB>
                      <a:noFill/>
                    </a:lnB>
                    <a:solidFill>
                      <a:srgbClr val="FFFFFF"/>
                    </a:solidFill>
                  </a:tcPr>
                </a:tc>
                <a:tc>
                  <a:txBody>
                    <a:bodyPr/>
                    <a:lstStyle/>
                    <a:p>
                      <a:pPr algn="r" fontAlgn="ctr"/>
                      <a:r>
                        <a:rPr lang="en-IN" sz="1000">
                          <a:effectLst/>
                        </a:rPr>
                        <a:t>M1B</a:t>
                      </a:r>
                    </a:p>
                  </a:txBody>
                  <a:tcPr marL="50312" marR="50312" marT="25156" marB="25156" anchor="ctr">
                    <a:lnL>
                      <a:noFill/>
                    </a:lnL>
                    <a:lnR>
                      <a:noFill/>
                    </a:lnR>
                    <a:lnT>
                      <a:noFill/>
                    </a:lnT>
                    <a:lnB>
                      <a:noFill/>
                    </a:lnB>
                    <a:solidFill>
                      <a:srgbClr val="FFFFFF"/>
                    </a:solidFill>
                  </a:tcPr>
                </a:tc>
                <a:tc>
                  <a:txBody>
                    <a:bodyPr/>
                    <a:lstStyle/>
                    <a:p>
                      <a:pPr algn="r" fontAlgn="ctr"/>
                      <a:r>
                        <a:rPr lang="en-IN" sz="1000">
                          <a:effectLst/>
                        </a:rPr>
                        <a:t>Malvern / Rouge</a:t>
                      </a:r>
                    </a:p>
                  </a:txBody>
                  <a:tcPr marL="50312" marR="50312" marT="25156" marB="25156" anchor="ctr">
                    <a:lnL>
                      <a:noFill/>
                    </a:lnL>
                    <a:lnR>
                      <a:noFill/>
                    </a:lnR>
                    <a:lnT>
                      <a:noFill/>
                    </a:lnT>
                    <a:lnB>
                      <a:noFill/>
                    </a:lnB>
                    <a:solidFill>
                      <a:srgbClr val="FFFFFF"/>
                    </a:solidFill>
                  </a:tcPr>
                </a:tc>
                <a:tc>
                  <a:txBody>
                    <a:bodyPr/>
                    <a:lstStyle/>
                    <a:p>
                      <a:pPr algn="r" fontAlgn="ctr"/>
                      <a:r>
                        <a:rPr lang="en-IN" sz="1000">
                          <a:effectLst/>
                        </a:rPr>
                        <a:t>43.806686</a:t>
                      </a:r>
                    </a:p>
                  </a:txBody>
                  <a:tcPr marL="50312" marR="50312" marT="25156" marB="25156" anchor="ctr">
                    <a:lnL>
                      <a:noFill/>
                    </a:lnL>
                    <a:lnR>
                      <a:noFill/>
                    </a:lnR>
                    <a:lnT>
                      <a:noFill/>
                    </a:lnT>
                    <a:lnB>
                      <a:noFill/>
                    </a:lnB>
                    <a:solidFill>
                      <a:srgbClr val="FFFFFF"/>
                    </a:solidFill>
                  </a:tcPr>
                </a:tc>
                <a:tc>
                  <a:txBody>
                    <a:bodyPr/>
                    <a:lstStyle/>
                    <a:p>
                      <a:pPr algn="r" fontAlgn="ctr"/>
                      <a:r>
                        <a:rPr lang="en-IN" sz="1000">
                          <a:effectLst/>
                        </a:rPr>
                        <a:t>-79.194353</a:t>
                      </a:r>
                    </a:p>
                  </a:txBody>
                  <a:tcPr marL="50312" marR="50312" marT="25156" marB="25156" anchor="ctr">
                    <a:lnL>
                      <a:noFill/>
                    </a:lnL>
                    <a:lnR>
                      <a:noFill/>
                    </a:lnR>
                    <a:lnT>
                      <a:noFill/>
                    </a:lnT>
                    <a:lnB>
                      <a:noFill/>
                    </a:lnB>
                    <a:solidFill>
                      <a:srgbClr val="FFFFFF"/>
                    </a:solidFill>
                  </a:tcPr>
                </a:tc>
                <a:tc>
                  <a:txBody>
                    <a:bodyPr/>
                    <a:lstStyle/>
                    <a:p>
                      <a:pPr algn="r" fontAlgn="ctr"/>
                      <a:r>
                        <a:rPr lang="en-IN" sz="1000" dirty="0">
                          <a:effectLst/>
                        </a:rPr>
                        <a:t>RBC Royal Bank</a:t>
                      </a:r>
                    </a:p>
                  </a:txBody>
                  <a:tcPr marL="50312" marR="50312" marT="25156" marB="25156" anchor="ctr">
                    <a:lnL>
                      <a:noFill/>
                    </a:lnL>
                    <a:lnR>
                      <a:noFill/>
                    </a:lnR>
                    <a:lnT>
                      <a:noFill/>
                    </a:lnT>
                    <a:lnB>
                      <a:noFill/>
                    </a:lnB>
                    <a:solidFill>
                      <a:srgbClr val="FFFFFF"/>
                    </a:solidFill>
                  </a:tcPr>
                </a:tc>
                <a:tc>
                  <a:txBody>
                    <a:bodyPr/>
                    <a:lstStyle/>
                    <a:p>
                      <a:pPr algn="r" fontAlgn="ctr"/>
                      <a:r>
                        <a:rPr lang="en-IN" sz="1000">
                          <a:effectLst/>
                        </a:rPr>
                        <a:t>This spot is popular</a:t>
                      </a:r>
                    </a:p>
                  </a:txBody>
                  <a:tcPr marL="50312" marR="50312" marT="25156" marB="25156" anchor="ctr">
                    <a:lnL>
                      <a:noFill/>
                    </a:lnL>
                    <a:lnR>
                      <a:noFill/>
                    </a:lnR>
                    <a:lnT>
                      <a:noFill/>
                    </a:lnT>
                    <a:lnB>
                      <a:noFill/>
                    </a:lnB>
                    <a:solidFill>
                      <a:srgbClr val="FFFFFF"/>
                    </a:solidFill>
                  </a:tcPr>
                </a:tc>
                <a:tc>
                  <a:txBody>
                    <a:bodyPr/>
                    <a:lstStyle/>
                    <a:p>
                      <a:pPr algn="r" fontAlgn="ctr"/>
                      <a:r>
                        <a:rPr lang="en-IN" sz="1000">
                          <a:effectLst/>
                        </a:rPr>
                        <a:t>Bank</a:t>
                      </a:r>
                    </a:p>
                  </a:txBody>
                  <a:tcPr marL="50312" marR="50312" marT="25156" marB="25156" anchor="ctr">
                    <a:lnL>
                      <a:noFill/>
                    </a:lnL>
                    <a:lnR>
                      <a:noFill/>
                    </a:lnR>
                    <a:lnT>
                      <a:noFill/>
                    </a:lnT>
                    <a:lnB>
                      <a:noFill/>
                    </a:lnB>
                    <a:solidFill>
                      <a:srgbClr val="FFFFFF"/>
                    </a:solidFill>
                  </a:tcPr>
                </a:tc>
                <a:tc>
                  <a:txBody>
                    <a:bodyPr/>
                    <a:lstStyle/>
                    <a:p>
                      <a:pPr algn="r" fontAlgn="ctr"/>
                      <a:r>
                        <a:rPr lang="en-IN" sz="1000">
                          <a:effectLst/>
                        </a:rPr>
                        <a:t>906</a:t>
                      </a:r>
                    </a:p>
                  </a:txBody>
                  <a:tcPr marL="50312" marR="50312" marT="25156" marB="25156" anchor="ctr">
                    <a:lnL>
                      <a:noFill/>
                    </a:lnL>
                    <a:lnR>
                      <a:noFill/>
                    </a:lnR>
                    <a:lnT>
                      <a:noFill/>
                    </a:lnT>
                    <a:lnB>
                      <a:noFill/>
                    </a:lnB>
                    <a:solidFill>
                      <a:srgbClr val="FFFFFF"/>
                    </a:solidFill>
                  </a:tcPr>
                </a:tc>
              </a:tr>
              <a:tr h="505616">
                <a:tc>
                  <a:txBody>
                    <a:bodyPr/>
                    <a:lstStyle/>
                    <a:p>
                      <a:pPr algn="r" fontAlgn="ctr"/>
                      <a:r>
                        <a:rPr lang="en-IN" sz="1000">
                          <a:effectLst/>
                        </a:rPr>
                        <a:t>4</a:t>
                      </a:r>
                    </a:p>
                  </a:txBody>
                  <a:tcPr marL="50312" marR="50312" marT="25156" marB="25156" anchor="ctr">
                    <a:lnL>
                      <a:noFill/>
                    </a:lnL>
                    <a:lnR>
                      <a:noFill/>
                    </a:lnR>
                    <a:lnT>
                      <a:noFill/>
                    </a:lnT>
                    <a:lnB>
                      <a:noFill/>
                    </a:lnB>
                    <a:solidFill>
                      <a:srgbClr val="F5F5F5"/>
                    </a:solidFill>
                  </a:tcPr>
                </a:tc>
                <a:tc>
                  <a:txBody>
                    <a:bodyPr/>
                    <a:lstStyle/>
                    <a:p>
                      <a:pPr algn="r" fontAlgn="ctr"/>
                      <a:r>
                        <a:rPr lang="en-IN" sz="1000">
                          <a:effectLst/>
                        </a:rPr>
                        <a:t>M1B</a:t>
                      </a:r>
                    </a:p>
                  </a:txBody>
                  <a:tcPr marL="50312" marR="50312" marT="25156" marB="25156" anchor="ctr">
                    <a:lnL>
                      <a:noFill/>
                    </a:lnL>
                    <a:lnR>
                      <a:noFill/>
                    </a:lnR>
                    <a:lnT>
                      <a:noFill/>
                    </a:lnT>
                    <a:lnB>
                      <a:noFill/>
                    </a:lnB>
                    <a:solidFill>
                      <a:srgbClr val="F5F5F5"/>
                    </a:solidFill>
                  </a:tcPr>
                </a:tc>
                <a:tc>
                  <a:txBody>
                    <a:bodyPr/>
                    <a:lstStyle/>
                    <a:p>
                      <a:pPr algn="r" fontAlgn="ctr"/>
                      <a:r>
                        <a:rPr lang="en-IN" sz="1000">
                          <a:effectLst/>
                        </a:rPr>
                        <a:t>Malvern / Rouge</a:t>
                      </a:r>
                    </a:p>
                  </a:txBody>
                  <a:tcPr marL="50312" marR="50312" marT="25156" marB="25156" anchor="ctr">
                    <a:lnL>
                      <a:noFill/>
                    </a:lnL>
                    <a:lnR>
                      <a:noFill/>
                    </a:lnR>
                    <a:lnT>
                      <a:noFill/>
                    </a:lnT>
                    <a:lnB>
                      <a:noFill/>
                    </a:lnB>
                    <a:solidFill>
                      <a:srgbClr val="F5F5F5"/>
                    </a:solidFill>
                  </a:tcPr>
                </a:tc>
                <a:tc>
                  <a:txBody>
                    <a:bodyPr/>
                    <a:lstStyle/>
                    <a:p>
                      <a:pPr algn="r" fontAlgn="ctr"/>
                      <a:r>
                        <a:rPr lang="en-IN" sz="1000">
                          <a:effectLst/>
                        </a:rPr>
                        <a:t>43.806686</a:t>
                      </a:r>
                    </a:p>
                  </a:txBody>
                  <a:tcPr marL="50312" marR="50312" marT="25156" marB="25156" anchor="ctr">
                    <a:lnL>
                      <a:noFill/>
                    </a:lnL>
                    <a:lnR>
                      <a:noFill/>
                    </a:lnR>
                    <a:lnT>
                      <a:noFill/>
                    </a:lnT>
                    <a:lnB>
                      <a:noFill/>
                    </a:lnB>
                    <a:solidFill>
                      <a:srgbClr val="F5F5F5"/>
                    </a:solidFill>
                  </a:tcPr>
                </a:tc>
                <a:tc>
                  <a:txBody>
                    <a:bodyPr/>
                    <a:lstStyle/>
                    <a:p>
                      <a:pPr algn="r" fontAlgn="ctr"/>
                      <a:r>
                        <a:rPr lang="en-IN" sz="1000">
                          <a:effectLst/>
                        </a:rPr>
                        <a:t>-79.194353</a:t>
                      </a:r>
                    </a:p>
                  </a:txBody>
                  <a:tcPr marL="50312" marR="50312" marT="25156" marB="25156" anchor="ctr">
                    <a:lnL>
                      <a:noFill/>
                    </a:lnL>
                    <a:lnR>
                      <a:noFill/>
                    </a:lnR>
                    <a:lnT>
                      <a:noFill/>
                    </a:lnT>
                    <a:lnB>
                      <a:noFill/>
                    </a:lnB>
                    <a:solidFill>
                      <a:srgbClr val="F5F5F5"/>
                    </a:solidFill>
                  </a:tcPr>
                </a:tc>
                <a:tc>
                  <a:txBody>
                    <a:bodyPr/>
                    <a:lstStyle/>
                    <a:p>
                      <a:pPr algn="r" fontAlgn="ctr"/>
                      <a:r>
                        <a:rPr lang="en-IN" sz="1000" dirty="0">
                          <a:effectLst/>
                        </a:rPr>
                        <a:t>Caribbean Wave</a:t>
                      </a:r>
                    </a:p>
                  </a:txBody>
                  <a:tcPr marL="50312" marR="50312" marT="25156" marB="25156" anchor="ctr">
                    <a:lnL>
                      <a:noFill/>
                    </a:lnL>
                    <a:lnR>
                      <a:noFill/>
                    </a:lnR>
                    <a:lnT>
                      <a:noFill/>
                    </a:lnT>
                    <a:lnB>
                      <a:noFill/>
                    </a:lnB>
                    <a:solidFill>
                      <a:srgbClr val="F5F5F5"/>
                    </a:solidFill>
                  </a:tcPr>
                </a:tc>
                <a:tc>
                  <a:txBody>
                    <a:bodyPr/>
                    <a:lstStyle/>
                    <a:p>
                      <a:pPr algn="r" fontAlgn="ctr"/>
                      <a:r>
                        <a:rPr lang="en-IN" sz="1000">
                          <a:effectLst/>
                        </a:rPr>
                        <a:t>This spot is popular</a:t>
                      </a:r>
                    </a:p>
                  </a:txBody>
                  <a:tcPr marL="50312" marR="50312" marT="25156" marB="25156" anchor="ctr">
                    <a:lnL>
                      <a:noFill/>
                    </a:lnL>
                    <a:lnR>
                      <a:noFill/>
                    </a:lnR>
                    <a:lnT>
                      <a:noFill/>
                    </a:lnT>
                    <a:lnB>
                      <a:noFill/>
                    </a:lnB>
                    <a:solidFill>
                      <a:srgbClr val="F5F5F5"/>
                    </a:solidFill>
                  </a:tcPr>
                </a:tc>
                <a:tc>
                  <a:txBody>
                    <a:bodyPr/>
                    <a:lstStyle/>
                    <a:p>
                      <a:pPr algn="r" fontAlgn="ctr"/>
                      <a:r>
                        <a:rPr lang="en-IN" sz="1000">
                          <a:effectLst/>
                        </a:rPr>
                        <a:t>Caribbean Restaurant</a:t>
                      </a:r>
                    </a:p>
                  </a:txBody>
                  <a:tcPr marL="50312" marR="50312" marT="25156" marB="25156" anchor="ctr">
                    <a:lnL>
                      <a:noFill/>
                    </a:lnL>
                    <a:lnR>
                      <a:noFill/>
                    </a:lnR>
                    <a:lnT>
                      <a:noFill/>
                    </a:lnT>
                    <a:lnB>
                      <a:noFill/>
                    </a:lnB>
                    <a:solidFill>
                      <a:srgbClr val="F5F5F5"/>
                    </a:solidFill>
                  </a:tcPr>
                </a:tc>
                <a:tc>
                  <a:txBody>
                    <a:bodyPr/>
                    <a:lstStyle/>
                    <a:p>
                      <a:pPr algn="r" fontAlgn="ctr"/>
                      <a:r>
                        <a:rPr lang="en-IN" sz="1000">
                          <a:effectLst/>
                        </a:rPr>
                        <a:t>912</a:t>
                      </a:r>
                    </a:p>
                  </a:txBody>
                  <a:tcPr marL="50312" marR="50312" marT="25156" marB="25156" anchor="ctr">
                    <a:lnL>
                      <a:noFill/>
                    </a:lnL>
                    <a:lnR>
                      <a:noFill/>
                    </a:lnR>
                    <a:lnT>
                      <a:noFill/>
                    </a:lnT>
                    <a:lnB>
                      <a:noFill/>
                    </a:lnB>
                    <a:solidFill>
                      <a:srgbClr val="F5F5F5"/>
                    </a:solidFill>
                  </a:tcPr>
                </a:tc>
              </a:tr>
              <a:tr h="622382">
                <a:tc>
                  <a:txBody>
                    <a:bodyPr/>
                    <a:lstStyle/>
                    <a:p>
                      <a:pPr algn="r" fontAlgn="ctr"/>
                      <a:r>
                        <a:rPr lang="en-IN" sz="1000">
                          <a:effectLst/>
                        </a:rPr>
                        <a:t>5</a:t>
                      </a:r>
                    </a:p>
                  </a:txBody>
                  <a:tcPr marL="50312" marR="50312" marT="25156" marB="25156" anchor="ctr">
                    <a:lnL>
                      <a:noFill/>
                    </a:lnL>
                    <a:lnR>
                      <a:noFill/>
                    </a:lnR>
                    <a:lnT>
                      <a:noFill/>
                    </a:lnT>
                    <a:lnB>
                      <a:noFill/>
                    </a:lnB>
                    <a:solidFill>
                      <a:srgbClr val="FFFFFF"/>
                    </a:solidFill>
                  </a:tcPr>
                </a:tc>
                <a:tc>
                  <a:txBody>
                    <a:bodyPr/>
                    <a:lstStyle/>
                    <a:p>
                      <a:pPr algn="r" fontAlgn="ctr"/>
                      <a:r>
                        <a:rPr lang="en-IN" sz="1000">
                          <a:effectLst/>
                        </a:rPr>
                        <a:t>M1B</a:t>
                      </a:r>
                    </a:p>
                  </a:txBody>
                  <a:tcPr marL="50312" marR="50312" marT="25156" marB="25156" anchor="ctr">
                    <a:lnL>
                      <a:noFill/>
                    </a:lnL>
                    <a:lnR>
                      <a:noFill/>
                    </a:lnR>
                    <a:lnT>
                      <a:noFill/>
                    </a:lnT>
                    <a:lnB>
                      <a:noFill/>
                    </a:lnB>
                    <a:solidFill>
                      <a:srgbClr val="FFFFFF"/>
                    </a:solidFill>
                  </a:tcPr>
                </a:tc>
                <a:tc>
                  <a:txBody>
                    <a:bodyPr/>
                    <a:lstStyle/>
                    <a:p>
                      <a:pPr algn="r" fontAlgn="ctr"/>
                      <a:r>
                        <a:rPr lang="en-IN" sz="1000">
                          <a:effectLst/>
                        </a:rPr>
                        <a:t>Malvern / Rouge</a:t>
                      </a:r>
                    </a:p>
                  </a:txBody>
                  <a:tcPr marL="50312" marR="50312" marT="25156" marB="25156" anchor="ctr">
                    <a:lnL>
                      <a:noFill/>
                    </a:lnL>
                    <a:lnR>
                      <a:noFill/>
                    </a:lnR>
                    <a:lnT>
                      <a:noFill/>
                    </a:lnT>
                    <a:lnB>
                      <a:noFill/>
                    </a:lnB>
                    <a:solidFill>
                      <a:srgbClr val="FFFFFF"/>
                    </a:solidFill>
                  </a:tcPr>
                </a:tc>
                <a:tc>
                  <a:txBody>
                    <a:bodyPr/>
                    <a:lstStyle/>
                    <a:p>
                      <a:pPr algn="r" fontAlgn="ctr"/>
                      <a:r>
                        <a:rPr lang="en-IN" sz="1000">
                          <a:effectLst/>
                        </a:rPr>
                        <a:t>43.806686</a:t>
                      </a:r>
                    </a:p>
                  </a:txBody>
                  <a:tcPr marL="50312" marR="50312" marT="25156" marB="25156" anchor="ctr">
                    <a:lnL>
                      <a:noFill/>
                    </a:lnL>
                    <a:lnR>
                      <a:noFill/>
                    </a:lnR>
                    <a:lnT>
                      <a:noFill/>
                    </a:lnT>
                    <a:lnB>
                      <a:noFill/>
                    </a:lnB>
                    <a:solidFill>
                      <a:srgbClr val="FFFFFF"/>
                    </a:solidFill>
                  </a:tcPr>
                </a:tc>
                <a:tc>
                  <a:txBody>
                    <a:bodyPr/>
                    <a:lstStyle/>
                    <a:p>
                      <a:pPr algn="r" fontAlgn="ctr"/>
                      <a:r>
                        <a:rPr lang="en-IN" sz="1000">
                          <a:effectLst/>
                        </a:rPr>
                        <a:t>-79.194353</a:t>
                      </a:r>
                    </a:p>
                  </a:txBody>
                  <a:tcPr marL="50312" marR="50312" marT="25156" marB="25156" anchor="ctr">
                    <a:lnL>
                      <a:noFill/>
                    </a:lnL>
                    <a:lnR>
                      <a:noFill/>
                    </a:lnR>
                    <a:lnT>
                      <a:noFill/>
                    </a:lnT>
                    <a:lnB>
                      <a:noFill/>
                    </a:lnB>
                    <a:solidFill>
                      <a:srgbClr val="FFFFFF"/>
                    </a:solidFill>
                  </a:tcPr>
                </a:tc>
                <a:tc>
                  <a:txBody>
                    <a:bodyPr/>
                    <a:lstStyle/>
                    <a:p>
                      <a:pPr algn="r" fontAlgn="ctr"/>
                      <a:r>
                        <a:rPr lang="en-IN" sz="1000" dirty="0">
                          <a:effectLst/>
                        </a:rPr>
                        <a:t>Staples Morningside</a:t>
                      </a:r>
                    </a:p>
                  </a:txBody>
                  <a:tcPr marL="50312" marR="50312" marT="25156" marB="25156" anchor="ctr">
                    <a:lnL>
                      <a:noFill/>
                    </a:lnL>
                    <a:lnR>
                      <a:noFill/>
                    </a:lnR>
                    <a:lnT>
                      <a:noFill/>
                    </a:lnT>
                    <a:lnB>
                      <a:noFill/>
                    </a:lnB>
                    <a:solidFill>
                      <a:srgbClr val="FFFFFF"/>
                    </a:solidFill>
                  </a:tcPr>
                </a:tc>
                <a:tc>
                  <a:txBody>
                    <a:bodyPr/>
                    <a:lstStyle/>
                    <a:p>
                      <a:pPr algn="r" fontAlgn="ctr"/>
                      <a:r>
                        <a:rPr lang="en-IN" sz="1000">
                          <a:effectLst/>
                        </a:rPr>
                        <a:t>This spot is popular</a:t>
                      </a:r>
                    </a:p>
                  </a:txBody>
                  <a:tcPr marL="50312" marR="50312" marT="25156" marB="25156" anchor="ctr">
                    <a:lnL>
                      <a:noFill/>
                    </a:lnL>
                    <a:lnR>
                      <a:noFill/>
                    </a:lnR>
                    <a:lnT>
                      <a:noFill/>
                    </a:lnT>
                    <a:lnB>
                      <a:noFill/>
                    </a:lnB>
                    <a:solidFill>
                      <a:srgbClr val="FFFFFF"/>
                    </a:solidFill>
                  </a:tcPr>
                </a:tc>
                <a:tc>
                  <a:txBody>
                    <a:bodyPr/>
                    <a:lstStyle/>
                    <a:p>
                      <a:pPr algn="r" fontAlgn="ctr"/>
                      <a:r>
                        <a:rPr lang="en-IN" sz="1000">
                          <a:effectLst/>
                        </a:rPr>
                        <a:t>Paper / Office Supplies Store</a:t>
                      </a:r>
                    </a:p>
                  </a:txBody>
                  <a:tcPr marL="50312" marR="50312" marT="25156" marB="25156" anchor="ctr">
                    <a:lnL>
                      <a:noFill/>
                    </a:lnL>
                    <a:lnR>
                      <a:noFill/>
                    </a:lnR>
                    <a:lnT>
                      <a:noFill/>
                    </a:lnT>
                    <a:lnB>
                      <a:noFill/>
                    </a:lnB>
                    <a:solidFill>
                      <a:srgbClr val="FFFFFF"/>
                    </a:solidFill>
                  </a:tcPr>
                </a:tc>
                <a:tc>
                  <a:txBody>
                    <a:bodyPr/>
                    <a:lstStyle/>
                    <a:p>
                      <a:pPr algn="r" fontAlgn="ctr"/>
                      <a:r>
                        <a:rPr lang="en-IN" sz="1000">
                          <a:effectLst/>
                        </a:rPr>
                        <a:t>735</a:t>
                      </a:r>
                    </a:p>
                  </a:txBody>
                  <a:tcPr marL="50312" marR="50312" marT="25156" marB="25156" anchor="ctr">
                    <a:lnL>
                      <a:noFill/>
                    </a:lnL>
                    <a:lnR>
                      <a:noFill/>
                    </a:lnR>
                    <a:lnT>
                      <a:noFill/>
                    </a:lnT>
                    <a:lnB>
                      <a:noFill/>
                    </a:lnB>
                    <a:solidFill>
                      <a:srgbClr val="FFFFFF"/>
                    </a:solidFill>
                  </a:tcPr>
                </a:tc>
              </a:tr>
              <a:tr h="505616">
                <a:tc>
                  <a:txBody>
                    <a:bodyPr/>
                    <a:lstStyle/>
                    <a:p>
                      <a:pPr algn="r" fontAlgn="ctr"/>
                      <a:r>
                        <a:rPr lang="en-IN" sz="1000">
                          <a:effectLst/>
                        </a:rPr>
                        <a:t>6</a:t>
                      </a:r>
                    </a:p>
                  </a:txBody>
                  <a:tcPr marL="50312" marR="50312" marT="25156" marB="25156" anchor="ctr">
                    <a:lnL>
                      <a:noFill/>
                    </a:lnL>
                    <a:lnR>
                      <a:noFill/>
                    </a:lnR>
                    <a:lnT>
                      <a:noFill/>
                    </a:lnT>
                    <a:lnB>
                      <a:noFill/>
                    </a:lnB>
                    <a:solidFill>
                      <a:srgbClr val="FFFFFF"/>
                    </a:solidFill>
                  </a:tcPr>
                </a:tc>
                <a:tc>
                  <a:txBody>
                    <a:bodyPr/>
                    <a:lstStyle/>
                    <a:p>
                      <a:pPr algn="r" fontAlgn="ctr"/>
                      <a:r>
                        <a:rPr lang="en-IN" sz="1000">
                          <a:effectLst/>
                        </a:rPr>
                        <a:t>M1B</a:t>
                      </a:r>
                    </a:p>
                  </a:txBody>
                  <a:tcPr marL="50312" marR="50312" marT="25156" marB="25156" anchor="ctr">
                    <a:lnL>
                      <a:noFill/>
                    </a:lnL>
                    <a:lnR>
                      <a:noFill/>
                    </a:lnR>
                    <a:lnT>
                      <a:noFill/>
                    </a:lnT>
                    <a:lnB>
                      <a:noFill/>
                    </a:lnB>
                    <a:solidFill>
                      <a:srgbClr val="FFFFFF"/>
                    </a:solidFill>
                  </a:tcPr>
                </a:tc>
                <a:tc>
                  <a:txBody>
                    <a:bodyPr/>
                    <a:lstStyle/>
                    <a:p>
                      <a:pPr algn="r" fontAlgn="ctr"/>
                      <a:r>
                        <a:rPr lang="en-IN" sz="1000">
                          <a:effectLst/>
                        </a:rPr>
                        <a:t>Malvern / Rouge</a:t>
                      </a:r>
                    </a:p>
                  </a:txBody>
                  <a:tcPr marL="50312" marR="50312" marT="25156" marB="25156" anchor="ctr">
                    <a:lnL>
                      <a:noFill/>
                    </a:lnL>
                    <a:lnR>
                      <a:noFill/>
                    </a:lnR>
                    <a:lnT>
                      <a:noFill/>
                    </a:lnT>
                    <a:lnB>
                      <a:noFill/>
                    </a:lnB>
                    <a:solidFill>
                      <a:srgbClr val="FFFFFF"/>
                    </a:solidFill>
                  </a:tcPr>
                </a:tc>
                <a:tc>
                  <a:txBody>
                    <a:bodyPr/>
                    <a:lstStyle/>
                    <a:p>
                      <a:pPr algn="r" fontAlgn="ctr"/>
                      <a:r>
                        <a:rPr lang="en-IN" sz="1000">
                          <a:effectLst/>
                        </a:rPr>
                        <a:t>43.806686</a:t>
                      </a:r>
                    </a:p>
                  </a:txBody>
                  <a:tcPr marL="50312" marR="50312" marT="25156" marB="25156" anchor="ctr">
                    <a:lnL>
                      <a:noFill/>
                    </a:lnL>
                    <a:lnR>
                      <a:noFill/>
                    </a:lnR>
                    <a:lnT>
                      <a:noFill/>
                    </a:lnT>
                    <a:lnB>
                      <a:noFill/>
                    </a:lnB>
                    <a:solidFill>
                      <a:srgbClr val="FFFFFF"/>
                    </a:solidFill>
                  </a:tcPr>
                </a:tc>
                <a:tc>
                  <a:txBody>
                    <a:bodyPr/>
                    <a:lstStyle/>
                    <a:p>
                      <a:pPr algn="r" fontAlgn="ctr"/>
                      <a:r>
                        <a:rPr lang="en-IN" sz="1000">
                          <a:effectLst/>
                        </a:rPr>
                        <a:t>-79.194353</a:t>
                      </a:r>
                    </a:p>
                  </a:txBody>
                  <a:tcPr marL="50312" marR="50312" marT="25156" marB="25156" anchor="ctr">
                    <a:lnL>
                      <a:noFill/>
                    </a:lnL>
                    <a:lnR>
                      <a:noFill/>
                    </a:lnR>
                    <a:lnT>
                      <a:noFill/>
                    </a:lnT>
                    <a:lnB>
                      <a:noFill/>
                    </a:lnB>
                    <a:solidFill>
                      <a:srgbClr val="FFFFFF"/>
                    </a:solidFill>
                  </a:tcPr>
                </a:tc>
                <a:tc>
                  <a:txBody>
                    <a:bodyPr/>
                    <a:lstStyle/>
                    <a:p>
                      <a:pPr algn="r" fontAlgn="ctr"/>
                      <a:r>
                        <a:rPr lang="en-IN" sz="1000" dirty="0">
                          <a:effectLst/>
                        </a:rPr>
                        <a:t>Tim </a:t>
                      </a:r>
                      <a:r>
                        <a:rPr lang="en-IN" sz="1000" dirty="0" err="1">
                          <a:effectLst/>
                        </a:rPr>
                        <a:t>Hortons</a:t>
                      </a:r>
                      <a:endParaRPr lang="en-IN" sz="1000" dirty="0">
                        <a:effectLst/>
                      </a:endParaRPr>
                    </a:p>
                  </a:txBody>
                  <a:tcPr marL="50312" marR="50312" marT="25156" marB="25156" anchor="ctr">
                    <a:lnL>
                      <a:noFill/>
                    </a:lnL>
                    <a:lnR>
                      <a:noFill/>
                    </a:lnR>
                    <a:lnT>
                      <a:noFill/>
                    </a:lnT>
                    <a:lnB>
                      <a:noFill/>
                    </a:lnB>
                    <a:solidFill>
                      <a:srgbClr val="FFFFFF"/>
                    </a:solidFill>
                  </a:tcPr>
                </a:tc>
                <a:tc>
                  <a:txBody>
                    <a:bodyPr/>
                    <a:lstStyle/>
                    <a:p>
                      <a:pPr algn="r" fontAlgn="ctr"/>
                      <a:r>
                        <a:rPr lang="en-IN" sz="1000">
                          <a:effectLst/>
                        </a:rPr>
                        <a:t>This spot is popular</a:t>
                      </a:r>
                    </a:p>
                  </a:txBody>
                  <a:tcPr marL="50312" marR="50312" marT="25156" marB="25156" anchor="ctr">
                    <a:lnL>
                      <a:noFill/>
                    </a:lnL>
                    <a:lnR>
                      <a:noFill/>
                    </a:lnR>
                    <a:lnT>
                      <a:noFill/>
                    </a:lnT>
                    <a:lnB>
                      <a:noFill/>
                    </a:lnB>
                    <a:solidFill>
                      <a:srgbClr val="FFFFFF"/>
                    </a:solidFill>
                  </a:tcPr>
                </a:tc>
                <a:tc>
                  <a:txBody>
                    <a:bodyPr/>
                    <a:lstStyle/>
                    <a:p>
                      <a:pPr algn="r" fontAlgn="ctr"/>
                      <a:r>
                        <a:rPr lang="en-IN" sz="1000">
                          <a:effectLst/>
                        </a:rPr>
                        <a:t>Coffee Shop</a:t>
                      </a:r>
                    </a:p>
                  </a:txBody>
                  <a:tcPr marL="50312" marR="50312" marT="25156" marB="25156" anchor="ctr">
                    <a:lnL>
                      <a:noFill/>
                    </a:lnL>
                    <a:lnR>
                      <a:noFill/>
                    </a:lnR>
                    <a:lnT>
                      <a:noFill/>
                    </a:lnT>
                    <a:lnB>
                      <a:noFill/>
                    </a:lnB>
                    <a:solidFill>
                      <a:srgbClr val="FFFFFF"/>
                    </a:solidFill>
                  </a:tcPr>
                </a:tc>
                <a:tc>
                  <a:txBody>
                    <a:bodyPr/>
                    <a:lstStyle/>
                    <a:p>
                      <a:pPr algn="r" fontAlgn="ctr"/>
                      <a:r>
                        <a:rPr lang="en-IN" sz="1000" dirty="0">
                          <a:effectLst/>
                        </a:rPr>
                        <a:t>605</a:t>
                      </a:r>
                    </a:p>
                  </a:txBody>
                  <a:tcPr marL="50312" marR="50312" marT="25156" marB="25156"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20994274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Neighborhood</a:t>
            </a:r>
            <a:r>
              <a:rPr lang="en-IN" dirty="0" smtClean="0"/>
              <a:t> Summary Information</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99478798"/>
              </p:ext>
            </p:extLst>
          </p:nvPr>
        </p:nvGraphicFramePr>
        <p:xfrm>
          <a:off x="677329" y="2160588"/>
          <a:ext cx="10942584" cy="4366821"/>
        </p:xfrm>
        <a:graphic>
          <a:graphicData uri="http://schemas.openxmlformats.org/drawingml/2006/table">
            <a:tbl>
              <a:tblPr/>
              <a:tblGrid>
                <a:gridCol w="1367823"/>
                <a:gridCol w="1367823"/>
                <a:gridCol w="1367823"/>
                <a:gridCol w="1367823"/>
                <a:gridCol w="1367823"/>
                <a:gridCol w="1367823"/>
                <a:gridCol w="1367823"/>
                <a:gridCol w="1367823"/>
              </a:tblGrid>
              <a:tr h="623832">
                <a:tc>
                  <a:txBody>
                    <a:bodyPr/>
                    <a:lstStyle/>
                    <a:p>
                      <a:pPr algn="r" fontAlgn="ctr"/>
                      <a:r>
                        <a:rPr lang="en-IN" sz="800" b="1">
                          <a:effectLst/>
                        </a:rPr>
                        <a:t>Postal Code</a:t>
                      </a:r>
                    </a:p>
                  </a:txBody>
                  <a:tcPr marL="42653" marR="42653" marT="21327" marB="21327" anchor="ctr">
                    <a:lnL>
                      <a:noFill/>
                    </a:lnL>
                    <a:lnR>
                      <a:noFill/>
                    </a:lnR>
                    <a:lnT>
                      <a:noFill/>
                    </a:lnT>
                    <a:lnB>
                      <a:noFill/>
                    </a:lnB>
                  </a:tcPr>
                </a:tc>
                <a:tc>
                  <a:txBody>
                    <a:bodyPr/>
                    <a:lstStyle/>
                    <a:p>
                      <a:pPr algn="r" fontAlgn="ctr"/>
                      <a:r>
                        <a:rPr lang="en-IN" sz="800" b="1">
                          <a:effectLst/>
                        </a:rPr>
                        <a:t>Neighborhood Latitude</a:t>
                      </a:r>
                    </a:p>
                  </a:txBody>
                  <a:tcPr marL="42653" marR="42653" marT="21327" marB="21327" anchor="ctr">
                    <a:lnL>
                      <a:noFill/>
                    </a:lnL>
                    <a:lnR>
                      <a:noFill/>
                    </a:lnR>
                    <a:lnT>
                      <a:noFill/>
                    </a:lnT>
                    <a:lnB>
                      <a:noFill/>
                    </a:lnB>
                  </a:tcPr>
                </a:tc>
                <a:tc>
                  <a:txBody>
                    <a:bodyPr/>
                    <a:lstStyle/>
                    <a:p>
                      <a:pPr algn="r" fontAlgn="ctr"/>
                      <a:r>
                        <a:rPr lang="en-IN" sz="800" b="1">
                          <a:effectLst/>
                        </a:rPr>
                        <a:t>Neighborhood Longitude</a:t>
                      </a:r>
                    </a:p>
                  </a:txBody>
                  <a:tcPr marL="42653" marR="42653" marT="21327" marB="21327" anchor="ctr">
                    <a:lnL>
                      <a:noFill/>
                    </a:lnL>
                    <a:lnR>
                      <a:noFill/>
                    </a:lnR>
                    <a:lnT>
                      <a:noFill/>
                    </a:lnT>
                    <a:lnB>
                      <a:noFill/>
                    </a:lnB>
                  </a:tcPr>
                </a:tc>
                <a:tc>
                  <a:txBody>
                    <a:bodyPr/>
                    <a:lstStyle/>
                    <a:p>
                      <a:pPr algn="r" fontAlgn="ctr"/>
                      <a:r>
                        <a:rPr lang="en-IN" sz="800" b="1">
                          <a:effectLst/>
                        </a:rPr>
                        <a:t>Venue</a:t>
                      </a:r>
                    </a:p>
                  </a:txBody>
                  <a:tcPr marL="42653" marR="42653" marT="21327" marB="21327" anchor="ctr">
                    <a:lnL>
                      <a:noFill/>
                    </a:lnL>
                    <a:lnR>
                      <a:noFill/>
                    </a:lnR>
                    <a:lnT>
                      <a:noFill/>
                    </a:lnT>
                    <a:lnB>
                      <a:noFill/>
                    </a:lnB>
                  </a:tcPr>
                </a:tc>
                <a:tc>
                  <a:txBody>
                    <a:bodyPr/>
                    <a:lstStyle/>
                    <a:p>
                      <a:pPr algn="r" fontAlgn="ctr"/>
                      <a:r>
                        <a:rPr lang="en-IN" sz="800" b="1">
                          <a:effectLst/>
                        </a:rPr>
                        <a:t>Venue Summary</a:t>
                      </a:r>
                    </a:p>
                  </a:txBody>
                  <a:tcPr marL="42653" marR="42653" marT="21327" marB="21327" anchor="ctr">
                    <a:lnL>
                      <a:noFill/>
                    </a:lnL>
                    <a:lnR>
                      <a:noFill/>
                    </a:lnR>
                    <a:lnT>
                      <a:noFill/>
                    </a:lnT>
                    <a:lnB>
                      <a:noFill/>
                    </a:lnB>
                  </a:tcPr>
                </a:tc>
                <a:tc>
                  <a:txBody>
                    <a:bodyPr/>
                    <a:lstStyle/>
                    <a:p>
                      <a:pPr algn="r" fontAlgn="ctr"/>
                      <a:r>
                        <a:rPr lang="en-IN" sz="800" b="1">
                          <a:effectLst/>
                        </a:rPr>
                        <a:t>Venue Category</a:t>
                      </a:r>
                    </a:p>
                  </a:txBody>
                  <a:tcPr marL="42653" marR="42653" marT="21327" marB="21327" anchor="ctr">
                    <a:lnL>
                      <a:noFill/>
                    </a:lnL>
                    <a:lnR>
                      <a:noFill/>
                    </a:lnR>
                    <a:lnT>
                      <a:noFill/>
                    </a:lnT>
                    <a:lnB>
                      <a:noFill/>
                    </a:lnB>
                  </a:tcPr>
                </a:tc>
                <a:tc>
                  <a:txBody>
                    <a:bodyPr/>
                    <a:lstStyle/>
                    <a:p>
                      <a:pPr algn="r" fontAlgn="ctr"/>
                      <a:r>
                        <a:rPr lang="en-IN" sz="800" b="1">
                          <a:effectLst/>
                        </a:rPr>
                        <a:t>Distance</a:t>
                      </a:r>
                    </a:p>
                  </a:txBody>
                  <a:tcPr marL="42653" marR="42653" marT="21327" marB="21327" anchor="ctr">
                    <a:lnL>
                      <a:noFill/>
                    </a:lnL>
                    <a:lnR>
                      <a:noFill/>
                    </a:lnR>
                    <a:lnT>
                      <a:noFill/>
                    </a:lnT>
                    <a:lnB>
                      <a:noFill/>
                    </a:lnB>
                  </a:tcPr>
                </a:tc>
                <a:tc>
                  <a:txBody>
                    <a:bodyPr/>
                    <a:lstStyle/>
                    <a:p>
                      <a:endParaRPr lang="en-IN" sz="800"/>
                    </a:p>
                  </a:txBody>
                  <a:tcPr marL="42653" marR="42653" marT="21327" marB="21327">
                    <a:lnL>
                      <a:noFill/>
                    </a:lnL>
                  </a:tcPr>
                </a:tc>
              </a:tr>
              <a:tr h="335909">
                <a:tc>
                  <a:txBody>
                    <a:bodyPr/>
                    <a:lstStyle/>
                    <a:p>
                      <a:pPr algn="r" fontAlgn="ctr"/>
                      <a:r>
                        <a:rPr lang="en-IN" sz="800" b="1">
                          <a:effectLst/>
                        </a:rPr>
                        <a:t>Neighborhood</a:t>
                      </a:r>
                    </a:p>
                  </a:txBody>
                  <a:tcPr marL="42653" marR="42653" marT="21327" marB="21327" anchor="ctr">
                    <a:lnL>
                      <a:noFill/>
                    </a:lnL>
                    <a:lnR>
                      <a:noFill/>
                    </a:lnR>
                    <a:lnT>
                      <a:noFill/>
                    </a:lnT>
                    <a:lnB>
                      <a:noFill/>
                    </a:lnB>
                  </a:tcPr>
                </a:tc>
                <a:tc>
                  <a:txBody>
                    <a:bodyPr/>
                    <a:lstStyle/>
                    <a:p>
                      <a:pPr algn="r" fontAlgn="ctr"/>
                      <a:endParaRPr lang="en-IN" sz="800" b="1">
                        <a:effectLst/>
                      </a:endParaRPr>
                    </a:p>
                  </a:txBody>
                  <a:tcPr marL="42653" marR="42653" marT="21327" marB="21327" anchor="ctr">
                    <a:lnL>
                      <a:noFill/>
                    </a:lnL>
                    <a:lnR>
                      <a:noFill/>
                    </a:lnR>
                    <a:lnT>
                      <a:noFill/>
                    </a:lnT>
                    <a:lnB>
                      <a:noFill/>
                    </a:lnB>
                  </a:tcPr>
                </a:tc>
                <a:tc>
                  <a:txBody>
                    <a:bodyPr/>
                    <a:lstStyle/>
                    <a:p>
                      <a:pPr algn="r" fontAlgn="ctr"/>
                      <a:endParaRPr lang="en-IN" sz="800" b="1">
                        <a:effectLst/>
                      </a:endParaRPr>
                    </a:p>
                  </a:txBody>
                  <a:tcPr marL="42653" marR="42653" marT="21327" marB="21327" anchor="ctr">
                    <a:lnL>
                      <a:noFill/>
                    </a:lnL>
                    <a:lnR>
                      <a:noFill/>
                    </a:lnR>
                    <a:lnT>
                      <a:noFill/>
                    </a:lnT>
                    <a:lnB>
                      <a:noFill/>
                    </a:lnB>
                  </a:tcPr>
                </a:tc>
                <a:tc>
                  <a:txBody>
                    <a:bodyPr/>
                    <a:lstStyle/>
                    <a:p>
                      <a:pPr algn="r" fontAlgn="ctr"/>
                      <a:endParaRPr lang="en-IN" sz="800" b="1">
                        <a:effectLst/>
                      </a:endParaRPr>
                    </a:p>
                  </a:txBody>
                  <a:tcPr marL="42653" marR="42653" marT="21327" marB="21327" anchor="ctr">
                    <a:lnL>
                      <a:noFill/>
                    </a:lnL>
                    <a:lnR>
                      <a:noFill/>
                    </a:lnR>
                    <a:lnT>
                      <a:noFill/>
                    </a:lnT>
                    <a:lnB>
                      <a:noFill/>
                    </a:lnB>
                  </a:tcPr>
                </a:tc>
                <a:tc>
                  <a:txBody>
                    <a:bodyPr/>
                    <a:lstStyle/>
                    <a:p>
                      <a:pPr algn="r" fontAlgn="ctr"/>
                      <a:endParaRPr lang="en-IN" sz="800" b="1">
                        <a:effectLst/>
                      </a:endParaRPr>
                    </a:p>
                  </a:txBody>
                  <a:tcPr marL="42653" marR="42653" marT="21327" marB="21327" anchor="ctr">
                    <a:lnL>
                      <a:noFill/>
                    </a:lnL>
                    <a:lnR>
                      <a:noFill/>
                    </a:lnR>
                    <a:lnT>
                      <a:noFill/>
                    </a:lnT>
                    <a:lnB>
                      <a:noFill/>
                    </a:lnB>
                  </a:tcPr>
                </a:tc>
                <a:tc>
                  <a:txBody>
                    <a:bodyPr/>
                    <a:lstStyle/>
                    <a:p>
                      <a:pPr algn="r" fontAlgn="ctr"/>
                      <a:endParaRPr lang="en-IN" sz="800" b="1">
                        <a:effectLst/>
                      </a:endParaRPr>
                    </a:p>
                  </a:txBody>
                  <a:tcPr marL="42653" marR="42653" marT="21327" marB="21327" anchor="ctr">
                    <a:lnL>
                      <a:noFill/>
                    </a:lnL>
                    <a:lnR>
                      <a:noFill/>
                    </a:lnR>
                    <a:lnT>
                      <a:noFill/>
                    </a:lnT>
                    <a:lnB>
                      <a:noFill/>
                    </a:lnB>
                  </a:tcPr>
                </a:tc>
                <a:tc>
                  <a:txBody>
                    <a:bodyPr/>
                    <a:lstStyle/>
                    <a:p>
                      <a:pPr algn="r" fontAlgn="ctr"/>
                      <a:endParaRPr lang="en-IN" sz="800" b="1">
                        <a:effectLst/>
                      </a:endParaRPr>
                    </a:p>
                  </a:txBody>
                  <a:tcPr marL="42653" marR="42653" marT="21327" marB="21327" anchor="ctr">
                    <a:lnL>
                      <a:noFill/>
                    </a:lnL>
                    <a:lnR>
                      <a:noFill/>
                    </a:lnR>
                    <a:lnT>
                      <a:noFill/>
                    </a:lnT>
                    <a:lnB>
                      <a:noFill/>
                    </a:lnB>
                  </a:tcPr>
                </a:tc>
                <a:tc>
                  <a:txBody>
                    <a:bodyPr/>
                    <a:lstStyle/>
                    <a:p>
                      <a:pPr algn="r" fontAlgn="ctr"/>
                      <a:endParaRPr lang="en-IN" sz="800" b="1">
                        <a:effectLst/>
                      </a:endParaRPr>
                    </a:p>
                  </a:txBody>
                  <a:tcPr marL="42653" marR="42653" marT="21327" marB="21327" anchor="ctr">
                    <a:lnL>
                      <a:noFill/>
                    </a:lnL>
                    <a:lnR>
                      <a:noFill/>
                    </a:lnR>
                    <a:lnB>
                      <a:noFill/>
                    </a:lnB>
                  </a:tcPr>
                </a:tc>
              </a:tr>
              <a:tr h="335909">
                <a:tc>
                  <a:txBody>
                    <a:bodyPr/>
                    <a:lstStyle/>
                    <a:p>
                      <a:pPr algn="r" fontAlgn="ctr"/>
                      <a:r>
                        <a:rPr lang="en-IN" sz="800" b="1">
                          <a:effectLst/>
                        </a:rPr>
                        <a:t>Agincourt</a:t>
                      </a:r>
                    </a:p>
                  </a:txBody>
                  <a:tcPr marL="42653" marR="42653" marT="21327" marB="21327" anchor="ctr">
                    <a:lnL>
                      <a:noFill/>
                    </a:lnL>
                    <a:lnR>
                      <a:noFill/>
                    </a:lnR>
                    <a:lnT>
                      <a:noFill/>
                    </a:lnT>
                    <a:lnB>
                      <a:noFill/>
                    </a:lnB>
                    <a:solidFill>
                      <a:srgbClr val="F5F5F5"/>
                    </a:solidFill>
                  </a:tcPr>
                </a:tc>
                <a:tc>
                  <a:txBody>
                    <a:bodyPr/>
                    <a:lstStyle/>
                    <a:p>
                      <a:pPr algn="r" fontAlgn="ctr"/>
                      <a:r>
                        <a:rPr lang="en-IN" sz="800">
                          <a:effectLst/>
                        </a:rPr>
                        <a:t>44</a:t>
                      </a:r>
                    </a:p>
                  </a:txBody>
                  <a:tcPr marL="42653" marR="42653" marT="21327" marB="21327" anchor="ctr">
                    <a:lnL>
                      <a:noFill/>
                    </a:lnL>
                    <a:lnR>
                      <a:noFill/>
                    </a:lnR>
                    <a:lnT>
                      <a:noFill/>
                    </a:lnT>
                    <a:lnB>
                      <a:noFill/>
                    </a:lnB>
                    <a:solidFill>
                      <a:srgbClr val="F5F5F5"/>
                    </a:solidFill>
                  </a:tcPr>
                </a:tc>
                <a:tc>
                  <a:txBody>
                    <a:bodyPr/>
                    <a:lstStyle/>
                    <a:p>
                      <a:pPr algn="r" fontAlgn="ctr"/>
                      <a:r>
                        <a:rPr lang="en-IN" sz="800">
                          <a:effectLst/>
                        </a:rPr>
                        <a:t>44</a:t>
                      </a:r>
                    </a:p>
                  </a:txBody>
                  <a:tcPr marL="42653" marR="42653" marT="21327" marB="21327" anchor="ctr">
                    <a:lnL>
                      <a:noFill/>
                    </a:lnL>
                    <a:lnR>
                      <a:noFill/>
                    </a:lnR>
                    <a:lnT>
                      <a:noFill/>
                    </a:lnT>
                    <a:lnB>
                      <a:noFill/>
                    </a:lnB>
                    <a:solidFill>
                      <a:srgbClr val="F5F5F5"/>
                    </a:solidFill>
                  </a:tcPr>
                </a:tc>
                <a:tc>
                  <a:txBody>
                    <a:bodyPr/>
                    <a:lstStyle/>
                    <a:p>
                      <a:pPr algn="r" fontAlgn="ctr"/>
                      <a:r>
                        <a:rPr lang="en-IN" sz="800">
                          <a:effectLst/>
                        </a:rPr>
                        <a:t>44</a:t>
                      </a:r>
                    </a:p>
                  </a:txBody>
                  <a:tcPr marL="42653" marR="42653" marT="21327" marB="21327" anchor="ctr">
                    <a:lnL>
                      <a:noFill/>
                    </a:lnL>
                    <a:lnR>
                      <a:noFill/>
                    </a:lnR>
                    <a:lnT>
                      <a:noFill/>
                    </a:lnT>
                    <a:lnB>
                      <a:noFill/>
                    </a:lnB>
                    <a:solidFill>
                      <a:srgbClr val="F5F5F5"/>
                    </a:solidFill>
                  </a:tcPr>
                </a:tc>
                <a:tc>
                  <a:txBody>
                    <a:bodyPr/>
                    <a:lstStyle/>
                    <a:p>
                      <a:pPr algn="r" fontAlgn="ctr"/>
                      <a:r>
                        <a:rPr lang="en-IN" sz="800">
                          <a:effectLst/>
                        </a:rPr>
                        <a:t>44</a:t>
                      </a:r>
                    </a:p>
                  </a:txBody>
                  <a:tcPr marL="42653" marR="42653" marT="21327" marB="21327" anchor="ctr">
                    <a:lnL>
                      <a:noFill/>
                    </a:lnL>
                    <a:lnR>
                      <a:noFill/>
                    </a:lnR>
                    <a:lnT>
                      <a:noFill/>
                    </a:lnT>
                    <a:lnB>
                      <a:noFill/>
                    </a:lnB>
                    <a:solidFill>
                      <a:srgbClr val="F5F5F5"/>
                    </a:solidFill>
                  </a:tcPr>
                </a:tc>
                <a:tc>
                  <a:txBody>
                    <a:bodyPr/>
                    <a:lstStyle/>
                    <a:p>
                      <a:pPr algn="r" fontAlgn="ctr"/>
                      <a:r>
                        <a:rPr lang="en-IN" sz="800">
                          <a:effectLst/>
                        </a:rPr>
                        <a:t>44</a:t>
                      </a:r>
                    </a:p>
                  </a:txBody>
                  <a:tcPr marL="42653" marR="42653" marT="21327" marB="21327" anchor="ctr">
                    <a:lnL>
                      <a:noFill/>
                    </a:lnL>
                    <a:lnR>
                      <a:noFill/>
                    </a:lnR>
                    <a:lnT>
                      <a:noFill/>
                    </a:lnT>
                    <a:lnB>
                      <a:noFill/>
                    </a:lnB>
                    <a:solidFill>
                      <a:srgbClr val="F5F5F5"/>
                    </a:solidFill>
                  </a:tcPr>
                </a:tc>
                <a:tc>
                  <a:txBody>
                    <a:bodyPr/>
                    <a:lstStyle/>
                    <a:p>
                      <a:pPr algn="r" fontAlgn="ctr"/>
                      <a:r>
                        <a:rPr lang="en-IN" sz="800">
                          <a:effectLst/>
                        </a:rPr>
                        <a:t>44</a:t>
                      </a:r>
                    </a:p>
                  </a:txBody>
                  <a:tcPr marL="42653" marR="42653" marT="21327" marB="21327" anchor="ctr">
                    <a:lnL>
                      <a:noFill/>
                    </a:lnL>
                    <a:lnR>
                      <a:noFill/>
                    </a:lnR>
                    <a:lnT>
                      <a:noFill/>
                    </a:lnT>
                    <a:lnB>
                      <a:noFill/>
                    </a:lnB>
                    <a:solidFill>
                      <a:srgbClr val="F5F5F5"/>
                    </a:solidFill>
                  </a:tcPr>
                </a:tc>
                <a:tc>
                  <a:txBody>
                    <a:bodyPr/>
                    <a:lstStyle/>
                    <a:p>
                      <a:pPr algn="r" fontAlgn="ctr"/>
                      <a:r>
                        <a:rPr lang="en-IN" sz="800">
                          <a:effectLst/>
                        </a:rPr>
                        <a:t>44</a:t>
                      </a:r>
                    </a:p>
                  </a:txBody>
                  <a:tcPr marL="42653" marR="42653" marT="21327" marB="21327" anchor="ctr">
                    <a:lnL>
                      <a:noFill/>
                    </a:lnL>
                    <a:lnR>
                      <a:noFill/>
                    </a:lnR>
                    <a:lnT>
                      <a:noFill/>
                    </a:lnT>
                    <a:lnB>
                      <a:noFill/>
                    </a:lnB>
                    <a:solidFill>
                      <a:srgbClr val="F5F5F5"/>
                    </a:solidFill>
                  </a:tcPr>
                </a:tc>
              </a:tr>
              <a:tr h="623832">
                <a:tc>
                  <a:txBody>
                    <a:bodyPr/>
                    <a:lstStyle/>
                    <a:p>
                      <a:pPr algn="r" fontAlgn="ctr"/>
                      <a:r>
                        <a:rPr lang="en-IN" sz="800" b="1">
                          <a:effectLst/>
                        </a:rPr>
                        <a:t>Birch Cliff / Cliffside West</a:t>
                      </a:r>
                    </a:p>
                  </a:txBody>
                  <a:tcPr marL="42653" marR="42653" marT="21327" marB="21327" anchor="ctr">
                    <a:lnL>
                      <a:noFill/>
                    </a:lnL>
                    <a:lnR>
                      <a:noFill/>
                    </a:lnR>
                    <a:lnT>
                      <a:noFill/>
                    </a:lnT>
                    <a:lnB>
                      <a:noFill/>
                    </a:lnB>
                  </a:tcPr>
                </a:tc>
                <a:tc>
                  <a:txBody>
                    <a:bodyPr/>
                    <a:lstStyle/>
                    <a:p>
                      <a:pPr algn="r" fontAlgn="ctr"/>
                      <a:r>
                        <a:rPr lang="en-IN" sz="800">
                          <a:effectLst/>
                        </a:rPr>
                        <a:t>14</a:t>
                      </a:r>
                    </a:p>
                  </a:txBody>
                  <a:tcPr marL="42653" marR="42653" marT="21327" marB="21327" anchor="ctr">
                    <a:lnL>
                      <a:noFill/>
                    </a:lnL>
                    <a:lnR>
                      <a:noFill/>
                    </a:lnR>
                    <a:lnT>
                      <a:noFill/>
                    </a:lnT>
                    <a:lnB>
                      <a:noFill/>
                    </a:lnB>
                  </a:tcPr>
                </a:tc>
                <a:tc>
                  <a:txBody>
                    <a:bodyPr/>
                    <a:lstStyle/>
                    <a:p>
                      <a:pPr algn="r" fontAlgn="ctr"/>
                      <a:r>
                        <a:rPr lang="en-IN" sz="800">
                          <a:effectLst/>
                        </a:rPr>
                        <a:t>14</a:t>
                      </a:r>
                    </a:p>
                  </a:txBody>
                  <a:tcPr marL="42653" marR="42653" marT="21327" marB="21327" anchor="ctr">
                    <a:lnL>
                      <a:noFill/>
                    </a:lnL>
                    <a:lnR>
                      <a:noFill/>
                    </a:lnR>
                    <a:lnT>
                      <a:noFill/>
                    </a:lnT>
                    <a:lnB>
                      <a:noFill/>
                    </a:lnB>
                  </a:tcPr>
                </a:tc>
                <a:tc>
                  <a:txBody>
                    <a:bodyPr/>
                    <a:lstStyle/>
                    <a:p>
                      <a:pPr algn="r" fontAlgn="ctr"/>
                      <a:r>
                        <a:rPr lang="en-IN" sz="800">
                          <a:effectLst/>
                        </a:rPr>
                        <a:t>14</a:t>
                      </a:r>
                    </a:p>
                  </a:txBody>
                  <a:tcPr marL="42653" marR="42653" marT="21327" marB="21327" anchor="ctr">
                    <a:lnL>
                      <a:noFill/>
                    </a:lnL>
                    <a:lnR>
                      <a:noFill/>
                    </a:lnR>
                    <a:lnT>
                      <a:noFill/>
                    </a:lnT>
                    <a:lnB>
                      <a:noFill/>
                    </a:lnB>
                  </a:tcPr>
                </a:tc>
                <a:tc>
                  <a:txBody>
                    <a:bodyPr/>
                    <a:lstStyle/>
                    <a:p>
                      <a:pPr algn="r" fontAlgn="ctr"/>
                      <a:r>
                        <a:rPr lang="en-IN" sz="800">
                          <a:effectLst/>
                        </a:rPr>
                        <a:t>14</a:t>
                      </a:r>
                    </a:p>
                  </a:txBody>
                  <a:tcPr marL="42653" marR="42653" marT="21327" marB="21327" anchor="ctr">
                    <a:lnL>
                      <a:noFill/>
                    </a:lnL>
                    <a:lnR>
                      <a:noFill/>
                    </a:lnR>
                    <a:lnT>
                      <a:noFill/>
                    </a:lnT>
                    <a:lnB>
                      <a:noFill/>
                    </a:lnB>
                  </a:tcPr>
                </a:tc>
                <a:tc>
                  <a:txBody>
                    <a:bodyPr/>
                    <a:lstStyle/>
                    <a:p>
                      <a:pPr algn="r" fontAlgn="ctr"/>
                      <a:r>
                        <a:rPr lang="en-IN" sz="800">
                          <a:effectLst/>
                        </a:rPr>
                        <a:t>14</a:t>
                      </a:r>
                    </a:p>
                  </a:txBody>
                  <a:tcPr marL="42653" marR="42653" marT="21327" marB="21327" anchor="ctr">
                    <a:lnL>
                      <a:noFill/>
                    </a:lnL>
                    <a:lnR>
                      <a:noFill/>
                    </a:lnR>
                    <a:lnT>
                      <a:noFill/>
                    </a:lnT>
                    <a:lnB>
                      <a:noFill/>
                    </a:lnB>
                  </a:tcPr>
                </a:tc>
                <a:tc>
                  <a:txBody>
                    <a:bodyPr/>
                    <a:lstStyle/>
                    <a:p>
                      <a:pPr algn="r" fontAlgn="ctr"/>
                      <a:r>
                        <a:rPr lang="en-IN" sz="800">
                          <a:effectLst/>
                        </a:rPr>
                        <a:t>14</a:t>
                      </a:r>
                    </a:p>
                  </a:txBody>
                  <a:tcPr marL="42653" marR="42653" marT="21327" marB="21327" anchor="ctr">
                    <a:lnL>
                      <a:noFill/>
                    </a:lnL>
                    <a:lnR>
                      <a:noFill/>
                    </a:lnR>
                    <a:lnT>
                      <a:noFill/>
                    </a:lnT>
                    <a:lnB>
                      <a:noFill/>
                    </a:lnB>
                  </a:tcPr>
                </a:tc>
                <a:tc>
                  <a:txBody>
                    <a:bodyPr/>
                    <a:lstStyle/>
                    <a:p>
                      <a:pPr algn="r" fontAlgn="ctr"/>
                      <a:r>
                        <a:rPr lang="en-IN" sz="800">
                          <a:effectLst/>
                        </a:rPr>
                        <a:t>14</a:t>
                      </a:r>
                    </a:p>
                  </a:txBody>
                  <a:tcPr marL="42653" marR="42653" marT="21327" marB="21327" anchor="ctr">
                    <a:lnL>
                      <a:noFill/>
                    </a:lnL>
                    <a:lnR>
                      <a:noFill/>
                    </a:lnR>
                    <a:lnT>
                      <a:noFill/>
                    </a:lnT>
                    <a:lnB>
                      <a:noFill/>
                    </a:lnB>
                  </a:tcPr>
                </a:tc>
              </a:tr>
              <a:tr h="335909">
                <a:tc>
                  <a:txBody>
                    <a:bodyPr/>
                    <a:lstStyle/>
                    <a:p>
                      <a:pPr algn="r" fontAlgn="ctr"/>
                      <a:r>
                        <a:rPr lang="en-IN" sz="800" b="1">
                          <a:effectLst/>
                        </a:rPr>
                        <a:t>Cedarbrae</a:t>
                      </a:r>
                    </a:p>
                  </a:txBody>
                  <a:tcPr marL="42653" marR="42653" marT="21327" marB="21327" anchor="ctr">
                    <a:lnL>
                      <a:noFill/>
                    </a:lnL>
                    <a:lnR>
                      <a:noFill/>
                    </a:lnR>
                    <a:lnT>
                      <a:noFill/>
                    </a:lnT>
                    <a:lnB>
                      <a:noFill/>
                    </a:lnB>
                    <a:solidFill>
                      <a:srgbClr val="F5F5F5"/>
                    </a:solidFill>
                  </a:tcPr>
                </a:tc>
                <a:tc>
                  <a:txBody>
                    <a:bodyPr/>
                    <a:lstStyle/>
                    <a:p>
                      <a:pPr algn="r" fontAlgn="ctr"/>
                      <a:r>
                        <a:rPr lang="en-IN" sz="800">
                          <a:effectLst/>
                        </a:rPr>
                        <a:t>29</a:t>
                      </a:r>
                    </a:p>
                  </a:txBody>
                  <a:tcPr marL="42653" marR="42653" marT="21327" marB="21327" anchor="ctr">
                    <a:lnL>
                      <a:noFill/>
                    </a:lnL>
                    <a:lnR>
                      <a:noFill/>
                    </a:lnR>
                    <a:lnT>
                      <a:noFill/>
                    </a:lnT>
                    <a:lnB>
                      <a:noFill/>
                    </a:lnB>
                    <a:solidFill>
                      <a:srgbClr val="F5F5F5"/>
                    </a:solidFill>
                  </a:tcPr>
                </a:tc>
                <a:tc>
                  <a:txBody>
                    <a:bodyPr/>
                    <a:lstStyle/>
                    <a:p>
                      <a:pPr algn="r" fontAlgn="ctr"/>
                      <a:r>
                        <a:rPr lang="en-IN" sz="800">
                          <a:effectLst/>
                        </a:rPr>
                        <a:t>29</a:t>
                      </a:r>
                    </a:p>
                  </a:txBody>
                  <a:tcPr marL="42653" marR="42653" marT="21327" marB="21327" anchor="ctr">
                    <a:lnL>
                      <a:noFill/>
                    </a:lnL>
                    <a:lnR>
                      <a:noFill/>
                    </a:lnR>
                    <a:lnT>
                      <a:noFill/>
                    </a:lnT>
                    <a:lnB>
                      <a:noFill/>
                    </a:lnB>
                    <a:solidFill>
                      <a:srgbClr val="F5F5F5"/>
                    </a:solidFill>
                  </a:tcPr>
                </a:tc>
                <a:tc>
                  <a:txBody>
                    <a:bodyPr/>
                    <a:lstStyle/>
                    <a:p>
                      <a:pPr algn="r" fontAlgn="ctr"/>
                      <a:r>
                        <a:rPr lang="en-IN" sz="800">
                          <a:effectLst/>
                        </a:rPr>
                        <a:t>29</a:t>
                      </a:r>
                    </a:p>
                  </a:txBody>
                  <a:tcPr marL="42653" marR="42653" marT="21327" marB="21327" anchor="ctr">
                    <a:lnL>
                      <a:noFill/>
                    </a:lnL>
                    <a:lnR>
                      <a:noFill/>
                    </a:lnR>
                    <a:lnT>
                      <a:noFill/>
                    </a:lnT>
                    <a:lnB>
                      <a:noFill/>
                    </a:lnB>
                    <a:solidFill>
                      <a:srgbClr val="F5F5F5"/>
                    </a:solidFill>
                  </a:tcPr>
                </a:tc>
                <a:tc>
                  <a:txBody>
                    <a:bodyPr/>
                    <a:lstStyle/>
                    <a:p>
                      <a:pPr algn="r" fontAlgn="ctr"/>
                      <a:r>
                        <a:rPr lang="en-IN" sz="800">
                          <a:effectLst/>
                        </a:rPr>
                        <a:t>29</a:t>
                      </a:r>
                    </a:p>
                  </a:txBody>
                  <a:tcPr marL="42653" marR="42653" marT="21327" marB="21327" anchor="ctr">
                    <a:lnL>
                      <a:noFill/>
                    </a:lnL>
                    <a:lnR>
                      <a:noFill/>
                    </a:lnR>
                    <a:lnT>
                      <a:noFill/>
                    </a:lnT>
                    <a:lnB>
                      <a:noFill/>
                    </a:lnB>
                    <a:solidFill>
                      <a:srgbClr val="F5F5F5"/>
                    </a:solidFill>
                  </a:tcPr>
                </a:tc>
                <a:tc>
                  <a:txBody>
                    <a:bodyPr/>
                    <a:lstStyle/>
                    <a:p>
                      <a:pPr algn="r" fontAlgn="ctr"/>
                      <a:r>
                        <a:rPr lang="en-IN" sz="800">
                          <a:effectLst/>
                        </a:rPr>
                        <a:t>29</a:t>
                      </a:r>
                    </a:p>
                  </a:txBody>
                  <a:tcPr marL="42653" marR="42653" marT="21327" marB="21327" anchor="ctr">
                    <a:lnL>
                      <a:noFill/>
                    </a:lnL>
                    <a:lnR>
                      <a:noFill/>
                    </a:lnR>
                    <a:lnT>
                      <a:noFill/>
                    </a:lnT>
                    <a:lnB>
                      <a:noFill/>
                    </a:lnB>
                    <a:solidFill>
                      <a:srgbClr val="F5F5F5"/>
                    </a:solidFill>
                  </a:tcPr>
                </a:tc>
                <a:tc>
                  <a:txBody>
                    <a:bodyPr/>
                    <a:lstStyle/>
                    <a:p>
                      <a:pPr algn="r" fontAlgn="ctr"/>
                      <a:r>
                        <a:rPr lang="en-IN" sz="800">
                          <a:effectLst/>
                        </a:rPr>
                        <a:t>29</a:t>
                      </a:r>
                    </a:p>
                  </a:txBody>
                  <a:tcPr marL="42653" marR="42653" marT="21327" marB="21327" anchor="ctr">
                    <a:lnL>
                      <a:noFill/>
                    </a:lnL>
                    <a:lnR>
                      <a:noFill/>
                    </a:lnR>
                    <a:lnT>
                      <a:noFill/>
                    </a:lnT>
                    <a:lnB>
                      <a:noFill/>
                    </a:lnB>
                    <a:solidFill>
                      <a:srgbClr val="F5F5F5"/>
                    </a:solidFill>
                  </a:tcPr>
                </a:tc>
                <a:tc>
                  <a:txBody>
                    <a:bodyPr/>
                    <a:lstStyle/>
                    <a:p>
                      <a:pPr algn="r" fontAlgn="ctr"/>
                      <a:r>
                        <a:rPr lang="en-IN" sz="800">
                          <a:effectLst/>
                        </a:rPr>
                        <a:t>29</a:t>
                      </a:r>
                    </a:p>
                  </a:txBody>
                  <a:tcPr marL="42653" marR="42653" marT="21327" marB="21327" anchor="ctr">
                    <a:lnL>
                      <a:noFill/>
                    </a:lnL>
                    <a:lnR>
                      <a:noFill/>
                    </a:lnR>
                    <a:lnT>
                      <a:noFill/>
                    </a:lnT>
                    <a:lnB>
                      <a:noFill/>
                    </a:lnB>
                    <a:solidFill>
                      <a:srgbClr val="F5F5F5"/>
                    </a:solidFill>
                  </a:tcPr>
                </a:tc>
              </a:tr>
              <a:tr h="911754">
                <a:tc>
                  <a:txBody>
                    <a:bodyPr/>
                    <a:lstStyle/>
                    <a:p>
                      <a:pPr algn="r" fontAlgn="ctr"/>
                      <a:r>
                        <a:rPr lang="en-US" sz="800" b="1">
                          <a:effectLst/>
                        </a:rPr>
                        <a:t>Clarks Corners / Tam O'Shanter / Sullivan</a:t>
                      </a:r>
                    </a:p>
                  </a:txBody>
                  <a:tcPr marL="42653" marR="42653" marT="21327" marB="21327" anchor="ctr">
                    <a:lnL>
                      <a:noFill/>
                    </a:lnL>
                    <a:lnR>
                      <a:noFill/>
                    </a:lnR>
                    <a:lnT>
                      <a:noFill/>
                    </a:lnT>
                    <a:lnB>
                      <a:noFill/>
                    </a:lnB>
                  </a:tcPr>
                </a:tc>
                <a:tc>
                  <a:txBody>
                    <a:bodyPr/>
                    <a:lstStyle/>
                    <a:p>
                      <a:pPr algn="r" fontAlgn="ctr"/>
                      <a:r>
                        <a:rPr lang="en-IN" sz="800">
                          <a:effectLst/>
                        </a:rPr>
                        <a:t>35</a:t>
                      </a:r>
                    </a:p>
                  </a:txBody>
                  <a:tcPr marL="42653" marR="42653" marT="21327" marB="21327" anchor="ctr">
                    <a:lnL>
                      <a:noFill/>
                    </a:lnL>
                    <a:lnR>
                      <a:noFill/>
                    </a:lnR>
                    <a:lnT>
                      <a:noFill/>
                    </a:lnT>
                    <a:lnB>
                      <a:noFill/>
                    </a:lnB>
                  </a:tcPr>
                </a:tc>
                <a:tc>
                  <a:txBody>
                    <a:bodyPr/>
                    <a:lstStyle/>
                    <a:p>
                      <a:pPr algn="r" fontAlgn="ctr"/>
                      <a:r>
                        <a:rPr lang="en-IN" sz="800">
                          <a:effectLst/>
                        </a:rPr>
                        <a:t>35</a:t>
                      </a:r>
                    </a:p>
                  </a:txBody>
                  <a:tcPr marL="42653" marR="42653" marT="21327" marB="21327" anchor="ctr">
                    <a:lnL>
                      <a:noFill/>
                    </a:lnL>
                    <a:lnR>
                      <a:noFill/>
                    </a:lnR>
                    <a:lnT>
                      <a:noFill/>
                    </a:lnT>
                    <a:lnB>
                      <a:noFill/>
                    </a:lnB>
                  </a:tcPr>
                </a:tc>
                <a:tc>
                  <a:txBody>
                    <a:bodyPr/>
                    <a:lstStyle/>
                    <a:p>
                      <a:pPr algn="r" fontAlgn="ctr"/>
                      <a:r>
                        <a:rPr lang="en-IN" sz="800">
                          <a:effectLst/>
                        </a:rPr>
                        <a:t>35</a:t>
                      </a:r>
                    </a:p>
                  </a:txBody>
                  <a:tcPr marL="42653" marR="42653" marT="21327" marB="21327" anchor="ctr">
                    <a:lnL>
                      <a:noFill/>
                    </a:lnL>
                    <a:lnR>
                      <a:noFill/>
                    </a:lnR>
                    <a:lnT>
                      <a:noFill/>
                    </a:lnT>
                    <a:lnB>
                      <a:noFill/>
                    </a:lnB>
                  </a:tcPr>
                </a:tc>
                <a:tc>
                  <a:txBody>
                    <a:bodyPr/>
                    <a:lstStyle/>
                    <a:p>
                      <a:pPr algn="r" fontAlgn="ctr"/>
                      <a:r>
                        <a:rPr lang="en-IN" sz="800">
                          <a:effectLst/>
                        </a:rPr>
                        <a:t>35</a:t>
                      </a:r>
                    </a:p>
                  </a:txBody>
                  <a:tcPr marL="42653" marR="42653" marT="21327" marB="21327" anchor="ctr">
                    <a:lnL>
                      <a:noFill/>
                    </a:lnL>
                    <a:lnR>
                      <a:noFill/>
                    </a:lnR>
                    <a:lnT>
                      <a:noFill/>
                    </a:lnT>
                    <a:lnB>
                      <a:noFill/>
                    </a:lnB>
                  </a:tcPr>
                </a:tc>
                <a:tc>
                  <a:txBody>
                    <a:bodyPr/>
                    <a:lstStyle/>
                    <a:p>
                      <a:pPr algn="r" fontAlgn="ctr"/>
                      <a:r>
                        <a:rPr lang="en-IN" sz="800">
                          <a:effectLst/>
                        </a:rPr>
                        <a:t>35</a:t>
                      </a:r>
                    </a:p>
                  </a:txBody>
                  <a:tcPr marL="42653" marR="42653" marT="21327" marB="21327" anchor="ctr">
                    <a:lnL>
                      <a:noFill/>
                    </a:lnL>
                    <a:lnR>
                      <a:noFill/>
                    </a:lnR>
                    <a:lnT>
                      <a:noFill/>
                    </a:lnT>
                    <a:lnB>
                      <a:noFill/>
                    </a:lnB>
                  </a:tcPr>
                </a:tc>
                <a:tc>
                  <a:txBody>
                    <a:bodyPr/>
                    <a:lstStyle/>
                    <a:p>
                      <a:pPr algn="r" fontAlgn="ctr"/>
                      <a:r>
                        <a:rPr lang="en-IN" sz="800">
                          <a:effectLst/>
                        </a:rPr>
                        <a:t>35</a:t>
                      </a:r>
                    </a:p>
                  </a:txBody>
                  <a:tcPr marL="42653" marR="42653" marT="21327" marB="21327" anchor="ctr">
                    <a:lnL>
                      <a:noFill/>
                    </a:lnL>
                    <a:lnR>
                      <a:noFill/>
                    </a:lnR>
                    <a:lnT>
                      <a:noFill/>
                    </a:lnT>
                    <a:lnB>
                      <a:noFill/>
                    </a:lnB>
                  </a:tcPr>
                </a:tc>
                <a:tc>
                  <a:txBody>
                    <a:bodyPr/>
                    <a:lstStyle/>
                    <a:p>
                      <a:pPr algn="r" fontAlgn="ctr"/>
                      <a:r>
                        <a:rPr lang="en-IN" sz="800">
                          <a:effectLst/>
                        </a:rPr>
                        <a:t>35</a:t>
                      </a:r>
                    </a:p>
                  </a:txBody>
                  <a:tcPr marL="42653" marR="42653" marT="21327" marB="21327" anchor="ctr">
                    <a:lnL>
                      <a:noFill/>
                    </a:lnL>
                    <a:lnR>
                      <a:noFill/>
                    </a:lnR>
                    <a:lnT>
                      <a:noFill/>
                    </a:lnT>
                    <a:lnB>
                      <a:noFill/>
                    </a:lnB>
                  </a:tcPr>
                </a:tc>
              </a:tr>
              <a:tr h="1199676">
                <a:tc>
                  <a:txBody>
                    <a:bodyPr/>
                    <a:lstStyle/>
                    <a:p>
                      <a:pPr algn="r" fontAlgn="ctr"/>
                      <a:r>
                        <a:rPr lang="en-US" sz="800" b="1">
                          <a:effectLst/>
                        </a:rPr>
                        <a:t>Cliffside / Cliffcrest / Scarborough Village West</a:t>
                      </a:r>
                    </a:p>
                  </a:txBody>
                  <a:tcPr marL="42653" marR="42653" marT="21327" marB="21327" anchor="ctr">
                    <a:lnL>
                      <a:noFill/>
                    </a:lnL>
                    <a:lnR>
                      <a:noFill/>
                    </a:lnR>
                    <a:lnT>
                      <a:noFill/>
                    </a:lnT>
                    <a:lnB>
                      <a:noFill/>
                    </a:lnB>
                  </a:tcPr>
                </a:tc>
                <a:tc>
                  <a:txBody>
                    <a:bodyPr/>
                    <a:lstStyle/>
                    <a:p>
                      <a:pPr algn="r" fontAlgn="ctr"/>
                      <a:r>
                        <a:rPr lang="en-IN" sz="800">
                          <a:effectLst/>
                        </a:rPr>
                        <a:t>12</a:t>
                      </a:r>
                    </a:p>
                  </a:txBody>
                  <a:tcPr marL="42653" marR="42653" marT="21327" marB="21327" anchor="ctr">
                    <a:lnL>
                      <a:noFill/>
                    </a:lnL>
                    <a:lnR>
                      <a:noFill/>
                    </a:lnR>
                    <a:lnT>
                      <a:noFill/>
                    </a:lnT>
                    <a:lnB>
                      <a:noFill/>
                    </a:lnB>
                  </a:tcPr>
                </a:tc>
                <a:tc>
                  <a:txBody>
                    <a:bodyPr/>
                    <a:lstStyle/>
                    <a:p>
                      <a:pPr algn="r" fontAlgn="ctr"/>
                      <a:r>
                        <a:rPr lang="en-IN" sz="800">
                          <a:effectLst/>
                        </a:rPr>
                        <a:t>12</a:t>
                      </a:r>
                    </a:p>
                  </a:txBody>
                  <a:tcPr marL="42653" marR="42653" marT="21327" marB="21327" anchor="ctr">
                    <a:lnL>
                      <a:noFill/>
                    </a:lnL>
                    <a:lnR>
                      <a:noFill/>
                    </a:lnR>
                    <a:lnT>
                      <a:noFill/>
                    </a:lnT>
                    <a:lnB>
                      <a:noFill/>
                    </a:lnB>
                  </a:tcPr>
                </a:tc>
                <a:tc>
                  <a:txBody>
                    <a:bodyPr/>
                    <a:lstStyle/>
                    <a:p>
                      <a:pPr algn="r" fontAlgn="ctr"/>
                      <a:r>
                        <a:rPr lang="en-IN" sz="800">
                          <a:effectLst/>
                        </a:rPr>
                        <a:t>12</a:t>
                      </a:r>
                    </a:p>
                  </a:txBody>
                  <a:tcPr marL="42653" marR="42653" marT="21327" marB="21327" anchor="ctr">
                    <a:lnL>
                      <a:noFill/>
                    </a:lnL>
                    <a:lnR>
                      <a:noFill/>
                    </a:lnR>
                    <a:lnT>
                      <a:noFill/>
                    </a:lnT>
                    <a:lnB>
                      <a:noFill/>
                    </a:lnB>
                  </a:tcPr>
                </a:tc>
                <a:tc>
                  <a:txBody>
                    <a:bodyPr/>
                    <a:lstStyle/>
                    <a:p>
                      <a:pPr algn="r" fontAlgn="ctr"/>
                      <a:r>
                        <a:rPr lang="en-IN" sz="800">
                          <a:effectLst/>
                        </a:rPr>
                        <a:t>12</a:t>
                      </a:r>
                    </a:p>
                  </a:txBody>
                  <a:tcPr marL="42653" marR="42653" marT="21327" marB="21327" anchor="ctr">
                    <a:lnL>
                      <a:noFill/>
                    </a:lnL>
                    <a:lnR>
                      <a:noFill/>
                    </a:lnR>
                    <a:lnT>
                      <a:noFill/>
                    </a:lnT>
                    <a:lnB>
                      <a:noFill/>
                    </a:lnB>
                  </a:tcPr>
                </a:tc>
                <a:tc>
                  <a:txBody>
                    <a:bodyPr/>
                    <a:lstStyle/>
                    <a:p>
                      <a:pPr algn="r" fontAlgn="ctr"/>
                      <a:r>
                        <a:rPr lang="en-IN" sz="800">
                          <a:effectLst/>
                        </a:rPr>
                        <a:t>12</a:t>
                      </a:r>
                    </a:p>
                  </a:txBody>
                  <a:tcPr marL="42653" marR="42653" marT="21327" marB="21327" anchor="ctr">
                    <a:lnL>
                      <a:noFill/>
                    </a:lnL>
                    <a:lnR>
                      <a:noFill/>
                    </a:lnR>
                    <a:lnT>
                      <a:noFill/>
                    </a:lnT>
                    <a:lnB>
                      <a:noFill/>
                    </a:lnB>
                  </a:tcPr>
                </a:tc>
                <a:tc>
                  <a:txBody>
                    <a:bodyPr/>
                    <a:lstStyle/>
                    <a:p>
                      <a:pPr algn="r" fontAlgn="ctr"/>
                      <a:r>
                        <a:rPr lang="en-IN" sz="800">
                          <a:effectLst/>
                        </a:rPr>
                        <a:t>12</a:t>
                      </a:r>
                    </a:p>
                  </a:txBody>
                  <a:tcPr marL="42653" marR="42653" marT="21327" marB="21327" anchor="ctr">
                    <a:lnL>
                      <a:noFill/>
                    </a:lnL>
                    <a:lnR>
                      <a:noFill/>
                    </a:lnR>
                    <a:lnT>
                      <a:noFill/>
                    </a:lnT>
                    <a:lnB>
                      <a:noFill/>
                    </a:lnB>
                  </a:tcPr>
                </a:tc>
                <a:tc>
                  <a:txBody>
                    <a:bodyPr/>
                    <a:lstStyle/>
                    <a:p>
                      <a:pPr algn="r" fontAlgn="ctr"/>
                      <a:r>
                        <a:rPr lang="en-IN" sz="800" dirty="0">
                          <a:effectLst/>
                        </a:rPr>
                        <a:t>12</a:t>
                      </a:r>
                    </a:p>
                  </a:txBody>
                  <a:tcPr marL="42653" marR="42653" marT="21327" marB="21327" anchor="ctr">
                    <a:lnL>
                      <a:noFill/>
                    </a:lnL>
                    <a:lnR>
                      <a:noFill/>
                    </a:lnR>
                    <a:lnT>
                      <a:noFill/>
                    </a:lnT>
                    <a:lnB>
                      <a:noFill/>
                    </a:lnB>
                  </a:tcPr>
                </a:tc>
              </a:tr>
            </a:tbl>
          </a:graphicData>
        </a:graphic>
      </p:graphicFrame>
      <p:sp>
        <p:nvSpPr>
          <p:cNvPr id="5" name="Rectangle 1"/>
          <p:cNvSpPr>
            <a:spLocks noChangeArrowheads="1"/>
          </p:cNvSpPr>
          <p:nvPr/>
        </p:nvSpPr>
        <p:spPr bwMode="auto">
          <a:xfrm>
            <a:off x="-5667475" y="-261610"/>
            <a:ext cx="27037118"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Helvetica Neue"/>
              </a:rPr>
              <a:t/>
            </a:r>
            <a:br>
              <a:rPr kumimoji="0" lang="en-US" altLang="en-US" sz="1000" b="0" i="0" u="none" strike="noStrike" cap="none" normalizeH="0" baseline="0" smtClean="0">
                <a:ln>
                  <a:noFill/>
                </a:ln>
                <a:solidFill>
                  <a:srgbClr val="000000"/>
                </a:solidFill>
                <a:effectLst/>
                <a:latin typeface="Helvetica Neu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48628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818"/>
            <a:ext cx="8596668" cy="1097280"/>
          </a:xfrm>
        </p:spPr>
        <p:txBody>
          <a:bodyPr/>
          <a:lstStyle/>
          <a:p>
            <a:r>
              <a:rPr lang="en-IN" dirty="0" smtClean="0"/>
              <a:t>Contd...</a:t>
            </a:r>
            <a:endParaRPr lang="en-IN" dirty="0"/>
          </a:p>
        </p:txBody>
      </p:sp>
      <p:sp>
        <p:nvSpPr>
          <p:cNvPr id="3" name="Content Placeholder 2"/>
          <p:cNvSpPr>
            <a:spLocks noGrp="1"/>
          </p:cNvSpPr>
          <p:nvPr>
            <p:ph idx="1"/>
          </p:nvPr>
        </p:nvSpPr>
        <p:spPr>
          <a:xfrm>
            <a:off x="677334" y="1110343"/>
            <a:ext cx="8596668" cy="4931019"/>
          </a:xfrm>
        </p:spPr>
        <p:txBody>
          <a:bodyPr/>
          <a:lstStyle/>
          <a:p>
            <a:pPr algn="just"/>
            <a:r>
              <a:rPr lang="en-US" dirty="0" smtClean="0"/>
              <a:t>Further, we </a:t>
            </a:r>
            <a:r>
              <a:rPr lang="en-US" dirty="0"/>
              <a:t>have to find desirable features of each venue. We decide category of the venue as the main feature. Then the venue's category is One-hot encoded. After One-hot encoding we are integrating all restaurant columns to one column </a:t>
            </a:r>
            <a:r>
              <a:rPr lang="en-US" dirty="0" smtClean="0"/>
              <a:t>‘Total Restaurants’ </a:t>
            </a:r>
            <a:r>
              <a:rPr lang="en-US" dirty="0"/>
              <a:t>and all food joint columns to </a:t>
            </a:r>
            <a:r>
              <a:rPr lang="en-US" dirty="0" smtClean="0"/>
              <a:t>‘Total Joints’ </a:t>
            </a:r>
            <a:r>
              <a:rPr lang="en-US" dirty="0"/>
              <a:t>column, leave the rest columns as it is. Further, we assume that all restaurants use mainly the same raw </a:t>
            </a:r>
            <a:r>
              <a:rPr lang="en-US" dirty="0" smtClean="0"/>
              <a:t>materials</a:t>
            </a:r>
            <a:r>
              <a:rPr lang="en-US" dirty="0"/>
              <a:t>. Hence the </a:t>
            </a:r>
            <a:r>
              <a:rPr lang="en-US" dirty="0" smtClean="0"/>
              <a:t>dataset </a:t>
            </a:r>
            <a:r>
              <a:rPr lang="en-US" dirty="0"/>
              <a:t>is ready for further analysis using a suitable machine learning algorithms</a:t>
            </a:r>
            <a:r>
              <a:rPr lang="en-US" dirty="0" smtClean="0"/>
              <a:t>.</a:t>
            </a:r>
          </a:p>
          <a:p>
            <a:pPr algn="just"/>
            <a:endParaRPr lang="en-US" dirty="0"/>
          </a:p>
          <a:p>
            <a:pPr algn="just"/>
            <a:endParaRPr lang="en-IN" dirty="0"/>
          </a:p>
        </p:txBody>
      </p:sp>
    </p:spTree>
    <p:extLst>
      <p:ext uri="{BB962C8B-B14F-4D97-AF65-F5344CB8AC3E}">
        <p14:creationId xmlns:p14="http://schemas.microsoft.com/office/powerpoint/2010/main" val="38768614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984738"/>
          </a:xfrm>
        </p:spPr>
        <p:txBody>
          <a:bodyPr/>
          <a:lstStyle/>
          <a:p>
            <a:r>
              <a:rPr lang="en-IN" dirty="0" smtClean="0"/>
              <a:t>K means Algorithm</a:t>
            </a:r>
            <a:endParaRPr lang="en-IN" dirty="0"/>
          </a:p>
        </p:txBody>
      </p:sp>
      <p:sp>
        <p:nvSpPr>
          <p:cNvPr id="3" name="Content Placeholder 2"/>
          <p:cNvSpPr>
            <a:spLocks noGrp="1"/>
          </p:cNvSpPr>
          <p:nvPr>
            <p:ph idx="1"/>
          </p:nvPr>
        </p:nvSpPr>
        <p:spPr>
          <a:xfrm>
            <a:off x="677334" y="1266093"/>
            <a:ext cx="8596668" cy="4775270"/>
          </a:xfrm>
        </p:spPr>
        <p:txBody>
          <a:bodyPr/>
          <a:lstStyle/>
          <a:p>
            <a:endParaRPr lang="en-IN" dirty="0" smtClean="0"/>
          </a:p>
          <a:p>
            <a:r>
              <a:rPr lang="en-US" dirty="0"/>
              <a:t>We decide K-Means Clustering as our Machine Learning  algorithm for further </a:t>
            </a:r>
            <a:r>
              <a:rPr lang="en-US" dirty="0" smtClean="0"/>
              <a:t>analysis. We </a:t>
            </a:r>
            <a:r>
              <a:rPr lang="en-US" dirty="0"/>
              <a:t>decide to create 5 clusters of neighborhoods using K-means clustering method. After clustering the neighborhoods we will update our dataset and create a column representing  the group for each neighborhood. </a:t>
            </a:r>
            <a:endParaRPr lang="en-IN" dirty="0"/>
          </a:p>
          <a:p>
            <a:endParaRPr lang="en-IN" dirty="0" smtClean="0"/>
          </a:p>
          <a:p>
            <a:r>
              <a:rPr lang="en-IN" dirty="0" smtClean="0"/>
              <a:t>We apply the algorithm and the sample code is as follows:</a:t>
            </a:r>
          </a:p>
          <a:p>
            <a:pPr marL="0" indent="0">
              <a:buNone/>
            </a:pPr>
            <a:endParaRPr lang="en-IN" dirty="0" smtClean="0"/>
          </a:p>
          <a:p>
            <a:pPr marL="800100" lvl="2" indent="0">
              <a:buNone/>
            </a:pPr>
            <a:r>
              <a:rPr lang="en-IN" dirty="0"/>
              <a:t># import k-means</a:t>
            </a:r>
          </a:p>
          <a:p>
            <a:pPr marL="800100" lvl="2" indent="0">
              <a:buNone/>
            </a:pPr>
            <a:r>
              <a:rPr lang="en-IN" dirty="0"/>
              <a:t>from </a:t>
            </a:r>
            <a:r>
              <a:rPr lang="en-IN" dirty="0" err="1"/>
              <a:t>sklearn.cluster</a:t>
            </a:r>
            <a:r>
              <a:rPr lang="en-IN" dirty="0"/>
              <a:t> import </a:t>
            </a:r>
            <a:r>
              <a:rPr lang="en-IN" dirty="0" err="1"/>
              <a:t>KMeans</a:t>
            </a:r>
            <a:endParaRPr lang="en-IN" dirty="0"/>
          </a:p>
          <a:p>
            <a:pPr marL="800100" lvl="2" indent="0">
              <a:buNone/>
            </a:pPr>
            <a:r>
              <a:rPr lang="en-IN" dirty="0" smtClean="0"/>
              <a:t># </a:t>
            </a:r>
            <a:r>
              <a:rPr lang="en-IN" dirty="0"/>
              <a:t>run k-means clustering</a:t>
            </a:r>
          </a:p>
          <a:p>
            <a:pPr marL="800100" lvl="2" indent="0">
              <a:buNone/>
            </a:pPr>
            <a:r>
              <a:rPr lang="en-IN" dirty="0" err="1"/>
              <a:t>kmeans</a:t>
            </a:r>
            <a:r>
              <a:rPr lang="en-IN" dirty="0"/>
              <a:t> = </a:t>
            </a:r>
            <a:r>
              <a:rPr lang="en-IN" dirty="0" err="1"/>
              <a:t>KMeans</a:t>
            </a:r>
            <a:r>
              <a:rPr lang="en-IN" dirty="0"/>
              <a:t>(</a:t>
            </a:r>
            <a:r>
              <a:rPr lang="en-IN" dirty="0" err="1"/>
              <a:t>n_clusters</a:t>
            </a:r>
            <a:r>
              <a:rPr lang="en-IN" dirty="0"/>
              <a:t> = 5, </a:t>
            </a:r>
            <a:r>
              <a:rPr lang="en-IN" dirty="0" err="1"/>
              <a:t>random_state</a:t>
            </a:r>
            <a:r>
              <a:rPr lang="en-IN" dirty="0"/>
              <a:t> = 0).fit(</a:t>
            </a:r>
            <a:r>
              <a:rPr lang="en-IN" dirty="0" err="1"/>
              <a:t>scarborough_onehot</a:t>
            </a:r>
            <a:r>
              <a:rPr lang="en-IN" dirty="0"/>
              <a:t>)</a:t>
            </a:r>
          </a:p>
          <a:p>
            <a:pPr marL="0" indent="0">
              <a:buNone/>
            </a:pPr>
            <a:endParaRPr lang="en-IN" dirty="0"/>
          </a:p>
        </p:txBody>
      </p:sp>
    </p:spTree>
    <p:extLst>
      <p:ext uri="{BB962C8B-B14F-4D97-AF65-F5344CB8AC3E}">
        <p14:creationId xmlns:p14="http://schemas.microsoft.com/office/powerpoint/2010/main" val="169094637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202</TotalTime>
  <Words>1101</Words>
  <Application>Microsoft Office PowerPoint</Application>
  <PresentationFormat>Widescreen</PresentationFormat>
  <Paragraphs>342</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Courier New</vt:lpstr>
      <vt:lpstr>Helvetica Neue</vt:lpstr>
      <vt:lpstr>Trebuchet MS</vt:lpstr>
      <vt:lpstr>Wingdings 3</vt:lpstr>
      <vt:lpstr>Facet</vt:lpstr>
      <vt:lpstr>A project to identify suitable location(s) for constructing warehouse -Recommender System</vt:lpstr>
      <vt:lpstr>Problem Description</vt:lpstr>
      <vt:lpstr>Required Data</vt:lpstr>
      <vt:lpstr>Methodology</vt:lpstr>
      <vt:lpstr>Scarborough and its neighbourhood dataframe.</vt:lpstr>
      <vt:lpstr>Scarborough-Neighbourhood venue-dataframe.</vt:lpstr>
      <vt:lpstr>Neighborhood Summary Information</vt:lpstr>
      <vt:lpstr>Contd...</vt:lpstr>
      <vt:lpstr>K means Algorithm</vt:lpstr>
      <vt:lpstr>Displaying centers of each cluster</vt:lpstr>
      <vt:lpstr>Inserting "kmeans.labels_“ and the result is as follows</vt:lpstr>
      <vt:lpstr>Results &amp; Findings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to identify suitable location(s) for constructing warehouse -Recommender System</dc:title>
  <dc:creator>HP</dc:creator>
  <cp:lastModifiedBy>HP</cp:lastModifiedBy>
  <cp:revision>35</cp:revision>
  <dcterms:created xsi:type="dcterms:W3CDTF">2020-05-06T08:53:24Z</dcterms:created>
  <dcterms:modified xsi:type="dcterms:W3CDTF">2020-05-06T12:15:57Z</dcterms:modified>
</cp:coreProperties>
</file>