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yvTIBG1pZOn+AhZpwrfFc0fmt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62e3b7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1762e3b7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b0c79a5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13b0c79a5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b0c79a5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13b0c79a5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3b0c79a5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13b0c79a5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b0c79a54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13b0c79a54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b0c79a5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13b0c79a5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/>
          <p:nvPr/>
        </p:nvSpPr>
        <p:spPr>
          <a:xfrm>
            <a:off x="355895" y="475370"/>
            <a:ext cx="5409006" cy="5486400"/>
          </a:xfrm>
          <a:custGeom>
            <a:avLst/>
            <a:gdLst/>
            <a:ahLst/>
            <a:cxnLst/>
            <a:rect l="l" t="t" r="r" b="b"/>
            <a:pathLst>
              <a:path w="5409006" h="5486400" extrusionOk="0">
                <a:moveTo>
                  <a:pt x="0" y="0"/>
                </a:moveTo>
                <a:lnTo>
                  <a:pt x="5409005" y="0"/>
                </a:lnTo>
                <a:lnTo>
                  <a:pt x="5409005" y="5486400"/>
                </a:lnTo>
                <a:lnTo>
                  <a:pt x="0" y="5486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5684562" y="2235821"/>
            <a:ext cx="6150540" cy="196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98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YOUTUBE 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84212" y="1824037"/>
            <a:ext cx="12107788" cy="434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7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 Engagement:</a:t>
            </a:r>
            <a:r>
              <a:rPr lang="en-US"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Promoting likes and comments can significantly boost engagement metrics, as these interactions are strongly correlated with higher view counts.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7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Video Length:</a:t>
            </a:r>
            <a:r>
              <a:rPr lang="en-US"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Creating longer videos (60 minutes) is linked with higher engagement, particularly in terms of views, likes, and comments.</a:t>
            </a:r>
            <a:endParaRPr/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87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Upload Timing: </a:t>
            </a:r>
            <a:r>
              <a:rPr lang="en-US" sz="248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Uploading videos during peak hours (11 AM – 4 PM) can help maximize initial views and engagement, leveraging the high activity period of the platform.</a:t>
            </a:r>
            <a:endParaRPr/>
          </a:p>
          <a:p>
            <a:pPr marL="0" marR="0" lvl="0" indent="0" algn="l" rtl="0">
              <a:lnSpc>
                <a:spcPct val="13437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8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0" y="325694"/>
            <a:ext cx="120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Conculsion &amp; Future work</a:t>
            </a:r>
            <a:endParaRPr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762e3b7dd_0_0"/>
          <p:cNvSpPr/>
          <p:nvPr/>
        </p:nvSpPr>
        <p:spPr>
          <a:xfrm>
            <a:off x="355895" y="475370"/>
            <a:ext cx="5409006" cy="5486400"/>
          </a:xfrm>
          <a:custGeom>
            <a:avLst/>
            <a:gdLst/>
            <a:ahLst/>
            <a:cxnLst/>
            <a:rect l="l" t="t" r="r" b="b"/>
            <a:pathLst>
              <a:path w="5409006" h="5486400" extrusionOk="0">
                <a:moveTo>
                  <a:pt x="0" y="0"/>
                </a:moveTo>
                <a:lnTo>
                  <a:pt x="5409005" y="0"/>
                </a:lnTo>
                <a:lnTo>
                  <a:pt x="5409005" y="5486400"/>
                </a:lnTo>
                <a:lnTo>
                  <a:pt x="0" y="5486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6" name="Google Shape;146;g31762e3b7dd_0_0"/>
          <p:cNvSpPr txBox="1"/>
          <p:nvPr/>
        </p:nvSpPr>
        <p:spPr>
          <a:xfrm>
            <a:off x="5527225" y="2892675"/>
            <a:ext cx="6556500" cy="14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22" b="1" i="1">
                <a:solidFill>
                  <a:srgbClr val="5F55B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400" b="1" i="1">
              <a:solidFill>
                <a:srgbClr val="5F55B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885450" y="1780925"/>
            <a:ext cx="10959900" cy="49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YouTube is one of the largest video-sharing platforms globally, with billions of users and vast content.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 Understanding engagement drivers on YouTube, such as views, likes, and comments, is valuable for content creators, marketers, and researchers.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 By using YouTube's APIs, we can collect extensive data on video performance.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This analysis aims to explore engagement metrics through data gathered from YouTube APIs.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The goal is to identify factors influencing video popularity.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Findings can help optimize content strategy and improve audience engagement on the platform.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66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0" y="538246"/>
            <a:ext cx="120102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3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3b0c79a54_1_7"/>
          <p:cNvSpPr txBox="1"/>
          <p:nvPr/>
        </p:nvSpPr>
        <p:spPr>
          <a:xfrm>
            <a:off x="837825" y="2019050"/>
            <a:ext cx="1095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Go to Google Cloud Console.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Click on the project drop-down at the top, then “New Project”.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Enter a project name and click “Create”.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In the Google Cloud Console, navigate to “APIs &amp; Services” &gt; “Library”.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Search for “YouTube Data API v3” and click on it.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Click “Enable”.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Go to “APIs &amp; Services” &gt; “Credentials”.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Click “+ CREATE CREDENTIALS” and select “API key”.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5191" algn="l" rtl="0">
              <a:spcBef>
                <a:spcPts val="0"/>
              </a:spcBef>
              <a:spcAft>
                <a:spcPts val="0"/>
              </a:spcAft>
              <a:buSzPts val="2466"/>
              <a:buFont typeface="DM Sans"/>
              <a:buChar char="●"/>
            </a:pPr>
            <a:r>
              <a:rPr lang="en-US" sz="2466">
                <a:latin typeface="DM Sans"/>
                <a:ea typeface="DM Sans"/>
                <a:cs typeface="DM Sans"/>
                <a:sym typeface="DM Sans"/>
              </a:rPr>
              <a:t>Copy the generated API key.</a:t>
            </a:r>
            <a:endParaRPr sz="2466"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66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g313b0c79a54_1_7"/>
          <p:cNvSpPr txBox="1"/>
          <p:nvPr/>
        </p:nvSpPr>
        <p:spPr>
          <a:xfrm>
            <a:off x="0" y="268371"/>
            <a:ext cx="12010200" cy="1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99" u="sng"/>
              <a:t>To collect data from YouTube, you need to set up an API. Here are the steps you can follow:</a:t>
            </a:r>
            <a:endParaRPr sz="2999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0" y="1822147"/>
            <a:ext cx="12192000" cy="42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42199" marR="0" lvl="1" indent="-2710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Arial"/>
              <a:buChar char="•"/>
            </a:pPr>
            <a:r>
              <a:rPr lang="en-US" sz="25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Collection:</a:t>
            </a:r>
            <a:r>
              <a:rPr lang="en-US" sz="2511" b="0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5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was sourced using the YouTube Data API via Google Cloud Console.</a:t>
            </a:r>
            <a:endParaRPr/>
          </a:p>
          <a:p>
            <a:pPr marL="542199" marR="0" lvl="1" indent="-2710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Arial"/>
              <a:buChar char="•"/>
            </a:pPr>
            <a:r>
              <a:rPr lang="en-US" sz="25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metrics gathered: View count, like count, comment count, and video details.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11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42199" marR="0" lvl="1" indent="-2710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Arial"/>
              <a:buChar char="•"/>
            </a:pPr>
            <a:r>
              <a:rPr lang="en-US" sz="25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Processing:</a:t>
            </a:r>
            <a:r>
              <a:rPr lang="en-US" sz="2511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5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Addressed missing values (e.g., "No description" for missing entries).</a:t>
            </a:r>
            <a:endParaRPr/>
          </a:p>
          <a:p>
            <a:pPr marL="542199" marR="0" lvl="1" indent="-2710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Arial"/>
              <a:buChar char="•"/>
            </a:pPr>
            <a:r>
              <a:rPr lang="en-US" sz="25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Converted date formats and processed tags for accurate analysis.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11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42199" marR="0" lvl="1" indent="-2710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Arial"/>
              <a:buChar char="•"/>
            </a:pPr>
            <a:r>
              <a:rPr lang="en-US" sz="25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Tools Used:</a:t>
            </a:r>
            <a:r>
              <a:rPr lang="en-US" sz="25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Pandas, Matplotlib, Seaborn (for visualization).</a:t>
            </a:r>
            <a:endParaRPr/>
          </a:p>
          <a:p>
            <a:pPr marL="542199" marR="0" lvl="1" indent="-2710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11"/>
              <a:buFont typeface="Arial"/>
              <a:buChar char="•"/>
            </a:pPr>
            <a:r>
              <a:rPr lang="en-US" sz="25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Google API Client Library for Python.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90950" y="442996"/>
            <a:ext cx="120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0" y="1285546"/>
            <a:ext cx="12192000" cy="57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0610" marR="0" lvl="1" indent="-260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1"/>
              <a:buFont typeface="Arial"/>
              <a:buChar char="•"/>
            </a:pPr>
            <a:r>
              <a:rPr lang="en-US" sz="24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Descriptive Statistics:</a:t>
            </a:r>
            <a:r>
              <a:rPr lang="en-US" sz="24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Average view count: ~2.1 million; high variability (standard deviation: 4.36 million).</a:t>
            </a:r>
            <a:endParaRPr/>
          </a:p>
          <a:p>
            <a:pPr marL="520610" marR="0" lvl="1" indent="-260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1"/>
              <a:buFont typeface="Arial"/>
              <a:buChar char="•"/>
            </a:pPr>
            <a:r>
              <a:rPr lang="en-US" sz="24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Average likes: ~59,400; average comments: ~3,185.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11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85378" marR="0" lvl="1" indent="-2926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11"/>
              <a:buFont typeface="Arial"/>
              <a:buChar char="•"/>
            </a:pPr>
            <a:r>
              <a:rPr lang="en-US" sz="27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Distribution Analysis:</a:t>
            </a:r>
            <a:r>
              <a:rPr lang="en-US" sz="27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Engagement metrics are highly skewed; only a few videos dominate with high views and likes.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11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20610" marR="0" lvl="1" indent="-260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1"/>
              <a:buFont typeface="Arial"/>
              <a:buChar char="•"/>
            </a:pPr>
            <a:r>
              <a:rPr lang="en-US" sz="24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Correlation Insights:</a:t>
            </a:r>
            <a:r>
              <a:rPr lang="en-US" sz="24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Strong positive correlation between engagement metrics:</a:t>
            </a:r>
            <a:endParaRPr/>
          </a:p>
          <a:p>
            <a:pPr marL="520610" marR="0" lvl="1" indent="-260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1"/>
              <a:buFont typeface="Arial"/>
              <a:buChar char="•"/>
            </a:pPr>
            <a:r>
              <a:rPr lang="en-US" sz="24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Likes and comments (0.87).</a:t>
            </a:r>
            <a:endParaRPr/>
          </a:p>
          <a:p>
            <a:pPr marL="520610" marR="0" lvl="1" indent="-260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1"/>
              <a:buFont typeface="Arial"/>
              <a:buChar char="•"/>
            </a:pPr>
            <a:r>
              <a:rPr lang="en-US" sz="2411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Views and likes (0.76).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11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20610" marR="0" lvl="1" indent="-2603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11"/>
              <a:buFont typeface="Arial"/>
              <a:buChar char="•"/>
            </a:pPr>
            <a:r>
              <a:rPr lang="en-US" sz="2411" b="1" i="0" u="sng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Impact of Publish Time: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Peak publishing hours (11 AM - 4 PM) noted, but content quality matters more for high views.</a:t>
            </a:r>
            <a:r>
              <a:rPr lang="en-US" sz="2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Entertainment , People &amp; Blogs, and Music categories have the highest number of trending videos</a:t>
            </a:r>
            <a:endParaRPr/>
          </a:p>
          <a:p>
            <a:pPr marL="520610" marR="0" lvl="1" indent="-1072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1"/>
              <a:buFont typeface="Arial"/>
              <a:buNone/>
            </a:pPr>
            <a:endParaRPr sz="2411" b="0" i="0" u="none" strike="noStrike" cap="non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0" y="147319"/>
            <a:ext cx="120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13b0c79a54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75" y="0"/>
            <a:ext cx="8219914" cy="67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13b0c79a54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900" y="168175"/>
            <a:ext cx="10597699" cy="65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0BE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b0c79a54_2_1"/>
          <p:cNvSpPr txBox="1"/>
          <p:nvPr/>
        </p:nvSpPr>
        <p:spPr>
          <a:xfrm>
            <a:off x="0" y="1285546"/>
            <a:ext cx="12192000" cy="5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20609" lvl="0" indent="-1072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11" b="1" u="sng">
              <a:latin typeface="DM Sans"/>
              <a:ea typeface="DM Sans"/>
              <a:cs typeface="DM Sans"/>
              <a:sym typeface="DM Sans"/>
            </a:endParaRPr>
          </a:p>
          <a:p>
            <a:pPr marL="520609" lvl="0" indent="-1072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11" b="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1698" algn="l" rtl="0">
              <a:spcBef>
                <a:spcPts val="0"/>
              </a:spcBef>
              <a:spcAft>
                <a:spcPts val="0"/>
              </a:spcAft>
              <a:buSzPts val="2411"/>
              <a:buFont typeface="DM Sans"/>
              <a:buChar char="●"/>
            </a:pPr>
            <a:r>
              <a:rPr lang="en-US" sz="2411" b="1" u="sng">
                <a:latin typeface="DM Sans"/>
                <a:ea typeface="DM Sans"/>
                <a:cs typeface="DM Sans"/>
                <a:sym typeface="DM Sans"/>
              </a:rPr>
              <a:t>Engagement Correlation: </a:t>
            </a:r>
            <a:r>
              <a:rPr lang="en-US" sz="2411">
                <a:latin typeface="DM Sans"/>
                <a:ea typeface="DM Sans"/>
                <a:cs typeface="DM Sans"/>
                <a:sym typeface="DM Sans"/>
              </a:rPr>
              <a:t>High view counts are linked to more likes and comments, with a strong relationship between likes and comments (0.87).</a:t>
            </a: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1698" algn="l" rtl="0">
              <a:spcBef>
                <a:spcPts val="0"/>
              </a:spcBef>
              <a:spcAft>
                <a:spcPts val="0"/>
              </a:spcAft>
              <a:buSzPts val="2411"/>
              <a:buFont typeface="DM Sans"/>
              <a:buChar char="●"/>
            </a:pPr>
            <a:r>
              <a:rPr lang="en-US" sz="2411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11" b="1" u="sng">
                <a:latin typeface="DM Sans"/>
                <a:ea typeface="DM Sans"/>
                <a:cs typeface="DM Sans"/>
                <a:sym typeface="DM Sans"/>
              </a:rPr>
              <a:t>Skewed Distribution:</a:t>
            </a:r>
            <a:r>
              <a:rPr lang="en-US" sz="2411" b="1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11">
                <a:latin typeface="DM Sans"/>
                <a:ea typeface="DM Sans"/>
                <a:cs typeface="DM Sans"/>
                <a:sym typeface="DM Sans"/>
              </a:rPr>
              <a:t>metrics implies that content creators should aim to produce videos that capture a larger audience, as a few videos generate the bulk of the engagement.</a:t>
            </a: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1698" algn="l" rtl="0">
              <a:spcBef>
                <a:spcPts val="0"/>
              </a:spcBef>
              <a:spcAft>
                <a:spcPts val="0"/>
              </a:spcAft>
              <a:buSzPts val="2411"/>
              <a:buFont typeface="DM Sans"/>
              <a:buChar char="●"/>
            </a:pPr>
            <a:r>
              <a:rPr lang="en-US" sz="2411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11" b="1" u="sng">
                <a:latin typeface="DM Sans"/>
                <a:ea typeface="DM Sans"/>
                <a:cs typeface="DM Sans"/>
                <a:sym typeface="DM Sans"/>
              </a:rPr>
              <a:t>Publish Time Impact : </a:t>
            </a:r>
            <a:r>
              <a:rPr lang="en-US" sz="2411">
                <a:latin typeface="DM Sans"/>
                <a:ea typeface="DM Sans"/>
                <a:cs typeface="DM Sans"/>
                <a:sym typeface="DM Sans"/>
              </a:rPr>
              <a:t>Popular videos are often posted between 11 AM and 4 PM, but content quality plays a larger role in view counts.</a:t>
            </a: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81698" algn="l" rtl="0">
              <a:spcBef>
                <a:spcPts val="0"/>
              </a:spcBef>
              <a:spcAft>
                <a:spcPts val="0"/>
              </a:spcAft>
              <a:buSzPts val="2411"/>
              <a:buFont typeface="DM Sans"/>
              <a:buChar char="●"/>
            </a:pPr>
            <a:r>
              <a:rPr lang="en-US" sz="2411" b="1"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11" b="1" u="sng">
                <a:latin typeface="DM Sans"/>
                <a:ea typeface="DM Sans"/>
                <a:cs typeface="DM Sans"/>
                <a:sym typeface="DM Sans"/>
              </a:rPr>
              <a:t>Boosting Engagement:</a:t>
            </a:r>
            <a:r>
              <a:rPr lang="en-US" sz="2411">
                <a:latin typeface="DM Sans"/>
                <a:ea typeface="DM Sans"/>
                <a:cs typeface="DM Sans"/>
                <a:sym typeface="DM Sans"/>
              </a:rPr>
              <a:t> Increasing likes may encourage more comments, supporting overall interaction growth.</a:t>
            </a:r>
            <a:endParaRPr sz="2411">
              <a:latin typeface="DM Sans"/>
              <a:ea typeface="DM Sans"/>
              <a:cs typeface="DM Sans"/>
              <a:sym typeface="DM Sans"/>
            </a:endParaRPr>
          </a:p>
          <a:p>
            <a:pPr marL="520609" marR="0" lvl="1" indent="-1072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11"/>
              <a:buFont typeface="Arial"/>
              <a:buNone/>
            </a:pPr>
            <a:endParaRPr sz="2411" b="1" u="sng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g313b0c79a54_2_1"/>
          <p:cNvSpPr txBox="1"/>
          <p:nvPr/>
        </p:nvSpPr>
        <p:spPr>
          <a:xfrm>
            <a:off x="0" y="147319"/>
            <a:ext cx="12010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99" u="sng"/>
              <a:t>Result</a:t>
            </a:r>
            <a:endParaRPr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313b0c79a54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87" y="281675"/>
            <a:ext cx="11129425" cy="61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Times New Roman</vt:lpstr>
      <vt:lpstr>Calibri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Dhanya Nagaraj</dc:creator>
  <cp:lastModifiedBy>Dhanya Nagaraj</cp:lastModifiedBy>
  <cp:revision>2</cp:revision>
  <dcterms:created xsi:type="dcterms:W3CDTF">2006-08-16T00:00:00Z</dcterms:created>
  <dcterms:modified xsi:type="dcterms:W3CDTF">2024-12-24T14:35:37Z</dcterms:modified>
</cp:coreProperties>
</file>