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
      <p:font typeface="Clear Sans Regular" charset="1" panose="020B0503030202020304"/>
      <p:regular r:id="rId16"/>
    </p:embeddedFont>
    <p:embeddedFont>
      <p:font typeface="Clear Sans Regular Bold" charset="1" panose="020B0603030202020304"/>
      <p:regular r:id="rId17"/>
    </p:embeddedFont>
    <p:embeddedFont>
      <p:font typeface="Clear Sans Regular Italics" charset="1" panose="020B0503030202090304"/>
      <p:regular r:id="rId18"/>
    </p:embeddedFont>
    <p:embeddedFont>
      <p:font typeface="Clear Sans Regular Bold Italics" charset="1" panose="020B06030302020903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15359181" y="7031334"/>
            <a:ext cx="6511333" cy="65113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grpSp>
        <p:nvGrpSpPr>
          <p:cNvPr name="Group 4" id="4"/>
          <p:cNvGrpSpPr/>
          <p:nvPr/>
        </p:nvGrpSpPr>
        <p:grpSpPr>
          <a:xfrm rot="0">
            <a:off x="-1977005" y="-3546217"/>
            <a:ext cx="6294579" cy="6294579"/>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sp>
        <p:nvSpPr>
          <p:cNvPr name="AutoShape 6" id="6"/>
          <p:cNvSpPr/>
          <p:nvPr/>
        </p:nvSpPr>
        <p:spPr>
          <a:xfrm rot="0">
            <a:off x="17722638" y="4357337"/>
            <a:ext cx="9525" cy="3091986"/>
          </a:xfrm>
          <a:prstGeom prst="rect">
            <a:avLst/>
          </a:prstGeom>
          <a:solidFill>
            <a:srgbClr val="F5F5EF"/>
          </a:solidFill>
        </p:spPr>
      </p:sp>
      <p:grpSp>
        <p:nvGrpSpPr>
          <p:cNvPr name="Group 7" id="7"/>
          <p:cNvGrpSpPr/>
          <p:nvPr/>
        </p:nvGrpSpPr>
        <p:grpSpPr>
          <a:xfrm rot="0">
            <a:off x="1249337" y="3708729"/>
            <a:ext cx="9659239" cy="3688955"/>
            <a:chOff x="0" y="0"/>
            <a:chExt cx="12878985" cy="4918607"/>
          </a:xfrm>
        </p:grpSpPr>
        <p:sp>
          <p:nvSpPr>
            <p:cNvPr name="TextBox 8" id="8"/>
            <p:cNvSpPr txBox="true"/>
            <p:nvPr/>
          </p:nvSpPr>
          <p:spPr>
            <a:xfrm rot="0">
              <a:off x="0" y="161925"/>
              <a:ext cx="12878985" cy="3825875"/>
            </a:xfrm>
            <a:prstGeom prst="rect">
              <a:avLst/>
            </a:prstGeom>
          </p:spPr>
          <p:txBody>
            <a:bodyPr anchor="t" rtlCol="false" tIns="0" lIns="0" bIns="0" rIns="0">
              <a:spAutoFit/>
            </a:bodyPr>
            <a:lstStyle/>
            <a:p>
              <a:pPr>
                <a:lnSpc>
                  <a:spcPts val="7274"/>
                </a:lnSpc>
              </a:pPr>
              <a:r>
                <a:rPr lang="en-US" sz="7499" spc="374">
                  <a:solidFill>
                    <a:srgbClr val="F5F5EF"/>
                  </a:solidFill>
                  <a:latin typeface="Montserrat Classic Bold"/>
                </a:rPr>
                <a:t>HIGH FIDELITY PROTOTYPE PROGRESS</a:t>
              </a:r>
            </a:p>
          </p:txBody>
        </p:sp>
        <p:sp>
          <p:nvSpPr>
            <p:cNvPr name="TextBox 9" id="9"/>
            <p:cNvSpPr txBox="true"/>
            <p:nvPr/>
          </p:nvSpPr>
          <p:spPr>
            <a:xfrm rot="0">
              <a:off x="0" y="4122952"/>
              <a:ext cx="12878985" cy="795655"/>
            </a:xfrm>
            <a:prstGeom prst="rect">
              <a:avLst/>
            </a:prstGeom>
          </p:spPr>
          <p:txBody>
            <a:bodyPr anchor="t" rtlCol="false" tIns="0" lIns="0" bIns="0" rIns="0">
              <a:spAutoFit/>
            </a:bodyPr>
            <a:lstStyle/>
            <a:p>
              <a:pPr>
                <a:lnSpc>
                  <a:spcPts val="5040"/>
                </a:lnSpc>
              </a:pPr>
              <a:r>
                <a:rPr lang="en-US" sz="3600" spc="432">
                  <a:solidFill>
                    <a:srgbClr val="F5F5EF"/>
                  </a:solidFill>
                  <a:latin typeface="Montserrat Light"/>
                </a:rPr>
                <a:t>KELOMPOK 7/DPP D</a:t>
              </a: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908576" y="2748362"/>
            <a:ext cx="4876714" cy="4850113"/>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827338" y="10287000"/>
            <a:ext cx="3806352" cy="5880601"/>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4759"/>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sp>
        <p:nvSpPr>
          <p:cNvPr name="TextBox 3" id="3"/>
          <p:cNvSpPr txBox="true"/>
          <p:nvPr/>
        </p:nvSpPr>
        <p:spPr>
          <a:xfrm rot="0">
            <a:off x="1446604" y="1929648"/>
            <a:ext cx="13918206" cy="5808940"/>
          </a:xfrm>
          <a:prstGeom prst="rect">
            <a:avLst/>
          </a:prstGeom>
        </p:spPr>
        <p:txBody>
          <a:bodyPr anchor="t" rtlCol="false" tIns="0" lIns="0" bIns="0" rIns="0">
            <a:spAutoFit/>
          </a:bodyPr>
          <a:lstStyle/>
          <a:p>
            <a:pPr>
              <a:lnSpc>
                <a:spcPts val="5145"/>
              </a:lnSpc>
            </a:pPr>
          </a:p>
          <a:p>
            <a:pPr algn="just">
              <a:lnSpc>
                <a:spcPts val="5145"/>
              </a:lnSpc>
            </a:pPr>
            <a:r>
              <a:rPr lang="en-US" sz="3215" spc="64">
                <a:solidFill>
                  <a:srgbClr val="F5F5EF"/>
                </a:solidFill>
                <a:latin typeface="Clear Sans Regular"/>
              </a:rPr>
              <a:t>B</a:t>
            </a:r>
            <a:r>
              <a:rPr lang="en-US" sz="2473" spc="49">
                <a:solidFill>
                  <a:srgbClr val="F5F5EF"/>
                </a:solidFill>
                <a:latin typeface="Arimo"/>
              </a:rPr>
              <a:t>erkaitan pekerjaan sedang, membandingkan komponen, secara tidak langsung, dengan adanya beberapa lapis halaman atau layar untuk melakukan satu pekerjaan, maka pengguna dipaksa untuk mengingat informasi apa yang telah didapatkan pada halaman sebelumnya hingga masuk ke halaman selanjutnya. Pengguna mungkin bingung mana yang merupakan Processor D dan mana yang C, jika sesuai dengan prototype yang ditampilkan.</a:t>
            </a:r>
          </a:p>
          <a:p>
            <a:pPr algn="l" marL="0" indent="0" lvl="0">
              <a:lnSpc>
                <a:spcPts val="5145"/>
              </a:lnSpc>
              <a:spcBef>
                <a:spcPct val="0"/>
              </a:spcBef>
            </a:pPr>
          </a:p>
        </p:txBody>
      </p:sp>
      <p:sp>
        <p:nvSpPr>
          <p:cNvPr name="TextBox 4" id="4"/>
          <p:cNvSpPr txBox="true"/>
          <p:nvPr/>
        </p:nvSpPr>
        <p:spPr>
          <a:xfrm rot="0">
            <a:off x="1446604" y="992839"/>
            <a:ext cx="11970330" cy="1266402"/>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REVISI DESAIN : TINGKAT KEPARAHAN 3 DAN 4</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51570" y="7449323"/>
            <a:ext cx="5560541" cy="4114800"/>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364811" y="-258583"/>
            <a:ext cx="5560541" cy="41148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grpSp>
        <p:nvGrpSpPr>
          <p:cNvPr name="Group 2" id="2"/>
          <p:cNvGrpSpPr/>
          <p:nvPr/>
        </p:nvGrpSpPr>
        <p:grpSpPr>
          <a:xfrm rot="0">
            <a:off x="13416934" y="-4043225"/>
            <a:ext cx="6511333" cy="65113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4" id="4"/>
          <p:cNvGrpSpPr/>
          <p:nvPr/>
        </p:nvGrpSpPr>
        <p:grpSpPr>
          <a:xfrm rot="0">
            <a:off x="-2637428" y="7004840"/>
            <a:ext cx="6294579" cy="6294579"/>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1C5D8"/>
            </a:solidFill>
          </p:spPr>
        </p:sp>
      </p:grpSp>
      <p:sp>
        <p:nvSpPr>
          <p:cNvPr name="AutoShape 6" id="6"/>
          <p:cNvSpPr/>
          <p:nvPr/>
        </p:nvSpPr>
        <p:spPr>
          <a:xfrm rot="0">
            <a:off x="17722638" y="4357337"/>
            <a:ext cx="9525" cy="3091986"/>
          </a:xfrm>
          <a:prstGeom prst="rect">
            <a:avLst/>
          </a:prstGeom>
          <a:solidFill>
            <a:srgbClr val="F5F5EF"/>
          </a:solidFill>
        </p:spPr>
      </p:sp>
      <p:pic>
        <p:nvPicPr>
          <p:cNvPr name="Picture 7" id="7"/>
          <p:cNvPicPr>
            <a:picLocks noChangeAspect="true"/>
          </p:cNvPicPr>
          <p:nvPr/>
        </p:nvPicPr>
        <p:blipFill>
          <a:blip r:embed="rId2"/>
          <a:srcRect l="0" t="0" r="0" b="0"/>
          <a:stretch>
            <a:fillRect/>
          </a:stretch>
        </p:blipFill>
        <p:spPr>
          <a:xfrm flipH="false" flipV="false" rot="0">
            <a:off x="12135195" y="134871"/>
            <a:ext cx="5002879" cy="10017258"/>
          </a:xfrm>
          <a:prstGeom prst="rect">
            <a:avLst/>
          </a:prstGeom>
        </p:spPr>
      </p:pic>
      <p:sp>
        <p:nvSpPr>
          <p:cNvPr name="TextBox 8" id="8"/>
          <p:cNvSpPr txBox="true"/>
          <p:nvPr/>
        </p:nvSpPr>
        <p:spPr>
          <a:xfrm rot="0">
            <a:off x="1028700" y="3862620"/>
            <a:ext cx="8495324" cy="2409361"/>
          </a:xfrm>
          <a:prstGeom prst="rect">
            <a:avLst/>
          </a:prstGeom>
        </p:spPr>
        <p:txBody>
          <a:bodyPr anchor="t" rtlCol="false" tIns="0" lIns="0" bIns="0" rIns="0">
            <a:spAutoFit/>
          </a:bodyPr>
          <a:lstStyle/>
          <a:p>
            <a:pPr algn="l" marL="0" indent="0" lvl="0">
              <a:lnSpc>
                <a:spcPts val="6495"/>
              </a:lnSpc>
              <a:spcBef>
                <a:spcPct val="0"/>
              </a:spcBef>
            </a:pPr>
            <a:r>
              <a:rPr lang="en-US" sz="4059" spc="81">
                <a:solidFill>
                  <a:srgbClr val="F5F5EF"/>
                </a:solidFill>
                <a:latin typeface="Clear Sans Regular"/>
              </a:rPr>
              <a:t>Kami menambahkan deskripsi singkat tentang perangkat yang ingin dipilih</a:t>
            </a:r>
          </a:p>
        </p:txBody>
      </p:sp>
      <p:sp>
        <p:nvSpPr>
          <p:cNvPr name="TextBox 9" id="9"/>
          <p:cNvSpPr txBox="true"/>
          <p:nvPr/>
        </p:nvSpPr>
        <p:spPr>
          <a:xfrm rot="0">
            <a:off x="1028700" y="616978"/>
            <a:ext cx="11970330" cy="1270635"/>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RIVISI DESAIN : TINGKAT KEPARAHAN 3 DAN 4</a:t>
            </a:r>
          </a:p>
        </p:txBody>
      </p:sp>
      <p:sp>
        <p:nvSpPr>
          <p:cNvPr name="TextBox 10" id="10"/>
          <p:cNvSpPr txBox="true"/>
          <p:nvPr/>
        </p:nvSpPr>
        <p:spPr>
          <a:xfrm rot="0">
            <a:off x="1028700" y="3276723"/>
            <a:ext cx="11970330" cy="637752"/>
          </a:xfrm>
          <a:prstGeom prst="rect">
            <a:avLst/>
          </a:prstGeom>
        </p:spPr>
        <p:txBody>
          <a:bodyPr anchor="t" rtlCol="false" tIns="0" lIns="0" bIns="0" rIns="0">
            <a:spAutoFit/>
          </a:bodyPr>
          <a:lstStyle/>
          <a:p>
            <a:pPr>
              <a:lnSpc>
                <a:spcPts val="4995"/>
              </a:lnSpc>
            </a:pPr>
            <a:r>
              <a:rPr lang="en-US" sz="4500" spc="225">
                <a:solidFill>
                  <a:srgbClr val="8BD4AB"/>
                </a:solidFill>
                <a:latin typeface="Montserrat Classic Bold"/>
              </a:rPr>
              <a:t>PERBAIKAN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94759"/>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sp>
        <p:nvSpPr>
          <p:cNvPr name="TextBox 3" id="3"/>
          <p:cNvSpPr txBox="true"/>
          <p:nvPr/>
        </p:nvSpPr>
        <p:spPr>
          <a:xfrm rot="0">
            <a:off x="1241319" y="1736041"/>
            <a:ext cx="13918552" cy="9795591"/>
          </a:xfrm>
          <a:prstGeom prst="rect">
            <a:avLst/>
          </a:prstGeom>
        </p:spPr>
        <p:txBody>
          <a:bodyPr anchor="t" rtlCol="false" tIns="0" lIns="0" bIns="0" rIns="0">
            <a:spAutoFit/>
          </a:bodyPr>
          <a:lstStyle/>
          <a:p>
            <a:pPr marL="662905" indent="-331452" lvl="1">
              <a:lnSpc>
                <a:spcPts val="4912"/>
              </a:lnSpc>
              <a:buFont typeface="Arial"/>
              <a:buChar char="•"/>
            </a:pPr>
            <a:r>
              <a:rPr lang="en-US" sz="3070" spc="61">
                <a:solidFill>
                  <a:srgbClr val="F5F5EF"/>
                </a:solidFill>
                <a:latin typeface="Clear Sans Regular"/>
              </a:rPr>
              <a:t>Memperbaiki tombol back kembali ke halaman pemilihan </a:t>
            </a:r>
            <a:r>
              <a:rPr lang="en-US" sz="1056" spc="21">
                <a:solidFill>
                  <a:srgbClr val="F5F5EF"/>
                </a:solidFill>
                <a:latin typeface="Arimo"/>
              </a:rPr>
              <a:t>komponen (halaman sebelumnya)</a:t>
            </a:r>
          </a:p>
          <a:p>
            <a:pPr marL="662905" indent="-331452" lvl="1">
              <a:lnSpc>
                <a:spcPts val="4912"/>
              </a:lnSpc>
              <a:buFont typeface="Arial"/>
              <a:buChar char="•"/>
            </a:pPr>
            <a:r>
              <a:rPr lang="en-US" sz="3070" spc="61">
                <a:solidFill>
                  <a:srgbClr val="F5F5EF"/>
                </a:solidFill>
                <a:latin typeface="Clear Sans Regular"/>
              </a:rPr>
              <a:t>Memperbaiki tombol kembali dibuat diawali dengan huruf kecil agar sama dengan tipografi lainnya serta menyesuaikan ukuran icon.</a:t>
            </a:r>
          </a:p>
          <a:p>
            <a:pPr marL="662905" indent="-331452" lvl="1">
              <a:lnSpc>
                <a:spcPts val="4912"/>
              </a:lnSpc>
              <a:buFont typeface="Arial"/>
              <a:buChar char="•"/>
            </a:pPr>
            <a:r>
              <a:rPr lang="en-US" sz="3070" spc="61">
                <a:solidFill>
                  <a:srgbClr val="F5F5EF"/>
                </a:solidFill>
                <a:latin typeface="Clear Sans Regular"/>
              </a:rPr>
              <a:t>Memperbaiki tulisan Viasualisasi menjadi Visualisasi</a:t>
            </a:r>
          </a:p>
          <a:p>
            <a:pPr marL="662905" indent="-331452" lvl="1">
              <a:lnSpc>
                <a:spcPts val="4912"/>
              </a:lnSpc>
              <a:buFont typeface="Arial"/>
              <a:buChar char="•"/>
            </a:pPr>
            <a:r>
              <a:rPr lang="en-US" sz="3070" spc="61">
                <a:solidFill>
                  <a:srgbClr val="F5F5EF"/>
                </a:solidFill>
                <a:latin typeface="Clear Sans Regular"/>
              </a:rPr>
              <a:t>Mengganti warna tombol new group dengan warna merah</a:t>
            </a:r>
          </a:p>
          <a:p>
            <a:pPr marL="662905" indent="-331452" lvl="1">
              <a:lnSpc>
                <a:spcPts val="4912"/>
              </a:lnSpc>
              <a:buFont typeface="Arial"/>
              <a:buChar char="•"/>
            </a:pPr>
            <a:r>
              <a:rPr lang="en-US" sz="3070" spc="61">
                <a:solidFill>
                  <a:srgbClr val="F5F5EF"/>
                </a:solidFill>
                <a:latin typeface="Clear Sans Regular"/>
              </a:rPr>
              <a:t>Mengubah jarak antar komponen  agar tampilannya lebih nyaman dilihat.</a:t>
            </a:r>
          </a:p>
          <a:p>
            <a:pPr marL="662905" indent="-331452" lvl="1">
              <a:lnSpc>
                <a:spcPts val="4912"/>
              </a:lnSpc>
              <a:buFont typeface="Arial"/>
              <a:buChar char="•"/>
            </a:pPr>
            <a:r>
              <a:rPr lang="en-US" sz="3070" spc="61">
                <a:solidFill>
                  <a:srgbClr val="F5F5EF"/>
                </a:solidFill>
                <a:latin typeface="Clear Sans Regular"/>
              </a:rPr>
              <a:t>Melakukan perubahan  pada fitur simulasi dibuat tertutup secara otomatis tanpa perlu menekan tombol minimize. </a:t>
            </a:r>
          </a:p>
          <a:p>
            <a:pPr marL="662905" indent="-331452" lvl="1">
              <a:lnSpc>
                <a:spcPts val="4912"/>
              </a:lnSpc>
              <a:buFont typeface="Arial"/>
              <a:buChar char="•"/>
            </a:pPr>
            <a:r>
              <a:rPr lang="en-US" sz="3070" spc="61">
                <a:solidFill>
                  <a:srgbClr val="F5F5EF"/>
                </a:solidFill>
                <a:latin typeface="Clear Sans Regular"/>
              </a:rPr>
              <a:t>Menambahkan pop up untuk meyakinkan pengguna bahwa dia sudah login</a:t>
            </a:r>
          </a:p>
          <a:p>
            <a:pPr marL="662905" indent="-331452" lvl="1">
              <a:lnSpc>
                <a:spcPts val="4912"/>
              </a:lnSpc>
              <a:buFont typeface="Arial"/>
              <a:buChar char="•"/>
            </a:pPr>
            <a:r>
              <a:rPr lang="en-US" sz="3070" spc="61">
                <a:solidFill>
                  <a:srgbClr val="F5F5EF"/>
                </a:solidFill>
                <a:latin typeface="Clear Sans Regular"/>
              </a:rPr>
              <a:t>Membenahi navigation bar menjadi lebih simetris</a:t>
            </a:r>
          </a:p>
          <a:p>
            <a:pPr>
              <a:lnSpc>
                <a:spcPts val="4912"/>
              </a:lnSpc>
            </a:pPr>
          </a:p>
          <a:p>
            <a:pPr algn="l">
              <a:lnSpc>
                <a:spcPts val="4912"/>
              </a:lnSpc>
            </a:pPr>
          </a:p>
          <a:p>
            <a:pPr algn="l" marL="0" indent="0" lvl="0">
              <a:lnSpc>
                <a:spcPts val="4912"/>
              </a:lnSpc>
              <a:spcBef>
                <a:spcPct val="0"/>
              </a:spcBef>
            </a:pPr>
          </a:p>
        </p:txBody>
      </p:sp>
      <p:sp>
        <p:nvSpPr>
          <p:cNvPr name="TextBox 4" id="4"/>
          <p:cNvSpPr txBox="true"/>
          <p:nvPr/>
        </p:nvSpPr>
        <p:spPr>
          <a:xfrm rot="0">
            <a:off x="1487158" y="412432"/>
            <a:ext cx="11970330" cy="1270635"/>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REVISI DESAIN : TINGKAT KEPARAHAN 1 DAN 2</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628212" y="6668273"/>
            <a:ext cx="8149633" cy="81496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4" id="4"/>
          <p:cNvGrpSpPr/>
          <p:nvPr/>
        </p:nvGrpSpPr>
        <p:grpSpPr>
          <a:xfrm rot="0">
            <a:off x="10524778" y="-3037583"/>
            <a:ext cx="6137196" cy="550569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grpSp>
        <p:nvGrpSpPr>
          <p:cNvPr name="Group 6" id="6"/>
          <p:cNvGrpSpPr/>
          <p:nvPr/>
        </p:nvGrpSpPr>
        <p:grpSpPr>
          <a:xfrm rot="0">
            <a:off x="2937373" y="4445169"/>
            <a:ext cx="11970330" cy="1849614"/>
            <a:chOff x="0" y="0"/>
            <a:chExt cx="15960440" cy="2466152"/>
          </a:xfrm>
        </p:grpSpPr>
        <p:sp>
          <p:nvSpPr>
            <p:cNvPr name="TextBox 7" id="7"/>
            <p:cNvSpPr txBox="true"/>
            <p:nvPr/>
          </p:nvSpPr>
          <p:spPr>
            <a:xfrm rot="0">
              <a:off x="2951632" y="2081553"/>
              <a:ext cx="10057176" cy="384598"/>
            </a:xfrm>
            <a:prstGeom prst="rect">
              <a:avLst/>
            </a:prstGeom>
          </p:spPr>
          <p:txBody>
            <a:bodyPr anchor="t" rtlCol="false" tIns="0" lIns="0" bIns="0" rIns="0">
              <a:spAutoFit/>
            </a:bodyPr>
            <a:lstStyle/>
            <a:p>
              <a:pPr algn="ctr">
                <a:lnSpc>
                  <a:spcPts val="2550"/>
                </a:lnSpc>
              </a:pPr>
            </a:p>
          </p:txBody>
        </p:sp>
        <p:sp>
          <p:nvSpPr>
            <p:cNvPr name="TextBox 8" id="8"/>
            <p:cNvSpPr txBox="true"/>
            <p:nvPr/>
          </p:nvSpPr>
          <p:spPr>
            <a:xfrm rot="0">
              <a:off x="0" y="38100"/>
              <a:ext cx="15960440" cy="1706880"/>
            </a:xfrm>
            <a:prstGeom prst="rect">
              <a:avLst/>
            </a:prstGeom>
          </p:spPr>
          <p:txBody>
            <a:bodyPr anchor="t" rtlCol="false" tIns="0" lIns="0" bIns="0" rIns="0">
              <a:spAutoFit/>
            </a:bodyPr>
            <a:lstStyle/>
            <a:p>
              <a:pPr algn="ctr">
                <a:lnSpc>
                  <a:spcPts val="4995"/>
                </a:lnSpc>
              </a:pPr>
              <a:r>
                <a:rPr lang="en-US" sz="4500" spc="225">
                  <a:solidFill>
                    <a:srgbClr val="5A4594"/>
                  </a:solidFill>
                  <a:latin typeface="Montserrat Classic Bold"/>
                </a:rPr>
                <a:t>PROTOTYPE IMPLEMENTATION STATUS</a:t>
              </a:r>
            </a:p>
          </p:txBody>
        </p:sp>
      </p:grpSp>
      <p:sp>
        <p:nvSpPr>
          <p:cNvPr name="AutoShape 9" id="9"/>
          <p:cNvSpPr/>
          <p:nvPr/>
        </p:nvSpPr>
        <p:spPr>
          <a:xfrm rot="0">
            <a:off x="17722638" y="4357337"/>
            <a:ext cx="9525" cy="3091986"/>
          </a:xfrm>
          <a:prstGeom prst="rect">
            <a:avLst/>
          </a:prstGeom>
          <a:solidFill>
            <a:srgbClr val="5A4594"/>
          </a:solid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1C5D8"/>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1D242C"/>
          </a:solidFill>
        </p:spPr>
      </p:sp>
      <p:pic>
        <p:nvPicPr>
          <p:cNvPr name="Picture 3" id="3"/>
          <p:cNvPicPr>
            <a:picLocks noChangeAspect="true"/>
          </p:cNvPicPr>
          <p:nvPr/>
        </p:nvPicPr>
        <p:blipFill>
          <a:blip r:embed="rId2"/>
          <a:srcRect l="0" t="0" r="0" b="0"/>
          <a:stretch>
            <a:fillRect/>
          </a:stretch>
        </p:blipFill>
        <p:spPr>
          <a:xfrm flipH="false" flipV="false" rot="0">
            <a:off x="4149693" y="1791489"/>
            <a:ext cx="10997268" cy="8223682"/>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707304" y="7200900"/>
            <a:ext cx="6067399" cy="4114800"/>
          </a:xfrm>
          <a:prstGeom prst="rect">
            <a:avLst/>
          </a:prstGeom>
        </p:spPr>
      </p:pic>
      <p:grpSp>
        <p:nvGrpSpPr>
          <p:cNvPr name="Group 5" id="5"/>
          <p:cNvGrpSpPr/>
          <p:nvPr/>
        </p:nvGrpSpPr>
        <p:grpSpPr>
          <a:xfrm rot="0">
            <a:off x="5435579" y="194774"/>
            <a:ext cx="8425496" cy="1596715"/>
            <a:chOff x="0" y="0"/>
            <a:chExt cx="11233995" cy="2128954"/>
          </a:xfrm>
        </p:grpSpPr>
        <p:sp>
          <p:nvSpPr>
            <p:cNvPr name="TextBox 6" id="6"/>
            <p:cNvSpPr txBox="true"/>
            <p:nvPr/>
          </p:nvSpPr>
          <p:spPr>
            <a:xfrm rot="0">
              <a:off x="0" y="1436380"/>
              <a:ext cx="10537717" cy="692573"/>
            </a:xfrm>
            <a:prstGeom prst="rect">
              <a:avLst/>
            </a:prstGeom>
          </p:spPr>
          <p:txBody>
            <a:bodyPr anchor="t" rtlCol="false" tIns="0" lIns="0" bIns="0" rIns="0">
              <a:spAutoFit/>
            </a:bodyPr>
            <a:lstStyle/>
            <a:p>
              <a:pPr algn="ctr" marL="0" indent="0" lvl="0">
                <a:lnSpc>
                  <a:spcPts val="4640"/>
                </a:lnSpc>
                <a:spcBef>
                  <a:spcPct val="0"/>
                </a:spcBef>
              </a:pPr>
              <a:r>
                <a:rPr lang="en-US" sz="2900" spc="58">
                  <a:solidFill>
                    <a:srgbClr val="545454"/>
                  </a:solidFill>
                  <a:latin typeface="Clear Sans Regular Bold"/>
                </a:rPr>
                <a:t>FIGMA (DESAIN &amp; MEMBANGUN PROTOTYPE)</a:t>
              </a:r>
            </a:p>
          </p:txBody>
        </p:sp>
        <p:sp>
          <p:nvSpPr>
            <p:cNvPr name="TextBox 7" id="7"/>
            <p:cNvSpPr txBox="true"/>
            <p:nvPr/>
          </p:nvSpPr>
          <p:spPr>
            <a:xfrm rot="0">
              <a:off x="0" y="47625"/>
              <a:ext cx="11233995" cy="1120267"/>
            </a:xfrm>
            <a:prstGeom prst="rect">
              <a:avLst/>
            </a:prstGeom>
          </p:spPr>
          <p:txBody>
            <a:bodyPr anchor="t" rtlCol="false" tIns="0" lIns="0" bIns="0" rIns="0">
              <a:spAutoFit/>
            </a:bodyPr>
            <a:lstStyle/>
            <a:p>
              <a:pPr algn="ctr">
                <a:lnSpc>
                  <a:spcPts val="6437"/>
                </a:lnSpc>
              </a:pPr>
              <a:r>
                <a:rPr lang="en-US" sz="5799" spc="289">
                  <a:solidFill>
                    <a:srgbClr val="5A4594"/>
                  </a:solidFill>
                  <a:latin typeface="Montserrat Classic Bold"/>
                </a:rPr>
                <a:t>USED TOOLS</a:t>
              </a:r>
            </a:p>
          </p:txBody>
        </p:sp>
      </p:grpSp>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5254300" y="-1064269"/>
            <a:ext cx="6067399" cy="41148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BD4AB"/>
        </a:solidFill>
      </p:bgPr>
    </p:bg>
    <p:spTree>
      <p:nvGrpSpPr>
        <p:cNvPr id="1" name=""/>
        <p:cNvGrpSpPr/>
        <p:nvPr/>
      </p:nvGrpSpPr>
      <p:grpSpPr>
        <a:xfrm>
          <a:off x="0" y="0"/>
          <a:ext cx="0" cy="0"/>
          <a:chOff x="0" y="0"/>
          <a:chExt cx="0" cy="0"/>
        </a:xfrm>
      </p:grpSpPr>
      <p:grpSp>
        <p:nvGrpSpPr>
          <p:cNvPr name="Group 2" id="2"/>
          <p:cNvGrpSpPr/>
          <p:nvPr/>
        </p:nvGrpSpPr>
        <p:grpSpPr>
          <a:xfrm rot="0">
            <a:off x="539895" y="589191"/>
            <a:ext cx="13532411" cy="2428529"/>
            <a:chOff x="0" y="0"/>
            <a:chExt cx="18043215" cy="3238038"/>
          </a:xfrm>
        </p:grpSpPr>
        <p:sp>
          <p:nvSpPr>
            <p:cNvPr name="TextBox 3" id="3"/>
            <p:cNvSpPr txBox="true"/>
            <p:nvPr/>
          </p:nvSpPr>
          <p:spPr>
            <a:xfrm rot="0">
              <a:off x="0" y="1993288"/>
              <a:ext cx="15650212" cy="613198"/>
            </a:xfrm>
            <a:prstGeom prst="rect">
              <a:avLst/>
            </a:prstGeom>
          </p:spPr>
          <p:txBody>
            <a:bodyPr anchor="t" rtlCol="false" tIns="0" lIns="0" bIns="0" rIns="0">
              <a:spAutoFit/>
            </a:bodyPr>
            <a:lstStyle/>
            <a:p>
              <a:pPr>
                <a:lnSpc>
                  <a:spcPts val="3919"/>
                </a:lnSpc>
              </a:pPr>
            </a:p>
          </p:txBody>
        </p:sp>
        <p:sp>
          <p:nvSpPr>
            <p:cNvPr name="TextBox 4" id="4"/>
            <p:cNvSpPr txBox="true"/>
            <p:nvPr/>
          </p:nvSpPr>
          <p:spPr>
            <a:xfrm rot="0">
              <a:off x="0" y="2854794"/>
              <a:ext cx="15650212" cy="383244"/>
            </a:xfrm>
            <a:prstGeom prst="rect">
              <a:avLst/>
            </a:prstGeom>
          </p:spPr>
          <p:txBody>
            <a:bodyPr anchor="t" rtlCol="false" tIns="0" lIns="0" bIns="0" rIns="0">
              <a:spAutoFit/>
            </a:bodyPr>
            <a:lstStyle/>
            <a:p>
              <a:pPr>
                <a:lnSpc>
                  <a:spcPts val="2533"/>
                </a:lnSpc>
              </a:pPr>
            </a:p>
          </p:txBody>
        </p:sp>
        <p:sp>
          <p:nvSpPr>
            <p:cNvPr name="TextBox 5" id="5"/>
            <p:cNvSpPr txBox="true"/>
            <p:nvPr/>
          </p:nvSpPr>
          <p:spPr>
            <a:xfrm rot="0">
              <a:off x="0" y="38100"/>
              <a:ext cx="18043215" cy="1706880"/>
            </a:xfrm>
            <a:prstGeom prst="rect">
              <a:avLst/>
            </a:prstGeom>
          </p:spPr>
          <p:txBody>
            <a:bodyPr anchor="t" rtlCol="false" tIns="0" lIns="0" bIns="0" rIns="0">
              <a:spAutoFit/>
            </a:bodyPr>
            <a:lstStyle/>
            <a:p>
              <a:pPr>
                <a:lnSpc>
                  <a:spcPts val="4995"/>
                </a:lnSpc>
              </a:pPr>
              <a:r>
                <a:rPr lang="en-US" sz="4500" spc="225">
                  <a:solidFill>
                    <a:srgbClr val="5A4594"/>
                  </a:solidFill>
                  <a:latin typeface="Montserrat Classic Bold"/>
                </a:rPr>
                <a:t>IMPLEMENTED FEATURE</a:t>
              </a:r>
            </a:p>
            <a:p>
              <a:pPr>
                <a:lnSpc>
                  <a:spcPts val="4995"/>
                </a:lnSpc>
              </a:pPr>
              <a:r>
                <a:rPr lang="en-US" sz="4500" spc="225">
                  <a:solidFill>
                    <a:srgbClr val="5A4594"/>
                  </a:solidFill>
                  <a:latin typeface="Montserrat Classic Bold"/>
                </a:rPr>
                <a:t>MELAKUKAN SIMULASI PRODUK</a:t>
              </a:r>
            </a:p>
          </p:txBody>
        </p:sp>
      </p:grpSp>
      <p:sp>
        <p:nvSpPr>
          <p:cNvPr name="AutoShape 6" id="6"/>
          <p:cNvSpPr/>
          <p:nvPr/>
        </p:nvSpPr>
        <p:spPr>
          <a:xfrm rot="0">
            <a:off x="17722638" y="4357337"/>
            <a:ext cx="9525" cy="3091986"/>
          </a:xfrm>
          <a:prstGeom prst="rect">
            <a:avLst/>
          </a:prstGeom>
          <a:solidFill>
            <a:srgbClr val="5A4594"/>
          </a:solidFill>
        </p:spPr>
      </p:sp>
      <p:pic>
        <p:nvPicPr>
          <p:cNvPr name="Picture 7" id="7"/>
          <p:cNvPicPr>
            <a:picLocks noChangeAspect="true"/>
          </p:cNvPicPr>
          <p:nvPr/>
        </p:nvPicPr>
        <p:blipFill>
          <a:blip r:embed="rId2"/>
          <a:srcRect l="0" t="0" r="0" b="0"/>
          <a:stretch>
            <a:fillRect/>
          </a:stretch>
        </p:blipFill>
        <p:spPr>
          <a:xfrm flipH="false" flipV="false" rot="0">
            <a:off x="5677602" y="2468108"/>
            <a:ext cx="3348913" cy="6457006"/>
          </a:xfrm>
          <a:prstGeom prst="rect">
            <a:avLst/>
          </a:prstGeom>
        </p:spPr>
      </p:pic>
      <p:pic>
        <p:nvPicPr>
          <p:cNvPr name="Picture 8" id="8"/>
          <p:cNvPicPr>
            <a:picLocks noChangeAspect="true"/>
          </p:cNvPicPr>
          <p:nvPr/>
        </p:nvPicPr>
        <p:blipFill>
          <a:blip r:embed="rId3"/>
          <a:srcRect l="0" t="0" r="0" b="0"/>
          <a:stretch>
            <a:fillRect/>
          </a:stretch>
        </p:blipFill>
        <p:spPr>
          <a:xfrm flipH="false" flipV="false" rot="0">
            <a:off x="9378172" y="2469790"/>
            <a:ext cx="3374545" cy="6455324"/>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13114834" y="2494858"/>
            <a:ext cx="3160393" cy="6435018"/>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2012773" y="2469790"/>
            <a:ext cx="3257622" cy="6470415"/>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8BD4AB"/>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5A4594"/>
          </a:solidFill>
        </p:spPr>
      </p:sp>
      <p:pic>
        <p:nvPicPr>
          <p:cNvPr name="Picture 3" id="3"/>
          <p:cNvPicPr>
            <a:picLocks noChangeAspect="true"/>
          </p:cNvPicPr>
          <p:nvPr/>
        </p:nvPicPr>
        <p:blipFill>
          <a:blip r:embed="rId2"/>
          <a:srcRect l="0" t="0" r="0" b="0"/>
          <a:stretch>
            <a:fillRect/>
          </a:stretch>
        </p:blipFill>
        <p:spPr>
          <a:xfrm flipH="false" flipV="false" rot="0">
            <a:off x="5649536" y="1913293"/>
            <a:ext cx="3158685" cy="6467071"/>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9280001" y="1913293"/>
            <a:ext cx="3344283" cy="6472084"/>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3102393" y="1913293"/>
            <a:ext cx="3430790" cy="6473752"/>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754817" y="1899955"/>
            <a:ext cx="3544903" cy="6480410"/>
          </a:xfrm>
          <a:prstGeom prst="rect">
            <a:avLst/>
          </a:prstGeom>
        </p:spPr>
      </p:pic>
      <p:grpSp>
        <p:nvGrpSpPr>
          <p:cNvPr name="Group 7" id="7"/>
          <p:cNvGrpSpPr/>
          <p:nvPr/>
        </p:nvGrpSpPr>
        <p:grpSpPr>
          <a:xfrm rot="0">
            <a:off x="659863" y="268748"/>
            <a:ext cx="15165071" cy="2815690"/>
            <a:chOff x="0" y="0"/>
            <a:chExt cx="20220095" cy="3754253"/>
          </a:xfrm>
        </p:grpSpPr>
        <p:sp>
          <p:nvSpPr>
            <p:cNvPr name="TextBox 8" id="8"/>
            <p:cNvSpPr txBox="true"/>
            <p:nvPr/>
          </p:nvSpPr>
          <p:spPr>
            <a:xfrm rot="0">
              <a:off x="0" y="2704927"/>
              <a:ext cx="17538380" cy="520872"/>
            </a:xfrm>
            <a:prstGeom prst="rect">
              <a:avLst/>
            </a:prstGeom>
          </p:spPr>
          <p:txBody>
            <a:bodyPr anchor="t" rtlCol="false" tIns="0" lIns="0" bIns="0" rIns="0">
              <a:spAutoFit/>
            </a:bodyPr>
            <a:lstStyle/>
            <a:p>
              <a:pPr>
                <a:lnSpc>
                  <a:spcPts val="3280"/>
                </a:lnSpc>
              </a:pPr>
            </a:p>
          </p:txBody>
        </p:sp>
        <p:sp>
          <p:nvSpPr>
            <p:cNvPr name="TextBox 9" id="9"/>
            <p:cNvSpPr txBox="true"/>
            <p:nvPr/>
          </p:nvSpPr>
          <p:spPr>
            <a:xfrm rot="0">
              <a:off x="0" y="3425798"/>
              <a:ext cx="17538380" cy="328456"/>
            </a:xfrm>
            <a:prstGeom prst="rect">
              <a:avLst/>
            </a:prstGeom>
          </p:spPr>
          <p:txBody>
            <a:bodyPr anchor="t" rtlCol="false" tIns="0" lIns="0" bIns="0" rIns="0">
              <a:spAutoFit/>
            </a:bodyPr>
            <a:lstStyle/>
            <a:p>
              <a:pPr>
                <a:lnSpc>
                  <a:spcPts val="2119"/>
                </a:lnSpc>
              </a:pPr>
            </a:p>
          </p:txBody>
        </p:sp>
        <p:sp>
          <p:nvSpPr>
            <p:cNvPr name="TextBox 10" id="10"/>
            <p:cNvSpPr txBox="true"/>
            <p:nvPr/>
          </p:nvSpPr>
          <p:spPr>
            <a:xfrm rot="0">
              <a:off x="0" y="28575"/>
              <a:ext cx="20220095" cy="2476354"/>
            </a:xfrm>
            <a:prstGeom prst="rect">
              <a:avLst/>
            </a:prstGeom>
          </p:spPr>
          <p:txBody>
            <a:bodyPr anchor="t" rtlCol="false" tIns="0" lIns="0" bIns="0" rIns="0">
              <a:spAutoFit/>
            </a:bodyPr>
            <a:lstStyle/>
            <a:p>
              <a:pPr>
                <a:lnSpc>
                  <a:spcPts val="4845"/>
                </a:lnSpc>
              </a:pPr>
              <a:r>
                <a:rPr lang="en-US" sz="4365" spc="218">
                  <a:solidFill>
                    <a:srgbClr val="5A4594"/>
                  </a:solidFill>
                  <a:latin typeface="Montserrat Classic Bold"/>
                </a:rPr>
                <a:t>IMPLEMENTED FEATURE</a:t>
              </a:r>
            </a:p>
            <a:p>
              <a:pPr>
                <a:lnSpc>
                  <a:spcPts val="4845"/>
                </a:lnSpc>
              </a:pPr>
              <a:r>
                <a:rPr lang="en-US" sz="4365" spc="218">
                  <a:solidFill>
                    <a:srgbClr val="5A4594"/>
                  </a:solidFill>
                  <a:latin typeface="Montserrat Classic Bold"/>
                </a:rPr>
                <a:t>TASK MELAKUKAN BENCHMARK PRODUK</a:t>
              </a:r>
            </a:p>
            <a:p>
              <a:pPr>
                <a:lnSpc>
                  <a:spcPts val="4845"/>
                </a:lnSpc>
              </a:pPr>
            </a:p>
          </p:txBody>
        </p:sp>
      </p:gr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407354" y="7615705"/>
            <a:ext cx="7315200" cy="3285190"/>
          </a:xfrm>
          <a:prstGeom prst="rect">
            <a:avLst/>
          </a:prstGeom>
        </p:spPr>
      </p:pic>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404474" y="7795656"/>
            <a:ext cx="7315200" cy="328519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BD4AB"/>
        </a:solidFill>
      </p:bgPr>
    </p:bg>
    <p:spTree>
      <p:nvGrpSpPr>
        <p:cNvPr id="1" name=""/>
        <p:cNvGrpSpPr/>
        <p:nvPr/>
      </p:nvGrpSpPr>
      <p:grpSpPr>
        <a:xfrm>
          <a:off x="0" y="0"/>
          <a:ext cx="0" cy="0"/>
          <a:chOff x="0" y="0"/>
          <a:chExt cx="0" cy="0"/>
        </a:xfrm>
      </p:grpSpPr>
      <p:grpSp>
        <p:nvGrpSpPr>
          <p:cNvPr name="Group 2" id="2"/>
          <p:cNvGrpSpPr/>
          <p:nvPr/>
        </p:nvGrpSpPr>
        <p:grpSpPr>
          <a:xfrm rot="0">
            <a:off x="629871" y="304839"/>
            <a:ext cx="14317600" cy="2428529"/>
            <a:chOff x="0" y="0"/>
            <a:chExt cx="19090133" cy="3238038"/>
          </a:xfrm>
        </p:grpSpPr>
        <p:sp>
          <p:nvSpPr>
            <p:cNvPr name="TextBox 3" id="3"/>
            <p:cNvSpPr txBox="true"/>
            <p:nvPr/>
          </p:nvSpPr>
          <p:spPr>
            <a:xfrm rot="0">
              <a:off x="0" y="1993288"/>
              <a:ext cx="16558282" cy="613198"/>
            </a:xfrm>
            <a:prstGeom prst="rect">
              <a:avLst/>
            </a:prstGeom>
          </p:spPr>
          <p:txBody>
            <a:bodyPr anchor="t" rtlCol="false" tIns="0" lIns="0" bIns="0" rIns="0">
              <a:spAutoFit/>
            </a:bodyPr>
            <a:lstStyle/>
            <a:p>
              <a:pPr>
                <a:lnSpc>
                  <a:spcPts val="3919"/>
                </a:lnSpc>
              </a:pPr>
            </a:p>
          </p:txBody>
        </p:sp>
        <p:sp>
          <p:nvSpPr>
            <p:cNvPr name="TextBox 4" id="4"/>
            <p:cNvSpPr txBox="true"/>
            <p:nvPr/>
          </p:nvSpPr>
          <p:spPr>
            <a:xfrm rot="0">
              <a:off x="0" y="2854794"/>
              <a:ext cx="16558282" cy="383244"/>
            </a:xfrm>
            <a:prstGeom prst="rect">
              <a:avLst/>
            </a:prstGeom>
          </p:spPr>
          <p:txBody>
            <a:bodyPr anchor="t" rtlCol="false" tIns="0" lIns="0" bIns="0" rIns="0">
              <a:spAutoFit/>
            </a:bodyPr>
            <a:lstStyle/>
            <a:p>
              <a:pPr>
                <a:lnSpc>
                  <a:spcPts val="2533"/>
                </a:lnSpc>
              </a:pPr>
            </a:p>
          </p:txBody>
        </p:sp>
        <p:sp>
          <p:nvSpPr>
            <p:cNvPr name="TextBox 5" id="5"/>
            <p:cNvSpPr txBox="true"/>
            <p:nvPr/>
          </p:nvSpPr>
          <p:spPr>
            <a:xfrm rot="0">
              <a:off x="0" y="38100"/>
              <a:ext cx="19090133" cy="1706880"/>
            </a:xfrm>
            <a:prstGeom prst="rect">
              <a:avLst/>
            </a:prstGeom>
          </p:spPr>
          <p:txBody>
            <a:bodyPr anchor="t" rtlCol="false" tIns="0" lIns="0" bIns="0" rIns="0">
              <a:spAutoFit/>
            </a:bodyPr>
            <a:lstStyle/>
            <a:p>
              <a:pPr>
                <a:lnSpc>
                  <a:spcPts val="4995"/>
                </a:lnSpc>
              </a:pPr>
              <a:r>
                <a:rPr lang="en-US" sz="4500" spc="225">
                  <a:solidFill>
                    <a:srgbClr val="5A4594"/>
                  </a:solidFill>
                  <a:latin typeface="Montserrat Classic Bold"/>
                </a:rPr>
                <a:t>IMPLEMENTED FEATURE</a:t>
              </a:r>
            </a:p>
            <a:p>
              <a:pPr>
                <a:lnSpc>
                  <a:spcPts val="4995"/>
                </a:lnSpc>
              </a:pPr>
              <a:r>
                <a:rPr lang="en-US" sz="4500" spc="225">
                  <a:solidFill>
                    <a:srgbClr val="5A4594"/>
                  </a:solidFill>
                  <a:latin typeface="Montserrat Classic Bold"/>
                </a:rPr>
                <a:t>TASK MENCARI FORUM</a:t>
              </a:r>
            </a:p>
          </p:txBody>
        </p:sp>
      </p:grpSp>
      <p:sp>
        <p:nvSpPr>
          <p:cNvPr name="AutoShape 6" id="6"/>
          <p:cNvSpPr/>
          <p:nvPr/>
        </p:nvSpPr>
        <p:spPr>
          <a:xfrm rot="0">
            <a:off x="17722638" y="4357337"/>
            <a:ext cx="9525" cy="3091986"/>
          </a:xfrm>
          <a:prstGeom prst="rect">
            <a:avLst/>
          </a:prstGeom>
          <a:solidFill>
            <a:srgbClr val="5A4594"/>
          </a:solidFill>
        </p:spPr>
      </p:sp>
      <p:pic>
        <p:nvPicPr>
          <p:cNvPr name="Picture 7" id="7"/>
          <p:cNvPicPr>
            <a:picLocks noChangeAspect="true"/>
          </p:cNvPicPr>
          <p:nvPr/>
        </p:nvPicPr>
        <p:blipFill>
          <a:blip r:embed="rId2"/>
          <a:srcRect l="0" t="0" r="0" b="0"/>
          <a:stretch>
            <a:fillRect/>
          </a:stretch>
        </p:blipFill>
        <p:spPr>
          <a:xfrm flipH="false" flipV="false" rot="0">
            <a:off x="3793886" y="2107368"/>
            <a:ext cx="3210027" cy="6450267"/>
          </a:xfrm>
          <a:prstGeom prst="rect">
            <a:avLst/>
          </a:prstGeom>
        </p:spPr>
      </p:pic>
      <p:pic>
        <p:nvPicPr>
          <p:cNvPr name="Picture 8" id="8"/>
          <p:cNvPicPr>
            <a:picLocks noChangeAspect="true"/>
          </p:cNvPicPr>
          <p:nvPr/>
        </p:nvPicPr>
        <p:blipFill>
          <a:blip r:embed="rId3"/>
          <a:srcRect l="0" t="0" r="0" b="0"/>
          <a:stretch>
            <a:fillRect/>
          </a:stretch>
        </p:blipFill>
        <p:spPr>
          <a:xfrm flipH="false" flipV="false" rot="0">
            <a:off x="7495551" y="2112445"/>
            <a:ext cx="3296002" cy="6440114"/>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11251435" y="2082144"/>
            <a:ext cx="3242679" cy="6470415"/>
          </a:xfrm>
          <a:prstGeom prst="rect">
            <a:avLst/>
          </a:prstGeom>
        </p:spPr>
      </p:pic>
      <p:pic>
        <p:nvPicPr>
          <p:cNvPr name="Picture 10" id="10"/>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27729" y="7449323"/>
            <a:ext cx="7315200" cy="3285190"/>
          </a:xfrm>
          <a:prstGeom prst="rect">
            <a:avLst/>
          </a:prstGeom>
        </p:spPr>
      </p:pic>
      <p:pic>
        <p:nvPicPr>
          <p:cNvPr name="Picture 11" id="11"/>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3601700" y="-338010"/>
            <a:ext cx="7315200" cy="328519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5A4594"/>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grpSp>
        <p:nvGrpSpPr>
          <p:cNvPr name="Group 3" id="3"/>
          <p:cNvGrpSpPr/>
          <p:nvPr/>
        </p:nvGrpSpPr>
        <p:grpSpPr>
          <a:xfrm rot="0">
            <a:off x="2768227" y="2473322"/>
            <a:ext cx="10908266" cy="3150903"/>
            <a:chOff x="0" y="0"/>
            <a:chExt cx="14544354" cy="4201205"/>
          </a:xfrm>
        </p:grpSpPr>
        <p:sp>
          <p:nvSpPr>
            <p:cNvPr name="TextBox 4" id="4"/>
            <p:cNvSpPr txBox="true"/>
            <p:nvPr/>
          </p:nvSpPr>
          <p:spPr>
            <a:xfrm rot="0">
              <a:off x="0" y="862612"/>
              <a:ext cx="14544354" cy="3338592"/>
            </a:xfrm>
            <a:prstGeom prst="rect">
              <a:avLst/>
            </a:prstGeom>
          </p:spPr>
          <p:txBody>
            <a:bodyPr anchor="t" rtlCol="false" tIns="0" lIns="0" bIns="0" rIns="0">
              <a:spAutoFit/>
            </a:bodyPr>
            <a:lstStyle/>
            <a:p>
              <a:pPr marL="925754" indent="-462877" lvl="1">
                <a:lnSpc>
                  <a:spcPts val="6860"/>
                </a:lnSpc>
                <a:buFont typeface="Arial"/>
                <a:buChar char="•"/>
              </a:pPr>
              <a:r>
                <a:rPr lang="en-US" sz="4287" spc="85">
                  <a:solidFill>
                    <a:srgbClr val="F5F5EF"/>
                  </a:solidFill>
                  <a:latin typeface="Clear Sans Regular"/>
                </a:rPr>
                <a:t>RIWAYAT HALAMAN SIMULASI </a:t>
              </a:r>
            </a:p>
            <a:p>
              <a:pPr marL="925754" indent="-462877" lvl="1">
                <a:lnSpc>
                  <a:spcPts val="6860"/>
                </a:lnSpc>
                <a:buFont typeface="Arial"/>
                <a:buChar char="•"/>
              </a:pPr>
              <a:r>
                <a:rPr lang="en-US" sz="4287" spc="85">
                  <a:solidFill>
                    <a:srgbClr val="F5F5EF"/>
                  </a:solidFill>
                  <a:latin typeface="Clear Sans Regular"/>
                </a:rPr>
                <a:t>RIWAYAT </a:t>
              </a:r>
              <a:r>
                <a:rPr lang="en-US" sz="4287" spc="85">
                  <a:solidFill>
                    <a:srgbClr val="F5F5EF"/>
                  </a:solidFill>
                  <a:latin typeface="Clear Sans Regular"/>
                </a:rPr>
                <a:t>HALAMAN  BENCHMARK   </a:t>
              </a:r>
            </a:p>
            <a:p>
              <a:pPr algn="l" marL="925755" indent="-462877" lvl="1">
                <a:lnSpc>
                  <a:spcPts val="6860"/>
                </a:lnSpc>
                <a:buFont typeface="Arial"/>
                <a:buChar char="•"/>
              </a:pPr>
              <a:r>
                <a:rPr lang="en-US" sz="4287" spc="85">
                  <a:solidFill>
                    <a:srgbClr val="F5F5EF"/>
                  </a:solidFill>
                  <a:latin typeface="Clear Sans Regular"/>
                </a:rPr>
                <a:t>DOKUMENTASI USER GUIDE </a:t>
              </a:r>
            </a:p>
          </p:txBody>
        </p:sp>
        <p:sp>
          <p:nvSpPr>
            <p:cNvPr name="TextBox 5" id="5"/>
            <p:cNvSpPr txBox="true"/>
            <p:nvPr/>
          </p:nvSpPr>
          <p:spPr>
            <a:xfrm rot="0">
              <a:off x="0" y="28575"/>
              <a:ext cx="1460158" cy="641635"/>
            </a:xfrm>
            <a:prstGeom prst="rect">
              <a:avLst/>
            </a:prstGeom>
          </p:spPr>
          <p:txBody>
            <a:bodyPr anchor="t" rtlCol="false" tIns="0" lIns="0" bIns="0" rIns="0">
              <a:spAutoFit/>
            </a:bodyPr>
            <a:lstStyle/>
            <a:p>
              <a:pPr>
                <a:lnSpc>
                  <a:spcPts val="3697"/>
                </a:lnSpc>
              </a:pPr>
            </a:p>
          </p:txBody>
        </p:sp>
      </p:grpSp>
      <p:grpSp>
        <p:nvGrpSpPr>
          <p:cNvPr name="Group 6" id="6"/>
          <p:cNvGrpSpPr/>
          <p:nvPr/>
        </p:nvGrpSpPr>
        <p:grpSpPr>
          <a:xfrm rot="0">
            <a:off x="7501797" y="3828210"/>
            <a:ext cx="441127" cy="441127"/>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54201" y="7449323"/>
            <a:ext cx="5560541" cy="4114800"/>
          </a:xfrm>
          <a:prstGeom prst="rect">
            <a:avLst/>
          </a:prstGeom>
        </p:spPr>
      </p:pic>
      <p:sp>
        <p:nvSpPr>
          <p:cNvPr name="TextBox 9" id="9"/>
          <p:cNvSpPr txBox="true"/>
          <p:nvPr/>
        </p:nvSpPr>
        <p:spPr>
          <a:xfrm rot="0">
            <a:off x="788765" y="1076325"/>
            <a:ext cx="15894391" cy="848264"/>
          </a:xfrm>
          <a:prstGeom prst="rect">
            <a:avLst/>
          </a:prstGeom>
        </p:spPr>
        <p:txBody>
          <a:bodyPr anchor="t" rtlCol="false" tIns="0" lIns="0" bIns="0" rIns="0">
            <a:spAutoFit/>
          </a:bodyPr>
          <a:lstStyle/>
          <a:p>
            <a:pPr algn="ctr">
              <a:lnSpc>
                <a:spcPts val="6527"/>
              </a:lnSpc>
            </a:pPr>
            <a:r>
              <a:rPr lang="en-US" sz="5880" spc="294">
                <a:solidFill>
                  <a:srgbClr val="F5E753"/>
                </a:solidFill>
                <a:latin typeface="Montserrat Classic Bold"/>
              </a:rPr>
              <a:t>UNIMPLEMENTED FEATURE</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21875" y="3828210"/>
            <a:ext cx="5560541" cy="41148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5E753"/>
        </a:solidFill>
      </p:bgPr>
    </p:bg>
    <p:spTree>
      <p:nvGrpSpPr>
        <p:cNvPr id="1" name=""/>
        <p:cNvGrpSpPr/>
        <p:nvPr/>
      </p:nvGrpSpPr>
      <p:grpSpPr>
        <a:xfrm>
          <a:off x="0" y="0"/>
          <a:ext cx="0" cy="0"/>
          <a:chOff x="0" y="0"/>
          <a:chExt cx="0" cy="0"/>
        </a:xfrm>
      </p:grpSpPr>
      <p:grpSp>
        <p:nvGrpSpPr>
          <p:cNvPr name="Group 2" id="2"/>
          <p:cNvGrpSpPr/>
          <p:nvPr/>
        </p:nvGrpSpPr>
        <p:grpSpPr>
          <a:xfrm rot="0">
            <a:off x="4065686" y="1324102"/>
            <a:ext cx="9826717" cy="2828925"/>
            <a:chOff x="0" y="0"/>
            <a:chExt cx="3324099" cy="956945"/>
          </a:xfrm>
        </p:grpSpPr>
        <p:sp>
          <p:nvSpPr>
            <p:cNvPr name="Freeform 3" id="3"/>
            <p:cNvSpPr/>
            <p:nvPr/>
          </p:nvSpPr>
          <p:spPr>
            <a:xfrm>
              <a:off x="0" y="0"/>
              <a:ext cx="3324099" cy="956945"/>
            </a:xfrm>
            <a:custGeom>
              <a:avLst/>
              <a:gdLst/>
              <a:ahLst/>
              <a:cxnLst/>
              <a:rect r="r" b="b" t="t" l="l"/>
              <a:pathLst>
                <a:path h="956945" w="3324099">
                  <a:moveTo>
                    <a:pt x="0" y="0"/>
                  </a:moveTo>
                  <a:lnTo>
                    <a:pt x="3324099" y="0"/>
                  </a:lnTo>
                  <a:lnTo>
                    <a:pt x="3324099" y="956945"/>
                  </a:lnTo>
                  <a:lnTo>
                    <a:pt x="0" y="956945"/>
                  </a:lnTo>
                  <a:close/>
                </a:path>
              </a:pathLst>
            </a:custGeom>
            <a:solidFill>
              <a:srgbClr val="3ABDC4"/>
            </a:solidFill>
          </p:spPr>
        </p:sp>
      </p:grpSp>
      <p:grpSp>
        <p:nvGrpSpPr>
          <p:cNvPr name="Group 4" id="4"/>
          <p:cNvGrpSpPr/>
          <p:nvPr/>
        </p:nvGrpSpPr>
        <p:grpSpPr>
          <a:xfrm rot="0">
            <a:off x="1438311" y="849372"/>
            <a:ext cx="15081468" cy="2751157"/>
            <a:chOff x="0" y="0"/>
            <a:chExt cx="20108624" cy="3668209"/>
          </a:xfrm>
        </p:grpSpPr>
        <p:sp>
          <p:nvSpPr>
            <p:cNvPr name="TextBox 5" id="5"/>
            <p:cNvSpPr txBox="true"/>
            <p:nvPr/>
          </p:nvSpPr>
          <p:spPr>
            <a:xfrm rot="0">
              <a:off x="3718773" y="1559834"/>
              <a:ext cx="12671078" cy="2108375"/>
            </a:xfrm>
            <a:prstGeom prst="rect">
              <a:avLst/>
            </a:prstGeom>
          </p:spPr>
          <p:txBody>
            <a:bodyPr anchor="t" rtlCol="false" tIns="0" lIns="0" bIns="0" rIns="0">
              <a:spAutoFit/>
            </a:bodyPr>
            <a:lstStyle/>
            <a:p>
              <a:pPr algn="just" marL="462423" indent="-231212" lvl="1">
                <a:lnSpc>
                  <a:spcPts val="3212"/>
                </a:lnSpc>
                <a:buFont typeface="Arial"/>
                <a:buChar char="•"/>
              </a:pPr>
              <a:r>
                <a:rPr lang="en-US" sz="2141" spc="257">
                  <a:solidFill>
                    <a:srgbClr val="1D242C"/>
                  </a:solidFill>
                  <a:latin typeface="Montserrat Light"/>
                </a:rPr>
                <a:t>Ketika user melakukan pencarian group </a:t>
              </a:r>
            </a:p>
            <a:p>
              <a:pPr algn="just" marL="462423" indent="-231212" lvl="1">
                <a:lnSpc>
                  <a:spcPts val="3212"/>
                </a:lnSpc>
                <a:buFont typeface="Arial"/>
                <a:buChar char="•"/>
              </a:pPr>
              <a:r>
                <a:rPr lang="en-US" sz="2141" spc="257">
                  <a:solidFill>
                    <a:srgbClr val="1D242C"/>
                  </a:solidFill>
                  <a:latin typeface="Montserrat Light"/>
                </a:rPr>
                <a:t>Login dan Sign Up</a:t>
              </a:r>
            </a:p>
            <a:p>
              <a:pPr algn="just">
                <a:lnSpc>
                  <a:spcPts val="3212"/>
                </a:lnSpc>
              </a:pPr>
            </a:p>
            <a:p>
              <a:pPr algn="just">
                <a:lnSpc>
                  <a:spcPts val="3212"/>
                </a:lnSpc>
              </a:pPr>
            </a:p>
          </p:txBody>
        </p:sp>
        <p:sp>
          <p:nvSpPr>
            <p:cNvPr name="TextBox 6" id="6"/>
            <p:cNvSpPr txBox="true"/>
            <p:nvPr/>
          </p:nvSpPr>
          <p:spPr>
            <a:xfrm rot="0">
              <a:off x="0" y="47625"/>
              <a:ext cx="20108624" cy="1094831"/>
            </a:xfrm>
            <a:prstGeom prst="rect">
              <a:avLst/>
            </a:prstGeom>
          </p:spPr>
          <p:txBody>
            <a:bodyPr anchor="t" rtlCol="false" tIns="0" lIns="0" bIns="0" rIns="0">
              <a:spAutoFit/>
            </a:bodyPr>
            <a:lstStyle/>
            <a:p>
              <a:pPr>
                <a:lnSpc>
                  <a:spcPts val="6293"/>
                </a:lnSpc>
              </a:pPr>
              <a:r>
                <a:rPr lang="en-US" sz="5669" spc="283">
                  <a:solidFill>
                    <a:srgbClr val="5A4594"/>
                  </a:solidFill>
                  <a:latin typeface="Montserrat Classic Bold"/>
                </a:rPr>
                <a:t>WIZARD OF OZ</a:t>
              </a:r>
            </a:p>
          </p:txBody>
        </p:sp>
      </p:grpSp>
      <p:sp>
        <p:nvSpPr>
          <p:cNvPr name="AutoShape 7" id="7"/>
          <p:cNvSpPr/>
          <p:nvPr/>
        </p:nvSpPr>
        <p:spPr>
          <a:xfrm rot="0">
            <a:off x="17722638" y="4357337"/>
            <a:ext cx="9525" cy="3091986"/>
          </a:xfrm>
          <a:prstGeom prst="rect">
            <a:avLst/>
          </a:prstGeom>
          <a:solidFill>
            <a:srgbClr val="5A4594"/>
          </a:solidFill>
        </p:spPr>
      </p:sp>
      <p:grpSp>
        <p:nvGrpSpPr>
          <p:cNvPr name="Group 8" id="8"/>
          <p:cNvGrpSpPr/>
          <p:nvPr/>
        </p:nvGrpSpPr>
        <p:grpSpPr>
          <a:xfrm rot="0">
            <a:off x="4065686" y="5903330"/>
            <a:ext cx="9826717" cy="3858339"/>
            <a:chOff x="0" y="0"/>
            <a:chExt cx="3324099" cy="1305166"/>
          </a:xfrm>
        </p:grpSpPr>
        <p:sp>
          <p:nvSpPr>
            <p:cNvPr name="Freeform 9" id="9"/>
            <p:cNvSpPr/>
            <p:nvPr/>
          </p:nvSpPr>
          <p:spPr>
            <a:xfrm>
              <a:off x="0" y="0"/>
              <a:ext cx="3324099" cy="1305166"/>
            </a:xfrm>
            <a:custGeom>
              <a:avLst/>
              <a:gdLst/>
              <a:ahLst/>
              <a:cxnLst/>
              <a:rect r="r" b="b" t="t" l="l"/>
              <a:pathLst>
                <a:path h="1305166" w="3324099">
                  <a:moveTo>
                    <a:pt x="0" y="0"/>
                  </a:moveTo>
                  <a:lnTo>
                    <a:pt x="3324099" y="0"/>
                  </a:lnTo>
                  <a:lnTo>
                    <a:pt x="3324099" y="1305166"/>
                  </a:lnTo>
                  <a:lnTo>
                    <a:pt x="0" y="1305166"/>
                  </a:lnTo>
                  <a:close/>
                </a:path>
              </a:pathLst>
            </a:custGeom>
            <a:solidFill>
              <a:srgbClr val="3ABDC4"/>
            </a:solidFill>
          </p:spPr>
        </p:sp>
      </p:grpSp>
      <p:grpSp>
        <p:nvGrpSpPr>
          <p:cNvPr name="Group 10" id="10"/>
          <p:cNvGrpSpPr/>
          <p:nvPr/>
        </p:nvGrpSpPr>
        <p:grpSpPr>
          <a:xfrm rot="0">
            <a:off x="1438311" y="5507083"/>
            <a:ext cx="15081468" cy="3557596"/>
            <a:chOff x="0" y="0"/>
            <a:chExt cx="20108624" cy="4743461"/>
          </a:xfrm>
        </p:grpSpPr>
        <p:sp>
          <p:nvSpPr>
            <p:cNvPr name="TextBox 11" id="11"/>
            <p:cNvSpPr txBox="true"/>
            <p:nvPr/>
          </p:nvSpPr>
          <p:spPr>
            <a:xfrm rot="0">
              <a:off x="3718773" y="1559834"/>
              <a:ext cx="12671078" cy="3183627"/>
            </a:xfrm>
            <a:prstGeom prst="rect">
              <a:avLst/>
            </a:prstGeom>
          </p:spPr>
          <p:txBody>
            <a:bodyPr anchor="t" rtlCol="false" tIns="0" lIns="0" bIns="0" rIns="0">
              <a:spAutoFit/>
            </a:bodyPr>
            <a:lstStyle/>
            <a:p>
              <a:pPr algn="just">
                <a:lnSpc>
                  <a:spcPts val="3212"/>
                </a:lnSpc>
              </a:pPr>
              <a:r>
                <a:rPr lang="en-US" sz="2141" spc="257">
                  <a:solidFill>
                    <a:srgbClr val="1D242C"/>
                  </a:solidFill>
                  <a:latin typeface="Montserrat Light"/>
                </a:rPr>
                <a:t>Kita melakukan hard coded pada fitur utama rakitkuy Simulasi dengan memberikan tombol rakit.kuy laboratory dimana user dapat melihat peforma dari PC yang dibuat dan pada fitur benchmark dimana user dapat diberikan kesimpulan mengenai peforma kedua PC </a:t>
              </a:r>
            </a:p>
            <a:p>
              <a:pPr algn="just">
                <a:lnSpc>
                  <a:spcPts val="3212"/>
                </a:lnSpc>
              </a:pPr>
            </a:p>
          </p:txBody>
        </p:sp>
        <p:sp>
          <p:nvSpPr>
            <p:cNvPr name="TextBox 12" id="12"/>
            <p:cNvSpPr txBox="true"/>
            <p:nvPr/>
          </p:nvSpPr>
          <p:spPr>
            <a:xfrm rot="0">
              <a:off x="0" y="47625"/>
              <a:ext cx="20108624" cy="1094831"/>
            </a:xfrm>
            <a:prstGeom prst="rect">
              <a:avLst/>
            </a:prstGeom>
          </p:spPr>
          <p:txBody>
            <a:bodyPr anchor="t" rtlCol="false" tIns="0" lIns="0" bIns="0" rIns="0">
              <a:spAutoFit/>
            </a:bodyPr>
            <a:lstStyle/>
            <a:p>
              <a:pPr>
                <a:lnSpc>
                  <a:spcPts val="6293"/>
                </a:lnSpc>
              </a:pPr>
              <a:r>
                <a:rPr lang="en-US" sz="5669" spc="283">
                  <a:solidFill>
                    <a:srgbClr val="5A4594"/>
                  </a:solidFill>
                  <a:latin typeface="Montserrat Classic Bold"/>
                </a:rPr>
                <a:t>HARD-CODED FEATURES</a:t>
              </a:r>
            </a:p>
          </p:txBody>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5188" y="7102641"/>
            <a:ext cx="3267776" cy="4704914"/>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88750" y="-1323757"/>
            <a:ext cx="3267776" cy="4704914"/>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4759"/>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grpSp>
        <p:nvGrpSpPr>
          <p:cNvPr name="Group 3" id="3"/>
          <p:cNvGrpSpPr/>
          <p:nvPr/>
        </p:nvGrpSpPr>
        <p:grpSpPr>
          <a:xfrm rot="0">
            <a:off x="1028700" y="3442677"/>
            <a:ext cx="9019563" cy="3401646"/>
            <a:chOff x="0" y="0"/>
            <a:chExt cx="12026084" cy="4535528"/>
          </a:xfrm>
        </p:grpSpPr>
        <p:sp>
          <p:nvSpPr>
            <p:cNvPr name="TextBox 4" id="4"/>
            <p:cNvSpPr txBox="true"/>
            <p:nvPr/>
          </p:nvSpPr>
          <p:spPr>
            <a:xfrm rot="0">
              <a:off x="0" y="1534913"/>
              <a:ext cx="12026084" cy="3000615"/>
            </a:xfrm>
            <a:prstGeom prst="rect">
              <a:avLst/>
            </a:prstGeom>
          </p:spPr>
          <p:txBody>
            <a:bodyPr anchor="t" rtlCol="false" tIns="0" lIns="0" bIns="0" rIns="0">
              <a:spAutoFit/>
            </a:bodyPr>
            <a:lstStyle/>
            <a:p>
              <a:pPr marL="906781" indent="-302260" lvl="2">
                <a:lnSpc>
                  <a:spcPts val="4704"/>
                </a:lnSpc>
                <a:buFont typeface="Arial"/>
                <a:buChar char="⚬"/>
              </a:pPr>
              <a:r>
                <a:rPr lang="en-US" sz="2100" spc="252">
                  <a:solidFill>
                    <a:srgbClr val="F5F5EF"/>
                  </a:solidFill>
                  <a:latin typeface="Montserrat Light"/>
                </a:rPr>
                <a:t>GLEN FREDERIK F. T           05211840000078</a:t>
              </a:r>
            </a:p>
            <a:p>
              <a:pPr marL="906781" indent="-302260" lvl="2">
                <a:lnSpc>
                  <a:spcPts val="4704"/>
                </a:lnSpc>
                <a:buFont typeface="Arial"/>
                <a:buChar char="⚬"/>
              </a:pPr>
              <a:r>
                <a:rPr lang="en-US" sz="2100" spc="252">
                  <a:solidFill>
                    <a:srgbClr val="F5F5EF"/>
                  </a:solidFill>
                  <a:latin typeface="Montserrat Light"/>
                </a:rPr>
                <a:t>LAURA EVELINE A.              05211840000116</a:t>
              </a:r>
            </a:p>
            <a:p>
              <a:pPr marL="906781" indent="-302260" lvl="2">
                <a:lnSpc>
                  <a:spcPts val="4704"/>
                </a:lnSpc>
                <a:buFont typeface="Arial"/>
                <a:buChar char="⚬"/>
              </a:pPr>
              <a:r>
                <a:rPr lang="en-US" sz="2100" spc="252">
                  <a:solidFill>
                    <a:srgbClr val="F5F5EF"/>
                  </a:solidFill>
                  <a:latin typeface="Montserrat Light"/>
                </a:rPr>
                <a:t>RAHMATIKA JAGAD P         05211840000138</a:t>
              </a:r>
              <a:r>
                <a:rPr lang="en-US" sz="2100" spc="252">
                  <a:solidFill>
                    <a:srgbClr val="F5F5EF"/>
                  </a:solidFill>
                  <a:latin typeface="Montserrat Light"/>
                </a:rPr>
                <a:t>  </a:t>
              </a:r>
            </a:p>
            <a:p>
              <a:pPr marL="906780" indent="-302260" lvl="2">
                <a:lnSpc>
                  <a:spcPts val="4704"/>
                </a:lnSpc>
                <a:buFont typeface="Arial"/>
                <a:buChar char="⚬"/>
              </a:pPr>
              <a:r>
                <a:rPr lang="en-US" sz="2100" spc="252">
                  <a:solidFill>
                    <a:srgbClr val="F5F5EF"/>
                  </a:solidFill>
                  <a:latin typeface="Montserrat Light"/>
                </a:rPr>
                <a:t>BERLYAN PERMATA S         05211840007005</a:t>
              </a:r>
            </a:p>
          </p:txBody>
        </p:sp>
        <p:sp>
          <p:nvSpPr>
            <p:cNvPr name="TextBox 5" id="5"/>
            <p:cNvSpPr txBox="true"/>
            <p:nvPr/>
          </p:nvSpPr>
          <p:spPr>
            <a:xfrm rot="0">
              <a:off x="0" y="47625"/>
              <a:ext cx="11138033" cy="1270635"/>
            </a:xfrm>
            <a:prstGeom prst="rect">
              <a:avLst/>
            </a:prstGeom>
          </p:spPr>
          <p:txBody>
            <a:bodyPr anchor="t" rtlCol="false" tIns="0" lIns="0" bIns="0" rIns="0">
              <a:spAutoFit/>
            </a:bodyPr>
            <a:lstStyle/>
            <a:p>
              <a:pPr>
                <a:lnSpc>
                  <a:spcPts val="7214"/>
                </a:lnSpc>
              </a:pPr>
              <a:r>
                <a:rPr lang="en-US" sz="6499" spc="324">
                  <a:solidFill>
                    <a:srgbClr val="F5E753"/>
                  </a:solidFill>
                  <a:latin typeface="Montserrat Classic Bold"/>
                </a:rPr>
                <a:t>MEET OUR TEAMS</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20681" y="3241728"/>
            <a:ext cx="5016665" cy="3803544"/>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5A4594"/>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sp>
        <p:nvSpPr>
          <p:cNvPr name="TextBox 3" id="3"/>
          <p:cNvSpPr txBox="true"/>
          <p:nvPr/>
        </p:nvSpPr>
        <p:spPr>
          <a:xfrm rot="0">
            <a:off x="2060981" y="4639389"/>
            <a:ext cx="14166039" cy="1065371"/>
          </a:xfrm>
          <a:prstGeom prst="rect">
            <a:avLst/>
          </a:prstGeom>
        </p:spPr>
        <p:txBody>
          <a:bodyPr anchor="t" rtlCol="false" tIns="0" lIns="0" bIns="0" rIns="0">
            <a:spAutoFit/>
          </a:bodyPr>
          <a:lstStyle/>
          <a:p>
            <a:pPr algn="ctr">
              <a:lnSpc>
                <a:spcPts val="8244"/>
              </a:lnSpc>
            </a:pPr>
            <a:r>
              <a:rPr lang="en-US" sz="7427" spc="371">
                <a:solidFill>
                  <a:srgbClr val="F5E753"/>
                </a:solidFill>
                <a:latin typeface="Montserrat Classic Bold"/>
              </a:rPr>
              <a:t>PROTOTYPE DEMO</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54201" y="7449323"/>
            <a:ext cx="5560541" cy="411480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479030" y="-188050"/>
            <a:ext cx="5560541" cy="41148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236983" y="4542694"/>
            <a:ext cx="18051017" cy="1969568"/>
            <a:chOff x="0" y="0"/>
            <a:chExt cx="24068023" cy="2626090"/>
          </a:xfrm>
        </p:grpSpPr>
        <p:sp>
          <p:nvSpPr>
            <p:cNvPr name="TextBox 3" id="3"/>
            <p:cNvSpPr txBox="true"/>
            <p:nvPr/>
          </p:nvSpPr>
          <p:spPr>
            <a:xfrm rot="0">
              <a:off x="0" y="2166124"/>
              <a:ext cx="24068023" cy="459966"/>
            </a:xfrm>
            <a:prstGeom prst="rect">
              <a:avLst/>
            </a:prstGeom>
          </p:spPr>
          <p:txBody>
            <a:bodyPr anchor="t" rtlCol="false" tIns="0" lIns="0" bIns="0" rIns="0">
              <a:spAutoFit/>
            </a:bodyPr>
            <a:lstStyle/>
            <a:p>
              <a:pPr algn="ctr">
                <a:lnSpc>
                  <a:spcPts val="2987"/>
                </a:lnSpc>
              </a:pPr>
            </a:p>
          </p:txBody>
        </p:sp>
        <p:sp>
          <p:nvSpPr>
            <p:cNvPr name="TextBox 4" id="4"/>
            <p:cNvSpPr txBox="true"/>
            <p:nvPr/>
          </p:nvSpPr>
          <p:spPr>
            <a:xfrm rot="0">
              <a:off x="58935" y="85725"/>
              <a:ext cx="23950152" cy="1850484"/>
            </a:xfrm>
            <a:prstGeom prst="rect">
              <a:avLst/>
            </a:prstGeom>
          </p:spPr>
          <p:txBody>
            <a:bodyPr anchor="t" rtlCol="false" tIns="0" lIns="0" bIns="0" rIns="0">
              <a:spAutoFit/>
            </a:bodyPr>
            <a:lstStyle/>
            <a:p>
              <a:pPr algn="ctr">
                <a:lnSpc>
                  <a:spcPts val="10598"/>
                </a:lnSpc>
              </a:pPr>
              <a:r>
                <a:rPr lang="en-US" sz="9547" spc="477">
                  <a:solidFill>
                    <a:srgbClr val="F5E753"/>
                  </a:solidFill>
                  <a:latin typeface="Montserrat Classic Bold"/>
                </a:rPr>
                <a:t>THANKYOU</a:t>
              </a:r>
            </a:p>
          </p:txBody>
        </p:sp>
      </p:grpSp>
      <p:sp>
        <p:nvSpPr>
          <p:cNvPr name="AutoShape 5" id="5"/>
          <p:cNvSpPr/>
          <p:nvPr/>
        </p:nvSpPr>
        <p:spPr>
          <a:xfrm rot="0">
            <a:off x="17722638" y="4357337"/>
            <a:ext cx="9525" cy="3091986"/>
          </a:xfrm>
          <a:prstGeom prst="rect">
            <a:avLst/>
          </a:prstGeom>
          <a:solidFill>
            <a:srgbClr val="F5F5EF"/>
          </a:solid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5A4594"/>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grpSp>
        <p:nvGrpSpPr>
          <p:cNvPr name="Group 3" id="3"/>
          <p:cNvGrpSpPr/>
          <p:nvPr/>
        </p:nvGrpSpPr>
        <p:grpSpPr>
          <a:xfrm rot="0">
            <a:off x="6981399" y="822324"/>
            <a:ext cx="9954727" cy="2610463"/>
            <a:chOff x="0" y="0"/>
            <a:chExt cx="13272969" cy="3480618"/>
          </a:xfrm>
        </p:grpSpPr>
        <p:sp>
          <p:nvSpPr>
            <p:cNvPr name="TextBox 4" id="4"/>
            <p:cNvSpPr txBox="true"/>
            <p:nvPr/>
          </p:nvSpPr>
          <p:spPr>
            <a:xfrm rot="0">
              <a:off x="0" y="1172747"/>
              <a:ext cx="13272969" cy="2307871"/>
            </a:xfrm>
            <a:prstGeom prst="rect">
              <a:avLst/>
            </a:prstGeom>
          </p:spPr>
          <p:txBody>
            <a:bodyPr anchor="t" rtlCol="false" tIns="0" lIns="0" bIns="0" rIns="0">
              <a:spAutoFit/>
            </a:bodyPr>
            <a:lstStyle/>
            <a:p>
              <a:pPr algn="l" marL="0" indent="0" lvl="0">
                <a:lnSpc>
                  <a:spcPts val="3582"/>
                </a:lnSpc>
                <a:spcBef>
                  <a:spcPct val="0"/>
                </a:spcBef>
              </a:pPr>
              <a:r>
                <a:rPr lang="en-US" sz="2239" spc="44">
                  <a:solidFill>
                    <a:srgbClr val="F5F5EF"/>
                  </a:solidFill>
                  <a:latin typeface="Clear Sans Regular"/>
                </a:rPr>
                <a:t>Memiliki 3 fitur utama yang dapat menjawab permasalahan perakit PC yaitu fitur chat sebagai tempat berbagi informasi dan menambah relasi antar perakit PC, fitur benchmark untuk mengetahui komponen terbaik dalam rakitan PC dan simulasi sebagai gambaran hasil dari rakitan PC</a:t>
              </a:r>
            </a:p>
          </p:txBody>
        </p:sp>
        <p:sp>
          <p:nvSpPr>
            <p:cNvPr name="TextBox 5" id="5"/>
            <p:cNvSpPr txBox="true"/>
            <p:nvPr/>
          </p:nvSpPr>
          <p:spPr>
            <a:xfrm rot="0">
              <a:off x="0" y="38100"/>
              <a:ext cx="7467822" cy="977900"/>
            </a:xfrm>
            <a:prstGeom prst="rect">
              <a:avLst/>
            </a:prstGeom>
          </p:spPr>
          <p:txBody>
            <a:bodyPr anchor="t" rtlCol="false" tIns="0" lIns="0" bIns="0" rIns="0">
              <a:spAutoFit/>
            </a:bodyPr>
            <a:lstStyle/>
            <a:p>
              <a:pPr>
                <a:lnSpc>
                  <a:spcPts val="5550"/>
                </a:lnSpc>
              </a:pPr>
              <a:r>
                <a:rPr lang="en-US" sz="4999" spc="250">
                  <a:solidFill>
                    <a:srgbClr val="F5E753"/>
                  </a:solidFill>
                  <a:latin typeface="Montserrat Classic Bold"/>
                </a:rPr>
                <a:t>KEUNGGULAN</a:t>
              </a:r>
            </a:p>
          </p:txBody>
        </p:sp>
      </p:grpSp>
      <p:grpSp>
        <p:nvGrpSpPr>
          <p:cNvPr name="Group 6" id="6"/>
          <p:cNvGrpSpPr/>
          <p:nvPr/>
        </p:nvGrpSpPr>
        <p:grpSpPr>
          <a:xfrm rot="0">
            <a:off x="6981399" y="3767319"/>
            <a:ext cx="10668277" cy="2980301"/>
            <a:chOff x="0" y="0"/>
            <a:chExt cx="14224369" cy="3973735"/>
          </a:xfrm>
        </p:grpSpPr>
        <p:sp>
          <p:nvSpPr>
            <p:cNvPr name="TextBox 7" id="7"/>
            <p:cNvSpPr txBox="true"/>
            <p:nvPr/>
          </p:nvSpPr>
          <p:spPr>
            <a:xfrm rot="0">
              <a:off x="0" y="1116023"/>
              <a:ext cx="14224369" cy="2857712"/>
            </a:xfrm>
            <a:prstGeom prst="rect">
              <a:avLst/>
            </a:prstGeom>
          </p:spPr>
          <p:txBody>
            <a:bodyPr anchor="t" rtlCol="false" tIns="0" lIns="0" bIns="0" rIns="0">
              <a:spAutoFit/>
            </a:bodyPr>
            <a:lstStyle/>
            <a:p>
              <a:pPr algn="l" marL="0" indent="0" lvl="0">
                <a:lnSpc>
                  <a:spcPts val="3519"/>
                </a:lnSpc>
                <a:spcBef>
                  <a:spcPct val="0"/>
                </a:spcBef>
              </a:pPr>
              <a:r>
                <a:rPr lang="en-US" sz="2199" spc="43">
                  <a:solidFill>
                    <a:srgbClr val="F5F5EF"/>
                  </a:solidFill>
                  <a:latin typeface="Clear Sans Regular"/>
                </a:rPr>
                <a:t>Saat merakit PC dibutuhkan informasi lengkap terkait komponen dan barang-barang yang bagus dalam merakit PC biasanya perakit PC mengalami kerugian saat membeli komponen via online karna barang yang dibeli tidak sama dengan aslinya selain itu perakit PC juga memerlukan wadah untuk sharing atau berbagi mengenai rakit PC pada komunitas rakit PC lainnya</a:t>
              </a:r>
            </a:p>
          </p:txBody>
        </p:sp>
        <p:sp>
          <p:nvSpPr>
            <p:cNvPr name="TextBox 8" id="8"/>
            <p:cNvSpPr txBox="true"/>
            <p:nvPr/>
          </p:nvSpPr>
          <p:spPr>
            <a:xfrm rot="0">
              <a:off x="0" y="38100"/>
              <a:ext cx="8003112" cy="977900"/>
            </a:xfrm>
            <a:prstGeom prst="rect">
              <a:avLst/>
            </a:prstGeom>
          </p:spPr>
          <p:txBody>
            <a:bodyPr anchor="t" rtlCol="false" tIns="0" lIns="0" bIns="0" rIns="0">
              <a:spAutoFit/>
            </a:bodyPr>
            <a:lstStyle/>
            <a:p>
              <a:pPr>
                <a:lnSpc>
                  <a:spcPts val="5550"/>
                </a:lnSpc>
              </a:pPr>
              <a:r>
                <a:rPr lang="en-US" sz="5000" spc="250">
                  <a:solidFill>
                    <a:srgbClr val="F5E753"/>
                  </a:solidFill>
                  <a:latin typeface="Montserrat Classic Bold"/>
                </a:rPr>
                <a:t>PERMASALAHAN</a:t>
              </a:r>
            </a:p>
          </p:txBody>
        </p:sp>
      </p:grpSp>
      <p:grpSp>
        <p:nvGrpSpPr>
          <p:cNvPr name="Group 9" id="9"/>
          <p:cNvGrpSpPr/>
          <p:nvPr/>
        </p:nvGrpSpPr>
        <p:grpSpPr>
          <a:xfrm rot="0">
            <a:off x="6981399" y="7139601"/>
            <a:ext cx="8676163" cy="2600668"/>
            <a:chOff x="0" y="0"/>
            <a:chExt cx="11568218" cy="3467558"/>
          </a:xfrm>
        </p:grpSpPr>
        <p:sp>
          <p:nvSpPr>
            <p:cNvPr name="TextBox 10" id="10"/>
            <p:cNvSpPr txBox="true"/>
            <p:nvPr/>
          </p:nvSpPr>
          <p:spPr>
            <a:xfrm rot="0">
              <a:off x="0" y="1194046"/>
              <a:ext cx="11568218" cy="2273512"/>
            </a:xfrm>
            <a:prstGeom prst="rect">
              <a:avLst/>
            </a:prstGeom>
          </p:spPr>
          <p:txBody>
            <a:bodyPr anchor="t" rtlCol="false" tIns="0" lIns="0" bIns="0" rIns="0">
              <a:spAutoFit/>
            </a:bodyPr>
            <a:lstStyle/>
            <a:p>
              <a:pPr algn="l" marL="0" indent="0" lvl="0">
                <a:lnSpc>
                  <a:spcPts val="3519"/>
                </a:lnSpc>
                <a:spcBef>
                  <a:spcPct val="0"/>
                </a:spcBef>
              </a:pPr>
              <a:r>
                <a:rPr lang="en-US" sz="2199" spc="43">
                  <a:solidFill>
                    <a:srgbClr val="F5F5EF"/>
                  </a:solidFill>
                  <a:latin typeface="Clear Sans Regular"/>
                </a:rPr>
                <a:t>Rakit.Kuy merupakan sebuah platform yang membantu para perakit PC untuk mendapatkan informasi terkait komponen terbaik, dapat melakukan simulasi merakit PC dan sebagai wadah berbagi informasi dengan sesama komunitas perakit PC</a:t>
              </a:r>
            </a:p>
          </p:txBody>
        </p:sp>
        <p:sp>
          <p:nvSpPr>
            <p:cNvPr name="TextBox 11" id="11"/>
            <p:cNvSpPr txBox="true"/>
            <p:nvPr/>
          </p:nvSpPr>
          <p:spPr>
            <a:xfrm rot="0">
              <a:off x="0" y="47625"/>
              <a:ext cx="6508672" cy="996823"/>
            </a:xfrm>
            <a:prstGeom prst="rect">
              <a:avLst/>
            </a:prstGeom>
          </p:spPr>
          <p:txBody>
            <a:bodyPr anchor="t" rtlCol="false" tIns="0" lIns="0" bIns="0" rIns="0">
              <a:spAutoFit/>
            </a:bodyPr>
            <a:lstStyle/>
            <a:p>
              <a:pPr>
                <a:lnSpc>
                  <a:spcPts val="5772"/>
                </a:lnSpc>
              </a:pPr>
              <a:r>
                <a:rPr lang="en-US" sz="5200" spc="260">
                  <a:solidFill>
                    <a:srgbClr val="F5E753"/>
                  </a:solidFill>
                  <a:latin typeface="Montserrat Classic Bold"/>
                </a:rPr>
                <a:t>SOLUSI</a:t>
              </a:r>
            </a:p>
          </p:txBody>
        </p:sp>
      </p:grpSp>
      <p:sp>
        <p:nvSpPr>
          <p:cNvPr name="TextBox 12" id="12"/>
          <p:cNvSpPr txBox="true"/>
          <p:nvPr/>
        </p:nvSpPr>
        <p:spPr>
          <a:xfrm rot="0">
            <a:off x="359738" y="4910063"/>
            <a:ext cx="5461049" cy="993267"/>
          </a:xfrm>
          <a:prstGeom prst="rect">
            <a:avLst/>
          </a:prstGeom>
        </p:spPr>
        <p:txBody>
          <a:bodyPr anchor="t" rtlCol="false" tIns="0" lIns="0" bIns="0" rIns="0">
            <a:spAutoFit/>
          </a:bodyPr>
          <a:lstStyle/>
          <a:p>
            <a:pPr>
              <a:lnSpc>
                <a:spcPts val="7658"/>
              </a:lnSpc>
            </a:pPr>
            <a:r>
              <a:rPr lang="en-US" sz="6899" spc="344">
                <a:solidFill>
                  <a:srgbClr val="8BD4AB"/>
                </a:solidFill>
                <a:latin typeface="Montserrat Classic Bold"/>
              </a:rPr>
              <a:t>RAKIT.KUY</a:t>
            </a:r>
          </a:p>
        </p:txBody>
      </p:sp>
      <p:grpSp>
        <p:nvGrpSpPr>
          <p:cNvPr name="Group 13" id="13"/>
          <p:cNvGrpSpPr/>
          <p:nvPr/>
        </p:nvGrpSpPr>
        <p:grpSpPr>
          <a:xfrm rot="0">
            <a:off x="5820788" y="1649807"/>
            <a:ext cx="282443" cy="6172847"/>
            <a:chOff x="0" y="0"/>
            <a:chExt cx="376590" cy="8230462"/>
          </a:xfrm>
        </p:grpSpPr>
        <p:grpSp>
          <p:nvGrpSpPr>
            <p:cNvPr name="Group 14" id="14"/>
            <p:cNvGrpSpPr/>
            <p:nvPr/>
          </p:nvGrpSpPr>
          <p:grpSpPr>
            <a:xfrm rot="-5400000">
              <a:off x="-1941794" y="1941794"/>
              <a:ext cx="4260179" cy="376590"/>
              <a:chOff x="0" y="0"/>
              <a:chExt cx="9194800" cy="812800"/>
            </a:xfrm>
          </p:grpSpPr>
          <p:sp>
            <p:nvSpPr>
              <p:cNvPr name="Freeform 15" id="1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16" id="16"/>
            <p:cNvGrpSpPr/>
            <p:nvPr/>
          </p:nvGrpSpPr>
          <p:grpSpPr>
            <a:xfrm rot="-5400000">
              <a:off x="-1941794" y="5912077"/>
              <a:ext cx="4260179" cy="376590"/>
              <a:chOff x="0" y="0"/>
              <a:chExt cx="9194800" cy="812800"/>
            </a:xfrm>
          </p:grpSpPr>
          <p:sp>
            <p:nvSpPr>
              <p:cNvPr name="Freeform 17" id="17"/>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grpSp>
        <p:nvGrpSpPr>
          <p:cNvPr name="Group 18" id="18"/>
          <p:cNvGrpSpPr/>
          <p:nvPr/>
        </p:nvGrpSpPr>
        <p:grpSpPr>
          <a:xfrm rot="0">
            <a:off x="5820788" y="2778807"/>
            <a:ext cx="282443" cy="6172847"/>
            <a:chOff x="0" y="0"/>
            <a:chExt cx="376590" cy="8230462"/>
          </a:xfrm>
        </p:grpSpPr>
        <p:grpSp>
          <p:nvGrpSpPr>
            <p:cNvPr name="Group 19" id="19"/>
            <p:cNvGrpSpPr/>
            <p:nvPr/>
          </p:nvGrpSpPr>
          <p:grpSpPr>
            <a:xfrm rot="-5400000">
              <a:off x="-1941794" y="1941794"/>
              <a:ext cx="4260179" cy="376590"/>
              <a:chOff x="0" y="0"/>
              <a:chExt cx="9194800" cy="812800"/>
            </a:xfrm>
          </p:grpSpPr>
          <p:sp>
            <p:nvSpPr>
              <p:cNvPr name="Freeform 20" id="2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name="Group 21" id="21"/>
            <p:cNvGrpSpPr/>
            <p:nvPr/>
          </p:nvGrpSpPr>
          <p:grpSpPr>
            <a:xfrm rot="-5400000">
              <a:off x="-1941794" y="5912077"/>
              <a:ext cx="4260179" cy="376590"/>
              <a:chOff x="0" y="0"/>
              <a:chExt cx="9194800" cy="812800"/>
            </a:xfrm>
          </p:grpSpPr>
          <p:sp>
            <p:nvSpPr>
              <p:cNvPr name="Freeform 22" id="2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5E753"/>
        </a:solidFill>
      </p:bgPr>
    </p:bg>
    <p:spTree>
      <p:nvGrpSpPr>
        <p:cNvPr id="1" name=""/>
        <p:cNvGrpSpPr/>
        <p:nvPr/>
      </p:nvGrpSpPr>
      <p:grpSpPr>
        <a:xfrm>
          <a:off x="0" y="0"/>
          <a:ext cx="0" cy="0"/>
          <a:chOff x="0" y="0"/>
          <a:chExt cx="0" cy="0"/>
        </a:xfrm>
      </p:grpSpPr>
      <p:grpSp>
        <p:nvGrpSpPr>
          <p:cNvPr name="Group 2" id="2"/>
          <p:cNvGrpSpPr/>
          <p:nvPr/>
        </p:nvGrpSpPr>
        <p:grpSpPr>
          <a:xfrm rot="0">
            <a:off x="-2628212" y="6668273"/>
            <a:ext cx="8149633" cy="81496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4" id="4"/>
          <p:cNvGrpSpPr/>
          <p:nvPr/>
        </p:nvGrpSpPr>
        <p:grpSpPr>
          <a:xfrm rot="0">
            <a:off x="10524778" y="-3037583"/>
            <a:ext cx="6137196" cy="550569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grpSp>
        <p:nvGrpSpPr>
          <p:cNvPr name="Group 6" id="6"/>
          <p:cNvGrpSpPr/>
          <p:nvPr/>
        </p:nvGrpSpPr>
        <p:grpSpPr>
          <a:xfrm rot="0">
            <a:off x="2937373" y="3926691"/>
            <a:ext cx="11970330" cy="2886569"/>
            <a:chOff x="0" y="0"/>
            <a:chExt cx="15960440" cy="3848758"/>
          </a:xfrm>
        </p:grpSpPr>
        <p:sp>
          <p:nvSpPr>
            <p:cNvPr name="TextBox 7" id="7"/>
            <p:cNvSpPr txBox="true"/>
            <p:nvPr/>
          </p:nvSpPr>
          <p:spPr>
            <a:xfrm rot="0">
              <a:off x="2951632" y="3455693"/>
              <a:ext cx="10057176" cy="393065"/>
            </a:xfrm>
            <a:prstGeom prst="rect">
              <a:avLst/>
            </a:prstGeom>
          </p:spPr>
          <p:txBody>
            <a:bodyPr anchor="t" rtlCol="false" tIns="0" lIns="0" bIns="0" rIns="0">
              <a:spAutoFit/>
            </a:bodyPr>
            <a:lstStyle/>
            <a:p>
              <a:pPr algn="ctr">
                <a:lnSpc>
                  <a:spcPts val="2550"/>
                </a:lnSpc>
              </a:pPr>
            </a:p>
          </p:txBody>
        </p:sp>
        <p:sp>
          <p:nvSpPr>
            <p:cNvPr name="TextBox 8" id="8"/>
            <p:cNvSpPr txBox="true"/>
            <p:nvPr/>
          </p:nvSpPr>
          <p:spPr>
            <a:xfrm rot="0">
              <a:off x="0" y="66675"/>
              <a:ext cx="15960440" cy="3052445"/>
            </a:xfrm>
            <a:prstGeom prst="rect">
              <a:avLst/>
            </a:prstGeom>
          </p:spPr>
          <p:txBody>
            <a:bodyPr anchor="t" rtlCol="false" tIns="0" lIns="0" bIns="0" rIns="0">
              <a:spAutoFit/>
            </a:bodyPr>
            <a:lstStyle/>
            <a:p>
              <a:pPr algn="ctr">
                <a:lnSpc>
                  <a:spcPts val="8879"/>
                </a:lnSpc>
              </a:pPr>
              <a:r>
                <a:rPr lang="en-US" sz="7999" spc="399">
                  <a:solidFill>
                    <a:srgbClr val="5A4594"/>
                  </a:solidFill>
                  <a:latin typeface="Montserrat Classic Bold"/>
                </a:rPr>
                <a:t>EVALUATION RESULT</a:t>
              </a:r>
            </a:p>
          </p:txBody>
        </p:sp>
      </p:grpSp>
      <p:sp>
        <p:nvSpPr>
          <p:cNvPr name="AutoShape 9" id="9"/>
          <p:cNvSpPr/>
          <p:nvPr/>
        </p:nvSpPr>
        <p:spPr>
          <a:xfrm rot="0">
            <a:off x="17722638" y="4357337"/>
            <a:ext cx="9525" cy="3091986"/>
          </a:xfrm>
          <a:prstGeom prst="rect">
            <a:avLst/>
          </a:prstGeom>
          <a:solidFill>
            <a:srgbClr val="5A4594"/>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E753"/>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5A4594"/>
          </a:solidFill>
        </p:spPr>
      </p:sp>
      <p:grpSp>
        <p:nvGrpSpPr>
          <p:cNvPr name="Group 3" id="3"/>
          <p:cNvGrpSpPr/>
          <p:nvPr/>
        </p:nvGrpSpPr>
        <p:grpSpPr>
          <a:xfrm rot="0">
            <a:off x="5170273" y="381391"/>
            <a:ext cx="12089027" cy="2086717"/>
            <a:chOff x="0" y="0"/>
            <a:chExt cx="16118703" cy="2782289"/>
          </a:xfrm>
        </p:grpSpPr>
        <p:sp>
          <p:nvSpPr>
            <p:cNvPr name="TextBox 4" id="4"/>
            <p:cNvSpPr txBox="true"/>
            <p:nvPr/>
          </p:nvSpPr>
          <p:spPr>
            <a:xfrm rot="0">
              <a:off x="0" y="2325062"/>
              <a:ext cx="15560401" cy="457227"/>
            </a:xfrm>
            <a:prstGeom prst="rect">
              <a:avLst/>
            </a:prstGeom>
          </p:spPr>
          <p:txBody>
            <a:bodyPr anchor="t" rtlCol="false" tIns="0" lIns="0" bIns="0" rIns="0">
              <a:spAutoFit/>
            </a:bodyPr>
            <a:lstStyle/>
            <a:p>
              <a:pPr>
                <a:lnSpc>
                  <a:spcPts val="2953"/>
                </a:lnSpc>
              </a:pPr>
            </a:p>
          </p:txBody>
        </p:sp>
        <p:sp>
          <p:nvSpPr>
            <p:cNvPr name="TextBox 5" id="5"/>
            <p:cNvSpPr txBox="true"/>
            <p:nvPr/>
          </p:nvSpPr>
          <p:spPr>
            <a:xfrm rot="0">
              <a:off x="0" y="47625"/>
              <a:ext cx="16118703" cy="1973352"/>
            </a:xfrm>
            <a:prstGeom prst="rect">
              <a:avLst/>
            </a:prstGeom>
          </p:spPr>
          <p:txBody>
            <a:bodyPr anchor="t" rtlCol="false" tIns="0" lIns="0" bIns="0" rIns="0">
              <a:spAutoFit/>
            </a:bodyPr>
            <a:lstStyle/>
            <a:p>
              <a:pPr algn="ctr">
                <a:lnSpc>
                  <a:spcPts val="5785"/>
                </a:lnSpc>
              </a:pPr>
              <a:r>
                <a:rPr lang="en-US" sz="5211" spc="260">
                  <a:solidFill>
                    <a:srgbClr val="5A4594"/>
                  </a:solidFill>
                  <a:latin typeface="Montserrat Classic Bold"/>
                </a:rPr>
                <a:t>HEURISTIC EVALUATION OVERVIEW</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2937050"/>
            <a:ext cx="4879678" cy="464013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168388" y="8879740"/>
            <a:ext cx="4879678" cy="4640130"/>
          </a:xfrm>
          <a:prstGeom prst="rect">
            <a:avLst/>
          </a:prstGeom>
        </p:spPr>
      </p:pic>
      <p:grpSp>
        <p:nvGrpSpPr>
          <p:cNvPr name="Group 8" id="8"/>
          <p:cNvGrpSpPr/>
          <p:nvPr/>
        </p:nvGrpSpPr>
        <p:grpSpPr>
          <a:xfrm rot="0">
            <a:off x="1028700" y="2643993"/>
            <a:ext cx="12346033" cy="5657850"/>
            <a:chOff x="0" y="0"/>
            <a:chExt cx="4176312" cy="1913890"/>
          </a:xfrm>
        </p:grpSpPr>
        <p:sp>
          <p:nvSpPr>
            <p:cNvPr name="Freeform 9" id="9"/>
            <p:cNvSpPr/>
            <p:nvPr/>
          </p:nvSpPr>
          <p:spPr>
            <a:xfrm>
              <a:off x="0" y="0"/>
              <a:ext cx="4176312" cy="1913890"/>
            </a:xfrm>
            <a:custGeom>
              <a:avLst/>
              <a:gdLst/>
              <a:ahLst/>
              <a:cxnLst/>
              <a:rect r="r" b="b" t="t" l="l"/>
              <a:pathLst>
                <a:path h="1913890" w="4176312">
                  <a:moveTo>
                    <a:pt x="0" y="0"/>
                  </a:moveTo>
                  <a:lnTo>
                    <a:pt x="4176312" y="0"/>
                  </a:lnTo>
                  <a:lnTo>
                    <a:pt x="4176312" y="1913890"/>
                  </a:lnTo>
                  <a:lnTo>
                    <a:pt x="0" y="1913890"/>
                  </a:lnTo>
                  <a:close/>
                </a:path>
              </a:pathLst>
            </a:custGeom>
            <a:solidFill>
              <a:srgbClr val="9D323E"/>
            </a:solidFill>
          </p:spPr>
        </p:sp>
      </p:grpSp>
      <p:sp>
        <p:nvSpPr>
          <p:cNvPr name="TextBox 10" id="10"/>
          <p:cNvSpPr txBox="true"/>
          <p:nvPr/>
        </p:nvSpPr>
        <p:spPr>
          <a:xfrm rot="0">
            <a:off x="1272918" y="3230201"/>
            <a:ext cx="7714935" cy="4541317"/>
          </a:xfrm>
          <a:prstGeom prst="rect">
            <a:avLst/>
          </a:prstGeom>
        </p:spPr>
        <p:txBody>
          <a:bodyPr anchor="t" rtlCol="false" tIns="0" lIns="0" bIns="0" rIns="0">
            <a:spAutoFit/>
          </a:bodyPr>
          <a:lstStyle/>
          <a:p>
            <a:pPr>
              <a:lnSpc>
                <a:spcPts val="3580"/>
              </a:lnSpc>
              <a:spcBef>
                <a:spcPct val="0"/>
              </a:spcBef>
            </a:pPr>
            <a:r>
              <a:rPr lang="en-US" sz="3225" spc="161">
                <a:solidFill>
                  <a:srgbClr val="F5F5EF"/>
                </a:solidFill>
                <a:latin typeface="Clear Sans Regular Bold"/>
              </a:rPr>
              <a:t>TERDAPAT </a:t>
            </a:r>
            <a:r>
              <a:rPr lang="en-US" sz="3225" spc="161">
                <a:solidFill>
                  <a:srgbClr val="F5F5EF"/>
                </a:solidFill>
                <a:latin typeface="Clear Sans Regular Bold"/>
              </a:rPr>
              <a:t> 13 PERMASALAHAN</a:t>
            </a:r>
          </a:p>
          <a:p>
            <a:pPr>
              <a:lnSpc>
                <a:spcPts val="3580"/>
              </a:lnSpc>
              <a:spcBef>
                <a:spcPct val="0"/>
              </a:spcBef>
            </a:pPr>
            <a:r>
              <a:rPr lang="en-US" sz="3225" spc="161">
                <a:solidFill>
                  <a:srgbClr val="F5F5EF"/>
                </a:solidFill>
                <a:latin typeface="Clear Sans Regular Bold"/>
              </a:rPr>
              <a:t>DENGAN TINGKAT KEPARAHAN 1-2</a:t>
            </a:r>
          </a:p>
          <a:p>
            <a:pPr>
              <a:lnSpc>
                <a:spcPts val="3580"/>
              </a:lnSpc>
              <a:spcBef>
                <a:spcPct val="0"/>
              </a:spcBef>
            </a:pPr>
          </a:p>
          <a:p>
            <a:pPr>
              <a:lnSpc>
                <a:spcPts val="3580"/>
              </a:lnSpc>
              <a:spcBef>
                <a:spcPct val="0"/>
              </a:spcBef>
            </a:pPr>
            <a:r>
              <a:rPr lang="en-US" sz="3225" spc="161">
                <a:solidFill>
                  <a:srgbClr val="F5F5EF"/>
                </a:solidFill>
                <a:latin typeface="Clear Sans Regular Bold"/>
              </a:rPr>
              <a:t>SEBANYAK 3 PERMASALAHAN</a:t>
            </a:r>
          </a:p>
          <a:p>
            <a:pPr>
              <a:lnSpc>
                <a:spcPts val="3580"/>
              </a:lnSpc>
              <a:spcBef>
                <a:spcPct val="0"/>
              </a:spcBef>
            </a:pPr>
            <a:r>
              <a:rPr lang="en-US" sz="3225" spc="161">
                <a:solidFill>
                  <a:srgbClr val="F5F5EF"/>
                </a:solidFill>
                <a:latin typeface="Clear Sans Regular Bold"/>
              </a:rPr>
              <a:t>DENGAN TINGKAT KEPARAHAN 3-4</a:t>
            </a:r>
          </a:p>
          <a:p>
            <a:pPr>
              <a:lnSpc>
                <a:spcPts val="3580"/>
              </a:lnSpc>
              <a:spcBef>
                <a:spcPct val="0"/>
              </a:spcBef>
            </a:pPr>
          </a:p>
          <a:p>
            <a:pPr>
              <a:lnSpc>
                <a:spcPts val="3580"/>
              </a:lnSpc>
              <a:spcBef>
                <a:spcPct val="0"/>
              </a:spcBef>
            </a:pPr>
            <a:r>
              <a:rPr lang="en-US" sz="3225" spc="161">
                <a:solidFill>
                  <a:srgbClr val="F5F5EF"/>
                </a:solidFill>
                <a:latin typeface="Clear Sans Regular Bold"/>
              </a:rPr>
              <a:t>SUMBER PERMASALAHAN TERBESAR: </a:t>
            </a:r>
          </a:p>
          <a:p>
            <a:pPr>
              <a:lnSpc>
                <a:spcPts val="3580"/>
              </a:lnSpc>
              <a:spcBef>
                <a:spcPct val="0"/>
              </a:spcBef>
            </a:pPr>
            <a:r>
              <a:rPr lang="en-US" sz="3225" spc="161">
                <a:solidFill>
                  <a:srgbClr val="F5F5EF"/>
                </a:solidFill>
                <a:latin typeface="Clear Sans Regular Bold"/>
              </a:rPr>
              <a:t> VISIBILITY OF STATUS</a:t>
            </a:r>
          </a:p>
          <a:p>
            <a:pPr>
              <a:lnSpc>
                <a:spcPts val="3580"/>
              </a:lnSpc>
              <a:spcBef>
                <a:spcPct val="0"/>
              </a:spcBef>
            </a:pPr>
            <a:r>
              <a:rPr lang="en-US" sz="3225" spc="161">
                <a:solidFill>
                  <a:srgbClr val="F5F5EF"/>
                </a:solidFill>
                <a:latin typeface="Clear Sans Regular Bold"/>
              </a:rPr>
              <a:t> CONSISTENCY &amp; STANDARDS </a:t>
            </a:r>
          </a:p>
          <a:p>
            <a:pPr>
              <a:lnSpc>
                <a:spcPts val="3580"/>
              </a:lnSpc>
              <a:spcBef>
                <a:spcPct val="0"/>
              </a:spcBef>
            </a:pPr>
            <a:r>
              <a:rPr lang="en-US" sz="3225" spc="161">
                <a:solidFill>
                  <a:srgbClr val="F5F5EF"/>
                </a:solidFill>
                <a:latin typeface="Clear Sans Regular Bold"/>
              </a:rPr>
              <a:t>RECOGNITIO NOT RECALL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4759"/>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sp>
        <p:nvSpPr>
          <p:cNvPr name="TextBox 3" id="3"/>
          <p:cNvSpPr txBox="true"/>
          <p:nvPr/>
        </p:nvSpPr>
        <p:spPr>
          <a:xfrm rot="0">
            <a:off x="1266171" y="3013567"/>
            <a:ext cx="16203072" cy="5627126"/>
          </a:xfrm>
          <a:prstGeom prst="rect">
            <a:avLst/>
          </a:prstGeom>
        </p:spPr>
        <p:txBody>
          <a:bodyPr anchor="t" rtlCol="false" tIns="0" lIns="0" bIns="0" rIns="0">
            <a:spAutoFit/>
          </a:bodyPr>
          <a:lstStyle/>
          <a:p>
            <a:pPr algn="just">
              <a:lnSpc>
                <a:spcPts val="6412"/>
              </a:lnSpc>
            </a:pPr>
          </a:p>
          <a:p>
            <a:pPr algn="just">
              <a:lnSpc>
                <a:spcPts val="6412"/>
              </a:lnSpc>
            </a:pPr>
            <a:r>
              <a:rPr lang="en-US" sz="4007" spc="80">
                <a:solidFill>
                  <a:srgbClr val="F5F5EF"/>
                </a:solidFill>
                <a:latin typeface="Clear Sans Regular"/>
              </a:rPr>
              <a:t>P</a:t>
            </a:r>
            <a:r>
              <a:rPr lang="en-US" sz="2760" spc="55">
                <a:solidFill>
                  <a:srgbClr val="F5F5EF"/>
                </a:solidFill>
                <a:latin typeface="Arimo"/>
              </a:rPr>
              <a:t>engguna tidak mengetahui sejauh apa kemajuan pekerjaan yang telah dilakukan dan tidak terdapat indikator maupun tombol yang merepresentasikan perubahan state dari pekerjaan yang dilakukan oleh pengguna.</a:t>
            </a:r>
          </a:p>
          <a:p>
            <a:pPr algn="just">
              <a:lnSpc>
                <a:spcPts val="6412"/>
              </a:lnSpc>
            </a:pPr>
          </a:p>
          <a:p>
            <a:pPr algn="just" marL="0" indent="0" lvl="0">
              <a:lnSpc>
                <a:spcPts val="6412"/>
              </a:lnSpc>
              <a:spcBef>
                <a:spcPct val="0"/>
              </a:spcBef>
            </a:pPr>
          </a:p>
        </p:txBody>
      </p:sp>
      <p:sp>
        <p:nvSpPr>
          <p:cNvPr name="TextBox 4" id="4"/>
          <p:cNvSpPr txBox="true"/>
          <p:nvPr/>
        </p:nvSpPr>
        <p:spPr>
          <a:xfrm rot="0">
            <a:off x="1446604" y="992839"/>
            <a:ext cx="11970330" cy="1266402"/>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REVISI DESAIN : TINGKAT KEPARAHAN 3 DAN 4</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34375" y="-692873"/>
            <a:ext cx="4054948" cy="4114800"/>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76107" y="7449323"/>
            <a:ext cx="4084874" cy="41148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pic>
        <p:nvPicPr>
          <p:cNvPr name="Picture 3" id="3"/>
          <p:cNvPicPr>
            <a:picLocks noChangeAspect="true"/>
          </p:cNvPicPr>
          <p:nvPr/>
        </p:nvPicPr>
        <p:blipFill>
          <a:blip r:embed="rId2"/>
          <a:srcRect l="0" t="0" r="0" b="0"/>
          <a:stretch>
            <a:fillRect/>
          </a:stretch>
        </p:blipFill>
        <p:spPr>
          <a:xfrm flipH="false" flipV="false" rot="0">
            <a:off x="12132922" y="578878"/>
            <a:ext cx="4685593" cy="9221759"/>
          </a:xfrm>
          <a:prstGeom prst="rect">
            <a:avLst/>
          </a:prstGeom>
        </p:spPr>
      </p:pic>
      <p:sp>
        <p:nvSpPr>
          <p:cNvPr name="TextBox 4" id="4"/>
          <p:cNvSpPr txBox="true"/>
          <p:nvPr/>
        </p:nvSpPr>
        <p:spPr>
          <a:xfrm rot="0">
            <a:off x="921808" y="3245173"/>
            <a:ext cx="8495324" cy="3230421"/>
          </a:xfrm>
          <a:prstGeom prst="rect">
            <a:avLst/>
          </a:prstGeom>
        </p:spPr>
        <p:txBody>
          <a:bodyPr anchor="t" rtlCol="false" tIns="0" lIns="0" bIns="0" rIns="0">
            <a:spAutoFit/>
          </a:bodyPr>
          <a:lstStyle/>
          <a:p>
            <a:pPr algn="l" marL="0" indent="0" lvl="0">
              <a:lnSpc>
                <a:spcPts val="6495"/>
              </a:lnSpc>
              <a:spcBef>
                <a:spcPct val="0"/>
              </a:spcBef>
            </a:pPr>
            <a:r>
              <a:rPr lang="en-US" sz="4059" spc="81">
                <a:solidFill>
                  <a:srgbClr val="F5F5EF"/>
                </a:solidFill>
                <a:latin typeface="Clear Sans Regular"/>
              </a:rPr>
              <a:t>Kami  menambahkan indikator progress dibawah untuk menunjukkan pekerjaan pengguna sudah sampai dimana</a:t>
            </a:r>
          </a:p>
        </p:txBody>
      </p:sp>
      <p:sp>
        <p:nvSpPr>
          <p:cNvPr name="TextBox 5" id="5"/>
          <p:cNvSpPr txBox="true"/>
          <p:nvPr/>
        </p:nvSpPr>
        <p:spPr>
          <a:xfrm rot="0">
            <a:off x="1028700" y="616978"/>
            <a:ext cx="11970330" cy="1270635"/>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RIVISI DESAIN : TINGKAT KEPARAHAN 3 DAN 4</a:t>
            </a:r>
          </a:p>
        </p:txBody>
      </p:sp>
      <p:sp>
        <p:nvSpPr>
          <p:cNvPr name="TextBox 6" id="6"/>
          <p:cNvSpPr txBox="true"/>
          <p:nvPr/>
        </p:nvSpPr>
        <p:spPr>
          <a:xfrm rot="0">
            <a:off x="921808" y="2506208"/>
            <a:ext cx="11970330" cy="637752"/>
          </a:xfrm>
          <a:prstGeom prst="rect">
            <a:avLst/>
          </a:prstGeom>
        </p:spPr>
        <p:txBody>
          <a:bodyPr anchor="t" rtlCol="false" tIns="0" lIns="0" bIns="0" rIns="0">
            <a:spAutoFit/>
          </a:bodyPr>
          <a:lstStyle/>
          <a:p>
            <a:pPr>
              <a:lnSpc>
                <a:spcPts val="4995"/>
              </a:lnSpc>
            </a:pPr>
            <a:r>
              <a:rPr lang="en-US" sz="4500" spc="225">
                <a:solidFill>
                  <a:srgbClr val="8BD4AB"/>
                </a:solidFill>
                <a:latin typeface="Montserrat Classic Bold"/>
              </a:rPr>
              <a:t>PERBAIKAN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4759"/>
        </a:solidFill>
      </p:bgPr>
    </p:bg>
    <p:spTree>
      <p:nvGrpSpPr>
        <p:cNvPr id="1" name=""/>
        <p:cNvGrpSpPr/>
        <p:nvPr/>
      </p:nvGrpSpPr>
      <p:grpSpPr>
        <a:xfrm>
          <a:off x="0" y="0"/>
          <a:ext cx="0" cy="0"/>
          <a:chOff x="0" y="0"/>
          <a:chExt cx="0" cy="0"/>
        </a:xfrm>
      </p:grpSpPr>
      <p:sp>
        <p:nvSpPr>
          <p:cNvPr name="AutoShape 2" id="2"/>
          <p:cNvSpPr/>
          <p:nvPr/>
        </p:nvSpPr>
        <p:spPr>
          <a:xfrm rot="0">
            <a:off x="17722638" y="4357337"/>
            <a:ext cx="9525" cy="3091986"/>
          </a:xfrm>
          <a:prstGeom prst="rect">
            <a:avLst/>
          </a:prstGeom>
          <a:solidFill>
            <a:srgbClr val="F5F5EF"/>
          </a:solidFill>
        </p:spPr>
      </p:sp>
      <p:sp>
        <p:nvSpPr>
          <p:cNvPr name="TextBox 3" id="3"/>
          <p:cNvSpPr txBox="true"/>
          <p:nvPr/>
        </p:nvSpPr>
        <p:spPr>
          <a:xfrm rot="0">
            <a:off x="1446604" y="2569638"/>
            <a:ext cx="15440165" cy="6890390"/>
          </a:xfrm>
          <a:prstGeom prst="rect">
            <a:avLst/>
          </a:prstGeom>
        </p:spPr>
        <p:txBody>
          <a:bodyPr anchor="t" rtlCol="false" tIns="0" lIns="0" bIns="0" rIns="0">
            <a:spAutoFit/>
          </a:bodyPr>
          <a:lstStyle/>
          <a:p>
            <a:pPr>
              <a:lnSpc>
                <a:spcPts val="6134"/>
              </a:lnSpc>
            </a:pPr>
          </a:p>
          <a:p>
            <a:pPr algn="just">
              <a:lnSpc>
                <a:spcPts val="6134"/>
              </a:lnSpc>
            </a:pPr>
            <a:r>
              <a:rPr lang="en-US" sz="3834" spc="76">
                <a:solidFill>
                  <a:srgbClr val="F5F5EF"/>
                </a:solidFill>
                <a:latin typeface="Clear Sans Regular"/>
              </a:rPr>
              <a:t>Penggunaan Bahasa Indonesia dan Bahasa Inggris masih tercampur di banyak sekali layar, seperti pada ketidakkonsistenan penggunaan kata ‘Back’ dan ‘Kembali ke Beranda’ atau ‘speed’ dengan ‘suhu’. Padahal, seharusnya unifikasi dari bahasa merupakan sebuah keharusan saat mendesain antarmuka pengguna.</a:t>
            </a:r>
          </a:p>
          <a:p>
            <a:pPr>
              <a:lnSpc>
                <a:spcPts val="6134"/>
              </a:lnSpc>
            </a:pPr>
          </a:p>
          <a:p>
            <a:pPr algn="l" marL="0" indent="0" lvl="0">
              <a:lnSpc>
                <a:spcPts val="6134"/>
              </a:lnSpc>
              <a:spcBef>
                <a:spcPct val="0"/>
              </a:spcBef>
            </a:pP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984363" y="-998288"/>
            <a:ext cx="7315200" cy="3710801"/>
          </a:xfrm>
          <a:prstGeom prst="rect">
            <a:avLst/>
          </a:prstGeom>
        </p:spPr>
      </p:pic>
      <p:sp>
        <p:nvSpPr>
          <p:cNvPr name="TextBox 5" id="5"/>
          <p:cNvSpPr txBox="true"/>
          <p:nvPr/>
        </p:nvSpPr>
        <p:spPr>
          <a:xfrm rot="0">
            <a:off x="1446604" y="992839"/>
            <a:ext cx="11970330" cy="1266402"/>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REVISI DESAIN : TINGKAT KEPARAHAN 3 DAN 4</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00769" y="7402899"/>
            <a:ext cx="7315200" cy="3710801"/>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grpSp>
        <p:nvGrpSpPr>
          <p:cNvPr name="Group 2" id="2"/>
          <p:cNvGrpSpPr/>
          <p:nvPr/>
        </p:nvGrpSpPr>
        <p:grpSpPr>
          <a:xfrm rot="0">
            <a:off x="13416934" y="-4043225"/>
            <a:ext cx="6511333" cy="651133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name="Group 4" id="4"/>
          <p:cNvGrpSpPr/>
          <p:nvPr/>
        </p:nvGrpSpPr>
        <p:grpSpPr>
          <a:xfrm rot="0">
            <a:off x="-3147289" y="7449323"/>
            <a:ext cx="6294579" cy="6294579"/>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1C5D8"/>
            </a:solidFill>
          </p:spPr>
        </p:sp>
      </p:grpSp>
      <p:sp>
        <p:nvSpPr>
          <p:cNvPr name="AutoShape 6" id="6"/>
          <p:cNvSpPr/>
          <p:nvPr/>
        </p:nvSpPr>
        <p:spPr>
          <a:xfrm rot="0">
            <a:off x="17722638" y="4357337"/>
            <a:ext cx="9525" cy="3091986"/>
          </a:xfrm>
          <a:prstGeom prst="rect">
            <a:avLst/>
          </a:prstGeom>
          <a:solidFill>
            <a:srgbClr val="F5F5EF"/>
          </a:solidFill>
        </p:spPr>
      </p:sp>
      <p:pic>
        <p:nvPicPr>
          <p:cNvPr name="Picture 7" id="7"/>
          <p:cNvPicPr>
            <a:picLocks noChangeAspect="true"/>
          </p:cNvPicPr>
          <p:nvPr/>
        </p:nvPicPr>
        <p:blipFill>
          <a:blip r:embed="rId2"/>
          <a:srcRect l="0" t="0" r="0" b="0"/>
          <a:stretch>
            <a:fillRect/>
          </a:stretch>
        </p:blipFill>
        <p:spPr>
          <a:xfrm flipH="false" flipV="false" rot="0">
            <a:off x="11991603" y="226612"/>
            <a:ext cx="5267697" cy="9833777"/>
          </a:xfrm>
          <a:prstGeom prst="rect">
            <a:avLst/>
          </a:prstGeom>
        </p:spPr>
      </p:pic>
      <p:sp>
        <p:nvSpPr>
          <p:cNvPr name="TextBox 8" id="8"/>
          <p:cNvSpPr txBox="true"/>
          <p:nvPr/>
        </p:nvSpPr>
        <p:spPr>
          <a:xfrm rot="0">
            <a:off x="921808" y="3271580"/>
            <a:ext cx="8495324" cy="1578754"/>
          </a:xfrm>
          <a:prstGeom prst="rect">
            <a:avLst/>
          </a:prstGeom>
        </p:spPr>
        <p:txBody>
          <a:bodyPr anchor="t" rtlCol="false" tIns="0" lIns="0" bIns="0" rIns="0">
            <a:spAutoFit/>
          </a:bodyPr>
          <a:lstStyle/>
          <a:p>
            <a:pPr algn="l" marL="0" indent="0" lvl="0">
              <a:lnSpc>
                <a:spcPts val="6495"/>
              </a:lnSpc>
              <a:spcBef>
                <a:spcPct val="0"/>
              </a:spcBef>
            </a:pPr>
            <a:r>
              <a:rPr lang="en-US" sz="4059" spc="81">
                <a:solidFill>
                  <a:srgbClr val="F5F5EF"/>
                </a:solidFill>
                <a:latin typeface="Clear Sans Regular"/>
              </a:rPr>
              <a:t>Kami  melakukan perubahan bahasa menjadi Bahasa Inggris </a:t>
            </a:r>
          </a:p>
        </p:txBody>
      </p:sp>
      <p:sp>
        <p:nvSpPr>
          <p:cNvPr name="TextBox 9" id="9"/>
          <p:cNvSpPr txBox="true"/>
          <p:nvPr/>
        </p:nvSpPr>
        <p:spPr>
          <a:xfrm rot="0">
            <a:off x="1028700" y="616978"/>
            <a:ext cx="11970330" cy="1270635"/>
          </a:xfrm>
          <a:prstGeom prst="rect">
            <a:avLst/>
          </a:prstGeom>
        </p:spPr>
        <p:txBody>
          <a:bodyPr anchor="t" rtlCol="false" tIns="0" lIns="0" bIns="0" rIns="0">
            <a:spAutoFit/>
          </a:bodyPr>
          <a:lstStyle/>
          <a:p>
            <a:pPr>
              <a:lnSpc>
                <a:spcPts val="4995"/>
              </a:lnSpc>
            </a:pPr>
            <a:r>
              <a:rPr lang="en-US" sz="4500" spc="225">
                <a:solidFill>
                  <a:srgbClr val="F5E753"/>
                </a:solidFill>
                <a:latin typeface="Montserrat Classic Bold"/>
              </a:rPr>
              <a:t>RIVISI DESAIN : TINGKAT KEPARAHAN 3 DAN 4</a:t>
            </a:r>
          </a:p>
        </p:txBody>
      </p:sp>
      <p:sp>
        <p:nvSpPr>
          <p:cNvPr name="TextBox 10" id="10"/>
          <p:cNvSpPr txBox="true"/>
          <p:nvPr/>
        </p:nvSpPr>
        <p:spPr>
          <a:xfrm rot="0">
            <a:off x="921808" y="2506208"/>
            <a:ext cx="11970330" cy="637752"/>
          </a:xfrm>
          <a:prstGeom prst="rect">
            <a:avLst/>
          </a:prstGeom>
        </p:spPr>
        <p:txBody>
          <a:bodyPr anchor="t" rtlCol="false" tIns="0" lIns="0" bIns="0" rIns="0">
            <a:spAutoFit/>
          </a:bodyPr>
          <a:lstStyle/>
          <a:p>
            <a:pPr>
              <a:lnSpc>
                <a:spcPts val="4995"/>
              </a:lnSpc>
            </a:pPr>
            <a:r>
              <a:rPr lang="en-US" sz="4500" spc="225">
                <a:solidFill>
                  <a:srgbClr val="8BD4AB"/>
                </a:solidFill>
                <a:latin typeface="Montserrat Classic Bold"/>
              </a:rPr>
              <a:t>PERBAIKAN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DAEhd0bYfQM</dc:identifier>
  <dcterms:modified xsi:type="dcterms:W3CDTF">2011-08-01T06:04:30Z</dcterms:modified>
  <cp:revision>1</cp:revision>
  <dc:title>HIGH FIDELITY PROTOTYPE PROGRESS</dc:title>
</cp:coreProperties>
</file>