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AD0597F-45C6-F924-3E73-1D6D007BBC0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595269" y="1977609"/>
            <a:ext cx="797657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Evaluation Techniques in Unsupervised Learning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FAD9E7F-D8D0-EA0D-DF6C-963FB5198FE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95269" y="3968254"/>
            <a:ext cx="749327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Subtitle / Tagline (optional):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Measuring Quality when No Labels Exist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effectLst/>
                <a:latin typeface="Arial" panose="020B0604020202020204" pitchFamily="34" charset="0"/>
              </a:rPr>
              <a:t>DHARA CHAUHAN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67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8772-E057-64EE-A7D5-D84081BE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Best Practices &amp; Pitfalls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A70C0-97D5-70ED-D44B-9C9AD440A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rely on single metric</a:t>
            </a:r>
          </a:p>
          <a:p>
            <a:r>
              <a:rPr lang="en-US" dirty="0"/>
              <a:t>Be cautious of overfitting to the metric</a:t>
            </a:r>
          </a:p>
          <a:p>
            <a:r>
              <a:rPr lang="en-US" dirty="0"/>
              <a:t>Interpret clusters using domain knowledge</a:t>
            </a:r>
          </a:p>
          <a:p>
            <a:r>
              <a:rPr lang="en-US" dirty="0"/>
              <a:t>Watch out for scaling, initialization, choice of distance metric</a:t>
            </a:r>
          </a:p>
          <a:p>
            <a:r>
              <a:rPr lang="en-US" dirty="0"/>
              <a:t>Use stability checks to validate results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7618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AC3DA-6381-CBDD-1CA6-9C8B9642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Summary &amp; Recommendations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E2678-3677-C448-206F-BC1742B9A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Recap: internal, external, relative, stability, visualization</a:t>
            </a:r>
          </a:p>
          <a:p>
            <a:r>
              <a:rPr lang="en-US" dirty="0"/>
              <a:t>When to use which metric / method</a:t>
            </a:r>
          </a:p>
          <a:p>
            <a:r>
              <a:rPr lang="en-US" dirty="0"/>
              <a:t>Workflow for evaluating an unsupervised model</a:t>
            </a:r>
          </a:p>
          <a:p>
            <a:r>
              <a:rPr lang="en-US" dirty="0"/>
              <a:t>Final thoughts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086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F44C6-042B-4127-03AC-38368085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CEAC5-366D-92C8-DDF9-DC214D20F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Unsupervised learning: no ground truth / labels</a:t>
            </a:r>
          </a:p>
          <a:p>
            <a:r>
              <a:rPr lang="en-US" dirty="0"/>
              <a:t>Why evaluation is challenging</a:t>
            </a:r>
          </a:p>
          <a:p>
            <a:r>
              <a:rPr lang="en-US" dirty="0"/>
              <a:t>Objectives of evaluation: </a:t>
            </a:r>
            <a:r>
              <a:rPr lang="en-US" i="1" dirty="0"/>
              <a:t>cohesion</a:t>
            </a:r>
            <a:r>
              <a:rPr lang="en-US" dirty="0"/>
              <a:t>, </a:t>
            </a:r>
            <a:r>
              <a:rPr lang="en-US" i="1" dirty="0"/>
              <a:t>separation</a:t>
            </a:r>
            <a:r>
              <a:rPr lang="en-US" dirty="0"/>
              <a:t>, </a:t>
            </a:r>
            <a:r>
              <a:rPr lang="en-US" i="1" dirty="0"/>
              <a:t>stability</a:t>
            </a:r>
            <a:r>
              <a:rPr lang="en-US" dirty="0"/>
              <a:t>, </a:t>
            </a:r>
            <a:r>
              <a:rPr lang="en-US" i="1" dirty="0"/>
              <a:t>interpretability</a:t>
            </a:r>
            <a:endParaRPr lang="en-US" dirty="0"/>
          </a:p>
          <a:p>
            <a:br>
              <a:rPr lang="en-US" dirty="0"/>
            </a:b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6921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8A52-D1C1-BA87-C266-362856FD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Types of Evaluation Techniques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6D946-AC71-5F55-6A1E-CEB25F887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Internal validation</a:t>
            </a:r>
            <a:endParaRPr lang="en-US" dirty="0"/>
          </a:p>
          <a:p>
            <a:r>
              <a:rPr lang="en-US" b="1" dirty="0"/>
              <a:t>External validation</a:t>
            </a:r>
            <a:r>
              <a:rPr lang="en-US" dirty="0"/>
              <a:t> (when ground truth available)</a:t>
            </a:r>
          </a:p>
          <a:p>
            <a:r>
              <a:rPr lang="en-US" b="1" dirty="0"/>
              <a:t>Relative / comparative methods</a:t>
            </a:r>
            <a:endParaRPr lang="en-US" dirty="0"/>
          </a:p>
          <a:p>
            <a:r>
              <a:rPr lang="en-US" b="1" dirty="0"/>
              <a:t>Stability / robustness</a:t>
            </a:r>
            <a:endParaRPr lang="en-US" dirty="0"/>
          </a:p>
          <a:p>
            <a:r>
              <a:rPr lang="en-US" b="1" dirty="0"/>
              <a:t>Visualization / qualitative checks</a:t>
            </a:r>
            <a:endParaRPr lang="en-US" dirty="0"/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956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A993-29B6-60BF-B6C4-C5CD3DF6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Internal Validation Metrics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924C9-C40E-F783-C854-1DF347335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Silhouette Score</a:t>
            </a:r>
            <a:r>
              <a:rPr lang="en-IN" dirty="0"/>
              <a:t>: (b(</a:t>
            </a:r>
            <a:r>
              <a:rPr lang="en-IN" dirty="0" err="1"/>
              <a:t>i</a:t>
            </a:r>
            <a:r>
              <a:rPr lang="en-IN" dirty="0"/>
              <a:t>) – a(</a:t>
            </a:r>
            <a:r>
              <a:rPr lang="en-IN" dirty="0" err="1"/>
              <a:t>i</a:t>
            </a:r>
            <a:r>
              <a:rPr lang="en-IN" dirty="0"/>
              <a:t>)) / max(a(</a:t>
            </a:r>
            <a:r>
              <a:rPr lang="en-IN" dirty="0" err="1"/>
              <a:t>i</a:t>
            </a:r>
            <a:r>
              <a:rPr lang="en-IN" dirty="0"/>
              <a:t>), b(</a:t>
            </a:r>
            <a:r>
              <a:rPr lang="en-IN" dirty="0" err="1"/>
              <a:t>i</a:t>
            </a:r>
            <a:r>
              <a:rPr lang="en-IN" dirty="0"/>
              <a:t>))</a:t>
            </a:r>
          </a:p>
          <a:p>
            <a:r>
              <a:rPr lang="en-IN" b="1" dirty="0"/>
              <a:t>Davies-Bouldin Index</a:t>
            </a:r>
            <a:r>
              <a:rPr lang="en-IN" dirty="0"/>
              <a:t>: average of ratio (intra-cluster / inter-cluster)</a:t>
            </a:r>
          </a:p>
          <a:p>
            <a:r>
              <a:rPr lang="en-IN" b="1" dirty="0" err="1"/>
              <a:t>Calinski-Harabasz</a:t>
            </a:r>
            <a:r>
              <a:rPr lang="en-IN" b="1" dirty="0"/>
              <a:t> Index</a:t>
            </a:r>
            <a:r>
              <a:rPr lang="en-IN" dirty="0"/>
              <a:t>: between-cluster / within-cluster variance</a:t>
            </a:r>
          </a:p>
          <a:p>
            <a:r>
              <a:rPr lang="en-IN" b="1" dirty="0"/>
              <a:t>Dunn Index</a:t>
            </a:r>
            <a:endParaRPr lang="en-IN" dirty="0"/>
          </a:p>
          <a:p>
            <a:r>
              <a:rPr lang="en-IN" dirty="0"/>
              <a:t>Pros / cons of internal metrics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620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FBB2-251F-381E-39BF-03C5A9D0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External Validation Metrics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E5613-DBF7-026B-19D3-249D70AD3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Adjusted Rand Index (ARI)</a:t>
            </a:r>
            <a:endParaRPr lang="en-US" dirty="0"/>
          </a:p>
          <a:p>
            <a:r>
              <a:rPr lang="en-US" b="1" dirty="0"/>
              <a:t>Normalized Mutual Information (NMI)</a:t>
            </a:r>
            <a:endParaRPr lang="en-US" dirty="0"/>
          </a:p>
          <a:p>
            <a:r>
              <a:rPr lang="en-US" b="1" dirty="0"/>
              <a:t>Purity</a:t>
            </a:r>
            <a:endParaRPr lang="en-US" dirty="0"/>
          </a:p>
          <a:p>
            <a:r>
              <a:rPr lang="en-US" b="1" dirty="0"/>
              <a:t>Fowlkes-Mallows Index</a:t>
            </a:r>
            <a:endParaRPr lang="en-US" dirty="0"/>
          </a:p>
          <a:p>
            <a:r>
              <a:rPr lang="en-US" dirty="0"/>
              <a:t>Use cases &amp; caveats</a:t>
            </a:r>
          </a:p>
          <a:p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9394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74D4-FA7E-601E-3250-1834CFFB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 Relative / Comparative Methods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B1B22-5C2F-51C8-5AE1-0B8B2665D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Elbow method</a:t>
            </a:r>
            <a:r>
              <a:rPr lang="en-IN" dirty="0"/>
              <a:t> (plot WCSS vs k)</a:t>
            </a:r>
          </a:p>
          <a:p>
            <a:r>
              <a:rPr lang="en-IN" b="1" dirty="0"/>
              <a:t>Gap statistic</a:t>
            </a:r>
            <a:r>
              <a:rPr lang="en-IN" dirty="0"/>
              <a:t> (compare to null reference)</a:t>
            </a:r>
          </a:p>
          <a:p>
            <a:r>
              <a:rPr lang="en-IN" dirty="0"/>
              <a:t>Comparing different clustering algorithms on same data</a:t>
            </a:r>
          </a:p>
          <a:p>
            <a:r>
              <a:rPr lang="en-IN" dirty="0" err="1"/>
              <a:t>Tradeoffs</a:t>
            </a:r>
            <a:r>
              <a:rPr lang="en-IN" dirty="0"/>
              <a:t> &amp; subjective decisions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122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34786-E684-A689-6DE6-88244ABF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Stability &amp; Robustness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C6FE1-709C-5925-0BB6-26924A3CF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Bootstrapping or subsampling: re-cluster multiple times</a:t>
            </a:r>
          </a:p>
          <a:p>
            <a:r>
              <a:rPr lang="en-US" dirty="0"/>
              <a:t>Measure consistency of cluster assignments</a:t>
            </a:r>
          </a:p>
          <a:p>
            <a:r>
              <a:rPr lang="en-US" dirty="0"/>
              <a:t>Sensitivity to initialization, noise, perturbations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528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9B37-873C-760D-D705-753BCAAA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 Visualization &amp; Qualitative Checks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2D73A-7A31-7207-5814-CE0955CE4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Dimensionality reduction (PCA, t-SNE, UMAP) + plotting clusters</a:t>
            </a:r>
          </a:p>
          <a:p>
            <a:r>
              <a:rPr lang="en-US" dirty="0"/>
              <a:t>Inspect cluster centroids / prototypes</a:t>
            </a:r>
          </a:p>
          <a:p>
            <a:r>
              <a:rPr lang="en-US" dirty="0"/>
              <a:t>Feature distributions per cluster</a:t>
            </a:r>
          </a:p>
          <a:p>
            <a:r>
              <a:rPr lang="en-US" dirty="0"/>
              <a:t>Use domain knowledge to validate clusters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3963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08FB-F67D-AABC-B19B-548087FA9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/ Case Study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72938-0FB4-86EA-4EAC-DF42AA1EC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Dataset (e.g. Iris, or a customer dataset)</a:t>
            </a:r>
          </a:p>
          <a:p>
            <a:r>
              <a:rPr lang="en-IN" dirty="0"/>
              <a:t>Run K-Means for k = 2,3,4,5</a:t>
            </a:r>
          </a:p>
          <a:p>
            <a:r>
              <a:rPr lang="en-IN" dirty="0"/>
              <a:t>Compute Silhouette, CH, DBI</a:t>
            </a:r>
          </a:p>
          <a:p>
            <a:r>
              <a:rPr lang="en-IN" dirty="0"/>
              <a:t>If labels exist, compute ARI / NMI</a:t>
            </a:r>
          </a:p>
          <a:p>
            <a:r>
              <a:rPr lang="en-IN" dirty="0"/>
              <a:t>Plot metric vs k, show 2D embedding with clusters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7183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</TotalTime>
  <Words>361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Rockwell</vt:lpstr>
      <vt:lpstr>Damask</vt:lpstr>
      <vt:lpstr>Title: Model Evaluation Techniques in Unsupervised Learning </vt:lpstr>
      <vt:lpstr>Introduction</vt:lpstr>
      <vt:lpstr>Types of Evaluation Techniques </vt:lpstr>
      <vt:lpstr> Internal Validation Metrics </vt:lpstr>
      <vt:lpstr> External Validation Metrics </vt:lpstr>
      <vt:lpstr> Relative / Comparative Methods </vt:lpstr>
      <vt:lpstr> Stability &amp; Robustness </vt:lpstr>
      <vt:lpstr> Visualization &amp; Qualitative Checks </vt:lpstr>
      <vt:lpstr>Example / Case Study </vt:lpstr>
      <vt:lpstr> Best Practices &amp; Pitfalls </vt:lpstr>
      <vt:lpstr>Summary &amp; Recommendations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Dhara Kosada</dc:creator>
  <cp:lastModifiedBy>Dhara Kosada</cp:lastModifiedBy>
  <cp:revision>1</cp:revision>
  <dcterms:created xsi:type="dcterms:W3CDTF">2025-09-24T06:42:03Z</dcterms:created>
  <dcterms:modified xsi:type="dcterms:W3CDTF">2025-09-24T06:48:59Z</dcterms:modified>
</cp:coreProperties>
</file>