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62"/>
  </p:notesMasterIdLst>
  <p:sldIdLst>
    <p:sldId id="256" r:id="rId2"/>
    <p:sldId id="313" r:id="rId3"/>
    <p:sldId id="314" r:id="rId4"/>
    <p:sldId id="315" r:id="rId5"/>
    <p:sldId id="340" r:id="rId6"/>
    <p:sldId id="317" r:id="rId7"/>
    <p:sldId id="336" r:id="rId8"/>
    <p:sldId id="338" r:id="rId9"/>
    <p:sldId id="357" r:id="rId10"/>
    <p:sldId id="358" r:id="rId11"/>
    <p:sldId id="359" r:id="rId12"/>
    <p:sldId id="360" r:id="rId13"/>
    <p:sldId id="341" r:id="rId14"/>
    <p:sldId id="343" r:id="rId15"/>
    <p:sldId id="342" r:id="rId16"/>
    <p:sldId id="344" r:id="rId17"/>
    <p:sldId id="347" r:id="rId18"/>
    <p:sldId id="348" r:id="rId19"/>
    <p:sldId id="349" r:id="rId20"/>
    <p:sldId id="345" r:id="rId21"/>
    <p:sldId id="351" r:id="rId22"/>
    <p:sldId id="350" r:id="rId23"/>
    <p:sldId id="352" r:id="rId24"/>
    <p:sldId id="353" r:id="rId25"/>
    <p:sldId id="355" r:id="rId26"/>
    <p:sldId id="356" r:id="rId27"/>
    <p:sldId id="322" r:id="rId28"/>
    <p:sldId id="319" r:id="rId29"/>
    <p:sldId id="321" r:id="rId30"/>
    <p:sldId id="320" r:id="rId31"/>
    <p:sldId id="324" r:id="rId32"/>
    <p:sldId id="323" r:id="rId33"/>
    <p:sldId id="325" r:id="rId34"/>
    <p:sldId id="326" r:id="rId35"/>
    <p:sldId id="361" r:id="rId36"/>
    <p:sldId id="362" r:id="rId37"/>
    <p:sldId id="363" r:id="rId38"/>
    <p:sldId id="364" r:id="rId39"/>
    <p:sldId id="365" r:id="rId40"/>
    <p:sldId id="368" r:id="rId41"/>
    <p:sldId id="367" r:id="rId42"/>
    <p:sldId id="366" r:id="rId43"/>
    <p:sldId id="369" r:id="rId44"/>
    <p:sldId id="370" r:id="rId45"/>
    <p:sldId id="329" r:id="rId46"/>
    <p:sldId id="318" r:id="rId47"/>
    <p:sldId id="371" r:id="rId48"/>
    <p:sldId id="330" r:id="rId49"/>
    <p:sldId id="328" r:id="rId50"/>
    <p:sldId id="332" r:id="rId51"/>
    <p:sldId id="331" r:id="rId52"/>
    <p:sldId id="333" r:id="rId53"/>
    <p:sldId id="334" r:id="rId54"/>
    <p:sldId id="337" r:id="rId55"/>
    <p:sldId id="372" r:id="rId56"/>
    <p:sldId id="354" r:id="rId57"/>
    <p:sldId id="373" r:id="rId58"/>
    <p:sldId id="375" r:id="rId59"/>
    <p:sldId id="378" r:id="rId60"/>
    <p:sldId id="379" r:id="rId61"/>
  </p:sldIdLst>
  <p:sldSz cx="9144000" cy="5143500" type="screen16x9"/>
  <p:notesSz cx="6858000" cy="9144000"/>
  <p:embeddedFontLst>
    <p:embeddedFont>
      <p:font typeface="Cascadia Code SemiBold" panose="020B0609020000020004" pitchFamily="49" charset="0"/>
      <p:bold r:id="rId63"/>
      <p:boldItalic r:id="rId64"/>
    </p:embeddedFon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Inconsolata" pitchFamily="1" charset="0"/>
      <p:regular r:id="rId69"/>
      <p:bold r:id="rId70"/>
    </p:embeddedFont>
    <p:embeddedFont>
      <p:font typeface="Roboto Condensed Light" panose="02000000000000000000" pitchFamily="2" charset="0"/>
      <p:regular r:id="rId71"/>
      <p: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8AA5B4F-E24E-40D2-9023-DC14918716AE}">
          <p14:sldIdLst>
            <p14:sldId id="256"/>
            <p14:sldId id="313"/>
            <p14:sldId id="314"/>
            <p14:sldId id="315"/>
            <p14:sldId id="340"/>
            <p14:sldId id="317"/>
          </p14:sldIdLst>
        </p14:section>
        <p14:section name="Working In R" id="{6600692F-5096-4361-9554-F000946172DA}">
          <p14:sldIdLst>
            <p14:sldId id="336"/>
            <p14:sldId id="338"/>
            <p14:sldId id="357"/>
            <p14:sldId id="358"/>
            <p14:sldId id="359"/>
            <p14:sldId id="360"/>
            <p14:sldId id="341"/>
            <p14:sldId id="343"/>
            <p14:sldId id="342"/>
            <p14:sldId id="344"/>
            <p14:sldId id="347"/>
            <p14:sldId id="348"/>
            <p14:sldId id="349"/>
            <p14:sldId id="345"/>
            <p14:sldId id="351"/>
            <p14:sldId id="350"/>
            <p14:sldId id="352"/>
            <p14:sldId id="353"/>
            <p14:sldId id="355"/>
            <p14:sldId id="356"/>
          </p14:sldIdLst>
        </p14:section>
        <p14:section name="CLPM Figure" id="{C87603B7-7998-4A6D-86F8-EC1FFE70B19F}">
          <p14:sldIdLst>
            <p14:sldId id="322"/>
            <p14:sldId id="319"/>
            <p14:sldId id="321"/>
            <p14:sldId id="320"/>
            <p14:sldId id="324"/>
            <p14:sldId id="323"/>
            <p14:sldId id="325"/>
            <p14:sldId id="326"/>
            <p14:sldId id="361"/>
            <p14:sldId id="362"/>
            <p14:sldId id="363"/>
            <p14:sldId id="364"/>
            <p14:sldId id="365"/>
            <p14:sldId id="368"/>
            <p14:sldId id="367"/>
            <p14:sldId id="366"/>
            <p14:sldId id="369"/>
            <p14:sldId id="370"/>
            <p14:sldId id="329"/>
            <p14:sldId id="318"/>
          </p14:sldIdLst>
        </p14:section>
        <p14:section name="RICLPM IMage" id="{27C4AFB1-DA21-4716-8C0D-0B406BEE915B}">
          <p14:sldIdLst>
            <p14:sldId id="371"/>
            <p14:sldId id="330"/>
            <p14:sldId id="328"/>
            <p14:sldId id="332"/>
            <p14:sldId id="331"/>
            <p14:sldId id="333"/>
            <p14:sldId id="334"/>
            <p14:sldId id="337"/>
            <p14:sldId id="372"/>
            <p14:sldId id="354"/>
            <p14:sldId id="373"/>
            <p14:sldId id="375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5E5"/>
    <a:srgbClr val="CDA3D5"/>
    <a:srgbClr val="5CADF6"/>
    <a:srgbClr val="F9F159"/>
    <a:srgbClr val="FE5454"/>
    <a:srgbClr val="A050B0"/>
    <a:srgbClr val="5370FF"/>
    <a:srgbClr val="4A2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A38011-24D0-4853-AA5B-F35A9BBA4965}">
  <a:tblStyle styleId="{04A38011-24D0-4853-AA5B-F35A9BBA49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4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3.fntdata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9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1F97D-812C-4871-8990-EA05FD528F6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E84B5A-B2DF-4836-9F42-8554ED2455A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Workshop Folder</a:t>
          </a:r>
        </a:p>
      </dgm:t>
    </dgm:pt>
    <dgm:pt modelId="{0CA6FCF0-44B4-47BB-9AF3-B35C4FB87531}" type="parTrans" cxnId="{AB6CD657-593F-442F-922B-2FBA5731DDA0}">
      <dgm:prSet/>
      <dgm:spPr/>
      <dgm:t>
        <a:bodyPr/>
        <a:lstStyle/>
        <a:p>
          <a:endParaRPr lang="en-US"/>
        </a:p>
      </dgm:t>
    </dgm:pt>
    <dgm:pt modelId="{D4AC360D-16E4-4B5A-9229-4C7C8AB53F6F}" type="sibTrans" cxnId="{AB6CD657-593F-442F-922B-2FBA5731DDA0}">
      <dgm:prSet/>
      <dgm:spPr/>
      <dgm:t>
        <a:bodyPr/>
        <a:lstStyle/>
        <a:p>
          <a:endParaRPr lang="en-US"/>
        </a:p>
      </dgm:t>
    </dgm:pt>
    <dgm:pt modelId="{F37A6098-6832-461C-B4C1-5FC590F757D2}">
      <dgm:prSet phldrT="[Text]"/>
      <dgm:spPr/>
      <dgm:t>
        <a:bodyPr/>
        <a:lstStyle/>
        <a:p>
          <a:r>
            <a:rPr lang="en-US" dirty="0"/>
            <a:t>Script File</a:t>
          </a:r>
        </a:p>
      </dgm:t>
    </dgm:pt>
    <dgm:pt modelId="{67CA29F0-36B2-46F5-B894-22680380616C}" type="parTrans" cxnId="{2163F199-E99E-4478-9925-F3A2C263817E}">
      <dgm:prSet/>
      <dgm:spPr/>
      <dgm:t>
        <a:bodyPr/>
        <a:lstStyle/>
        <a:p>
          <a:endParaRPr lang="en-US"/>
        </a:p>
      </dgm:t>
    </dgm:pt>
    <dgm:pt modelId="{276EE96B-D7CE-4B43-8588-568707E6145C}" type="sibTrans" cxnId="{2163F199-E99E-4478-9925-F3A2C263817E}">
      <dgm:prSet/>
      <dgm:spPr/>
      <dgm:t>
        <a:bodyPr/>
        <a:lstStyle/>
        <a:p>
          <a:endParaRPr lang="en-US"/>
        </a:p>
      </dgm:t>
    </dgm:pt>
    <dgm:pt modelId="{4B8685C3-68A6-45EF-99F5-306F5B33DC54}">
      <dgm:prSet phldrT="[Text]"/>
      <dgm:spPr/>
      <dgm:t>
        <a:bodyPr/>
        <a:lstStyle/>
        <a:p>
          <a:r>
            <a:rPr lang="en-US" dirty="0"/>
            <a:t>Data Folder</a:t>
          </a:r>
        </a:p>
      </dgm:t>
    </dgm:pt>
    <dgm:pt modelId="{7C19F321-088C-41C4-A3CC-5DF9F1E03B20}" type="parTrans" cxnId="{DB8BB393-2E12-4D2D-A97B-830BDD800544}">
      <dgm:prSet/>
      <dgm:spPr/>
      <dgm:t>
        <a:bodyPr/>
        <a:lstStyle/>
        <a:p>
          <a:endParaRPr lang="en-US"/>
        </a:p>
      </dgm:t>
    </dgm:pt>
    <dgm:pt modelId="{29AFDB63-5071-4F07-9562-430D2A096E0D}" type="sibTrans" cxnId="{DB8BB393-2E12-4D2D-A97B-830BDD800544}">
      <dgm:prSet/>
      <dgm:spPr/>
      <dgm:t>
        <a:bodyPr/>
        <a:lstStyle/>
        <a:p>
          <a:endParaRPr lang="en-US"/>
        </a:p>
      </dgm:t>
    </dgm:pt>
    <dgm:pt modelId="{A2E9C652-9EC6-4116-885D-9E9034A3418C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661196B1-5428-49B2-B0D3-E6E7CB58A357}" type="parTrans" cxnId="{E61E9830-8ECB-4DFF-89A5-839A877F179C}">
      <dgm:prSet/>
      <dgm:spPr/>
      <dgm:t>
        <a:bodyPr/>
        <a:lstStyle/>
        <a:p>
          <a:endParaRPr lang="en-US"/>
        </a:p>
      </dgm:t>
    </dgm:pt>
    <dgm:pt modelId="{5C0FD329-AB96-4C44-9AA1-55DADEC101E2}" type="sibTrans" cxnId="{E61E9830-8ECB-4DFF-89A5-839A877F179C}">
      <dgm:prSet/>
      <dgm:spPr/>
      <dgm:t>
        <a:bodyPr/>
        <a:lstStyle/>
        <a:p>
          <a:endParaRPr lang="en-US"/>
        </a:p>
      </dgm:t>
    </dgm:pt>
    <dgm:pt modelId="{1C5E225D-16A6-42C3-9274-84C0A5E26C1F}" type="pres">
      <dgm:prSet presAssocID="{4AC1F97D-812C-4871-8990-EA05FD528F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F4E61E-8811-4887-8B58-7905545206D2}" type="pres">
      <dgm:prSet presAssocID="{40E84B5A-B2DF-4836-9F42-8554ED2455A7}" presName="root" presStyleCnt="0"/>
      <dgm:spPr/>
    </dgm:pt>
    <dgm:pt modelId="{DE199C32-B218-4897-A1F5-BEDD5B86151B}" type="pres">
      <dgm:prSet presAssocID="{40E84B5A-B2DF-4836-9F42-8554ED2455A7}" presName="rootComposite" presStyleCnt="0"/>
      <dgm:spPr/>
    </dgm:pt>
    <dgm:pt modelId="{8B8BCA9A-2182-4C9D-97E0-8C5CA69D2158}" type="pres">
      <dgm:prSet presAssocID="{40E84B5A-B2DF-4836-9F42-8554ED2455A7}" presName="rootText" presStyleLbl="node1" presStyleIdx="0" presStyleCnt="1"/>
      <dgm:spPr/>
    </dgm:pt>
    <dgm:pt modelId="{B0883E7D-7C1F-4496-B9D9-385F0C08B8C4}" type="pres">
      <dgm:prSet presAssocID="{40E84B5A-B2DF-4836-9F42-8554ED2455A7}" presName="rootConnector" presStyleLbl="node1" presStyleIdx="0" presStyleCnt="1"/>
      <dgm:spPr/>
    </dgm:pt>
    <dgm:pt modelId="{4F96E3C3-8A36-4306-9950-3FF39D4DDDDC}" type="pres">
      <dgm:prSet presAssocID="{40E84B5A-B2DF-4836-9F42-8554ED2455A7}" presName="childShape" presStyleCnt="0"/>
      <dgm:spPr/>
    </dgm:pt>
    <dgm:pt modelId="{FABF67C1-EF22-4B5D-871C-6289A0F4C705}" type="pres">
      <dgm:prSet presAssocID="{67CA29F0-36B2-46F5-B894-22680380616C}" presName="Name13" presStyleLbl="parChTrans1D2" presStyleIdx="0" presStyleCnt="2"/>
      <dgm:spPr/>
    </dgm:pt>
    <dgm:pt modelId="{E5044E58-A5B2-4E52-8493-1BD313D35059}" type="pres">
      <dgm:prSet presAssocID="{F37A6098-6832-461C-B4C1-5FC590F757D2}" presName="childText" presStyleLbl="bgAcc1" presStyleIdx="0" presStyleCnt="2">
        <dgm:presLayoutVars>
          <dgm:bulletEnabled val="1"/>
        </dgm:presLayoutVars>
      </dgm:prSet>
      <dgm:spPr/>
    </dgm:pt>
    <dgm:pt modelId="{721CFDC4-E4F0-491C-94BF-B12804431222}" type="pres">
      <dgm:prSet presAssocID="{7C19F321-088C-41C4-A3CC-5DF9F1E03B20}" presName="Name13" presStyleLbl="parChTrans1D2" presStyleIdx="1" presStyleCnt="2"/>
      <dgm:spPr/>
    </dgm:pt>
    <dgm:pt modelId="{FC81E4FE-3790-40C1-9723-B28C84E7F98A}" type="pres">
      <dgm:prSet presAssocID="{4B8685C3-68A6-45EF-99F5-306F5B33DC54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A3D98800-2E7B-429E-B8F1-6841336D5BC5}" type="presOf" srcId="{40E84B5A-B2DF-4836-9F42-8554ED2455A7}" destId="{8B8BCA9A-2182-4C9D-97E0-8C5CA69D2158}" srcOrd="0" destOrd="0" presId="urn:microsoft.com/office/officeart/2005/8/layout/hierarchy3"/>
    <dgm:cxn modelId="{D5BB2C09-2F5B-47EA-AF85-167FF444CF58}" type="presOf" srcId="{4B8685C3-68A6-45EF-99F5-306F5B33DC54}" destId="{FC81E4FE-3790-40C1-9723-B28C84E7F98A}" srcOrd="0" destOrd="0" presId="urn:microsoft.com/office/officeart/2005/8/layout/hierarchy3"/>
    <dgm:cxn modelId="{7A97FC0D-0074-4B8A-AFA8-AD4BCE37B72E}" type="presOf" srcId="{F37A6098-6832-461C-B4C1-5FC590F757D2}" destId="{E5044E58-A5B2-4E52-8493-1BD313D35059}" srcOrd="0" destOrd="0" presId="urn:microsoft.com/office/officeart/2005/8/layout/hierarchy3"/>
    <dgm:cxn modelId="{E61E9830-8ECB-4DFF-89A5-839A877F179C}" srcId="{4B8685C3-68A6-45EF-99F5-306F5B33DC54}" destId="{A2E9C652-9EC6-4116-885D-9E9034A3418C}" srcOrd="0" destOrd="0" parTransId="{661196B1-5428-49B2-B0D3-E6E7CB58A357}" sibTransId="{5C0FD329-AB96-4C44-9AA1-55DADEC101E2}"/>
    <dgm:cxn modelId="{AB6CD657-593F-442F-922B-2FBA5731DDA0}" srcId="{4AC1F97D-812C-4871-8990-EA05FD528F62}" destId="{40E84B5A-B2DF-4836-9F42-8554ED2455A7}" srcOrd="0" destOrd="0" parTransId="{0CA6FCF0-44B4-47BB-9AF3-B35C4FB87531}" sibTransId="{D4AC360D-16E4-4B5A-9229-4C7C8AB53F6F}"/>
    <dgm:cxn modelId="{59E9BE7A-3D44-4D73-846B-F07D8C02B4A4}" type="presOf" srcId="{67CA29F0-36B2-46F5-B894-22680380616C}" destId="{FABF67C1-EF22-4B5D-871C-6289A0F4C705}" srcOrd="0" destOrd="0" presId="urn:microsoft.com/office/officeart/2005/8/layout/hierarchy3"/>
    <dgm:cxn modelId="{EBA31E84-9A07-42F7-9519-A25F07F5A4C4}" type="presOf" srcId="{A2E9C652-9EC6-4116-885D-9E9034A3418C}" destId="{FC81E4FE-3790-40C1-9723-B28C84E7F98A}" srcOrd="0" destOrd="1" presId="urn:microsoft.com/office/officeart/2005/8/layout/hierarchy3"/>
    <dgm:cxn modelId="{DB8BB393-2E12-4D2D-A97B-830BDD800544}" srcId="{40E84B5A-B2DF-4836-9F42-8554ED2455A7}" destId="{4B8685C3-68A6-45EF-99F5-306F5B33DC54}" srcOrd="1" destOrd="0" parTransId="{7C19F321-088C-41C4-A3CC-5DF9F1E03B20}" sibTransId="{29AFDB63-5071-4F07-9562-430D2A096E0D}"/>
    <dgm:cxn modelId="{2163F199-E99E-4478-9925-F3A2C263817E}" srcId="{40E84B5A-B2DF-4836-9F42-8554ED2455A7}" destId="{F37A6098-6832-461C-B4C1-5FC590F757D2}" srcOrd="0" destOrd="0" parTransId="{67CA29F0-36B2-46F5-B894-22680380616C}" sibTransId="{276EE96B-D7CE-4B43-8588-568707E6145C}"/>
    <dgm:cxn modelId="{76DE89F3-3149-4CB8-A2E9-2B628E06C41C}" type="presOf" srcId="{4AC1F97D-812C-4871-8990-EA05FD528F62}" destId="{1C5E225D-16A6-42C3-9274-84C0A5E26C1F}" srcOrd="0" destOrd="0" presId="urn:microsoft.com/office/officeart/2005/8/layout/hierarchy3"/>
    <dgm:cxn modelId="{2C91A4FC-3147-4AD8-A420-B24DFE74513E}" type="presOf" srcId="{7C19F321-088C-41C4-A3CC-5DF9F1E03B20}" destId="{721CFDC4-E4F0-491C-94BF-B12804431222}" srcOrd="0" destOrd="0" presId="urn:microsoft.com/office/officeart/2005/8/layout/hierarchy3"/>
    <dgm:cxn modelId="{6FDCF9FD-20AA-40C5-B0E6-117E9B8930C2}" type="presOf" srcId="{40E84B5A-B2DF-4836-9F42-8554ED2455A7}" destId="{B0883E7D-7C1F-4496-B9D9-385F0C08B8C4}" srcOrd="1" destOrd="0" presId="urn:microsoft.com/office/officeart/2005/8/layout/hierarchy3"/>
    <dgm:cxn modelId="{F6206F43-4663-4C70-AC7A-94578360D08A}" type="presParOf" srcId="{1C5E225D-16A6-42C3-9274-84C0A5E26C1F}" destId="{46F4E61E-8811-4887-8B58-7905545206D2}" srcOrd="0" destOrd="0" presId="urn:microsoft.com/office/officeart/2005/8/layout/hierarchy3"/>
    <dgm:cxn modelId="{31F2D375-DFB4-48D6-B22C-96210F0D3D40}" type="presParOf" srcId="{46F4E61E-8811-4887-8B58-7905545206D2}" destId="{DE199C32-B218-4897-A1F5-BEDD5B86151B}" srcOrd="0" destOrd="0" presId="urn:microsoft.com/office/officeart/2005/8/layout/hierarchy3"/>
    <dgm:cxn modelId="{EBD515F7-18C2-440C-A22F-BE99C6B1C1DB}" type="presParOf" srcId="{DE199C32-B218-4897-A1F5-BEDD5B86151B}" destId="{8B8BCA9A-2182-4C9D-97E0-8C5CA69D2158}" srcOrd="0" destOrd="0" presId="urn:microsoft.com/office/officeart/2005/8/layout/hierarchy3"/>
    <dgm:cxn modelId="{FDD5421C-EAF2-4082-80FF-83E8BA135979}" type="presParOf" srcId="{DE199C32-B218-4897-A1F5-BEDD5B86151B}" destId="{B0883E7D-7C1F-4496-B9D9-385F0C08B8C4}" srcOrd="1" destOrd="0" presId="urn:microsoft.com/office/officeart/2005/8/layout/hierarchy3"/>
    <dgm:cxn modelId="{CEF4E3FF-B308-47D0-901B-7E722F250ACE}" type="presParOf" srcId="{46F4E61E-8811-4887-8B58-7905545206D2}" destId="{4F96E3C3-8A36-4306-9950-3FF39D4DDDDC}" srcOrd="1" destOrd="0" presId="urn:microsoft.com/office/officeart/2005/8/layout/hierarchy3"/>
    <dgm:cxn modelId="{3A67E036-F610-4C9B-8F41-4FF35A2AE402}" type="presParOf" srcId="{4F96E3C3-8A36-4306-9950-3FF39D4DDDDC}" destId="{FABF67C1-EF22-4B5D-871C-6289A0F4C705}" srcOrd="0" destOrd="0" presId="urn:microsoft.com/office/officeart/2005/8/layout/hierarchy3"/>
    <dgm:cxn modelId="{BAAECB6C-E30D-44DA-BB69-3E9F43BBFA19}" type="presParOf" srcId="{4F96E3C3-8A36-4306-9950-3FF39D4DDDDC}" destId="{E5044E58-A5B2-4E52-8493-1BD313D35059}" srcOrd="1" destOrd="0" presId="urn:microsoft.com/office/officeart/2005/8/layout/hierarchy3"/>
    <dgm:cxn modelId="{59AD175C-18B5-4099-A0A4-F9E91570472A}" type="presParOf" srcId="{4F96E3C3-8A36-4306-9950-3FF39D4DDDDC}" destId="{721CFDC4-E4F0-491C-94BF-B12804431222}" srcOrd="2" destOrd="0" presId="urn:microsoft.com/office/officeart/2005/8/layout/hierarchy3"/>
    <dgm:cxn modelId="{6BFD8DD9-170F-4E79-9D89-96CE8D256B99}" type="presParOf" srcId="{4F96E3C3-8A36-4306-9950-3FF39D4DDDDC}" destId="{FC81E4FE-3790-40C1-9723-B28C84E7F98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BCA9A-2182-4C9D-97E0-8C5CA69D2158}">
      <dsp:nvSpPr>
        <dsp:cNvPr id="0" name=""/>
        <dsp:cNvSpPr/>
      </dsp:nvSpPr>
      <dsp:spPr>
        <a:xfrm>
          <a:off x="0" y="31617"/>
          <a:ext cx="1959428" cy="97971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tx1"/>
              </a:solidFill>
            </a:rPr>
            <a:t>Workshop Folder</a:t>
          </a:r>
        </a:p>
      </dsp:txBody>
      <dsp:txXfrm>
        <a:off x="28695" y="60312"/>
        <a:ext cx="1902038" cy="922324"/>
      </dsp:txXfrm>
    </dsp:sp>
    <dsp:sp modelId="{FABF67C1-EF22-4B5D-871C-6289A0F4C705}">
      <dsp:nvSpPr>
        <dsp:cNvPr id="0" name=""/>
        <dsp:cNvSpPr/>
      </dsp:nvSpPr>
      <dsp:spPr>
        <a:xfrm>
          <a:off x="195942" y="1011331"/>
          <a:ext cx="195942" cy="734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4785"/>
              </a:lnTo>
              <a:lnTo>
                <a:pt x="195942" y="734785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44E58-A5B2-4E52-8493-1BD313D35059}">
      <dsp:nvSpPr>
        <dsp:cNvPr id="0" name=""/>
        <dsp:cNvSpPr/>
      </dsp:nvSpPr>
      <dsp:spPr>
        <a:xfrm>
          <a:off x="391885" y="1256260"/>
          <a:ext cx="1567542" cy="9797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Script File</a:t>
          </a:r>
        </a:p>
      </dsp:txBody>
      <dsp:txXfrm>
        <a:off x="420580" y="1284955"/>
        <a:ext cx="1510152" cy="922324"/>
      </dsp:txXfrm>
    </dsp:sp>
    <dsp:sp modelId="{721CFDC4-E4F0-491C-94BF-B12804431222}">
      <dsp:nvSpPr>
        <dsp:cNvPr id="0" name=""/>
        <dsp:cNvSpPr/>
      </dsp:nvSpPr>
      <dsp:spPr>
        <a:xfrm>
          <a:off x="195942" y="1011331"/>
          <a:ext cx="195942" cy="195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427"/>
              </a:lnTo>
              <a:lnTo>
                <a:pt x="195942" y="1959427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1E4FE-3790-40C1-9723-B28C84E7F98A}">
      <dsp:nvSpPr>
        <dsp:cNvPr id="0" name=""/>
        <dsp:cNvSpPr/>
      </dsp:nvSpPr>
      <dsp:spPr>
        <a:xfrm>
          <a:off x="391885" y="2480902"/>
          <a:ext cx="1567542" cy="97971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Data Folder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</a:t>
          </a:r>
        </a:p>
      </dsp:txBody>
      <dsp:txXfrm>
        <a:off x="420580" y="2509597"/>
        <a:ext cx="1510152" cy="922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c4d270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c4d270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9DB85070-440D-EC96-F796-7361B65D4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c4d27072_0_0:notes">
            <a:extLst>
              <a:ext uri="{FF2B5EF4-FFF2-40B4-BE49-F238E27FC236}">
                <a16:creationId xmlns:a16="http://schemas.microsoft.com/office/drawing/2014/main" id="{AFA4E4FD-93B5-0A94-BE73-266B3646D2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c4d27072_0_0:notes">
            <a:extLst>
              <a:ext uri="{FF2B5EF4-FFF2-40B4-BE49-F238E27FC236}">
                <a16:creationId xmlns:a16="http://schemas.microsoft.com/office/drawing/2014/main" id="{F7873490-DCF4-38E3-A881-A08E488331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1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9AE90DE0-5B7C-9BDD-E62B-03387A1E5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ec4d27072_0_0:notes">
            <a:extLst>
              <a:ext uri="{FF2B5EF4-FFF2-40B4-BE49-F238E27FC236}">
                <a16:creationId xmlns:a16="http://schemas.microsoft.com/office/drawing/2014/main" id="{4C6F3C09-2BB1-2557-EA58-E89E07293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ec4d27072_0_0:notes">
            <a:extLst>
              <a:ext uri="{FF2B5EF4-FFF2-40B4-BE49-F238E27FC236}">
                <a16:creationId xmlns:a16="http://schemas.microsoft.com/office/drawing/2014/main" id="{8D4E4C09-0CBB-F68A-BD8E-27D243CF8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0F931313-093E-BCBD-8A3F-C676C39C6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>
            <a:extLst>
              <a:ext uri="{FF2B5EF4-FFF2-40B4-BE49-F238E27FC236}">
                <a16:creationId xmlns:a16="http://schemas.microsoft.com/office/drawing/2014/main" id="{4BCC5416-C9B6-02D6-BAEA-376392745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>
            <a:extLst>
              <a:ext uri="{FF2B5EF4-FFF2-40B4-BE49-F238E27FC236}">
                <a16:creationId xmlns:a16="http://schemas.microsoft.com/office/drawing/2014/main" id="{5FD3C319-CF91-D6C2-73BB-21AD6AE70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5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09161B67-8806-4654-65AE-63215685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>
            <a:extLst>
              <a:ext uri="{FF2B5EF4-FFF2-40B4-BE49-F238E27FC236}">
                <a16:creationId xmlns:a16="http://schemas.microsoft.com/office/drawing/2014/main" id="{BF221847-2576-1B86-689B-532DDDEBC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>
            <a:extLst>
              <a:ext uri="{FF2B5EF4-FFF2-40B4-BE49-F238E27FC236}">
                <a16:creationId xmlns:a16="http://schemas.microsoft.com/office/drawing/2014/main" id="{6D0340B2-FED6-5E55-32C1-4A3C5FD0D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898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1D33FB62-D38A-FCDF-42BA-E9C13ED8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d6c00e730_0_89:notes">
            <a:extLst>
              <a:ext uri="{FF2B5EF4-FFF2-40B4-BE49-F238E27FC236}">
                <a16:creationId xmlns:a16="http://schemas.microsoft.com/office/drawing/2014/main" id="{769A1520-4D4D-3BEB-BB7D-B197486287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d6c00e730_0_89:notes">
            <a:extLst>
              <a:ext uri="{FF2B5EF4-FFF2-40B4-BE49-F238E27FC236}">
                <a16:creationId xmlns:a16="http://schemas.microsoft.com/office/drawing/2014/main" id="{56CBA883-1D93-00B9-F2F7-BBD193661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7163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>
          <a:extLst>
            <a:ext uri="{FF2B5EF4-FFF2-40B4-BE49-F238E27FC236}">
              <a16:creationId xmlns:a16="http://schemas.microsoft.com/office/drawing/2014/main" id="{AE955FC0-E624-95E2-4290-9063B58C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d6c00e730_0_205:notes">
            <a:extLst>
              <a:ext uri="{FF2B5EF4-FFF2-40B4-BE49-F238E27FC236}">
                <a16:creationId xmlns:a16="http://schemas.microsoft.com/office/drawing/2014/main" id="{21EDB776-4589-A146-266B-4CE2B790B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d6c00e730_0_205:notes">
            <a:extLst>
              <a:ext uri="{FF2B5EF4-FFF2-40B4-BE49-F238E27FC236}">
                <a16:creationId xmlns:a16="http://schemas.microsoft.com/office/drawing/2014/main" id="{557B3A3E-B0F6-FBFC-C4F0-31E4B8F313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01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>
          <a:extLst>
            <a:ext uri="{FF2B5EF4-FFF2-40B4-BE49-F238E27FC236}">
              <a16:creationId xmlns:a16="http://schemas.microsoft.com/office/drawing/2014/main" id="{D4214FC1-AB0B-F005-CC16-270FE1C2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09281d4cc3_0_6560:notes">
            <a:extLst>
              <a:ext uri="{FF2B5EF4-FFF2-40B4-BE49-F238E27FC236}">
                <a16:creationId xmlns:a16="http://schemas.microsoft.com/office/drawing/2014/main" id="{A02F8F0D-0198-7590-C064-07AE305857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09281d4cc3_0_6560:notes">
            <a:extLst>
              <a:ext uri="{FF2B5EF4-FFF2-40B4-BE49-F238E27FC236}">
                <a16:creationId xmlns:a16="http://schemas.microsoft.com/office/drawing/2014/main" id="{BFFE5AB6-72DC-72E3-C93D-57AFDEF8F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37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92275" y="630000"/>
            <a:ext cx="4677300" cy="2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92275" y="3528713"/>
            <a:ext cx="2636700" cy="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92575" y="2405900"/>
            <a:ext cx="4591800" cy="98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408784"/>
            <a:ext cx="11418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92575" y="3516460"/>
            <a:ext cx="3081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62350"/>
            <a:ext cx="7557900" cy="3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3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anose="05000000000000000000" pitchFamily="2" charset="2"/>
              <a:buChar char="§"/>
              <a:defRPr sz="20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/>
          <p:nvPr/>
        </p:nvSpPr>
        <p:spPr>
          <a:xfrm>
            <a:off x="7825650" y="4807075"/>
            <a:ext cx="726000" cy="3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598950" y="4807075"/>
            <a:ext cx="72267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20;p4"/>
          <p:cNvCxnSpPr/>
          <p:nvPr/>
        </p:nvCxnSpPr>
        <p:spPr>
          <a:xfrm>
            <a:off x="720000" y="4894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100A2A2-3B5F-8C58-F5F4-D4801B3C544E}"/>
              </a:ext>
            </a:extLst>
          </p:cNvPr>
          <p:cNvGrpSpPr/>
          <p:nvPr userDrawn="1"/>
        </p:nvGrpSpPr>
        <p:grpSpPr>
          <a:xfrm>
            <a:off x="646950" y="887325"/>
            <a:ext cx="7704000" cy="149170"/>
            <a:chOff x="720000" y="1110344"/>
            <a:chExt cx="7092593" cy="170822"/>
          </a:xfrm>
        </p:grpSpPr>
        <p:sp>
          <p:nvSpPr>
            <p:cNvPr id="3" name="Google Shape;141;p28">
              <a:extLst>
                <a:ext uri="{FF2B5EF4-FFF2-40B4-BE49-F238E27FC236}">
                  <a16:creationId xmlns:a16="http://schemas.microsoft.com/office/drawing/2014/main" id="{B06C3815-614B-C696-238A-9EAADA373903}"/>
                </a:ext>
              </a:extLst>
            </p:cNvPr>
            <p:cNvSpPr/>
            <p:nvPr/>
          </p:nvSpPr>
          <p:spPr>
            <a:xfrm>
              <a:off x="720000" y="1110344"/>
              <a:ext cx="7092593" cy="170822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28">
              <a:extLst>
                <a:ext uri="{FF2B5EF4-FFF2-40B4-BE49-F238E27FC236}">
                  <a16:creationId xmlns:a16="http://schemas.microsoft.com/office/drawing/2014/main" id="{217E8783-50A9-12EB-A738-07839AF31CD0}"/>
                </a:ext>
              </a:extLst>
            </p:cNvPr>
            <p:cNvSpPr/>
            <p:nvPr/>
          </p:nvSpPr>
          <p:spPr>
            <a:xfrm>
              <a:off x="6274163" y="1110344"/>
              <a:ext cx="1538429" cy="1707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146;p28">
              <a:extLst>
                <a:ext uri="{FF2B5EF4-FFF2-40B4-BE49-F238E27FC236}">
                  <a16:creationId xmlns:a16="http://schemas.microsoft.com/office/drawing/2014/main" id="{EF0014B5-8DB4-5D00-A0F9-C8A73BC3C27F}"/>
                </a:ext>
              </a:extLst>
            </p:cNvPr>
            <p:cNvCxnSpPr>
              <a:cxnSpLocks/>
            </p:cNvCxnSpPr>
            <p:nvPr/>
          </p:nvCxnSpPr>
          <p:spPr>
            <a:xfrm>
              <a:off x="1321190" y="1195755"/>
              <a:ext cx="5890212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402DF5E9-61DB-FC99-BB37-43C07ABBBF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949" y="317479"/>
            <a:ext cx="7704000" cy="5727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 idx="2"/>
          </p:nvPr>
        </p:nvSpPr>
        <p:spPr>
          <a:xfrm>
            <a:off x="720000" y="2280650"/>
            <a:ext cx="2997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3"/>
          </p:nvPr>
        </p:nvSpPr>
        <p:spPr>
          <a:xfrm>
            <a:off x="4187141" y="2280650"/>
            <a:ext cx="29982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4187145" y="2781775"/>
            <a:ext cx="29982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720189" y="2781775"/>
            <a:ext cx="2997300" cy="10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3827375" y="2397125"/>
            <a:ext cx="4596600" cy="13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827400" y="1634550"/>
            <a:ext cx="459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04698"/>
            <a:ext cx="6576000" cy="10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70302"/>
            <a:ext cx="6576000" cy="26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1" name="Google Shape;51;p11"/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11"/>
          <p:cNvSpPr/>
          <p:nvPr/>
        </p:nvSpPr>
        <p:spPr>
          <a:xfrm>
            <a:off x="7825650" y="4807075"/>
            <a:ext cx="726000" cy="33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/>
          <p:nvPr/>
        </p:nvSpPr>
        <p:spPr>
          <a:xfrm>
            <a:off x="598950" y="4807075"/>
            <a:ext cx="7226700" cy="33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720000" y="4894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ctrTitle"/>
          </p:nvPr>
        </p:nvSpPr>
        <p:spPr>
          <a:xfrm>
            <a:off x="717751" y="837813"/>
            <a:ext cx="3977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"/>
          </p:nvPr>
        </p:nvSpPr>
        <p:spPr>
          <a:xfrm>
            <a:off x="713225" y="1794701"/>
            <a:ext cx="39861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8"/>
          <p:cNvSpPr txBox="1"/>
          <p:nvPr/>
        </p:nvSpPr>
        <p:spPr>
          <a:xfrm>
            <a:off x="713225" y="3566700"/>
            <a:ext cx="4089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CREDITS: This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and includes icons,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consolata"/>
                <a:ea typeface="Inconsolata"/>
                <a:cs typeface="Inconsolata"/>
                <a:sym typeface="Inconsol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2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/>
          <p:nvPr/>
        </p:nvSpPr>
        <p:spPr>
          <a:xfrm flipH="1">
            <a:off x="594000" y="4267025"/>
            <a:ext cx="2319600" cy="8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 flipH="1">
            <a:off x="598950" y="0"/>
            <a:ext cx="726000" cy="7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 flipH="1">
            <a:off x="1324950" y="0"/>
            <a:ext cx="7226700" cy="74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9"/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9"/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consolata"/>
              <a:buNone/>
              <a:defRPr sz="3400" b="1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●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consolata"/>
              <a:buChar char="○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consolata"/>
              <a:buChar char="■"/>
              <a:defRPr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8" r:id="rId7"/>
    <p:sldLayoutId id="2147483664" r:id="rId8"/>
    <p:sldLayoutId id="214748366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10705511.2020.1784738#d1e318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full/10.1080/10705511.2020.1784738#d1e318" TargetMode="Externa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ndfonline.com/doi/full/10.1080/10705511.2020.1784738#d1e31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jeroendmulder.github.io/RI-CLPM/lavaan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ohnflournoy.science/riclpm-lavaan-demo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dxhgsh@rit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ustinharaden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document/d/19I1Z7SJMyUOYzns_2ESdxkl-2tf8iH7eZ-y6q8pQU3E/edit?usp=sharing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asystats.github.io/easystats/" TargetMode="External"/><Relationship Id="rId13" Type="http://schemas.openxmlformats.org/officeDocument/2006/relationships/diagramQuickStyle" Target="../diagrams/quickStyle1.xml"/><Relationship Id="rId3" Type="http://schemas.openxmlformats.org/officeDocument/2006/relationships/hyperlink" Target="https://lavaan.ugent.be/" TargetMode="External"/><Relationship Id="rId7" Type="http://schemas.openxmlformats.org/officeDocument/2006/relationships/hyperlink" Target="https://broom.tidymodels.org/" TargetMode="External"/><Relationship Id="rId12" Type="http://schemas.openxmlformats.org/officeDocument/2006/relationships/diagramLayout" Target="../diagrams/layout1.xml"/><Relationship Id="rId2" Type="http://schemas.openxmlformats.org/officeDocument/2006/relationships/hyperlink" Target="http://gesistsa.github.io/rio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gplot2.tidyverse.org/" TargetMode="External"/><Relationship Id="rId11" Type="http://schemas.openxmlformats.org/officeDocument/2006/relationships/diagramData" Target="../diagrams/data1.xml"/><Relationship Id="rId5" Type="http://schemas.openxmlformats.org/officeDocument/2006/relationships/hyperlink" Target="https://dplyr.tidyverse.org/" TargetMode="External"/><Relationship Id="rId15" Type="http://schemas.microsoft.com/office/2007/relationships/diagramDrawing" Target="../diagrams/drawing1.xml"/><Relationship Id="rId10" Type="http://schemas.openxmlformats.org/officeDocument/2006/relationships/hyperlink" Target="https://sfirke.github.io/janitor/index.html" TargetMode="External"/><Relationship Id="rId4" Type="http://schemas.openxmlformats.org/officeDocument/2006/relationships/hyperlink" Target="https://here.r-lib.org/" TargetMode="External"/><Relationship Id="rId9" Type="http://schemas.openxmlformats.org/officeDocument/2006/relationships/hyperlink" Target="https://strengejacke.github.io/sjPlot/" TargetMode="External"/><Relationship Id="rId14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/>
          <p:nvPr/>
        </p:nvSpPr>
        <p:spPr>
          <a:xfrm>
            <a:off x="6208525" y="496550"/>
            <a:ext cx="23430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/>
          <p:cNvSpPr/>
          <p:nvPr/>
        </p:nvSpPr>
        <p:spPr>
          <a:xfrm>
            <a:off x="4063525" y="3081900"/>
            <a:ext cx="44880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720000" y="3197925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8"/>
          <p:cNvCxnSpPr/>
          <p:nvPr/>
        </p:nvCxnSpPr>
        <p:spPr>
          <a:xfrm>
            <a:off x="42382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8"/>
          <p:cNvCxnSpPr/>
          <p:nvPr/>
        </p:nvCxnSpPr>
        <p:spPr>
          <a:xfrm flipH="1">
            <a:off x="4483100" y="3450000"/>
            <a:ext cx="3757500" cy="87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8"/>
          <p:cNvCxnSpPr/>
          <p:nvPr/>
        </p:nvCxnSpPr>
        <p:spPr>
          <a:xfrm>
            <a:off x="6489850" y="1852375"/>
            <a:ext cx="1945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6314900" y="767850"/>
            <a:ext cx="0" cy="217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8"/>
          <p:cNvSpPr txBox="1">
            <a:spLocks noGrp="1"/>
          </p:cNvSpPr>
          <p:nvPr>
            <p:ph type="ctrTitle"/>
          </p:nvPr>
        </p:nvSpPr>
        <p:spPr>
          <a:xfrm>
            <a:off x="792275" y="630000"/>
            <a:ext cx="5406750" cy="2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Decomposing Within &amp; Between Person Effects in Longitudinal Data with SEM in R</a:t>
            </a:r>
          </a:p>
        </p:txBody>
      </p:sp>
      <p:sp>
        <p:nvSpPr>
          <p:cNvPr id="149" name="Google Shape;149;p28"/>
          <p:cNvSpPr txBox="1">
            <a:spLocks noGrp="1"/>
          </p:cNvSpPr>
          <p:nvPr>
            <p:ph type="subTitle" idx="1"/>
          </p:nvPr>
        </p:nvSpPr>
        <p:spPr>
          <a:xfrm>
            <a:off x="792275" y="3528713"/>
            <a:ext cx="2636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Dustin Haraden, PhD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27, 2025</a:t>
            </a:r>
            <a:endParaRPr dirty="0"/>
          </a:p>
        </p:txBody>
      </p:sp>
      <p:cxnSp>
        <p:nvCxnSpPr>
          <p:cNvPr id="150" name="Google Shape;150;p28"/>
          <p:cNvCxnSpPr/>
          <p:nvPr/>
        </p:nvCxnSpPr>
        <p:spPr>
          <a:xfrm>
            <a:off x="84240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8"/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8"/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87DD-A2E3-363D-2D8D-268D31CD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370D1E-6ACF-1468-D953-66F7D3175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34A774B-E8A0-2CBC-A7CE-8909C94B7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970" y="1117616"/>
            <a:ext cx="4566976" cy="3569700"/>
          </a:xfrm>
          <a:solidFill>
            <a:schemeClr val="bg1">
              <a:lumMod val="10000"/>
            </a:schemeClr>
          </a:solidFill>
        </p:spPr>
        <p:txBody>
          <a:bodyPr/>
          <a:lstStyle/>
          <a:p>
            <a:pPr marL="152400" indent="0">
              <a:buNone/>
            </a:pPr>
            <a:r>
              <a:rPr lang="es-E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myModel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#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regressions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y1 + y2 ~ f1 + f2 + x1 + x2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f1 ~ f2 + f3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  f2 ~ f3 + x1 + x2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#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latent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variable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definitions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f1 =~ y1 + y2 + y3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f2 =~ y4 + y5 + y6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f3 =~ y7 + y8 + y9 + y10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#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variances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covariances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y1 ~~ y1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y1 ~~ y2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f1 ~~ f2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# 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intercepts</a:t>
            </a: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y1 ~ 1 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f1 ~ 1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s-E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'</a:t>
            </a:r>
            <a:endParaRPr lang="es-E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772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D2E7A6-7633-C45A-B24B-10E322AF3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the model is created, we can then “fit” the model using functions in </a:t>
            </a:r>
            <a:r>
              <a:rPr lang="en-US" dirty="0" err="1"/>
              <a:t>lavaan</a:t>
            </a:r>
            <a:endParaRPr lang="en-US" dirty="0"/>
          </a:p>
          <a:p>
            <a:pPr lvl="1"/>
            <a:r>
              <a:rPr lang="en-US" dirty="0"/>
              <a:t>Depending on the level of control/constraint you want to be assumed, you can use different types of functions</a:t>
            </a:r>
          </a:p>
          <a:p>
            <a:pPr lvl="1"/>
            <a:r>
              <a:rPr lang="en-US" dirty="0"/>
              <a:t>The most commonly used are ‘</a:t>
            </a:r>
            <a:r>
              <a:rPr lang="en-US" dirty="0" err="1"/>
              <a:t>sem</a:t>
            </a:r>
            <a:r>
              <a:rPr lang="en-US" dirty="0"/>
              <a:t>()’ and ‘</a:t>
            </a:r>
            <a:r>
              <a:rPr lang="en-US" dirty="0" err="1"/>
              <a:t>cfa</a:t>
            </a:r>
            <a:r>
              <a:rPr lang="en-US" dirty="0"/>
              <a:t>’</a:t>
            </a:r>
          </a:p>
          <a:p>
            <a:pPr marL="609600" lvl="1" indent="0">
              <a:buNone/>
            </a:pPr>
            <a:endParaRPr lang="en-US" dirty="0"/>
          </a:p>
          <a:p>
            <a:r>
              <a:rPr lang="en-US" dirty="0"/>
              <a:t>Next, we get the statistics related to the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3C14E0-6640-4CE3-6DE0-0928653C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lavaan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E38E948-2C03-5616-FDA6-224EDD3F8B6A}"/>
              </a:ext>
            </a:extLst>
          </p:cNvPr>
          <p:cNvSpPr txBox="1">
            <a:spLocks/>
          </p:cNvSpPr>
          <p:nvPr/>
        </p:nvSpPr>
        <p:spPr>
          <a:xfrm>
            <a:off x="1683100" y="2965783"/>
            <a:ext cx="4566976" cy="374564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95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>
              <a:buNone/>
            </a:pP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cfa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myModel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myData</a:t>
            </a:r>
            <a:r>
              <a:rPr lang="it-IT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400" indent="0">
              <a:buFont typeface="Wingdings" panose="05000000000000000000" pitchFamily="2" charset="2"/>
              <a:buNone/>
            </a:pPr>
            <a:endParaRPr lang="en-US" sz="12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97A88596-4F47-4941-94B5-67EFC4A88FFA}"/>
              </a:ext>
            </a:extLst>
          </p:cNvPr>
          <p:cNvSpPr txBox="1">
            <a:spLocks/>
          </p:cNvSpPr>
          <p:nvPr/>
        </p:nvSpPr>
        <p:spPr>
          <a:xfrm>
            <a:off x="1683100" y="3798916"/>
            <a:ext cx="4566976" cy="374564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953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400" b="0" i="0" u="none" strike="noStrike" cap="none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fit.measures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400" indent="0">
              <a:buFont typeface="Wingdings" panose="05000000000000000000" pitchFamily="2" charset="2"/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0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0B213B-E66C-0A21-7A87-AFE23A6E0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lavaan</a:t>
            </a:r>
            <a:r>
              <a:rPr lang="en-US" dirty="0"/>
              <a:t>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0B2DC-5D2A-E036-D65A-024FBE3D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7" y="1165238"/>
            <a:ext cx="4822226" cy="35697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E751F4-2DBA-C545-08FA-0F684869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4902" y="1219074"/>
            <a:ext cx="3617406" cy="3462028"/>
          </a:xfrm>
          <a:solidFill>
            <a:schemeClr val="bg1">
              <a:lumMod val="10000"/>
            </a:schemeClr>
          </a:solidFill>
        </p:spPr>
        <p:txBody>
          <a:bodyPr/>
          <a:lstStyle/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# measurement model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ind60 =~ x1 + x2 + x3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dem60 =~ y1 + y2 + y3 + y4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dem65 =~ y5 + y6 + y7 + y8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# regressions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dem60 ~ ind60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dem65 ~ ind60 + dem60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# residual correlations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y1 ~~ y5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y2 ~~ y4 + y6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y3 ~~ y7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y4 ~~ y8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y6 ~~ y8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152400" indent="0">
              <a:lnSpc>
                <a:spcPts val="1425"/>
              </a:lnSpc>
              <a:buNone/>
            </a:pPr>
            <a:b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&lt;-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sem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PoliticalDemocracy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52400" indent="0"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standardized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5195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953B4B-C461-E933-CD71-D52477851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new </a:t>
            </a:r>
            <a:r>
              <a:rPr lang="en-US" dirty="0" err="1"/>
              <a:t>Rmarkdown</a:t>
            </a:r>
            <a:r>
              <a:rPr lang="en-US" dirty="0"/>
              <a:t> file</a:t>
            </a:r>
          </a:p>
          <a:p>
            <a:r>
              <a:rPr lang="en-US" dirty="0"/>
              <a:t>Have the data saved in your folder</a:t>
            </a:r>
          </a:p>
          <a:p>
            <a:endParaRPr lang="en-US" dirty="0"/>
          </a:p>
          <a:p>
            <a:r>
              <a:rPr lang="en-US" dirty="0"/>
              <a:t>“You are your own worst collaborator”</a:t>
            </a:r>
          </a:p>
          <a:p>
            <a:pPr lvl="1"/>
            <a:r>
              <a:rPr lang="en-US" dirty="0"/>
              <a:t>Put lots of notes and organize things so future you will thank you</a:t>
            </a:r>
          </a:p>
          <a:p>
            <a:pPr lvl="1"/>
            <a:r>
              <a:rPr lang="en-US" dirty="0"/>
              <a:t>Future Proof your work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212D0D-0328-03FC-5BF3-993CAD1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04717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A8E31B-2481-DF93-7D68-66EFD87C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</a:t>
            </a:r>
          </a:p>
        </p:txBody>
      </p:sp>
      <p:pic>
        <p:nvPicPr>
          <p:cNvPr id="5" name="Picture 4" descr="A person in a suit&#10;&#10;AI-generated content may be incorrect.">
            <a:extLst>
              <a:ext uri="{FF2B5EF4-FFF2-40B4-BE49-F238E27FC236}">
                <a16:creationId xmlns:a16="http://schemas.microsoft.com/office/drawing/2014/main" id="{4E6442B0-B032-F2F6-3B67-795804B3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540" y="1278705"/>
            <a:ext cx="5716920" cy="321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638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B06016-E07B-557A-DF1B-780E40A3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VS BETWEEN-PERSON</a:t>
            </a:r>
          </a:p>
        </p:txBody>
      </p:sp>
      <p:pic>
        <p:nvPicPr>
          <p:cNvPr id="5" name="Picture 4" descr="A diagram of a website&#10;&#10;AI-generated content may be incorrect.">
            <a:extLst>
              <a:ext uri="{FF2B5EF4-FFF2-40B4-BE49-F238E27FC236}">
                <a16:creationId xmlns:a16="http://schemas.microsoft.com/office/drawing/2014/main" id="{A30B04BF-0BA8-B5E5-9ED5-FC90038A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77" y="1121407"/>
            <a:ext cx="6241143" cy="351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16C67D-50B0-ACC7-0267-CEFB366D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Speed &amp; Errors</a:t>
            </a:r>
          </a:p>
        </p:txBody>
      </p:sp>
      <p:pic>
        <p:nvPicPr>
          <p:cNvPr id="7" name="Picture 6" descr="A graph of a graph with dots&#10;&#10;AI-generated content may be incorrect.">
            <a:extLst>
              <a:ext uri="{FF2B5EF4-FFF2-40B4-BE49-F238E27FC236}">
                <a16:creationId xmlns:a16="http://schemas.microsoft.com/office/drawing/2014/main" id="{0C5320DE-B183-A95A-D140-CEEE8FCFB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4" y="1037771"/>
            <a:ext cx="6049052" cy="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83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E86E2-BCE7-FF78-D8E5-23411EF8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EF9A8C-45D1-1804-6773-AE01C0AB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Speed &amp; Errors</a:t>
            </a:r>
          </a:p>
        </p:txBody>
      </p:sp>
      <p:pic>
        <p:nvPicPr>
          <p:cNvPr id="4" name="Picture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8A172373-67CA-2240-916E-005D4CAA5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4" y="1030515"/>
            <a:ext cx="6049052" cy="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6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2BBA6-1763-D5D2-6402-60DEFE53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412667-5597-0E81-F1E0-892C9641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Speed &amp; Errors</a:t>
            </a:r>
          </a:p>
        </p:txBody>
      </p:sp>
      <p:pic>
        <p:nvPicPr>
          <p:cNvPr id="4" name="Picture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2D25603D-8E5F-A647-A1BC-18C4A0531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4" y="1030515"/>
            <a:ext cx="6049052" cy="3737450"/>
          </a:xfrm>
          <a:prstGeom prst="rect">
            <a:avLst/>
          </a:prstGeom>
        </p:spPr>
      </p:pic>
      <p:pic>
        <p:nvPicPr>
          <p:cNvPr id="5" name="Picture 4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838B9DE7-3ED1-166A-81C5-E57BCB28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75" y="1030516"/>
            <a:ext cx="6049052" cy="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1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B2C3-5E3C-223C-DD96-6983FFA9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77928-2D01-9C82-98A7-B3E56F9B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Typing Speed &amp; Errors</a:t>
            </a:r>
          </a:p>
        </p:txBody>
      </p:sp>
      <p:pic>
        <p:nvPicPr>
          <p:cNvPr id="4" name="Picture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F40CD5BC-F77F-F803-83EF-740FDEEAC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74" y="1030515"/>
            <a:ext cx="6049052" cy="3737450"/>
          </a:xfrm>
          <a:prstGeom prst="rect">
            <a:avLst/>
          </a:prstGeom>
        </p:spPr>
      </p:pic>
      <p:pic>
        <p:nvPicPr>
          <p:cNvPr id="5" name="Picture 4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4402466C-2754-0229-C6F0-DD84422A1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75" y="1030516"/>
            <a:ext cx="6049052" cy="3737450"/>
          </a:xfrm>
          <a:prstGeom prst="rect">
            <a:avLst/>
          </a:prstGeom>
        </p:spPr>
      </p:pic>
      <p:pic>
        <p:nvPicPr>
          <p:cNvPr id="6" name="Picture 5" descr="A graph of a graph with colored dots&#10;&#10;AI-generated content may be incorrect.">
            <a:extLst>
              <a:ext uri="{FF2B5EF4-FFF2-40B4-BE49-F238E27FC236}">
                <a16:creationId xmlns:a16="http://schemas.microsoft.com/office/drawing/2014/main" id="{669F2936-023F-2732-FCF2-0B6378CB1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474" y="1030515"/>
            <a:ext cx="6049052" cy="373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2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5BD53B6F-B094-664D-04FD-E9E9C3A8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>
            <a:extLst>
              <a:ext uri="{FF2B5EF4-FFF2-40B4-BE49-F238E27FC236}">
                <a16:creationId xmlns:a16="http://schemas.microsoft.com/office/drawing/2014/main" id="{8DC31003-28B5-3C21-63D4-A8E3C8403806}"/>
              </a:ext>
            </a:extLst>
          </p:cNvPr>
          <p:cNvSpPr/>
          <p:nvPr/>
        </p:nvSpPr>
        <p:spPr>
          <a:xfrm>
            <a:off x="6208525" y="496550"/>
            <a:ext cx="23430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>
            <a:extLst>
              <a:ext uri="{FF2B5EF4-FFF2-40B4-BE49-F238E27FC236}">
                <a16:creationId xmlns:a16="http://schemas.microsoft.com/office/drawing/2014/main" id="{2403AE3A-388F-4F29-A6E4-0A3D825B8662}"/>
              </a:ext>
            </a:extLst>
          </p:cNvPr>
          <p:cNvSpPr/>
          <p:nvPr/>
        </p:nvSpPr>
        <p:spPr>
          <a:xfrm>
            <a:off x="4063525" y="3081900"/>
            <a:ext cx="44880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8">
            <a:extLst>
              <a:ext uri="{FF2B5EF4-FFF2-40B4-BE49-F238E27FC236}">
                <a16:creationId xmlns:a16="http://schemas.microsoft.com/office/drawing/2014/main" id="{084E382E-9CEB-E230-ADF4-FF2ACC7AFEB0}"/>
              </a:ext>
            </a:extLst>
          </p:cNvPr>
          <p:cNvCxnSpPr/>
          <p:nvPr/>
        </p:nvCxnSpPr>
        <p:spPr>
          <a:xfrm>
            <a:off x="720000" y="3197925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8">
            <a:extLst>
              <a:ext uri="{FF2B5EF4-FFF2-40B4-BE49-F238E27FC236}">
                <a16:creationId xmlns:a16="http://schemas.microsoft.com/office/drawing/2014/main" id="{00EE785C-D750-E8A8-934A-4FA61A2709AD}"/>
              </a:ext>
            </a:extLst>
          </p:cNvPr>
          <p:cNvCxnSpPr/>
          <p:nvPr/>
        </p:nvCxnSpPr>
        <p:spPr>
          <a:xfrm>
            <a:off x="42382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7E8418AB-B15F-F2ED-500C-64BB7802239A}"/>
              </a:ext>
            </a:extLst>
          </p:cNvPr>
          <p:cNvCxnSpPr/>
          <p:nvPr/>
        </p:nvCxnSpPr>
        <p:spPr>
          <a:xfrm flipH="1">
            <a:off x="4483100" y="3450000"/>
            <a:ext cx="3757500" cy="87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8">
            <a:extLst>
              <a:ext uri="{FF2B5EF4-FFF2-40B4-BE49-F238E27FC236}">
                <a16:creationId xmlns:a16="http://schemas.microsoft.com/office/drawing/2014/main" id="{09397423-7FFD-E320-81ED-60C34C0A665E}"/>
              </a:ext>
            </a:extLst>
          </p:cNvPr>
          <p:cNvCxnSpPr/>
          <p:nvPr/>
        </p:nvCxnSpPr>
        <p:spPr>
          <a:xfrm>
            <a:off x="6489850" y="1852375"/>
            <a:ext cx="1945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>
            <a:extLst>
              <a:ext uri="{FF2B5EF4-FFF2-40B4-BE49-F238E27FC236}">
                <a16:creationId xmlns:a16="http://schemas.microsoft.com/office/drawing/2014/main" id="{A13F71BA-9486-D02C-61C7-52EA832CBBCA}"/>
              </a:ext>
            </a:extLst>
          </p:cNvPr>
          <p:cNvCxnSpPr/>
          <p:nvPr/>
        </p:nvCxnSpPr>
        <p:spPr>
          <a:xfrm>
            <a:off x="6314900" y="767850"/>
            <a:ext cx="0" cy="217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8">
            <a:extLst>
              <a:ext uri="{FF2B5EF4-FFF2-40B4-BE49-F238E27FC236}">
                <a16:creationId xmlns:a16="http://schemas.microsoft.com/office/drawing/2014/main" id="{42FF5794-35FD-52D7-A841-7BF87451AA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2275" y="630000"/>
            <a:ext cx="5406750" cy="2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Also known as Random Intercept Cross Lagged Panel Model</a:t>
            </a:r>
            <a:endParaRPr lang="en-US" sz="4000" dirty="0"/>
          </a:p>
        </p:txBody>
      </p:sp>
      <p:sp>
        <p:nvSpPr>
          <p:cNvPr id="149" name="Google Shape;149;p28">
            <a:extLst>
              <a:ext uri="{FF2B5EF4-FFF2-40B4-BE49-F238E27FC236}">
                <a16:creationId xmlns:a16="http://schemas.microsoft.com/office/drawing/2014/main" id="{9E79226C-3505-AC10-338A-9B7D784E09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2275" y="3528713"/>
            <a:ext cx="2636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Dustin Haraden, PhD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27, 2025</a:t>
            </a:r>
            <a:endParaRPr dirty="0"/>
          </a:p>
        </p:txBody>
      </p:sp>
      <p:cxnSp>
        <p:nvCxnSpPr>
          <p:cNvPr id="150" name="Google Shape;150;p28">
            <a:extLst>
              <a:ext uri="{FF2B5EF4-FFF2-40B4-BE49-F238E27FC236}">
                <a16:creationId xmlns:a16="http://schemas.microsoft.com/office/drawing/2014/main" id="{36A98BA8-40E7-FFD1-79AC-27BFD4FA02D8}"/>
              </a:ext>
            </a:extLst>
          </p:cNvPr>
          <p:cNvCxnSpPr/>
          <p:nvPr/>
        </p:nvCxnSpPr>
        <p:spPr>
          <a:xfrm>
            <a:off x="84240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8">
            <a:extLst>
              <a:ext uri="{FF2B5EF4-FFF2-40B4-BE49-F238E27FC236}">
                <a16:creationId xmlns:a16="http://schemas.microsoft.com/office/drawing/2014/main" id="{30F99A01-5C6E-8BCB-BAE3-4CD144CC28ED}"/>
              </a:ext>
            </a:extLst>
          </p:cNvPr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8">
            <a:extLst>
              <a:ext uri="{FF2B5EF4-FFF2-40B4-BE49-F238E27FC236}">
                <a16:creationId xmlns:a16="http://schemas.microsoft.com/office/drawing/2014/main" id="{55DE0F6A-9B1B-6660-B495-186B5A779FCF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91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7C0AC7-5F9B-EA57-C3A0-AF574404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consider both the within and between person amounts of variability within an analysis</a:t>
            </a:r>
          </a:p>
          <a:p>
            <a:r>
              <a:rPr lang="en-US" dirty="0"/>
              <a:t>When looking at longitudinal data, there are various methods for examining trajectories, change or profiles</a:t>
            </a:r>
          </a:p>
          <a:p>
            <a:pPr lvl="1"/>
            <a:r>
              <a:rPr lang="en-US" dirty="0"/>
              <a:t>These typically only look at a single variable over time</a:t>
            </a:r>
          </a:p>
          <a:p>
            <a:pPr marL="609600" lvl="1" indent="0">
              <a:buNone/>
            </a:pPr>
            <a:endParaRPr lang="en-US" dirty="0"/>
          </a:p>
          <a:p>
            <a:r>
              <a:rPr lang="en-US" dirty="0"/>
              <a:t>What happens when we want to look at the interplay between two variables? </a:t>
            </a:r>
          </a:p>
          <a:p>
            <a:pPr lvl="1"/>
            <a:r>
              <a:rPr lang="en-US" dirty="0"/>
              <a:t>“How do these variables cascade over time?”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6CACE9-EE8C-2381-E534-946F227B0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&amp; Between-Person</a:t>
            </a:r>
          </a:p>
        </p:txBody>
      </p:sp>
    </p:spTree>
    <p:extLst>
      <p:ext uri="{BB962C8B-B14F-4D97-AF65-F5344CB8AC3E}">
        <p14:creationId xmlns:p14="http://schemas.microsoft.com/office/powerpoint/2010/main" val="1134316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9DD74-B612-172C-E099-04E2119D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CEA8B6-B6FA-4A0D-6D19-1AC08EC7F073}"/>
              </a:ext>
            </a:extLst>
          </p:cNvPr>
          <p:cNvSpPr/>
          <p:nvPr/>
        </p:nvSpPr>
        <p:spPr>
          <a:xfrm rot="21419997" flipH="1">
            <a:off x="4018249" y="3838825"/>
            <a:ext cx="1015565" cy="1236847"/>
          </a:xfrm>
          <a:custGeom>
            <a:avLst/>
            <a:gdLst>
              <a:gd name="connsiteX0" fmla="*/ 776896 w 818148"/>
              <a:gd name="connsiteY0" fmla="*/ 165005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776896 w 818148"/>
              <a:gd name="connsiteY13" fmla="*/ 165005 h 880024"/>
              <a:gd name="connsiteX0" fmla="*/ 624496 w 818148"/>
              <a:gd name="connsiteY0" fmla="*/ 217393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624496 w 818148"/>
              <a:gd name="connsiteY13" fmla="*/ 217393 h 880024"/>
              <a:gd name="connsiteX0" fmla="*/ 624496 w 776896"/>
              <a:gd name="connsiteY0" fmla="*/ 217393 h 880024"/>
              <a:gd name="connsiteX1" fmla="*/ 570641 w 776896"/>
              <a:gd name="connsiteY1" fmla="*/ 3437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409360 w 776896"/>
              <a:gd name="connsiteY3" fmla="*/ 387428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41948"/>
              <a:gd name="connsiteY0" fmla="*/ 217393 h 880024"/>
              <a:gd name="connsiteX1" fmla="*/ 553972 w 741948"/>
              <a:gd name="connsiteY1" fmla="*/ 243926 h 880024"/>
              <a:gd name="connsiteX2" fmla="*/ 451113 w 741948"/>
              <a:gd name="connsiteY2" fmla="*/ 304996 h 880024"/>
              <a:gd name="connsiteX3" fmla="*/ 409360 w 741948"/>
              <a:gd name="connsiteY3" fmla="*/ 387428 h 880024"/>
              <a:gd name="connsiteX4" fmla="*/ 302509 w 741948"/>
              <a:gd name="connsiteY4" fmla="*/ 742520 h 880024"/>
              <a:gd name="connsiteX5" fmla="*/ 233757 w 741948"/>
              <a:gd name="connsiteY5" fmla="*/ 880024 h 880024"/>
              <a:gd name="connsiteX6" fmla="*/ 0 w 741948"/>
              <a:gd name="connsiteY6" fmla="*/ 797522 h 880024"/>
              <a:gd name="connsiteX7" fmla="*/ 158130 w 741948"/>
              <a:gd name="connsiteY7" fmla="*/ 316259 h 880024"/>
              <a:gd name="connsiteX8" fmla="*/ 275008 w 741948"/>
              <a:gd name="connsiteY8" fmla="*/ 110003 h 880024"/>
              <a:gd name="connsiteX9" fmla="*/ 426262 w 741948"/>
              <a:gd name="connsiteY9" fmla="*/ 13750 h 880024"/>
              <a:gd name="connsiteX10" fmla="*/ 605017 w 741948"/>
              <a:gd name="connsiteY10" fmla="*/ 0 h 880024"/>
              <a:gd name="connsiteX11" fmla="*/ 688790 w 741948"/>
              <a:gd name="connsiteY11" fmla="*/ 94176 h 880024"/>
              <a:gd name="connsiteX12" fmla="*/ 741948 w 741948"/>
              <a:gd name="connsiteY12" fmla="*/ 155247 h 880024"/>
              <a:gd name="connsiteX13" fmla="*/ 624496 w 741948"/>
              <a:gd name="connsiteY13" fmla="*/ 217393 h 880024"/>
              <a:gd name="connsiteX0" fmla="*/ 624496 w 741948"/>
              <a:gd name="connsiteY0" fmla="*/ 203643 h 866274"/>
              <a:gd name="connsiteX1" fmla="*/ 553972 w 741948"/>
              <a:gd name="connsiteY1" fmla="*/ 230176 h 866274"/>
              <a:gd name="connsiteX2" fmla="*/ 451113 w 741948"/>
              <a:gd name="connsiteY2" fmla="*/ 291246 h 866274"/>
              <a:gd name="connsiteX3" fmla="*/ 409360 w 741948"/>
              <a:gd name="connsiteY3" fmla="*/ 373678 h 866274"/>
              <a:gd name="connsiteX4" fmla="*/ 302509 w 741948"/>
              <a:gd name="connsiteY4" fmla="*/ 728770 h 866274"/>
              <a:gd name="connsiteX5" fmla="*/ 233757 w 741948"/>
              <a:gd name="connsiteY5" fmla="*/ 866274 h 866274"/>
              <a:gd name="connsiteX6" fmla="*/ 0 w 741948"/>
              <a:gd name="connsiteY6" fmla="*/ 783772 h 866274"/>
              <a:gd name="connsiteX7" fmla="*/ 158130 w 741948"/>
              <a:gd name="connsiteY7" fmla="*/ 302509 h 866274"/>
              <a:gd name="connsiteX8" fmla="*/ 275008 w 741948"/>
              <a:gd name="connsiteY8" fmla="*/ 96253 h 866274"/>
              <a:gd name="connsiteX9" fmla="*/ 426262 w 741948"/>
              <a:gd name="connsiteY9" fmla="*/ 0 h 866274"/>
              <a:gd name="connsiteX10" fmla="*/ 524055 w 741948"/>
              <a:gd name="connsiteY10" fmla="*/ 100550 h 866274"/>
              <a:gd name="connsiteX11" fmla="*/ 688790 w 741948"/>
              <a:gd name="connsiteY11" fmla="*/ 80426 h 866274"/>
              <a:gd name="connsiteX12" fmla="*/ 741948 w 741948"/>
              <a:gd name="connsiteY12" fmla="*/ 141497 h 866274"/>
              <a:gd name="connsiteX13" fmla="*/ 624496 w 741948"/>
              <a:gd name="connsiteY13" fmla="*/ 203643 h 866274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158130 w 741948"/>
              <a:gd name="connsiteY7" fmla="*/ 222083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163090 w 741948"/>
              <a:gd name="connsiteY8" fmla="*/ 161084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36909 w 741948"/>
              <a:gd name="connsiteY8" fmla="*/ 189659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1948" h="785848">
                <a:moveTo>
                  <a:pt x="624496" y="123217"/>
                </a:moveTo>
                <a:lnTo>
                  <a:pt x="553972" y="149750"/>
                </a:lnTo>
                <a:lnTo>
                  <a:pt x="451113" y="210820"/>
                </a:lnTo>
                <a:lnTo>
                  <a:pt x="409360" y="293252"/>
                </a:lnTo>
                <a:lnTo>
                  <a:pt x="302509" y="648344"/>
                </a:lnTo>
                <a:lnTo>
                  <a:pt x="233757" y="785848"/>
                </a:lnTo>
                <a:lnTo>
                  <a:pt x="0" y="703346"/>
                </a:lnTo>
                <a:lnTo>
                  <a:pt x="58118" y="445921"/>
                </a:lnTo>
                <a:lnTo>
                  <a:pt x="236909" y="189659"/>
                </a:lnTo>
                <a:lnTo>
                  <a:pt x="373875" y="38637"/>
                </a:lnTo>
                <a:lnTo>
                  <a:pt x="524055" y="20124"/>
                </a:lnTo>
                <a:lnTo>
                  <a:pt x="688790" y="0"/>
                </a:lnTo>
                <a:lnTo>
                  <a:pt x="741948" y="61071"/>
                </a:lnTo>
                <a:lnTo>
                  <a:pt x="624496" y="12321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B9CC5B3-83EB-90C8-9D5E-FBCE3A74A3DA}"/>
              </a:ext>
            </a:extLst>
          </p:cNvPr>
          <p:cNvSpPr/>
          <p:nvPr/>
        </p:nvSpPr>
        <p:spPr>
          <a:xfrm rot="21419997" flipH="1">
            <a:off x="3930653" y="2620932"/>
            <a:ext cx="741948" cy="785848"/>
          </a:xfrm>
          <a:custGeom>
            <a:avLst/>
            <a:gdLst>
              <a:gd name="connsiteX0" fmla="*/ 776896 w 818148"/>
              <a:gd name="connsiteY0" fmla="*/ 165005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776896 w 818148"/>
              <a:gd name="connsiteY13" fmla="*/ 165005 h 880024"/>
              <a:gd name="connsiteX0" fmla="*/ 624496 w 818148"/>
              <a:gd name="connsiteY0" fmla="*/ 217393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624496 w 818148"/>
              <a:gd name="connsiteY13" fmla="*/ 217393 h 880024"/>
              <a:gd name="connsiteX0" fmla="*/ 624496 w 776896"/>
              <a:gd name="connsiteY0" fmla="*/ 217393 h 880024"/>
              <a:gd name="connsiteX1" fmla="*/ 570641 w 776896"/>
              <a:gd name="connsiteY1" fmla="*/ 3437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409360 w 776896"/>
              <a:gd name="connsiteY3" fmla="*/ 387428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41948"/>
              <a:gd name="connsiteY0" fmla="*/ 217393 h 880024"/>
              <a:gd name="connsiteX1" fmla="*/ 553972 w 741948"/>
              <a:gd name="connsiteY1" fmla="*/ 243926 h 880024"/>
              <a:gd name="connsiteX2" fmla="*/ 451113 w 741948"/>
              <a:gd name="connsiteY2" fmla="*/ 304996 h 880024"/>
              <a:gd name="connsiteX3" fmla="*/ 409360 w 741948"/>
              <a:gd name="connsiteY3" fmla="*/ 387428 h 880024"/>
              <a:gd name="connsiteX4" fmla="*/ 302509 w 741948"/>
              <a:gd name="connsiteY4" fmla="*/ 742520 h 880024"/>
              <a:gd name="connsiteX5" fmla="*/ 233757 w 741948"/>
              <a:gd name="connsiteY5" fmla="*/ 880024 h 880024"/>
              <a:gd name="connsiteX6" fmla="*/ 0 w 741948"/>
              <a:gd name="connsiteY6" fmla="*/ 797522 h 880024"/>
              <a:gd name="connsiteX7" fmla="*/ 158130 w 741948"/>
              <a:gd name="connsiteY7" fmla="*/ 316259 h 880024"/>
              <a:gd name="connsiteX8" fmla="*/ 275008 w 741948"/>
              <a:gd name="connsiteY8" fmla="*/ 110003 h 880024"/>
              <a:gd name="connsiteX9" fmla="*/ 426262 w 741948"/>
              <a:gd name="connsiteY9" fmla="*/ 13750 h 880024"/>
              <a:gd name="connsiteX10" fmla="*/ 605017 w 741948"/>
              <a:gd name="connsiteY10" fmla="*/ 0 h 880024"/>
              <a:gd name="connsiteX11" fmla="*/ 688790 w 741948"/>
              <a:gd name="connsiteY11" fmla="*/ 94176 h 880024"/>
              <a:gd name="connsiteX12" fmla="*/ 741948 w 741948"/>
              <a:gd name="connsiteY12" fmla="*/ 155247 h 880024"/>
              <a:gd name="connsiteX13" fmla="*/ 624496 w 741948"/>
              <a:gd name="connsiteY13" fmla="*/ 217393 h 880024"/>
              <a:gd name="connsiteX0" fmla="*/ 624496 w 741948"/>
              <a:gd name="connsiteY0" fmla="*/ 203643 h 866274"/>
              <a:gd name="connsiteX1" fmla="*/ 553972 w 741948"/>
              <a:gd name="connsiteY1" fmla="*/ 230176 h 866274"/>
              <a:gd name="connsiteX2" fmla="*/ 451113 w 741948"/>
              <a:gd name="connsiteY2" fmla="*/ 291246 h 866274"/>
              <a:gd name="connsiteX3" fmla="*/ 409360 w 741948"/>
              <a:gd name="connsiteY3" fmla="*/ 373678 h 866274"/>
              <a:gd name="connsiteX4" fmla="*/ 302509 w 741948"/>
              <a:gd name="connsiteY4" fmla="*/ 728770 h 866274"/>
              <a:gd name="connsiteX5" fmla="*/ 233757 w 741948"/>
              <a:gd name="connsiteY5" fmla="*/ 866274 h 866274"/>
              <a:gd name="connsiteX6" fmla="*/ 0 w 741948"/>
              <a:gd name="connsiteY6" fmla="*/ 783772 h 866274"/>
              <a:gd name="connsiteX7" fmla="*/ 158130 w 741948"/>
              <a:gd name="connsiteY7" fmla="*/ 302509 h 866274"/>
              <a:gd name="connsiteX8" fmla="*/ 275008 w 741948"/>
              <a:gd name="connsiteY8" fmla="*/ 96253 h 866274"/>
              <a:gd name="connsiteX9" fmla="*/ 426262 w 741948"/>
              <a:gd name="connsiteY9" fmla="*/ 0 h 866274"/>
              <a:gd name="connsiteX10" fmla="*/ 524055 w 741948"/>
              <a:gd name="connsiteY10" fmla="*/ 100550 h 866274"/>
              <a:gd name="connsiteX11" fmla="*/ 688790 w 741948"/>
              <a:gd name="connsiteY11" fmla="*/ 80426 h 866274"/>
              <a:gd name="connsiteX12" fmla="*/ 741948 w 741948"/>
              <a:gd name="connsiteY12" fmla="*/ 141497 h 866274"/>
              <a:gd name="connsiteX13" fmla="*/ 624496 w 741948"/>
              <a:gd name="connsiteY13" fmla="*/ 203643 h 866274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158130 w 741948"/>
              <a:gd name="connsiteY7" fmla="*/ 222083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163090 w 741948"/>
              <a:gd name="connsiteY8" fmla="*/ 161084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36909 w 741948"/>
              <a:gd name="connsiteY8" fmla="*/ 189659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1948" h="785848">
                <a:moveTo>
                  <a:pt x="624496" y="123217"/>
                </a:moveTo>
                <a:lnTo>
                  <a:pt x="553972" y="149750"/>
                </a:lnTo>
                <a:lnTo>
                  <a:pt x="451113" y="210820"/>
                </a:lnTo>
                <a:lnTo>
                  <a:pt x="409360" y="293252"/>
                </a:lnTo>
                <a:lnTo>
                  <a:pt x="302509" y="648344"/>
                </a:lnTo>
                <a:lnTo>
                  <a:pt x="233757" y="785848"/>
                </a:lnTo>
                <a:lnTo>
                  <a:pt x="0" y="703346"/>
                </a:lnTo>
                <a:lnTo>
                  <a:pt x="58118" y="445921"/>
                </a:lnTo>
                <a:lnTo>
                  <a:pt x="236909" y="189659"/>
                </a:lnTo>
                <a:lnTo>
                  <a:pt x="373875" y="38637"/>
                </a:lnTo>
                <a:lnTo>
                  <a:pt x="524055" y="20124"/>
                </a:lnTo>
                <a:lnTo>
                  <a:pt x="688790" y="0"/>
                </a:lnTo>
                <a:lnTo>
                  <a:pt x="741948" y="61071"/>
                </a:lnTo>
                <a:lnTo>
                  <a:pt x="624496" y="12321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252863-F006-5CA2-48C7-96748A779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62350"/>
            <a:ext cx="7557900" cy="536746"/>
          </a:xfrm>
        </p:spPr>
        <p:txBody>
          <a:bodyPr/>
          <a:lstStyle/>
          <a:p>
            <a:r>
              <a:rPr lang="en-US" dirty="0"/>
              <a:t>“How do these variables cascade over time?”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0001F9-DEC0-1B5B-F59D-3AFCB582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&amp; Between-Person</a:t>
            </a:r>
          </a:p>
        </p:txBody>
      </p:sp>
      <p:pic>
        <p:nvPicPr>
          <p:cNvPr id="5" name="Graphic 4" descr="Coffee with solid fill">
            <a:extLst>
              <a:ext uri="{FF2B5EF4-FFF2-40B4-BE49-F238E27FC236}">
                <a16:creationId xmlns:a16="http://schemas.microsoft.com/office/drawing/2014/main" id="{C635C140-BFAE-A70A-B3DD-8E1B78D3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5" t="35938" r="12759" b="3906"/>
          <a:stretch/>
        </p:blipFill>
        <p:spPr>
          <a:xfrm rot="20165310">
            <a:off x="4235958" y="1835673"/>
            <a:ext cx="893010" cy="689916"/>
          </a:xfrm>
          <a:prstGeom prst="rect">
            <a:avLst/>
          </a:prstGeom>
        </p:spPr>
      </p:pic>
      <p:pic>
        <p:nvPicPr>
          <p:cNvPr id="6" name="Graphic 5" descr="Coffee with solid fill">
            <a:extLst>
              <a:ext uri="{FF2B5EF4-FFF2-40B4-BE49-F238E27FC236}">
                <a16:creationId xmlns:a16="http://schemas.microsoft.com/office/drawing/2014/main" id="{AAF57287-2B52-14C4-6654-DE14FD3C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5" t="35938" r="12759" b="3906"/>
          <a:stretch/>
        </p:blipFill>
        <p:spPr>
          <a:xfrm rot="1238630" flipH="1">
            <a:off x="3202339" y="2597817"/>
            <a:ext cx="893010" cy="689916"/>
          </a:xfrm>
          <a:prstGeom prst="rect">
            <a:avLst/>
          </a:prstGeom>
        </p:spPr>
      </p:pic>
      <p:pic>
        <p:nvPicPr>
          <p:cNvPr id="7" name="Graphic 6" descr="Coffee with solid fill">
            <a:extLst>
              <a:ext uri="{FF2B5EF4-FFF2-40B4-BE49-F238E27FC236}">
                <a16:creationId xmlns:a16="http://schemas.microsoft.com/office/drawing/2014/main" id="{E9541F2B-5825-C96E-273D-CA65C20C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5" t="35938" r="12759" b="3906"/>
          <a:stretch/>
        </p:blipFill>
        <p:spPr>
          <a:xfrm rot="1238630" flipH="1">
            <a:off x="3202337" y="3772150"/>
            <a:ext cx="893010" cy="689916"/>
          </a:xfrm>
          <a:prstGeom prst="rect">
            <a:avLst/>
          </a:prstGeom>
        </p:spPr>
      </p:pic>
      <p:pic>
        <p:nvPicPr>
          <p:cNvPr id="8" name="Graphic 7" descr="Coffee with solid fill">
            <a:extLst>
              <a:ext uri="{FF2B5EF4-FFF2-40B4-BE49-F238E27FC236}">
                <a16:creationId xmlns:a16="http://schemas.microsoft.com/office/drawing/2014/main" id="{CCD2BF32-8B11-7C5E-1869-483E6F2E8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5" t="35938" r="12759" b="3906"/>
          <a:stretch/>
        </p:blipFill>
        <p:spPr>
          <a:xfrm rot="20165310">
            <a:off x="4235957" y="3058607"/>
            <a:ext cx="893010" cy="689916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FBFF782-E742-4FCB-2247-E92CCDEB40BE}"/>
              </a:ext>
            </a:extLst>
          </p:cNvPr>
          <p:cNvSpPr/>
          <p:nvPr/>
        </p:nvSpPr>
        <p:spPr>
          <a:xfrm>
            <a:off x="3630099" y="1914573"/>
            <a:ext cx="741948" cy="785848"/>
          </a:xfrm>
          <a:custGeom>
            <a:avLst/>
            <a:gdLst>
              <a:gd name="connsiteX0" fmla="*/ 776896 w 818148"/>
              <a:gd name="connsiteY0" fmla="*/ 165005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776896 w 818148"/>
              <a:gd name="connsiteY13" fmla="*/ 165005 h 880024"/>
              <a:gd name="connsiteX0" fmla="*/ 624496 w 818148"/>
              <a:gd name="connsiteY0" fmla="*/ 217393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624496 w 818148"/>
              <a:gd name="connsiteY13" fmla="*/ 217393 h 880024"/>
              <a:gd name="connsiteX0" fmla="*/ 624496 w 776896"/>
              <a:gd name="connsiteY0" fmla="*/ 217393 h 880024"/>
              <a:gd name="connsiteX1" fmla="*/ 570641 w 776896"/>
              <a:gd name="connsiteY1" fmla="*/ 3437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409360 w 776896"/>
              <a:gd name="connsiteY3" fmla="*/ 387428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41948"/>
              <a:gd name="connsiteY0" fmla="*/ 217393 h 880024"/>
              <a:gd name="connsiteX1" fmla="*/ 553972 w 741948"/>
              <a:gd name="connsiteY1" fmla="*/ 243926 h 880024"/>
              <a:gd name="connsiteX2" fmla="*/ 451113 w 741948"/>
              <a:gd name="connsiteY2" fmla="*/ 304996 h 880024"/>
              <a:gd name="connsiteX3" fmla="*/ 409360 w 741948"/>
              <a:gd name="connsiteY3" fmla="*/ 387428 h 880024"/>
              <a:gd name="connsiteX4" fmla="*/ 302509 w 741948"/>
              <a:gd name="connsiteY4" fmla="*/ 742520 h 880024"/>
              <a:gd name="connsiteX5" fmla="*/ 233757 w 741948"/>
              <a:gd name="connsiteY5" fmla="*/ 880024 h 880024"/>
              <a:gd name="connsiteX6" fmla="*/ 0 w 741948"/>
              <a:gd name="connsiteY6" fmla="*/ 797522 h 880024"/>
              <a:gd name="connsiteX7" fmla="*/ 158130 w 741948"/>
              <a:gd name="connsiteY7" fmla="*/ 316259 h 880024"/>
              <a:gd name="connsiteX8" fmla="*/ 275008 w 741948"/>
              <a:gd name="connsiteY8" fmla="*/ 110003 h 880024"/>
              <a:gd name="connsiteX9" fmla="*/ 426262 w 741948"/>
              <a:gd name="connsiteY9" fmla="*/ 13750 h 880024"/>
              <a:gd name="connsiteX10" fmla="*/ 605017 w 741948"/>
              <a:gd name="connsiteY10" fmla="*/ 0 h 880024"/>
              <a:gd name="connsiteX11" fmla="*/ 688790 w 741948"/>
              <a:gd name="connsiteY11" fmla="*/ 94176 h 880024"/>
              <a:gd name="connsiteX12" fmla="*/ 741948 w 741948"/>
              <a:gd name="connsiteY12" fmla="*/ 155247 h 880024"/>
              <a:gd name="connsiteX13" fmla="*/ 624496 w 741948"/>
              <a:gd name="connsiteY13" fmla="*/ 217393 h 880024"/>
              <a:gd name="connsiteX0" fmla="*/ 624496 w 741948"/>
              <a:gd name="connsiteY0" fmla="*/ 203643 h 866274"/>
              <a:gd name="connsiteX1" fmla="*/ 553972 w 741948"/>
              <a:gd name="connsiteY1" fmla="*/ 230176 h 866274"/>
              <a:gd name="connsiteX2" fmla="*/ 451113 w 741948"/>
              <a:gd name="connsiteY2" fmla="*/ 291246 h 866274"/>
              <a:gd name="connsiteX3" fmla="*/ 409360 w 741948"/>
              <a:gd name="connsiteY3" fmla="*/ 373678 h 866274"/>
              <a:gd name="connsiteX4" fmla="*/ 302509 w 741948"/>
              <a:gd name="connsiteY4" fmla="*/ 728770 h 866274"/>
              <a:gd name="connsiteX5" fmla="*/ 233757 w 741948"/>
              <a:gd name="connsiteY5" fmla="*/ 866274 h 866274"/>
              <a:gd name="connsiteX6" fmla="*/ 0 w 741948"/>
              <a:gd name="connsiteY6" fmla="*/ 783772 h 866274"/>
              <a:gd name="connsiteX7" fmla="*/ 158130 w 741948"/>
              <a:gd name="connsiteY7" fmla="*/ 302509 h 866274"/>
              <a:gd name="connsiteX8" fmla="*/ 275008 w 741948"/>
              <a:gd name="connsiteY8" fmla="*/ 96253 h 866274"/>
              <a:gd name="connsiteX9" fmla="*/ 426262 w 741948"/>
              <a:gd name="connsiteY9" fmla="*/ 0 h 866274"/>
              <a:gd name="connsiteX10" fmla="*/ 524055 w 741948"/>
              <a:gd name="connsiteY10" fmla="*/ 100550 h 866274"/>
              <a:gd name="connsiteX11" fmla="*/ 688790 w 741948"/>
              <a:gd name="connsiteY11" fmla="*/ 80426 h 866274"/>
              <a:gd name="connsiteX12" fmla="*/ 741948 w 741948"/>
              <a:gd name="connsiteY12" fmla="*/ 141497 h 866274"/>
              <a:gd name="connsiteX13" fmla="*/ 624496 w 741948"/>
              <a:gd name="connsiteY13" fmla="*/ 203643 h 866274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158130 w 741948"/>
              <a:gd name="connsiteY7" fmla="*/ 222083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163090 w 741948"/>
              <a:gd name="connsiteY8" fmla="*/ 161084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36909 w 741948"/>
              <a:gd name="connsiteY8" fmla="*/ 189659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1948" h="785848">
                <a:moveTo>
                  <a:pt x="624496" y="123217"/>
                </a:moveTo>
                <a:lnTo>
                  <a:pt x="553972" y="149750"/>
                </a:lnTo>
                <a:lnTo>
                  <a:pt x="451113" y="210820"/>
                </a:lnTo>
                <a:lnTo>
                  <a:pt x="409360" y="293252"/>
                </a:lnTo>
                <a:lnTo>
                  <a:pt x="302509" y="648344"/>
                </a:lnTo>
                <a:lnTo>
                  <a:pt x="233757" y="785848"/>
                </a:lnTo>
                <a:lnTo>
                  <a:pt x="0" y="703346"/>
                </a:lnTo>
                <a:lnTo>
                  <a:pt x="58118" y="445921"/>
                </a:lnTo>
                <a:lnTo>
                  <a:pt x="236909" y="189659"/>
                </a:lnTo>
                <a:lnTo>
                  <a:pt x="373875" y="38637"/>
                </a:lnTo>
                <a:lnTo>
                  <a:pt x="524055" y="20124"/>
                </a:lnTo>
                <a:lnTo>
                  <a:pt x="688790" y="0"/>
                </a:lnTo>
                <a:lnTo>
                  <a:pt x="741948" y="61071"/>
                </a:lnTo>
                <a:lnTo>
                  <a:pt x="624496" y="12321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1EC86B-DE19-63ED-BE01-5E90D5096E89}"/>
              </a:ext>
            </a:extLst>
          </p:cNvPr>
          <p:cNvSpPr/>
          <p:nvPr/>
        </p:nvSpPr>
        <p:spPr>
          <a:xfrm>
            <a:off x="3752737" y="3119358"/>
            <a:ext cx="741948" cy="785848"/>
          </a:xfrm>
          <a:custGeom>
            <a:avLst/>
            <a:gdLst>
              <a:gd name="connsiteX0" fmla="*/ 776896 w 818148"/>
              <a:gd name="connsiteY0" fmla="*/ 165005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776896 w 818148"/>
              <a:gd name="connsiteY13" fmla="*/ 165005 h 880024"/>
              <a:gd name="connsiteX0" fmla="*/ 624496 w 818148"/>
              <a:gd name="connsiteY0" fmla="*/ 217393 h 880024"/>
              <a:gd name="connsiteX1" fmla="*/ 570641 w 818148"/>
              <a:gd name="connsiteY1" fmla="*/ 34376 h 880024"/>
              <a:gd name="connsiteX2" fmla="*/ 460638 w 818148"/>
              <a:gd name="connsiteY2" fmla="*/ 116878 h 880024"/>
              <a:gd name="connsiteX3" fmla="*/ 371260 w 818148"/>
              <a:gd name="connsiteY3" fmla="*/ 323134 h 880024"/>
              <a:gd name="connsiteX4" fmla="*/ 302509 w 818148"/>
              <a:gd name="connsiteY4" fmla="*/ 742520 h 880024"/>
              <a:gd name="connsiteX5" fmla="*/ 233757 w 818148"/>
              <a:gd name="connsiteY5" fmla="*/ 880024 h 880024"/>
              <a:gd name="connsiteX6" fmla="*/ 0 w 818148"/>
              <a:gd name="connsiteY6" fmla="*/ 797522 h 880024"/>
              <a:gd name="connsiteX7" fmla="*/ 158130 w 818148"/>
              <a:gd name="connsiteY7" fmla="*/ 316259 h 880024"/>
              <a:gd name="connsiteX8" fmla="*/ 275008 w 818148"/>
              <a:gd name="connsiteY8" fmla="*/ 110003 h 880024"/>
              <a:gd name="connsiteX9" fmla="*/ 426262 w 818148"/>
              <a:gd name="connsiteY9" fmla="*/ 13750 h 880024"/>
              <a:gd name="connsiteX10" fmla="*/ 605017 w 818148"/>
              <a:gd name="connsiteY10" fmla="*/ 0 h 880024"/>
              <a:gd name="connsiteX11" fmla="*/ 776896 w 818148"/>
              <a:gd name="connsiteY11" fmla="*/ 27501 h 880024"/>
              <a:gd name="connsiteX12" fmla="*/ 818148 w 818148"/>
              <a:gd name="connsiteY12" fmla="*/ 110003 h 880024"/>
              <a:gd name="connsiteX13" fmla="*/ 624496 w 818148"/>
              <a:gd name="connsiteY13" fmla="*/ 217393 h 880024"/>
              <a:gd name="connsiteX0" fmla="*/ 624496 w 776896"/>
              <a:gd name="connsiteY0" fmla="*/ 217393 h 880024"/>
              <a:gd name="connsiteX1" fmla="*/ 570641 w 776896"/>
              <a:gd name="connsiteY1" fmla="*/ 3437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60638 w 776896"/>
              <a:gd name="connsiteY2" fmla="*/ 116878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371260 w 776896"/>
              <a:gd name="connsiteY3" fmla="*/ 323134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76896"/>
              <a:gd name="connsiteY0" fmla="*/ 217393 h 880024"/>
              <a:gd name="connsiteX1" fmla="*/ 553972 w 776896"/>
              <a:gd name="connsiteY1" fmla="*/ 243926 h 880024"/>
              <a:gd name="connsiteX2" fmla="*/ 451113 w 776896"/>
              <a:gd name="connsiteY2" fmla="*/ 304996 h 880024"/>
              <a:gd name="connsiteX3" fmla="*/ 409360 w 776896"/>
              <a:gd name="connsiteY3" fmla="*/ 387428 h 880024"/>
              <a:gd name="connsiteX4" fmla="*/ 302509 w 776896"/>
              <a:gd name="connsiteY4" fmla="*/ 742520 h 880024"/>
              <a:gd name="connsiteX5" fmla="*/ 233757 w 776896"/>
              <a:gd name="connsiteY5" fmla="*/ 880024 h 880024"/>
              <a:gd name="connsiteX6" fmla="*/ 0 w 776896"/>
              <a:gd name="connsiteY6" fmla="*/ 797522 h 880024"/>
              <a:gd name="connsiteX7" fmla="*/ 158130 w 776896"/>
              <a:gd name="connsiteY7" fmla="*/ 316259 h 880024"/>
              <a:gd name="connsiteX8" fmla="*/ 275008 w 776896"/>
              <a:gd name="connsiteY8" fmla="*/ 110003 h 880024"/>
              <a:gd name="connsiteX9" fmla="*/ 426262 w 776896"/>
              <a:gd name="connsiteY9" fmla="*/ 13750 h 880024"/>
              <a:gd name="connsiteX10" fmla="*/ 605017 w 776896"/>
              <a:gd name="connsiteY10" fmla="*/ 0 h 880024"/>
              <a:gd name="connsiteX11" fmla="*/ 776896 w 776896"/>
              <a:gd name="connsiteY11" fmla="*/ 27501 h 880024"/>
              <a:gd name="connsiteX12" fmla="*/ 741948 w 776896"/>
              <a:gd name="connsiteY12" fmla="*/ 155247 h 880024"/>
              <a:gd name="connsiteX13" fmla="*/ 624496 w 776896"/>
              <a:gd name="connsiteY13" fmla="*/ 217393 h 880024"/>
              <a:gd name="connsiteX0" fmla="*/ 624496 w 741948"/>
              <a:gd name="connsiteY0" fmla="*/ 217393 h 880024"/>
              <a:gd name="connsiteX1" fmla="*/ 553972 w 741948"/>
              <a:gd name="connsiteY1" fmla="*/ 243926 h 880024"/>
              <a:gd name="connsiteX2" fmla="*/ 451113 w 741948"/>
              <a:gd name="connsiteY2" fmla="*/ 304996 h 880024"/>
              <a:gd name="connsiteX3" fmla="*/ 409360 w 741948"/>
              <a:gd name="connsiteY3" fmla="*/ 387428 h 880024"/>
              <a:gd name="connsiteX4" fmla="*/ 302509 w 741948"/>
              <a:gd name="connsiteY4" fmla="*/ 742520 h 880024"/>
              <a:gd name="connsiteX5" fmla="*/ 233757 w 741948"/>
              <a:gd name="connsiteY5" fmla="*/ 880024 h 880024"/>
              <a:gd name="connsiteX6" fmla="*/ 0 w 741948"/>
              <a:gd name="connsiteY6" fmla="*/ 797522 h 880024"/>
              <a:gd name="connsiteX7" fmla="*/ 158130 w 741948"/>
              <a:gd name="connsiteY7" fmla="*/ 316259 h 880024"/>
              <a:gd name="connsiteX8" fmla="*/ 275008 w 741948"/>
              <a:gd name="connsiteY8" fmla="*/ 110003 h 880024"/>
              <a:gd name="connsiteX9" fmla="*/ 426262 w 741948"/>
              <a:gd name="connsiteY9" fmla="*/ 13750 h 880024"/>
              <a:gd name="connsiteX10" fmla="*/ 605017 w 741948"/>
              <a:gd name="connsiteY10" fmla="*/ 0 h 880024"/>
              <a:gd name="connsiteX11" fmla="*/ 688790 w 741948"/>
              <a:gd name="connsiteY11" fmla="*/ 94176 h 880024"/>
              <a:gd name="connsiteX12" fmla="*/ 741948 w 741948"/>
              <a:gd name="connsiteY12" fmla="*/ 155247 h 880024"/>
              <a:gd name="connsiteX13" fmla="*/ 624496 w 741948"/>
              <a:gd name="connsiteY13" fmla="*/ 217393 h 880024"/>
              <a:gd name="connsiteX0" fmla="*/ 624496 w 741948"/>
              <a:gd name="connsiteY0" fmla="*/ 203643 h 866274"/>
              <a:gd name="connsiteX1" fmla="*/ 553972 w 741948"/>
              <a:gd name="connsiteY1" fmla="*/ 230176 h 866274"/>
              <a:gd name="connsiteX2" fmla="*/ 451113 w 741948"/>
              <a:gd name="connsiteY2" fmla="*/ 291246 h 866274"/>
              <a:gd name="connsiteX3" fmla="*/ 409360 w 741948"/>
              <a:gd name="connsiteY3" fmla="*/ 373678 h 866274"/>
              <a:gd name="connsiteX4" fmla="*/ 302509 w 741948"/>
              <a:gd name="connsiteY4" fmla="*/ 728770 h 866274"/>
              <a:gd name="connsiteX5" fmla="*/ 233757 w 741948"/>
              <a:gd name="connsiteY5" fmla="*/ 866274 h 866274"/>
              <a:gd name="connsiteX6" fmla="*/ 0 w 741948"/>
              <a:gd name="connsiteY6" fmla="*/ 783772 h 866274"/>
              <a:gd name="connsiteX7" fmla="*/ 158130 w 741948"/>
              <a:gd name="connsiteY7" fmla="*/ 302509 h 866274"/>
              <a:gd name="connsiteX8" fmla="*/ 275008 w 741948"/>
              <a:gd name="connsiteY8" fmla="*/ 96253 h 866274"/>
              <a:gd name="connsiteX9" fmla="*/ 426262 w 741948"/>
              <a:gd name="connsiteY9" fmla="*/ 0 h 866274"/>
              <a:gd name="connsiteX10" fmla="*/ 524055 w 741948"/>
              <a:gd name="connsiteY10" fmla="*/ 100550 h 866274"/>
              <a:gd name="connsiteX11" fmla="*/ 688790 w 741948"/>
              <a:gd name="connsiteY11" fmla="*/ 80426 h 866274"/>
              <a:gd name="connsiteX12" fmla="*/ 741948 w 741948"/>
              <a:gd name="connsiteY12" fmla="*/ 141497 h 866274"/>
              <a:gd name="connsiteX13" fmla="*/ 624496 w 741948"/>
              <a:gd name="connsiteY13" fmla="*/ 203643 h 866274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158130 w 741948"/>
              <a:gd name="connsiteY7" fmla="*/ 222083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75008 w 741948"/>
              <a:gd name="connsiteY8" fmla="*/ 15827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163090 w 741948"/>
              <a:gd name="connsiteY8" fmla="*/ 161084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  <a:gd name="connsiteX0" fmla="*/ 624496 w 741948"/>
              <a:gd name="connsiteY0" fmla="*/ 123217 h 785848"/>
              <a:gd name="connsiteX1" fmla="*/ 553972 w 741948"/>
              <a:gd name="connsiteY1" fmla="*/ 149750 h 785848"/>
              <a:gd name="connsiteX2" fmla="*/ 451113 w 741948"/>
              <a:gd name="connsiteY2" fmla="*/ 210820 h 785848"/>
              <a:gd name="connsiteX3" fmla="*/ 409360 w 741948"/>
              <a:gd name="connsiteY3" fmla="*/ 293252 h 785848"/>
              <a:gd name="connsiteX4" fmla="*/ 302509 w 741948"/>
              <a:gd name="connsiteY4" fmla="*/ 648344 h 785848"/>
              <a:gd name="connsiteX5" fmla="*/ 233757 w 741948"/>
              <a:gd name="connsiteY5" fmla="*/ 785848 h 785848"/>
              <a:gd name="connsiteX6" fmla="*/ 0 w 741948"/>
              <a:gd name="connsiteY6" fmla="*/ 703346 h 785848"/>
              <a:gd name="connsiteX7" fmla="*/ 58118 w 741948"/>
              <a:gd name="connsiteY7" fmla="*/ 445921 h 785848"/>
              <a:gd name="connsiteX8" fmla="*/ 236909 w 741948"/>
              <a:gd name="connsiteY8" fmla="*/ 189659 h 785848"/>
              <a:gd name="connsiteX9" fmla="*/ 373875 w 741948"/>
              <a:gd name="connsiteY9" fmla="*/ 38637 h 785848"/>
              <a:gd name="connsiteX10" fmla="*/ 524055 w 741948"/>
              <a:gd name="connsiteY10" fmla="*/ 20124 h 785848"/>
              <a:gd name="connsiteX11" fmla="*/ 688790 w 741948"/>
              <a:gd name="connsiteY11" fmla="*/ 0 h 785848"/>
              <a:gd name="connsiteX12" fmla="*/ 741948 w 741948"/>
              <a:gd name="connsiteY12" fmla="*/ 61071 h 785848"/>
              <a:gd name="connsiteX13" fmla="*/ 624496 w 741948"/>
              <a:gd name="connsiteY13" fmla="*/ 123217 h 785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41948" h="785848">
                <a:moveTo>
                  <a:pt x="624496" y="123217"/>
                </a:moveTo>
                <a:lnTo>
                  <a:pt x="553972" y="149750"/>
                </a:lnTo>
                <a:lnTo>
                  <a:pt x="451113" y="210820"/>
                </a:lnTo>
                <a:lnTo>
                  <a:pt x="409360" y="293252"/>
                </a:lnTo>
                <a:lnTo>
                  <a:pt x="302509" y="648344"/>
                </a:lnTo>
                <a:lnTo>
                  <a:pt x="233757" y="785848"/>
                </a:lnTo>
                <a:lnTo>
                  <a:pt x="0" y="703346"/>
                </a:lnTo>
                <a:lnTo>
                  <a:pt x="58118" y="445921"/>
                </a:lnTo>
                <a:lnTo>
                  <a:pt x="236909" y="189659"/>
                </a:lnTo>
                <a:lnTo>
                  <a:pt x="373875" y="38637"/>
                </a:lnTo>
                <a:lnTo>
                  <a:pt x="524055" y="20124"/>
                </a:lnTo>
                <a:lnTo>
                  <a:pt x="688790" y="0"/>
                </a:lnTo>
                <a:lnTo>
                  <a:pt x="741948" y="61071"/>
                </a:lnTo>
                <a:lnTo>
                  <a:pt x="624496" y="123217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 descr="Water with solid fill">
            <a:extLst>
              <a:ext uri="{FF2B5EF4-FFF2-40B4-BE49-F238E27FC236}">
                <a16:creationId xmlns:a16="http://schemas.microsoft.com/office/drawing/2014/main" id="{B8F412A5-5F64-EB51-2FE3-E5316A159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2047" y="1493019"/>
            <a:ext cx="271317" cy="297359"/>
          </a:xfrm>
          <a:prstGeom prst="rect">
            <a:avLst/>
          </a:prstGeom>
        </p:spPr>
      </p:pic>
      <p:pic>
        <p:nvPicPr>
          <p:cNvPr id="16" name="Graphic 15" descr="Water with solid fill">
            <a:extLst>
              <a:ext uri="{FF2B5EF4-FFF2-40B4-BE49-F238E27FC236}">
                <a16:creationId xmlns:a16="http://schemas.microsoft.com/office/drawing/2014/main" id="{BBA9015C-FA06-74EF-8473-1855C65FC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889025">
            <a:off x="3402787" y="2333109"/>
            <a:ext cx="271317" cy="297359"/>
          </a:xfrm>
          <a:prstGeom prst="rect">
            <a:avLst/>
          </a:prstGeom>
        </p:spPr>
      </p:pic>
      <p:pic>
        <p:nvPicPr>
          <p:cNvPr id="17" name="Graphic 16" descr="Water with solid fill">
            <a:extLst>
              <a:ext uri="{FF2B5EF4-FFF2-40B4-BE49-F238E27FC236}">
                <a16:creationId xmlns:a16="http://schemas.microsoft.com/office/drawing/2014/main" id="{35140A4D-5E57-6106-F8D3-5961A2D38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032353">
            <a:off x="4157053" y="4150443"/>
            <a:ext cx="271317" cy="29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4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DF6314-0702-2D1E-BF04-DD3FB72F2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we are interested in the interplay between sleep challenges and symptoms of depression over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89B500-CC38-8A8E-FA52-520129CFB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Sleep &amp; Depression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9B892-0F72-DF51-286B-D718908B34B4}"/>
              </a:ext>
            </a:extLst>
          </p:cNvPr>
          <p:cNvSpPr/>
          <p:nvPr/>
        </p:nvSpPr>
        <p:spPr>
          <a:xfrm>
            <a:off x="1679296" y="1911004"/>
            <a:ext cx="1341856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 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4A03-EB76-533D-1376-947288910A41}"/>
              </a:ext>
            </a:extLst>
          </p:cNvPr>
          <p:cNvSpPr/>
          <p:nvPr/>
        </p:nvSpPr>
        <p:spPr>
          <a:xfrm>
            <a:off x="5029200" y="1911004"/>
            <a:ext cx="1341855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 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2B52BC-F64A-0BA3-B2EC-3B52F67D0036}"/>
              </a:ext>
            </a:extLst>
          </p:cNvPr>
          <p:cNvSpPr/>
          <p:nvPr/>
        </p:nvSpPr>
        <p:spPr>
          <a:xfrm>
            <a:off x="1797344" y="3594279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94D97-BE55-AA2F-5EF1-0F037B593067}"/>
              </a:ext>
            </a:extLst>
          </p:cNvPr>
          <p:cNvSpPr/>
          <p:nvPr/>
        </p:nvSpPr>
        <p:spPr>
          <a:xfrm>
            <a:off x="5147248" y="3594279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T2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EE4318-56A1-2045-C988-2DA81F7F36B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21152" y="2226690"/>
            <a:ext cx="2008048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9022CD-2E65-CCA7-7C67-6481ADF97C82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03104" y="3909965"/>
            <a:ext cx="224414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18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51D7-E516-022B-0583-99F3D5806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7A14C8-62A6-C494-275A-427227FB6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we are interested in the interplay between sleep challenges and symptoms of depression over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A22EDA-87D1-09A3-F847-2C643FDA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Sleep &amp; Depression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441125-AB7A-5719-7E02-229115F35202}"/>
              </a:ext>
            </a:extLst>
          </p:cNvPr>
          <p:cNvSpPr/>
          <p:nvPr/>
        </p:nvSpPr>
        <p:spPr>
          <a:xfrm>
            <a:off x="1679296" y="1911004"/>
            <a:ext cx="1341856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 T1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BE349-740B-FBE5-074B-66CAF308ED7C}"/>
              </a:ext>
            </a:extLst>
          </p:cNvPr>
          <p:cNvSpPr/>
          <p:nvPr/>
        </p:nvSpPr>
        <p:spPr>
          <a:xfrm>
            <a:off x="5029200" y="1911004"/>
            <a:ext cx="1341855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 T2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BCDBA-EC9A-F977-BEF0-A21A4ABD815E}"/>
              </a:ext>
            </a:extLst>
          </p:cNvPr>
          <p:cNvSpPr/>
          <p:nvPr/>
        </p:nvSpPr>
        <p:spPr>
          <a:xfrm>
            <a:off x="1797344" y="3594279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T1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5DB91-2CF6-55B7-5F98-DF98016881FC}"/>
              </a:ext>
            </a:extLst>
          </p:cNvPr>
          <p:cNvSpPr/>
          <p:nvPr/>
        </p:nvSpPr>
        <p:spPr>
          <a:xfrm>
            <a:off x="5147248" y="3594279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T2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D85997-AE3D-4E6B-E3E2-301C130B46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21152" y="2226690"/>
            <a:ext cx="2008048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B47BB3-3A01-A765-0FBC-420643774FAA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903104" y="3909965"/>
            <a:ext cx="224414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3843EC-7AC5-38AA-42C0-9964A4C172D7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021152" y="2226690"/>
            <a:ext cx="2126096" cy="1683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1DC8EF-EA24-1D5C-ACF6-CFEDD9E98C1B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903104" y="2226690"/>
            <a:ext cx="2126096" cy="1683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8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02934-270C-DB1B-B987-E5641874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1EDDF-5C64-3E46-C0C1-AC2EB288F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we are interested in the interplay between sleep challenges and symptoms of depression over time</a:t>
            </a:r>
          </a:p>
          <a:p>
            <a:r>
              <a:rPr lang="en-US" dirty="0"/>
              <a:t>With this model, we want to make claims like: </a:t>
            </a:r>
          </a:p>
          <a:p>
            <a:pPr lvl="1"/>
            <a:r>
              <a:rPr lang="en-US" i="1" dirty="0"/>
              <a:t>Earlier depression results in increased sleep problems </a:t>
            </a:r>
          </a:p>
          <a:p>
            <a:pPr lvl="1"/>
            <a:r>
              <a:rPr lang="en-US" i="1" dirty="0"/>
              <a:t>Sleep problems impact symptoms of depression the next day</a:t>
            </a:r>
          </a:p>
          <a:p>
            <a:r>
              <a:rPr lang="en-US" dirty="0"/>
              <a:t>How can we analyze this information?</a:t>
            </a:r>
          </a:p>
          <a:p>
            <a:pPr lvl="1"/>
            <a:r>
              <a:rPr lang="en-US" dirty="0"/>
              <a:t>Cross Lagged Panel Model?</a:t>
            </a:r>
          </a:p>
          <a:p>
            <a:pPr lvl="1"/>
            <a:r>
              <a:rPr lang="en-US" dirty="0"/>
              <a:t>Random Intercept Cross Lagged Panel Model?</a:t>
            </a:r>
          </a:p>
          <a:p>
            <a:pPr lvl="1"/>
            <a:r>
              <a:rPr lang="en-US" dirty="0"/>
              <a:t>Multilevel Models?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60BE2-6166-CDA0-65AA-E7805EBF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Sleep &amp; Depression</a:t>
            </a:r>
          </a:p>
        </p:txBody>
      </p:sp>
    </p:spTree>
    <p:extLst>
      <p:ext uri="{BB962C8B-B14F-4D97-AF65-F5344CB8AC3E}">
        <p14:creationId xmlns:p14="http://schemas.microsoft.com/office/powerpoint/2010/main" val="10455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E8100-B1D3-0BCA-CF7D-F843A5FF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69E7A3-042E-1A95-A70B-B73E8C6F5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say we are interested in the interplay between sleep challenges and symptoms of depression over time</a:t>
            </a:r>
          </a:p>
          <a:p>
            <a:r>
              <a:rPr lang="en-US" dirty="0"/>
              <a:t>With this model, we want to make claims like: </a:t>
            </a:r>
          </a:p>
          <a:p>
            <a:pPr lvl="1"/>
            <a:r>
              <a:rPr lang="en-US" i="1" dirty="0"/>
              <a:t>Earlier depression results in increased sleep problems </a:t>
            </a:r>
          </a:p>
          <a:p>
            <a:pPr lvl="1"/>
            <a:r>
              <a:rPr lang="en-US" i="1" dirty="0"/>
              <a:t>Sleep problems impact symptoms of depression the next day</a:t>
            </a:r>
          </a:p>
          <a:p>
            <a:r>
              <a:rPr lang="en-US" dirty="0"/>
              <a:t>How can we analyze this information?</a:t>
            </a:r>
          </a:p>
          <a:p>
            <a:pPr lvl="1"/>
            <a:r>
              <a:rPr lang="en-US" strike="sngStrike" dirty="0"/>
              <a:t>Cross Lagged Panel Model?</a:t>
            </a:r>
          </a:p>
          <a:p>
            <a:pPr lvl="1"/>
            <a:r>
              <a:rPr lang="en-US" b="1" dirty="0">
                <a:highlight>
                  <a:srgbClr val="E0C5E5"/>
                </a:highlight>
              </a:rPr>
              <a:t>Random Intercept Cross Lagged Panel Model!</a:t>
            </a:r>
          </a:p>
          <a:p>
            <a:pPr lvl="1"/>
            <a:r>
              <a:rPr lang="en-US" strike="sngStrike" dirty="0"/>
              <a:t>Multilevel Models?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ED8F39-E4A7-DEA9-4E5F-0FFC49D4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 Sleep &amp; Depression</a:t>
            </a:r>
          </a:p>
        </p:txBody>
      </p:sp>
    </p:spTree>
    <p:extLst>
      <p:ext uri="{BB962C8B-B14F-4D97-AF65-F5344CB8AC3E}">
        <p14:creationId xmlns:p14="http://schemas.microsoft.com/office/powerpoint/2010/main" val="128872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83AE8-D74A-FBDA-13A1-D39D3FBC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21" y="1272973"/>
            <a:ext cx="8988357" cy="1697328"/>
          </a:xfrm>
        </p:spPr>
        <p:txBody>
          <a:bodyPr wrap="square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But First:</a:t>
            </a:r>
            <a:br>
              <a:rPr lang="en-US" dirty="0"/>
            </a:br>
            <a:r>
              <a:rPr lang="en-US" dirty="0"/>
              <a:t>Cross Lagged Panel Model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D30F4D-DAE2-5ED1-9819-F3B9A45F7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999" y="2970301"/>
            <a:ext cx="6576000" cy="609477"/>
          </a:xfrm>
        </p:spPr>
        <p:txBody>
          <a:bodyPr/>
          <a:lstStyle/>
          <a:p>
            <a:r>
              <a:rPr lang="en-US" dirty="0"/>
              <a:t>We need to see what is out there to appreciate what we are going to have</a:t>
            </a:r>
          </a:p>
        </p:txBody>
      </p:sp>
    </p:spTree>
    <p:extLst>
      <p:ext uri="{BB962C8B-B14F-4D97-AF65-F5344CB8AC3E}">
        <p14:creationId xmlns:p14="http://schemas.microsoft.com/office/powerpoint/2010/main" val="3254081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5B0A5-117C-1E1B-70F0-85B04B262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04064E-FDE9-B889-F158-6F549777D039}"/>
              </a:ext>
            </a:extLst>
          </p:cNvPr>
          <p:cNvSpPr/>
          <p:nvPr/>
        </p:nvSpPr>
        <p:spPr>
          <a:xfrm>
            <a:off x="846221" y="2173716"/>
            <a:ext cx="7451558" cy="25438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C16E2F-0D3E-5E7C-0649-2BF3C5696A67}"/>
              </a:ext>
            </a:extLst>
          </p:cNvPr>
          <p:cNvSpPr/>
          <p:nvPr/>
        </p:nvSpPr>
        <p:spPr>
          <a:xfrm>
            <a:off x="846221" y="2642365"/>
            <a:ext cx="7451558" cy="25438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Problems</a:t>
            </a:r>
          </a:p>
        </p:txBody>
      </p:sp>
    </p:spTree>
    <p:extLst>
      <p:ext uri="{BB962C8B-B14F-4D97-AF65-F5344CB8AC3E}">
        <p14:creationId xmlns:p14="http://schemas.microsoft.com/office/powerpoint/2010/main" val="2710421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78ED1-AC16-7E95-A760-79A92852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6809C3-EAC3-662A-8B3A-4BEDA4AED828}"/>
              </a:ext>
            </a:extLst>
          </p:cNvPr>
          <p:cNvSpPr/>
          <p:nvPr/>
        </p:nvSpPr>
        <p:spPr>
          <a:xfrm>
            <a:off x="48007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108264-E337-44FA-BC96-D4474BB0BA03}"/>
              </a:ext>
            </a:extLst>
          </p:cNvPr>
          <p:cNvSpPr/>
          <p:nvPr/>
        </p:nvSpPr>
        <p:spPr>
          <a:xfrm>
            <a:off x="2676931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AC258-9E52-430B-BACA-6C26B465CC31}"/>
              </a:ext>
            </a:extLst>
          </p:cNvPr>
          <p:cNvSpPr/>
          <p:nvPr/>
        </p:nvSpPr>
        <p:spPr>
          <a:xfrm>
            <a:off x="4858896" y="83075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497432-B1D5-8ED0-97CA-D20911558F14}"/>
              </a:ext>
            </a:extLst>
          </p:cNvPr>
          <p:cNvSpPr/>
          <p:nvPr/>
        </p:nvSpPr>
        <p:spPr>
          <a:xfrm>
            <a:off x="702181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4B76F-0F43-528D-525F-079046B02382}"/>
              </a:ext>
            </a:extLst>
          </p:cNvPr>
          <p:cNvSpPr/>
          <p:nvPr/>
        </p:nvSpPr>
        <p:spPr>
          <a:xfrm>
            <a:off x="846221" y="1169937"/>
            <a:ext cx="7451558" cy="25438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945639-02CB-D753-5785-E8F5AF3CC2E4}"/>
              </a:ext>
            </a:extLst>
          </p:cNvPr>
          <p:cNvSpPr/>
          <p:nvPr/>
        </p:nvSpPr>
        <p:spPr>
          <a:xfrm>
            <a:off x="846221" y="3515515"/>
            <a:ext cx="7451558" cy="25438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Problems</a:t>
            </a:r>
          </a:p>
        </p:txBody>
      </p:sp>
    </p:spTree>
    <p:extLst>
      <p:ext uri="{BB962C8B-B14F-4D97-AF65-F5344CB8AC3E}">
        <p14:creationId xmlns:p14="http://schemas.microsoft.com/office/powerpoint/2010/main" val="3324718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D0DA2-7AB5-9641-D001-15D3D58C7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4B5DA6-4DA2-2F9B-ECD8-DBFA9CD64E93}"/>
              </a:ext>
            </a:extLst>
          </p:cNvPr>
          <p:cNvSpPr/>
          <p:nvPr/>
        </p:nvSpPr>
        <p:spPr>
          <a:xfrm>
            <a:off x="48007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2D8CBA-A01F-E5AA-ED7B-844278CB2F12}"/>
              </a:ext>
            </a:extLst>
          </p:cNvPr>
          <p:cNvSpPr/>
          <p:nvPr/>
        </p:nvSpPr>
        <p:spPr>
          <a:xfrm>
            <a:off x="2676931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E6240-21DC-C6A2-5D25-206B331DC763}"/>
              </a:ext>
            </a:extLst>
          </p:cNvPr>
          <p:cNvSpPr/>
          <p:nvPr/>
        </p:nvSpPr>
        <p:spPr>
          <a:xfrm>
            <a:off x="4858896" y="83075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EC65F4-65A0-A7C8-63E7-428B5DC55BB2}"/>
              </a:ext>
            </a:extLst>
          </p:cNvPr>
          <p:cNvSpPr/>
          <p:nvPr/>
        </p:nvSpPr>
        <p:spPr>
          <a:xfrm>
            <a:off x="702181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F21DC-9253-CB20-15C1-E1EE8A5643F3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14FCBD-4921-7F59-91BC-4C231AB23FAF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1AF74-9162-1231-FAA5-B303E7CC5CB1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A30F0-F754-E4BE-CE6F-C6422AD92E76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8B495E-B15D-CCFA-69A3-4EEA89CB8292}"/>
              </a:ext>
            </a:extLst>
          </p:cNvPr>
          <p:cNvSpPr/>
          <p:nvPr/>
        </p:nvSpPr>
        <p:spPr>
          <a:xfrm>
            <a:off x="763146" y="2737474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25CB11-5E9F-92E3-A124-6A6F6657E861}"/>
              </a:ext>
            </a:extLst>
          </p:cNvPr>
          <p:cNvSpPr/>
          <p:nvPr/>
        </p:nvSpPr>
        <p:spPr>
          <a:xfrm>
            <a:off x="2938761" y="2737474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293E89-CB27-8E4B-A823-0AB9BB2E1820}"/>
              </a:ext>
            </a:extLst>
          </p:cNvPr>
          <p:cNvSpPr/>
          <p:nvPr/>
        </p:nvSpPr>
        <p:spPr>
          <a:xfrm>
            <a:off x="5114376" y="2737474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A1D371-CF29-8DCA-6D92-00D1A91DD3BB}"/>
              </a:ext>
            </a:extLst>
          </p:cNvPr>
          <p:cNvSpPr/>
          <p:nvPr/>
        </p:nvSpPr>
        <p:spPr>
          <a:xfrm>
            <a:off x="7289990" y="2737474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ECB56-1498-A822-441E-FC6E4DF6ABEA}"/>
              </a:ext>
            </a:extLst>
          </p:cNvPr>
          <p:cNvSpPr/>
          <p:nvPr/>
        </p:nvSpPr>
        <p:spPr>
          <a:xfrm>
            <a:off x="846221" y="1169937"/>
            <a:ext cx="7451558" cy="25438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Depression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EA4A6F-9B53-00A6-F510-4AD4102D89E5}"/>
              </a:ext>
            </a:extLst>
          </p:cNvPr>
          <p:cNvSpPr/>
          <p:nvPr/>
        </p:nvSpPr>
        <p:spPr>
          <a:xfrm>
            <a:off x="846221" y="3515515"/>
            <a:ext cx="7451558" cy="25438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Sleep Problems</a:t>
            </a:r>
          </a:p>
        </p:txBody>
      </p:sp>
    </p:spTree>
    <p:extLst>
      <p:ext uri="{BB962C8B-B14F-4D97-AF65-F5344CB8AC3E}">
        <p14:creationId xmlns:p14="http://schemas.microsoft.com/office/powerpoint/2010/main" val="3739441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32DA0FC6-1F62-AB1D-E2FD-AB6E8FED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>
            <a:extLst>
              <a:ext uri="{FF2B5EF4-FFF2-40B4-BE49-F238E27FC236}">
                <a16:creationId xmlns:a16="http://schemas.microsoft.com/office/drawing/2014/main" id="{63327AA4-931F-18B6-493D-B4483DE3F116}"/>
              </a:ext>
            </a:extLst>
          </p:cNvPr>
          <p:cNvSpPr/>
          <p:nvPr/>
        </p:nvSpPr>
        <p:spPr>
          <a:xfrm>
            <a:off x="6208525" y="496550"/>
            <a:ext cx="23430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8">
            <a:extLst>
              <a:ext uri="{FF2B5EF4-FFF2-40B4-BE49-F238E27FC236}">
                <a16:creationId xmlns:a16="http://schemas.microsoft.com/office/drawing/2014/main" id="{DF97B267-E1F4-C5D5-FC2A-8E1D0AEFCFE4}"/>
              </a:ext>
            </a:extLst>
          </p:cNvPr>
          <p:cNvSpPr/>
          <p:nvPr/>
        </p:nvSpPr>
        <p:spPr>
          <a:xfrm>
            <a:off x="4063525" y="3081900"/>
            <a:ext cx="44880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3" name="Google Shape;143;p28">
            <a:extLst>
              <a:ext uri="{FF2B5EF4-FFF2-40B4-BE49-F238E27FC236}">
                <a16:creationId xmlns:a16="http://schemas.microsoft.com/office/drawing/2014/main" id="{D922AFE9-354C-3745-3081-C7AB7E921DF3}"/>
              </a:ext>
            </a:extLst>
          </p:cNvPr>
          <p:cNvCxnSpPr/>
          <p:nvPr/>
        </p:nvCxnSpPr>
        <p:spPr>
          <a:xfrm>
            <a:off x="720000" y="3197925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28">
            <a:extLst>
              <a:ext uri="{FF2B5EF4-FFF2-40B4-BE49-F238E27FC236}">
                <a16:creationId xmlns:a16="http://schemas.microsoft.com/office/drawing/2014/main" id="{68544BB7-EC70-9399-8A94-6E91E53B8DE4}"/>
              </a:ext>
            </a:extLst>
          </p:cNvPr>
          <p:cNvCxnSpPr/>
          <p:nvPr/>
        </p:nvCxnSpPr>
        <p:spPr>
          <a:xfrm>
            <a:off x="42382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28">
            <a:extLst>
              <a:ext uri="{FF2B5EF4-FFF2-40B4-BE49-F238E27FC236}">
                <a16:creationId xmlns:a16="http://schemas.microsoft.com/office/drawing/2014/main" id="{BDAEC3F0-13E2-28F2-F88C-B5C082957EB1}"/>
              </a:ext>
            </a:extLst>
          </p:cNvPr>
          <p:cNvCxnSpPr/>
          <p:nvPr/>
        </p:nvCxnSpPr>
        <p:spPr>
          <a:xfrm flipH="1">
            <a:off x="4483100" y="3450000"/>
            <a:ext cx="3757500" cy="870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8">
            <a:extLst>
              <a:ext uri="{FF2B5EF4-FFF2-40B4-BE49-F238E27FC236}">
                <a16:creationId xmlns:a16="http://schemas.microsoft.com/office/drawing/2014/main" id="{A30EE855-3395-6EC0-27BA-8B1DE06F9BCE}"/>
              </a:ext>
            </a:extLst>
          </p:cNvPr>
          <p:cNvCxnSpPr/>
          <p:nvPr/>
        </p:nvCxnSpPr>
        <p:spPr>
          <a:xfrm>
            <a:off x="6489850" y="1852375"/>
            <a:ext cx="1945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>
            <a:extLst>
              <a:ext uri="{FF2B5EF4-FFF2-40B4-BE49-F238E27FC236}">
                <a16:creationId xmlns:a16="http://schemas.microsoft.com/office/drawing/2014/main" id="{5487DAB6-98EC-618E-1232-89D16260D5B0}"/>
              </a:ext>
            </a:extLst>
          </p:cNvPr>
          <p:cNvCxnSpPr/>
          <p:nvPr/>
        </p:nvCxnSpPr>
        <p:spPr>
          <a:xfrm>
            <a:off x="6314900" y="767850"/>
            <a:ext cx="0" cy="217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28">
            <a:extLst>
              <a:ext uri="{FF2B5EF4-FFF2-40B4-BE49-F238E27FC236}">
                <a16:creationId xmlns:a16="http://schemas.microsoft.com/office/drawing/2014/main" id="{3F1B8186-CD0C-0313-BDE5-C69CDEE90F7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92275" y="630000"/>
            <a:ext cx="5406750" cy="25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Or…RI-CLPM</a:t>
            </a:r>
            <a:endParaRPr lang="en-US" sz="4400" dirty="0"/>
          </a:p>
        </p:txBody>
      </p:sp>
      <p:sp>
        <p:nvSpPr>
          <p:cNvPr id="149" name="Google Shape;149;p28">
            <a:extLst>
              <a:ext uri="{FF2B5EF4-FFF2-40B4-BE49-F238E27FC236}">
                <a16:creationId xmlns:a16="http://schemas.microsoft.com/office/drawing/2014/main" id="{0DEB9146-40EE-DE4F-A342-3E57F01FCA0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2275" y="3528713"/>
            <a:ext cx="2636700" cy="6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Dustin Haraden, PhD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27, 2025</a:t>
            </a:r>
            <a:endParaRPr dirty="0"/>
          </a:p>
        </p:txBody>
      </p:sp>
      <p:cxnSp>
        <p:nvCxnSpPr>
          <p:cNvPr id="150" name="Google Shape;150;p28">
            <a:extLst>
              <a:ext uri="{FF2B5EF4-FFF2-40B4-BE49-F238E27FC236}">
                <a16:creationId xmlns:a16="http://schemas.microsoft.com/office/drawing/2014/main" id="{AA64F1CF-19E0-A8AD-B902-EF9EF1A36F15}"/>
              </a:ext>
            </a:extLst>
          </p:cNvPr>
          <p:cNvCxnSpPr/>
          <p:nvPr/>
        </p:nvCxnSpPr>
        <p:spPr>
          <a:xfrm>
            <a:off x="84240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8">
            <a:extLst>
              <a:ext uri="{FF2B5EF4-FFF2-40B4-BE49-F238E27FC236}">
                <a16:creationId xmlns:a16="http://schemas.microsoft.com/office/drawing/2014/main" id="{6B8CAF5C-D119-1055-C3F4-B31D1EFBE87D}"/>
              </a:ext>
            </a:extLst>
          </p:cNvPr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8">
            <a:extLst>
              <a:ext uri="{FF2B5EF4-FFF2-40B4-BE49-F238E27FC236}">
                <a16:creationId xmlns:a16="http://schemas.microsoft.com/office/drawing/2014/main" id="{25C116DC-EB4E-4845-36E5-95ED8828A1C6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684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03068-2F5B-867A-DB31-8715DE316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40EDBF6-9D49-8012-AE62-2900AE292FAD}"/>
              </a:ext>
            </a:extLst>
          </p:cNvPr>
          <p:cNvSpPr/>
          <p:nvPr/>
        </p:nvSpPr>
        <p:spPr>
          <a:xfrm>
            <a:off x="48007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63B876-4BD5-BFAA-181C-5FBD5BBB9DBA}"/>
              </a:ext>
            </a:extLst>
          </p:cNvPr>
          <p:cNvSpPr/>
          <p:nvPr/>
        </p:nvSpPr>
        <p:spPr>
          <a:xfrm>
            <a:off x="2676931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2AFD8A-CB04-5343-9D91-3224BB27FA47}"/>
              </a:ext>
            </a:extLst>
          </p:cNvPr>
          <p:cNvSpPr/>
          <p:nvPr/>
        </p:nvSpPr>
        <p:spPr>
          <a:xfrm>
            <a:off x="4858896" y="83075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1A8EBB3-D1CE-2419-0D35-9294DEEA2242}"/>
              </a:ext>
            </a:extLst>
          </p:cNvPr>
          <p:cNvSpPr/>
          <p:nvPr/>
        </p:nvSpPr>
        <p:spPr>
          <a:xfrm>
            <a:off x="702181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4CA451-CB6C-150C-2568-85EBB30E91BF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CAE39E-C8D3-8F31-E7C0-93FD0F912CEE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E2692-4095-C32E-82CD-59AC94BF836C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85588D-B2FB-FA34-F704-BB6CA72E1844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76F176-3A40-5D2C-B19B-BE9A690D1FE0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30377E-E6F0-F474-DA7F-46032C3DAD78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3FF1-2873-05F0-893E-258D3FFCCF46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F14680-236C-81B5-5797-A1D071F7A899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A95F0E-1ACF-AAD8-A9D2-4AF4CD9E9D4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9D03317-8427-A72A-B42D-0F33D3B2422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287C0A-46DF-30C6-9B6D-C7EDEE0485A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978330-EBB5-6991-47A4-EFA594CAD5C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723C25-BBCB-4D36-8C80-14ACBE5AC84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A1B8B1-CC95-0F68-6C44-A976D0C161E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DE595B9D-0D0A-6765-95F1-97831FBA8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947" y="37200"/>
            <a:ext cx="516861" cy="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10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A37BB-0DCB-06C0-225E-B46004D3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C2200AD-085B-0E33-6F41-1A21EF06B9C5}"/>
              </a:ext>
            </a:extLst>
          </p:cNvPr>
          <p:cNvSpPr/>
          <p:nvPr/>
        </p:nvSpPr>
        <p:spPr>
          <a:xfrm>
            <a:off x="48007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912BF1-77A0-A805-E82B-BB59CB442D20}"/>
              </a:ext>
            </a:extLst>
          </p:cNvPr>
          <p:cNvSpPr/>
          <p:nvPr/>
        </p:nvSpPr>
        <p:spPr>
          <a:xfrm>
            <a:off x="2676931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E0ACA-CE61-479E-E949-919880348AF3}"/>
              </a:ext>
            </a:extLst>
          </p:cNvPr>
          <p:cNvSpPr/>
          <p:nvPr/>
        </p:nvSpPr>
        <p:spPr>
          <a:xfrm>
            <a:off x="4858896" y="83075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9BE5C7-388A-CDED-389B-91AA26E8FA4B}"/>
              </a:ext>
            </a:extLst>
          </p:cNvPr>
          <p:cNvSpPr/>
          <p:nvPr/>
        </p:nvSpPr>
        <p:spPr>
          <a:xfrm>
            <a:off x="7021810" y="811271"/>
            <a:ext cx="1629420" cy="387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DA5E7-25E4-BFE9-0A6F-43E37CE988CB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505247-4758-271D-39B2-4E048B5DE87D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240A5-E64F-6FFF-4B3C-4C02A8194FCD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92AF9-4677-FF71-9629-7EE8E37CAB59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3A992B-2A8E-0252-AFF5-4FBEE97276AA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73D7B0-CA4F-78A5-ECF7-48744BDC01C3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1C66F8-255D-256D-80FC-1C52FDC88409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B52397-8ABC-AFEF-36F8-24D638C3E26B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890BCE-EAF3-F9F0-2320-BA2318B501D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632795-62B7-66D6-D145-449CA010581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1C3801-034F-5716-8CB8-002D099088F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28519C-EB30-05F2-4A76-97856DF5222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1A0EE6-D231-FDC0-A50C-3D64CDFFE70A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31C800-8B31-0366-47F6-DE259CA9FD74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909272B5-2B1D-88C6-1DE9-F627C205E897}"/>
              </a:ext>
            </a:extLst>
          </p:cNvPr>
          <p:cNvSpPr/>
          <p:nvPr/>
        </p:nvSpPr>
        <p:spPr>
          <a:xfrm>
            <a:off x="3347501" y="2668149"/>
            <a:ext cx="1574418" cy="551158"/>
          </a:xfrm>
          <a:prstGeom prst="borderCallout2">
            <a:avLst>
              <a:gd name="adj1" fmla="val 48750"/>
              <a:gd name="adj2" fmla="val -5276"/>
              <a:gd name="adj3" fmla="val 43750"/>
              <a:gd name="adj4" fmla="val -14484"/>
              <a:gd name="adj5" fmla="val -130833"/>
              <a:gd name="adj6" fmla="val -56274"/>
            </a:avLst>
          </a:prstGeom>
          <a:solidFill>
            <a:srgbClr val="537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Auto-regressive Paths</a:t>
            </a:r>
          </a:p>
        </p:txBody>
      </p:sp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D746E7B6-8DAB-1068-7269-EEBEA3890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3947" y="37200"/>
            <a:ext cx="516861" cy="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85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1163D-0131-269B-90BD-5C0084FF8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AA79E-2250-DB75-2D72-C81FF6D72374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7A998-7446-A461-7189-A1600504FB1E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85B98-E082-A24F-2756-9F9C167C3551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4D128-5FF2-F25C-E679-403617234F9C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43DB1-B58E-A6A0-B779-62B7ADB6658B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ED7BF-C227-3E85-F19D-6B830F9F2A4C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4481FD-B52C-B12A-4284-7CD5AC954923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AD79F7-A20D-30DC-A92A-A200D37FE6C6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760BEF-1FF2-8DF8-F8DF-ACB15BE452B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F9CBC1-5243-8939-DA7F-28909004B2C9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9C6177-DFC7-A30D-2B9F-C21765D6978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49E070-14C8-1FAA-74EC-D90CC0C9BA4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1DE5653-4C5E-E302-ED20-5122D44CCCA8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FC3033-577F-5739-8338-2664ABFE1C5D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395DAF-5C40-5ADF-3736-F05E44A892D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40B4D8-D0B5-6881-1F4F-E9CF0BE981E5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A84837-A514-2AAF-462D-869B7BD464C6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7669DE-178A-E06E-3F94-9003EF939D25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75284C-1B8C-21E6-BE83-75BE71CA028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72EA61-325A-8A2D-D6BD-022F26175D97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8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A8A88-FE67-5209-33E3-7B079FE79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585BC7-96D5-E3F6-B443-BFC0BE165E68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6B845-6A60-8463-77B4-982628F099F4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7BB9C-E9E2-D9E8-8CEE-AFF61916419F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3396D5-6E8B-3EE6-E3C1-EB49C9E5D8A7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8A142-C552-6DCC-592C-848E666051CD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67145-91E2-A54F-E2F6-E88088518CF7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CF751-E267-03B9-4927-B5F6958CE9B8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38B4C3-6205-041E-20C7-FE5BF5E0DABB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004007-9C79-3A52-E34F-251DA391620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50BFE0-C047-62A3-09C3-545DECA84882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2AA003-4553-02B2-B999-4D0D44D3CEE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1D1CC0-74DE-EC0D-9008-6413C955841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E1E979-E783-522B-DBBB-25920A8AD57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DD5AC0C-66DC-1BB1-3754-EA5A6DF99623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5AC0D-A43F-33EF-E14E-8D4C761F5E51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231825-CC53-298E-46A2-1E01923EFF24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4D8DD7-6DB3-E055-F776-32C578C3E8B7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714DF3-6E10-10EB-51CA-B0920DAA6051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58169E4-E5D1-CE1B-E821-28B5A2A7364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5F089D-DBC4-4968-9AE2-08E30DDD97C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2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05192-C10D-7B93-E4EB-76129535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483F2-34B7-EBE7-A198-CCCD1E20252D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C71D8-DD8C-2410-28C9-F25D4DEDFF93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F8D68-851A-9ACD-CF0B-BC15C7F4C797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E59EE9-F156-E0CE-27AD-3FD4A630F274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0BB69E-D7A3-459A-AA2B-9A4EF7AEB821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2C461-5D8D-CE3D-3FB9-F3BC5533A930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5E4E2-3E59-60E8-AD54-93F6292B0E0D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173488-4C1A-305E-8E97-A4F7FC572416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5967B5-5823-DC6E-F97A-8A0C4147A69B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9EDFE6-2989-887C-9891-9F2EB07AFF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D5D6C7-89E1-5E34-4BC1-E2B1B914DEB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86B1E9-925F-7CBF-ABA0-32A2EE64A0F1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06B1B3-53CC-E612-62B4-544A0725773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04475F-2547-CC07-D1F7-1684C57B1B4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682A72-8DCA-2F96-500D-EBFA2ACB722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3D5232-B713-F287-6BD3-E490C4C93858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21E821-430F-99DA-D56C-C3028FFFE8F3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610729-57E0-9BD3-2AEA-65DCF7638A04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4E8177-22E5-F659-D99A-854F302C57E6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5693C2-3681-6423-2C53-78A5D869C8C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9DCC1B5-FFCD-A7FF-857B-A2DDB1F4CF46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7164518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9A084653-737C-97F1-F6E6-40386D8B0222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988904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E3B60E79-4C52-2217-29E3-A9F50FD67F6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2813289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855FE95-03BA-4CC7-C84D-6F6DADC9E384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763146" y="1862601"/>
            <a:ext cx="12700" cy="1988075"/>
          </a:xfrm>
          <a:prstGeom prst="curvedConnector3">
            <a:avLst>
              <a:gd name="adj1" fmla="val 30451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B088911-9CA5-8F5D-F778-3E8AC01108C7}"/>
              </a:ext>
            </a:extLst>
          </p:cNvPr>
          <p:cNvSpPr txBox="1"/>
          <p:nvPr/>
        </p:nvSpPr>
        <p:spPr>
          <a:xfrm>
            <a:off x="2041930" y="831122"/>
            <a:ext cx="50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consolata" pitchFamily="1" charset="0"/>
                <a:ea typeface="Inconsolata" pitchFamily="1" charset="0"/>
              </a:rPr>
              <a:t>Traditional Cross-Lagged Panel Model</a:t>
            </a:r>
          </a:p>
        </p:txBody>
      </p:sp>
    </p:spTree>
    <p:extLst>
      <p:ext uri="{BB962C8B-B14F-4D97-AF65-F5344CB8AC3E}">
        <p14:creationId xmlns:p14="http://schemas.microsoft.com/office/powerpoint/2010/main" val="1341360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2964-E668-1FC5-C810-DD29912F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R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A39C8-F825-5DB4-591A-A2498B66EA50}"/>
              </a:ext>
            </a:extLst>
          </p:cNvPr>
          <p:cNvSpPr txBox="1"/>
          <p:nvPr/>
        </p:nvSpPr>
        <p:spPr>
          <a:xfrm>
            <a:off x="1909187" y="4267387"/>
            <a:ext cx="610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Note to Dustin if he doesn’t already bring it up: </a:t>
            </a:r>
            <a:r>
              <a:rPr lang="en-US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semPlot</a:t>
            </a: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::</a:t>
            </a:r>
            <a:r>
              <a:rPr lang="en-US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semPaths</a:t>
            </a: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</a:t>
            </a:r>
            <a:r>
              <a:rPr lang="en-US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clpm_fit</a:t>
            </a: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layout = "tree2")</a:t>
            </a:r>
          </a:p>
        </p:txBody>
      </p:sp>
    </p:spTree>
    <p:extLst>
      <p:ext uri="{BB962C8B-B14F-4D97-AF65-F5344CB8AC3E}">
        <p14:creationId xmlns:p14="http://schemas.microsoft.com/office/powerpoint/2010/main" val="650428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F16923-436C-8419-93E3-87BDFE55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574" y="2405900"/>
            <a:ext cx="5288423" cy="989100"/>
          </a:xfrm>
        </p:spPr>
        <p:txBody>
          <a:bodyPr/>
          <a:lstStyle/>
          <a:p>
            <a:r>
              <a:rPr lang="en-US" dirty="0"/>
              <a:t>Seems like it makes sense, right?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6FC365-E2FD-F6EA-6F52-25350A75701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3C2626-C75F-5BB8-F90A-844888893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0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10BE-08CF-F7B3-E5F0-8F0086D6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EAA0-3D8B-5A5D-DCF0-B02DB54146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48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70A8-6823-DE0E-130A-EC1859BF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7053C-5F0C-2616-CF3E-817931D21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E17F2-9BE4-4244-EEDD-7032D1B80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0"/>
            <a:ext cx="8108315" cy="4810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12095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2F8FE-B221-EC3D-1660-5857B610D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1C58EA-5E5F-F651-6865-779C0396F686}"/>
              </a:ext>
            </a:extLst>
          </p:cNvPr>
          <p:cNvSpPr/>
          <p:nvPr/>
        </p:nvSpPr>
        <p:spPr>
          <a:xfrm>
            <a:off x="537587" y="341644"/>
            <a:ext cx="8068826" cy="678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5AF8B-C0AE-1C09-B596-604D562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21681-641A-5C7C-0976-EED5C246B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A350E5-0A40-678C-933D-2EDBF7C4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64185" y="0"/>
            <a:ext cx="6295754" cy="4810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03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9E173220-5D92-4106-C3B1-52520449B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>
            <a:extLst>
              <a:ext uri="{FF2B5EF4-FFF2-40B4-BE49-F238E27FC236}">
                <a16:creationId xmlns:a16="http://schemas.microsoft.com/office/drawing/2014/main" id="{48EA8BC4-69C1-358F-398D-DF40359BEB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625" y="569463"/>
            <a:ext cx="459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212" name="Google Shape;212;p32">
            <a:extLst>
              <a:ext uri="{FF2B5EF4-FFF2-40B4-BE49-F238E27FC236}">
                <a16:creationId xmlns:a16="http://schemas.microsoft.com/office/drawing/2014/main" id="{485492A8-AB2F-49D2-24A2-5B1CC0D9B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1625" y="1357150"/>
            <a:ext cx="4596600" cy="304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Assistant Professor at Rochester Institute of Technology in Rochester, NY,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Clinical/Community Psychology PhD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focuses on risk factors for internalizing disorders in youth</a:t>
            </a:r>
          </a:p>
          <a:p>
            <a:pPr lvl="1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Examining circadian rhythms and sleep</a:t>
            </a:r>
          </a:p>
          <a:p>
            <a:pPr lvl="1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Pubertal Development/Timing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Emphasis on Open Science Practices, Improving Measurement and “Giving Away” Psychological Science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13" name="Google Shape;213;p32">
            <a:extLst>
              <a:ext uri="{FF2B5EF4-FFF2-40B4-BE49-F238E27FC236}">
                <a16:creationId xmlns:a16="http://schemas.microsoft.com/office/drawing/2014/main" id="{82EC3EC6-0480-8B06-C6CC-35A68466AFC4}"/>
              </a:ext>
            </a:extLst>
          </p:cNvPr>
          <p:cNvSpPr/>
          <p:nvPr/>
        </p:nvSpPr>
        <p:spPr>
          <a:xfrm flipH="1">
            <a:off x="593725" y="496550"/>
            <a:ext cx="29298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D75E094F-CF88-3469-C165-F11C8AB35FD2}"/>
              </a:ext>
            </a:extLst>
          </p:cNvPr>
          <p:cNvSpPr/>
          <p:nvPr/>
        </p:nvSpPr>
        <p:spPr>
          <a:xfrm flipH="1">
            <a:off x="593875" y="3081900"/>
            <a:ext cx="29298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32">
            <a:extLst>
              <a:ext uri="{FF2B5EF4-FFF2-40B4-BE49-F238E27FC236}">
                <a16:creationId xmlns:a16="http://schemas.microsoft.com/office/drawing/2014/main" id="{BAF2F8B7-5310-C8AA-360B-31A529A0DABC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2">
            <a:extLst>
              <a:ext uri="{FF2B5EF4-FFF2-40B4-BE49-F238E27FC236}">
                <a16:creationId xmlns:a16="http://schemas.microsoft.com/office/drawing/2014/main" id="{7782AF18-6E2A-24D5-B30D-8F70FC9E6E2B}"/>
              </a:ext>
            </a:extLst>
          </p:cNvPr>
          <p:cNvCxnSpPr/>
          <p:nvPr/>
        </p:nvCxnSpPr>
        <p:spPr>
          <a:xfrm>
            <a:off x="725775" y="63000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2">
            <a:extLst>
              <a:ext uri="{FF2B5EF4-FFF2-40B4-BE49-F238E27FC236}">
                <a16:creationId xmlns:a16="http://schemas.microsoft.com/office/drawing/2014/main" id="{631D8C8B-E37B-16AE-4701-4A43A7498975}"/>
              </a:ext>
            </a:extLst>
          </p:cNvPr>
          <p:cNvCxnSpPr/>
          <p:nvPr/>
        </p:nvCxnSpPr>
        <p:spPr>
          <a:xfrm>
            <a:off x="3386925" y="63000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2">
            <a:extLst>
              <a:ext uri="{FF2B5EF4-FFF2-40B4-BE49-F238E27FC236}">
                <a16:creationId xmlns:a16="http://schemas.microsoft.com/office/drawing/2014/main" id="{241297F3-BC8A-A94E-3242-45F2ACAE9669}"/>
              </a:ext>
            </a:extLst>
          </p:cNvPr>
          <p:cNvCxnSpPr/>
          <p:nvPr/>
        </p:nvCxnSpPr>
        <p:spPr>
          <a:xfrm>
            <a:off x="3849725" y="1252800"/>
            <a:ext cx="4586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2">
            <a:extLst>
              <a:ext uri="{FF2B5EF4-FFF2-40B4-BE49-F238E27FC236}">
                <a16:creationId xmlns:a16="http://schemas.microsoft.com/office/drawing/2014/main" id="{7C1C17F6-6284-957F-4336-D2F655DAA02B}"/>
              </a:ext>
            </a:extLst>
          </p:cNvPr>
          <p:cNvCxnSpPr/>
          <p:nvPr/>
        </p:nvCxnSpPr>
        <p:spPr>
          <a:xfrm>
            <a:off x="862500" y="3207000"/>
            <a:ext cx="2356200" cy="89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713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742C0-E6C5-F12E-5F6D-EBE53F9F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3F6B06-6487-5163-E715-4B26266D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VS BETWEEN-PERSON</a:t>
            </a:r>
          </a:p>
        </p:txBody>
      </p:sp>
      <p:pic>
        <p:nvPicPr>
          <p:cNvPr id="5" name="Picture 4" descr="A diagram of a website&#10;&#10;AI-generated content may be incorrect.">
            <a:extLst>
              <a:ext uri="{FF2B5EF4-FFF2-40B4-BE49-F238E27FC236}">
                <a16:creationId xmlns:a16="http://schemas.microsoft.com/office/drawing/2014/main" id="{6D84B2B7-A568-4CC3-30A8-4D3F4C4604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8"/>
          <a:stretch/>
        </p:blipFill>
        <p:spPr>
          <a:xfrm>
            <a:off x="279287" y="1265136"/>
            <a:ext cx="3905852" cy="3510643"/>
          </a:xfrm>
          <a:prstGeom prst="rect">
            <a:avLst/>
          </a:prstGeom>
        </p:spPr>
      </p:pic>
      <p:pic>
        <p:nvPicPr>
          <p:cNvPr id="2" name="Picture 1" descr="A graph of a graph with colored dots&#10;&#10;AI-generated content may be incorrect.">
            <a:extLst>
              <a:ext uri="{FF2B5EF4-FFF2-40B4-BE49-F238E27FC236}">
                <a16:creationId xmlns:a16="http://schemas.microsoft.com/office/drawing/2014/main" id="{7F54401A-C362-D57B-B0DA-03BF802CD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1087095"/>
            <a:ext cx="4659451" cy="287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62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3A987-E828-BD9B-2648-F0596C27B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5F8D0E-2B01-5BAE-0EB1-F657EFC8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VS BETWEEN-PERSON</a:t>
            </a:r>
          </a:p>
        </p:txBody>
      </p:sp>
      <p:pic>
        <p:nvPicPr>
          <p:cNvPr id="5" name="Picture 4" descr="A diagram of a website&#10;&#10;AI-generated content may be incorrect.">
            <a:extLst>
              <a:ext uri="{FF2B5EF4-FFF2-40B4-BE49-F238E27FC236}">
                <a16:creationId xmlns:a16="http://schemas.microsoft.com/office/drawing/2014/main" id="{0FA4B0DC-925B-4E59-EA04-01FF3C54AB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418"/>
          <a:stretch/>
        </p:blipFill>
        <p:spPr>
          <a:xfrm>
            <a:off x="279287" y="1265136"/>
            <a:ext cx="3905852" cy="3510643"/>
          </a:xfrm>
          <a:prstGeom prst="rect">
            <a:avLst/>
          </a:prstGeom>
        </p:spPr>
      </p:pic>
      <p:pic>
        <p:nvPicPr>
          <p:cNvPr id="2" name="Picture 1" descr="A graph of a graph with colored dots&#10;&#10;AI-generated content may be incorrect.">
            <a:extLst>
              <a:ext uri="{FF2B5EF4-FFF2-40B4-BE49-F238E27FC236}">
                <a16:creationId xmlns:a16="http://schemas.microsoft.com/office/drawing/2014/main" id="{1DA7E005-4A84-901C-FC0E-A41E6C45F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139" y="1087095"/>
            <a:ext cx="4659451" cy="287887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B222C-C27E-4226-4B7A-9D6E725EB658}"/>
              </a:ext>
            </a:extLst>
          </p:cNvPr>
          <p:cNvSpPr/>
          <p:nvPr/>
        </p:nvSpPr>
        <p:spPr>
          <a:xfrm>
            <a:off x="3880731" y="4004268"/>
            <a:ext cx="4983982" cy="6682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CLPM conflates within and between person variability and inflates estimates making them unreliable/biased</a:t>
            </a:r>
          </a:p>
        </p:txBody>
      </p:sp>
    </p:spTree>
    <p:extLst>
      <p:ext uri="{BB962C8B-B14F-4D97-AF65-F5344CB8AC3E}">
        <p14:creationId xmlns:p14="http://schemas.microsoft.com/office/powerpoint/2010/main" val="108126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90F6-F93D-0B61-77FF-B806DDCA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301583"/>
            <a:ext cx="6576000" cy="1024800"/>
          </a:xfrm>
        </p:spPr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433F0-8EF5-A052-04F8-682A792C4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692B32-E267-4777-D815-5A01FB2D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66" y="2425430"/>
            <a:ext cx="3771414" cy="271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0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A3C6A-7311-DC27-994A-4A16BC9F1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E400-059D-3E67-9E9B-4FAFD4A8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AA831-84C2-2BB2-CA50-119A027C0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12080-0EFA-8B80-63D8-903C2569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0"/>
            <a:ext cx="8108315" cy="4810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1158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62AEC-BA4E-4FFB-9E95-CA810FD5E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1303-8345-0B69-6712-AECFA75C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7517-9CAE-7CD7-6E84-47236F205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741F9-4958-77C3-369D-0CE3B73AF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05" y="0"/>
            <a:ext cx="8108315" cy="48101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7CD73A-DD33-2AF4-4D23-822BC69D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42" y="285967"/>
            <a:ext cx="4396152" cy="4472155"/>
          </a:xfrm>
          <a:prstGeom prst="rect">
            <a:avLst/>
          </a:prstGeom>
          <a:ln w="38100">
            <a:solidFill>
              <a:schemeClr val="tx2">
                <a:lumMod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6C7D0A-83A6-0590-A2F7-6D7E69C532B1}"/>
              </a:ext>
            </a:extLst>
          </p:cNvPr>
          <p:cNvSpPr/>
          <p:nvPr/>
        </p:nvSpPr>
        <p:spPr>
          <a:xfrm>
            <a:off x="5486400" y="1517301"/>
            <a:ext cx="2838659" cy="2853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Other Models referenced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STARTS model by Kenny and </a:t>
            </a:r>
            <a:r>
              <a:rPr lang="en-US" dirty="0" err="1">
                <a:solidFill>
                  <a:schemeClr val="tx1"/>
                </a:solidFill>
              </a:rPr>
              <a:t>Zautra</a:t>
            </a:r>
            <a:r>
              <a:rPr lang="en-US" dirty="0">
                <a:solidFill>
                  <a:schemeClr val="tx1"/>
                </a:solidFill>
              </a:rPr>
              <a:t>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ALT Model by Curran and Bollen (2001, 2006)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LCS Model by McArdle and </a:t>
            </a:r>
            <a:r>
              <a:rPr lang="en-US" dirty="0" err="1">
                <a:solidFill>
                  <a:schemeClr val="tx1"/>
                </a:solidFill>
              </a:rPr>
              <a:t>Hamagami</a:t>
            </a:r>
            <a:r>
              <a:rPr lang="en-US" dirty="0">
                <a:solidFill>
                  <a:schemeClr val="tx1"/>
                </a:solidFill>
              </a:rPr>
              <a:t> (2001)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LST Model by Steyer and Colleagues (1990, 1993, 1990)</a:t>
            </a:r>
          </a:p>
        </p:txBody>
      </p:sp>
    </p:spTree>
    <p:extLst>
      <p:ext uri="{BB962C8B-B14F-4D97-AF65-F5344CB8AC3E}">
        <p14:creationId xmlns:p14="http://schemas.microsoft.com/office/powerpoint/2010/main" val="2618097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0A35CE-24FF-CB87-4218-40767D0F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ED142C-0751-D59E-D5A6-7E5C49FBEA72}"/>
              </a:ext>
            </a:extLst>
          </p:cNvPr>
          <p:cNvSpPr/>
          <p:nvPr/>
        </p:nvSpPr>
        <p:spPr>
          <a:xfrm>
            <a:off x="76314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91FBBC-51FF-C20E-EBD2-42FA2D5566DE}"/>
              </a:ext>
            </a:extLst>
          </p:cNvPr>
          <p:cNvSpPr/>
          <p:nvPr/>
        </p:nvSpPr>
        <p:spPr>
          <a:xfrm>
            <a:off x="2938761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2B62CF-B091-2C9E-4770-F48D641DFC3A}"/>
              </a:ext>
            </a:extLst>
          </p:cNvPr>
          <p:cNvSpPr/>
          <p:nvPr/>
        </p:nvSpPr>
        <p:spPr>
          <a:xfrm>
            <a:off x="5114376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BC9AA5-1554-29F8-A557-45D4A3BC089E}"/>
              </a:ext>
            </a:extLst>
          </p:cNvPr>
          <p:cNvSpPr/>
          <p:nvPr/>
        </p:nvSpPr>
        <p:spPr>
          <a:xfrm>
            <a:off x="7289990" y="1546916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E729DE-DAA8-A94F-AD31-AAF85E6F8F34}"/>
              </a:ext>
            </a:extLst>
          </p:cNvPr>
          <p:cNvSpPr/>
          <p:nvPr/>
        </p:nvSpPr>
        <p:spPr>
          <a:xfrm>
            <a:off x="76314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18319-156F-98D4-4CC9-EE784E10EE9B}"/>
              </a:ext>
            </a:extLst>
          </p:cNvPr>
          <p:cNvSpPr/>
          <p:nvPr/>
        </p:nvSpPr>
        <p:spPr>
          <a:xfrm>
            <a:off x="2938761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B8383E-8529-DA17-67E9-77A77933533B}"/>
              </a:ext>
            </a:extLst>
          </p:cNvPr>
          <p:cNvSpPr/>
          <p:nvPr/>
        </p:nvSpPr>
        <p:spPr>
          <a:xfrm>
            <a:off x="5114376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68EC1-113E-8149-9E8A-348BA907E4E8}"/>
              </a:ext>
            </a:extLst>
          </p:cNvPr>
          <p:cNvSpPr/>
          <p:nvPr/>
        </p:nvSpPr>
        <p:spPr>
          <a:xfrm>
            <a:off x="7289990" y="3534991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B9065A-BC10-9EC7-8E08-B0485F9CB475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8906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016FE8-D2A4-05A1-C1EE-4900DC301E8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44521" y="1862602"/>
            <a:ext cx="1069855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E8C82E-F811-7B25-1401-D5495969F14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20136" y="1862602"/>
            <a:ext cx="1069854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CD631A-62BB-37CF-6945-4412117D553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8906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E56E42-9C9F-D5B7-01E0-0C2B5DCEB66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44521" y="3850677"/>
            <a:ext cx="1069855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8DD162-BCD9-BE27-E69C-4FC7C38EFA6F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20136" y="3850677"/>
            <a:ext cx="1069854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3791A9-7F0B-0667-A79F-1EE0BEF47EEE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FCD7BE-3099-EBBA-E44A-18202910D808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8906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EAAE1CC-4AA4-D721-F50B-0C60A8D9C64F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C7A8CF-BFEF-5818-9A3B-A2F6A16262C3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2CDD6D-0707-78D1-4B02-5C926E739479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44521" y="1862602"/>
            <a:ext cx="1069855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97F9EA-16B8-A59B-3E0E-9DDCB12BF9D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20136" y="1862602"/>
            <a:ext cx="1069854" cy="1988075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73AA07FD-883A-9736-6BDA-CFB6B27CC904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7164518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C497C42-0B3E-61B4-5504-0F318E783749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988904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0F9D6DEC-0318-1972-CF4A-1EFFEC9DB872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2813289" y="2856639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7BAEF41-8E95-DC36-DE5B-F2BB7F429ED1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763146" y="1862601"/>
            <a:ext cx="12700" cy="1988075"/>
          </a:xfrm>
          <a:prstGeom prst="curvedConnector3">
            <a:avLst>
              <a:gd name="adj1" fmla="val 30451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D232316-976B-9046-8CC3-3B7A902BE289}"/>
              </a:ext>
            </a:extLst>
          </p:cNvPr>
          <p:cNvSpPr txBox="1"/>
          <p:nvPr/>
        </p:nvSpPr>
        <p:spPr>
          <a:xfrm>
            <a:off x="2041930" y="831122"/>
            <a:ext cx="50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consolata" pitchFamily="1" charset="0"/>
                <a:ea typeface="Inconsolata" pitchFamily="1" charset="0"/>
              </a:rPr>
              <a:t>Traditional Cross-Lagged Panel Model</a:t>
            </a:r>
          </a:p>
        </p:txBody>
      </p:sp>
    </p:spTree>
    <p:extLst>
      <p:ext uri="{BB962C8B-B14F-4D97-AF65-F5344CB8AC3E}">
        <p14:creationId xmlns:p14="http://schemas.microsoft.com/office/powerpoint/2010/main" val="3217118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0F9E3E-2AA1-C386-EB52-852430CEA2CA}"/>
              </a:ext>
            </a:extLst>
          </p:cNvPr>
          <p:cNvSpPr/>
          <p:nvPr/>
        </p:nvSpPr>
        <p:spPr>
          <a:xfrm>
            <a:off x="756271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1404BB-A845-C9F8-9B57-8918BEDBB5BE}"/>
              </a:ext>
            </a:extLst>
          </p:cNvPr>
          <p:cNvSpPr/>
          <p:nvPr/>
        </p:nvSpPr>
        <p:spPr>
          <a:xfrm>
            <a:off x="2931886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5C23D9-6DEC-6859-942E-39249A95D9A3}"/>
              </a:ext>
            </a:extLst>
          </p:cNvPr>
          <p:cNvSpPr/>
          <p:nvPr/>
        </p:nvSpPr>
        <p:spPr>
          <a:xfrm>
            <a:off x="5107501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ACE47-5687-1516-398E-51379562C442}"/>
              </a:ext>
            </a:extLst>
          </p:cNvPr>
          <p:cNvSpPr/>
          <p:nvPr/>
        </p:nvSpPr>
        <p:spPr>
          <a:xfrm>
            <a:off x="7283115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674504-15F8-A242-B060-2027F9028A29}"/>
              </a:ext>
            </a:extLst>
          </p:cNvPr>
          <p:cNvSpPr/>
          <p:nvPr/>
        </p:nvSpPr>
        <p:spPr>
          <a:xfrm>
            <a:off x="756271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BEBBF-3E63-32AC-FD22-0175B5088680}"/>
              </a:ext>
            </a:extLst>
          </p:cNvPr>
          <p:cNvSpPr/>
          <p:nvPr/>
        </p:nvSpPr>
        <p:spPr>
          <a:xfrm>
            <a:off x="2931886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A8EE-899E-B0AC-0EDF-4D0F318DCF14}"/>
              </a:ext>
            </a:extLst>
          </p:cNvPr>
          <p:cNvSpPr/>
          <p:nvPr/>
        </p:nvSpPr>
        <p:spPr>
          <a:xfrm>
            <a:off x="5107501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755B23-77C1-34E4-360A-A4F9C23A6926}"/>
              </a:ext>
            </a:extLst>
          </p:cNvPr>
          <p:cNvSpPr/>
          <p:nvPr/>
        </p:nvSpPr>
        <p:spPr>
          <a:xfrm>
            <a:off x="7283115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650EDF-2D47-4EA3-D728-ECAF56146C67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2031" y="1511969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80D7B2-C899-2F96-6A0D-9D943EC0358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37646" y="1511969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0127B4-84B5-1281-30A5-5D2CEC2D8790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13261" y="1511969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BE6ED1-C12A-6362-7A7A-A0408A555B96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2031" y="3500044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1F0295-2F94-D14D-7BAD-044F6C6B5DED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37646" y="3500044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F3B149-85E5-BFDB-017C-C9ADE49738DA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13261" y="3500044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4693FE-0A39-F3E6-1A1A-D69E20558C5C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2031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5D1743-72AB-F9A1-3B43-CEE9D270B6D4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2031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1F774F-2B47-1D4C-D32E-E01376BE4ECC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37646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A5D323-EECD-43EB-8CE7-B17BAE280D39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13261" y="1511969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BCA30F-2B3B-C885-6A2B-7CF63FA3F45C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37646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66ECEB5-E144-B097-EF6E-3D3C27D22EB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13261" y="1511969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47BE586-D73C-8341-CB42-3DC16D90350B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7157643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2A45315-FD30-52E7-C28F-086546A17F8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982029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8B814CB7-6D55-0D13-4012-B133E002C523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2806414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9559AE79-6284-AD5B-5D24-45392A505A70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756271" y="1511968"/>
            <a:ext cx="12700" cy="1988075"/>
          </a:xfrm>
          <a:prstGeom prst="curvedConnector3">
            <a:avLst>
              <a:gd name="adj1" fmla="val 30451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848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06F9A-C9A4-5E41-0C15-DB7277C5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80C88A-521C-52A9-974E-7BB58FEA2BC6}"/>
              </a:ext>
            </a:extLst>
          </p:cNvPr>
          <p:cNvSpPr/>
          <p:nvPr/>
        </p:nvSpPr>
        <p:spPr>
          <a:xfrm>
            <a:off x="756271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8B72C5-E641-A9CA-906C-5E79C0AED03A}"/>
              </a:ext>
            </a:extLst>
          </p:cNvPr>
          <p:cNvSpPr/>
          <p:nvPr/>
        </p:nvSpPr>
        <p:spPr>
          <a:xfrm>
            <a:off x="2931886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6FD7A5-C894-322E-515A-FD0FFED7C133}"/>
              </a:ext>
            </a:extLst>
          </p:cNvPr>
          <p:cNvSpPr/>
          <p:nvPr/>
        </p:nvSpPr>
        <p:spPr>
          <a:xfrm>
            <a:off x="5107501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1B612-8AC1-91CE-3728-7BE9867CF416}"/>
              </a:ext>
            </a:extLst>
          </p:cNvPr>
          <p:cNvSpPr/>
          <p:nvPr/>
        </p:nvSpPr>
        <p:spPr>
          <a:xfrm>
            <a:off x="7283115" y="1196283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9A162-4C27-3A25-99B9-A1919D37B1E8}"/>
              </a:ext>
            </a:extLst>
          </p:cNvPr>
          <p:cNvSpPr/>
          <p:nvPr/>
        </p:nvSpPr>
        <p:spPr>
          <a:xfrm>
            <a:off x="756271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4A91E-C1EB-B25A-C881-B2D077627643}"/>
              </a:ext>
            </a:extLst>
          </p:cNvPr>
          <p:cNvSpPr/>
          <p:nvPr/>
        </p:nvSpPr>
        <p:spPr>
          <a:xfrm>
            <a:off x="2931886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40768E-ABF8-E749-116B-A1369E3DC55B}"/>
              </a:ext>
            </a:extLst>
          </p:cNvPr>
          <p:cNvSpPr/>
          <p:nvPr/>
        </p:nvSpPr>
        <p:spPr>
          <a:xfrm>
            <a:off x="5107501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AB1DC4-6A74-B5B9-A58D-7487B2F0A4D6}"/>
              </a:ext>
            </a:extLst>
          </p:cNvPr>
          <p:cNvSpPr/>
          <p:nvPr/>
        </p:nvSpPr>
        <p:spPr>
          <a:xfrm>
            <a:off x="7283115" y="3184358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61E8A-0C41-0D80-19F9-B09AA50FE51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1862031" y="1511969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D5D451-3272-A76A-4654-A3A73DF0D6CE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037646" y="1511969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D5CA56-C3C0-4E92-83AA-04002500813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213261" y="1511969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792553-2960-995E-99A4-D1F88B94E5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62031" y="3500044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21198C-3A58-AE34-1C6B-015D1A99DE0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037646" y="3500044"/>
            <a:ext cx="10698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12D876-CAEB-D061-6AA3-186AAB1E14CE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213261" y="3500044"/>
            <a:ext cx="106985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BE4B885-D9E4-0139-A8E6-9061D60DEC27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862031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FBCBC4-E5B7-097B-A9DC-269D8227984D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1862031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F2880C-AC11-98D8-ADD4-9B30E492F289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037646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0F0450-61E4-81E3-6FD9-D34A6662093F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213261" y="1511969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772E2A-5B40-F8B6-92DD-CBAC3FF8D865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037646" y="1511969"/>
            <a:ext cx="1069855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1BDB109-8B60-7DAB-3827-B8818C59D96B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213261" y="1511969"/>
            <a:ext cx="1069854" cy="1988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F07BB5A9-35AD-7FE2-47E8-6979A4F05ACE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7157643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EE71C9C3-D4B1-98C2-061F-3E62650F23E1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982029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B9139B9-4C73-5777-71C1-374BA081A25B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2806414" y="2506006"/>
            <a:ext cx="1356704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5A591BB1-7CA7-63E0-8DB2-8F18687CBA8F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756271" y="1511968"/>
            <a:ext cx="12700" cy="1988075"/>
          </a:xfrm>
          <a:prstGeom prst="curvedConnector3">
            <a:avLst>
              <a:gd name="adj1" fmla="val 304511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F6361C3-34D2-2426-2E64-2C3D780571AC}"/>
              </a:ext>
            </a:extLst>
          </p:cNvPr>
          <p:cNvSpPr txBox="1"/>
          <p:nvPr/>
        </p:nvSpPr>
        <p:spPr>
          <a:xfrm>
            <a:off x="2041930" y="680544"/>
            <a:ext cx="5060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Inconsolata" pitchFamily="1" charset="0"/>
                <a:ea typeface="Inconsolata" pitchFamily="1" charset="0"/>
              </a:rPr>
              <a:t>Start with what we currently have</a:t>
            </a:r>
          </a:p>
        </p:txBody>
      </p:sp>
    </p:spTree>
    <p:extLst>
      <p:ext uri="{BB962C8B-B14F-4D97-AF65-F5344CB8AC3E}">
        <p14:creationId xmlns:p14="http://schemas.microsoft.com/office/powerpoint/2010/main" val="2163166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A464A8-88DA-97A8-DADD-C8FCD23A4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52D7E8-C4F6-EE73-8411-83ED7F236C8F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3BAAF-8874-87F3-DD1A-2FEDD8D4DDE1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E6B6E-BDD5-4E4E-6983-6FB7E335D87F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A7D38E-558A-4ECE-6417-1ACB943477FA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926B9-FD46-0D0F-033C-F3FE1AB47C6E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723047-F5D2-7179-3770-DFC4A06C643E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11616B-0B03-03F7-279B-F07F5A9FB11F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F7A361-2D78-07ED-D761-37D59B792F79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C21200-357C-EB11-3364-8523711D887A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161441" y="447458"/>
            <a:ext cx="648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7B4426-0623-B1E2-8E6B-04437319A64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915378" y="447458"/>
            <a:ext cx="648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EEF5C9-DA4A-0CDC-E5C6-6D8B8D10EEA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6669315" y="447458"/>
            <a:ext cx="64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B27CC4-B77D-BA71-BCF2-1AC56C048DA9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3161441" y="4661956"/>
            <a:ext cx="648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A02D95-832E-1794-72E2-9CD2A46D2FBC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4915378" y="4661956"/>
            <a:ext cx="64817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0AADF-C19F-6F03-E5CF-3362F5F6A439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6669315" y="4661956"/>
            <a:ext cx="6481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BBD99F-C5E4-CD90-6019-746DAC34B4FB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3161441" y="447458"/>
            <a:ext cx="648177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B241206-9E82-EEED-12A7-9A0896962295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3161441" y="447458"/>
            <a:ext cx="648177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6CEF40-3BDB-E2F4-C121-D2C05366A112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 flipV="1">
            <a:off x="4915378" y="447458"/>
            <a:ext cx="648177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D2744C4-56E4-0D44-C816-3D2B344CE918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 flipV="1">
            <a:off x="6669315" y="447458"/>
            <a:ext cx="648176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80DE3F-A324-4251-E855-B6875BED2721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4915378" y="447458"/>
            <a:ext cx="648177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7ADF58-48A0-CC19-39DC-6FF97231DE2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6669315" y="447458"/>
            <a:ext cx="648176" cy="4214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5D745B45-46DC-5D49-7B01-BDD0AB4679FE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 rot="5400000">
            <a:off x="6078808" y="2554706"/>
            <a:ext cx="358312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0971E66C-DDE4-AB38-0F0E-D470FACB4B9D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rot="5400000">
            <a:off x="4324872" y="2554706"/>
            <a:ext cx="358312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D2B603E-BC83-3B14-01AD-D4088C6A77A6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rot="5400000">
            <a:off x="2570935" y="2554706"/>
            <a:ext cx="358312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A79CCD23-F4EF-3D4F-CE7C-4E59C4F4ACF1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2055681" y="447458"/>
            <a:ext cx="12700" cy="4214498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3FB5B33-7410-59EA-DA85-B6E9337A50FC}"/>
              </a:ext>
            </a:extLst>
          </p:cNvPr>
          <p:cNvSpPr/>
          <p:nvPr/>
        </p:nvSpPr>
        <p:spPr>
          <a:xfrm>
            <a:off x="459970" y="13197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26710B2-007E-9B5D-55B5-35717EBC8655}"/>
              </a:ext>
            </a:extLst>
          </p:cNvPr>
          <p:cNvSpPr/>
          <p:nvPr/>
        </p:nvSpPr>
        <p:spPr>
          <a:xfrm>
            <a:off x="459970" y="31018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75D436-2130-DC55-DF9C-8E70C9185C48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917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A65323A-6C3C-56C4-228C-D77CE7EBD08C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917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4CA10D5-27F1-3BC6-46F3-351705DD3EAE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917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53161CB-26D9-43FC-F36E-74312820F746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9175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1F4308-5436-EBE8-36E3-353F57025903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462804"/>
            <a:ext cx="896257" cy="88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BAF636C-5C33-2619-481C-2E3E4CEFCEA7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462804"/>
            <a:ext cx="2650194" cy="88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96F24F2-2F66-CB57-820A-0B029564F497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462804"/>
            <a:ext cx="4404131" cy="88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1141CFD-70B4-C041-580A-6BAE1FA66EB0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462804"/>
            <a:ext cx="6158067" cy="8834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46EC5407-96B1-90DA-8387-A4DC0173C768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680696"/>
            <a:ext cx="12700" cy="1782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A841CC77-697E-4459-74FA-B45D38873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62" y="14352"/>
            <a:ext cx="516861" cy="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5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4DC785-5CD3-D403-BB86-A2175CBF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68F111-83E1-9E05-CE11-5A229FABB6BF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F8A317-A575-2BF1-D558-E282F5826CF7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09A9F-564E-2638-C245-0866733BCB1A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8168E3-42C9-E71A-09EA-7FEB16938217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1A45BC-34E3-C081-9612-7578AFF1B4FC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A88B5-A804-5925-5743-D0F780B519A1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DAFA4C-C454-D3A0-20F1-041EE35BC4A7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88740C-B6F2-45C6-A844-19F21E64CA05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F0D9C7-3406-6A54-6F74-EAA685457216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A21E9C6-722A-F579-9FDD-4BB167FBB421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0119AC4-E4F5-6A9B-8C0B-2229256212B5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DEDB98E-EC09-1BA0-2E40-4E96115C8D2E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16857D8-0D8E-7B15-1BAD-594999338F45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3D5AED-2438-F9DF-840F-424DB2C44D71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0D737ED-1610-C079-2A25-FD8FDFAC2F42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97C43FC-A27E-CF2A-59AC-64078FB069F1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4AB67A-69E7-B7F9-5E50-2D538531BAE1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E302A6A-E134-537B-5169-9743092686A9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B9D03138-7E40-F123-2003-C1D2320F7E7D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8EC6691-E399-2455-12DD-0D915DAB69CF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AA949EA-56EA-5AE4-9608-E0BEB7B90406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D901495-8240-F11D-2186-E72A3044F87B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507C5CE-3ACC-7103-9F37-7714F8EA6C64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95FC0A5E-A4BE-B7B3-CF20-24037713B45B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912B8AD-6B12-EA1B-7BFF-3670CCCA2A58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2D69B1A-50AE-82FA-6FE9-9A630BF9BBCC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17B03B-EDF9-2831-4608-1F149681A732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85DF849-ED92-0869-3761-15525588ABB9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4905DF7-760A-8CBE-C8E4-6E2836482BA1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706F721-6395-C3B5-C313-A432DAAE8393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26A91EF-BA95-9745-4288-5B8D34322340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4C86699-43B8-40D2-82A6-43409950B881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D673AAF-B2F0-9E9F-E3F6-517756B63B3E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1FD23F4-245B-517E-DBD3-EC2E00DC8711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D001C12-3053-CA93-7B83-D81821289EC4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Programmer female with solid fill">
            <a:extLst>
              <a:ext uri="{FF2B5EF4-FFF2-40B4-BE49-F238E27FC236}">
                <a16:creationId xmlns:a16="http://schemas.microsoft.com/office/drawing/2014/main" id="{6651CA06-6BF9-B880-F416-5936D82B4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32" y="2887"/>
            <a:ext cx="516861" cy="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2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52498B92-E9DC-C194-D7A1-AB2A53781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>
            <a:extLst>
              <a:ext uri="{FF2B5EF4-FFF2-40B4-BE49-F238E27FC236}">
                <a16:creationId xmlns:a16="http://schemas.microsoft.com/office/drawing/2014/main" id="{817D14A4-F87E-1C3C-887F-D7E8F143B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561" y="583213"/>
            <a:ext cx="459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STYLE</a:t>
            </a:r>
            <a:endParaRPr dirty="0"/>
          </a:p>
        </p:txBody>
      </p:sp>
      <p:sp>
        <p:nvSpPr>
          <p:cNvPr id="212" name="Google Shape;212;p32">
            <a:extLst>
              <a:ext uri="{FF2B5EF4-FFF2-40B4-BE49-F238E27FC236}">
                <a16:creationId xmlns:a16="http://schemas.microsoft.com/office/drawing/2014/main" id="{9739E886-6C91-6066-A156-707506D899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7561" y="1589494"/>
            <a:ext cx="4596600" cy="304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Mix of slides and live coding (I’ll try to only mess up a little)</a:t>
            </a:r>
          </a:p>
          <a:p>
            <a:pPr lvl="1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I’ll switch back and forth often, let me know if I need to slow 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Follow Along!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Ask questions! Use the chat or raise your hand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213" name="Google Shape;213;p32">
            <a:extLst>
              <a:ext uri="{FF2B5EF4-FFF2-40B4-BE49-F238E27FC236}">
                <a16:creationId xmlns:a16="http://schemas.microsoft.com/office/drawing/2014/main" id="{C4210E11-2BBE-98E2-5376-B1BC07EF1D93}"/>
              </a:ext>
            </a:extLst>
          </p:cNvPr>
          <p:cNvSpPr/>
          <p:nvPr/>
        </p:nvSpPr>
        <p:spPr>
          <a:xfrm flipH="1">
            <a:off x="5633238" y="527000"/>
            <a:ext cx="29298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6DEBFACD-A506-5EE5-84FC-170995F2E3AB}"/>
              </a:ext>
            </a:extLst>
          </p:cNvPr>
          <p:cNvSpPr/>
          <p:nvPr/>
        </p:nvSpPr>
        <p:spPr>
          <a:xfrm flipH="1">
            <a:off x="5633388" y="3112350"/>
            <a:ext cx="29298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32">
            <a:extLst>
              <a:ext uri="{FF2B5EF4-FFF2-40B4-BE49-F238E27FC236}">
                <a16:creationId xmlns:a16="http://schemas.microsoft.com/office/drawing/2014/main" id="{48858502-19C0-0CE9-F5A0-E1A8F8C9FC9A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2">
            <a:extLst>
              <a:ext uri="{FF2B5EF4-FFF2-40B4-BE49-F238E27FC236}">
                <a16:creationId xmlns:a16="http://schemas.microsoft.com/office/drawing/2014/main" id="{4E9CF6E5-D7C5-6D9E-AB48-307F5FF43148}"/>
              </a:ext>
            </a:extLst>
          </p:cNvPr>
          <p:cNvCxnSpPr/>
          <p:nvPr/>
        </p:nvCxnSpPr>
        <p:spPr>
          <a:xfrm>
            <a:off x="5765288" y="66045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2">
            <a:extLst>
              <a:ext uri="{FF2B5EF4-FFF2-40B4-BE49-F238E27FC236}">
                <a16:creationId xmlns:a16="http://schemas.microsoft.com/office/drawing/2014/main" id="{DE1C253F-EBCB-3BC9-E502-F7488BCCA6E8}"/>
              </a:ext>
            </a:extLst>
          </p:cNvPr>
          <p:cNvCxnSpPr/>
          <p:nvPr/>
        </p:nvCxnSpPr>
        <p:spPr>
          <a:xfrm>
            <a:off x="8426438" y="66045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2">
            <a:extLst>
              <a:ext uri="{FF2B5EF4-FFF2-40B4-BE49-F238E27FC236}">
                <a16:creationId xmlns:a16="http://schemas.microsoft.com/office/drawing/2014/main" id="{91FA1AF3-247D-A0E2-2970-6737F721AADE}"/>
              </a:ext>
            </a:extLst>
          </p:cNvPr>
          <p:cNvCxnSpPr/>
          <p:nvPr/>
        </p:nvCxnSpPr>
        <p:spPr>
          <a:xfrm>
            <a:off x="745661" y="1266550"/>
            <a:ext cx="4586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2">
            <a:extLst>
              <a:ext uri="{FF2B5EF4-FFF2-40B4-BE49-F238E27FC236}">
                <a16:creationId xmlns:a16="http://schemas.microsoft.com/office/drawing/2014/main" id="{469D5149-03F8-163B-24CC-23D4E89FD978}"/>
              </a:ext>
            </a:extLst>
          </p:cNvPr>
          <p:cNvCxnSpPr/>
          <p:nvPr/>
        </p:nvCxnSpPr>
        <p:spPr>
          <a:xfrm>
            <a:off x="5902013" y="3237450"/>
            <a:ext cx="2356200" cy="89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76308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B388D5A-9B11-A686-9180-72EDA811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2F2C3-AEE3-099A-20CF-73B5FEF4CD3A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10DDE-1363-B87F-7FEF-4EA7DD433F88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D67FEA-2B22-3002-8178-A8A9255EDAB5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B2B70-0FE2-5015-9A1E-68AE4A7E9ED2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361E60-DDC9-FDCD-73FD-11CA52C0FB9B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F633DC-3ECE-3D35-73D0-5D01601EF431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5878DE-7424-F959-5AB1-DED1A5376E19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010D2E-3AE2-270B-907A-A65E530985F0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65FD7AA-F5CF-7D13-8861-E942D17E3866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2716A4-2C59-6214-4099-3607C390C471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1F5A4B0-24F7-E9F6-DADA-C1B4165FB022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B5C6BA-D6FD-4E41-D703-92C079230E0A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DC3DA9-19E1-F577-9AC5-84E07B4F07BD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78F8DD-AD0D-6EC0-7F84-7DC2205CC910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3D743F0-41E9-415D-C4EC-8A30D8CC25C0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3A534D1-3429-3AE7-FA16-E4E4F0E592E1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C0ECC-6D6F-3FEB-4A3A-A701E303A3B8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F8ECB53-C7F4-3B05-9437-127A893CAF72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A3F4D5BA-89E7-1215-AFB5-D769A2406AD2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A819F2F1-969E-FCBF-6C82-53DDCE1E7CF6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DB88445-3055-AC0E-0548-3BA72567F487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6D1561F5-3314-8EAC-9AA4-D9E430110EDB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0CB5654-0658-9BC3-A3F5-755BFC03BC5E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2985BEC-D305-67F4-8489-80247655EE6D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1444099-57B9-6957-7346-2363FBFEFD2E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D325743-9462-5ABF-E374-D75BD057C284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4D2640C-FD2D-5D6E-995F-F72957B367CA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6CA4722-E446-77D0-9845-7BA822CE09E8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917DF0-150B-E8CD-7023-E1991E335DDD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27CA4EA-4DB9-A80D-05CD-4BECD8460093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9284C0C-C6E2-F9C7-AD20-395D0458DEC8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56E5F8E-6CC8-67B2-D6BE-D41929EA1012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897BC93-D8C6-D698-9A89-B38464214A85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C2DD6D-2BC9-A111-DAC7-1260EB3EDE05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01C6E5A-D168-6D68-075C-15E2647A4E53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6F43F0-A4A7-E118-DE85-2AE55B6D6EA5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>
            <a:off x="2928601" y="1867362"/>
            <a:ext cx="1113857" cy="275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B42737-BF7C-E670-6455-3823D1A8EBF0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2928601" y="3270639"/>
            <a:ext cx="1113857" cy="275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B5FEFF-2B98-5C8B-BACB-B6564DFD62AC}"/>
              </a:ext>
            </a:extLst>
          </p:cNvPr>
          <p:cNvCxnSpPr>
            <a:cxnSpLocks/>
            <a:stCxn id="115" idx="5"/>
            <a:endCxn id="120" idx="1"/>
          </p:cNvCxnSpPr>
          <p:nvPr/>
        </p:nvCxnSpPr>
        <p:spPr>
          <a:xfrm>
            <a:off x="2834863" y="2093664"/>
            <a:ext cx="1301333" cy="9534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D9471E-2553-AAB4-8D8E-8BD2B45E2508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2834863" y="2096414"/>
            <a:ext cx="1301333" cy="94792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456FB6-F810-99C2-E0A3-B32B2A94C6B7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4682538" y="1870112"/>
            <a:ext cx="1113857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9AB8DB-904E-1334-16EE-6BA94FF5C642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4682538" y="3273389"/>
            <a:ext cx="1113857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0E34608-67F0-B9CB-F5F2-C5A0B8A905E3}"/>
              </a:ext>
            </a:extLst>
          </p:cNvPr>
          <p:cNvCxnSpPr>
            <a:cxnSpLocks/>
            <a:stCxn id="116" idx="5"/>
            <a:endCxn id="121" idx="1"/>
          </p:cNvCxnSpPr>
          <p:nvPr/>
        </p:nvCxnSpPr>
        <p:spPr>
          <a:xfrm>
            <a:off x="4588800" y="2096414"/>
            <a:ext cx="1301333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94E602-8B5C-F6B4-0E48-834060B857BF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4588800" y="2096414"/>
            <a:ext cx="1301333" cy="894614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BDCBEE-D855-1E7F-4A31-53C7E8F82B2A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>
            <a:off x="6436475" y="1870112"/>
            <a:ext cx="1113856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427AED-D7FB-E2D6-B5A0-4F09E21B871F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6436475" y="3273389"/>
            <a:ext cx="1113856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5EC1924-96C3-A65B-B4AA-C8100A63B30F}"/>
              </a:ext>
            </a:extLst>
          </p:cNvPr>
          <p:cNvCxnSpPr>
            <a:cxnSpLocks/>
            <a:stCxn id="117" idx="5"/>
            <a:endCxn id="122" idx="1"/>
          </p:cNvCxnSpPr>
          <p:nvPr/>
        </p:nvCxnSpPr>
        <p:spPr>
          <a:xfrm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315620-0AC0-1CC8-0EC5-C74F9C783AAA}"/>
              </a:ext>
            </a:extLst>
          </p:cNvPr>
          <p:cNvCxnSpPr>
            <a:cxnSpLocks/>
            <a:stCxn id="121" idx="7"/>
            <a:endCxn id="118" idx="3"/>
          </p:cNvCxnSpPr>
          <p:nvPr/>
        </p:nvCxnSpPr>
        <p:spPr>
          <a:xfrm flipV="1"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2E73E268-92A0-2E4B-75AD-7B9757412900}"/>
              </a:ext>
            </a:extLst>
          </p:cNvPr>
          <p:cNvCxnSpPr>
            <a:cxnSpLocks/>
            <a:stCxn id="115" idx="2"/>
            <a:endCxn id="119" idx="2"/>
          </p:cNvCxnSpPr>
          <p:nvPr/>
        </p:nvCxnSpPr>
        <p:spPr>
          <a:xfrm rot="10800000" flipV="1">
            <a:off x="2288521" y="1867361"/>
            <a:ext cx="12700" cy="1403277"/>
          </a:xfrm>
          <a:prstGeom prst="curvedConnector3">
            <a:avLst>
              <a:gd name="adj1" fmla="val 234134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9FDB7483-2056-23CD-7176-6C4FEE09A561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rot="5400000">
            <a:off x="3980900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5CD3BEF3-FE95-E40C-FD92-E6BFFC221F1A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 rot="5400000">
            <a:off x="5734837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3A703125-CA90-AA7D-7780-A855D99EBAA6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 rot="5400000">
            <a:off x="7488773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73056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7E762A-7846-5C77-4CCA-823371EB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1C5120-30CA-26FC-6A49-7990C46F8151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60DA5-4DD9-50A3-5EA5-E839CF7C7B07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D7D358-C2B1-46B0-122B-A91FCECC98CE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A1332-A074-D9C9-0A07-0C7DB1325EB6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BE73DC-5D69-F331-0DB4-EBFD99566544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6C7C5-8B38-5D43-B623-74A9CCCA7CAF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1F09B-2082-B1FD-B489-456C275C4E76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0F4F5A-37C8-6266-4977-4F48B7B3DF33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FC6E29B-9905-9585-2273-BE7F884B7B54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943A20-3D91-CADE-4BDC-82ED352D5327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A0CAE10-C6CF-C7A6-C732-E626C1066174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B86CDAD-BDC8-5A9A-7D5C-12C1EEC4BF13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4D3D9-8BA9-D72D-92A2-466857D3356D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C7DD9C-3A08-6E9F-0FA0-120D09D8E7D8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6C43D2-60E7-8D03-A1C3-2F1B56845FD3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89094D-1F3A-03E7-71CC-2809C918CD3F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0711AA8-12A1-F766-0D8E-53AAE3955C00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FA2E0F9-6F78-DBB0-B7A6-2A54C06748AA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720B843B-E8EF-0CD3-8A60-C098C5331022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789C37F5-C4BB-2B54-5870-8C74AC8809A0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F184678-E753-D2D3-0A98-38D278754A36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BFE14DE-EAC8-1651-E6C4-07E4AD2C97BE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CD16B47-40F3-9C10-FB36-E1120B50ADBC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78E9AD3-9E1B-9EA8-2160-F23E397BF28E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C286FA4-10C8-3C61-EFEA-5D84C742D4E5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AF782C0A-4F72-F5D5-B5EB-42E19747E553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DE77803-ADCC-8B75-211E-D2F15B4BE9E3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E585D75-7DF9-07B5-3597-772CBFF9DB94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15CD99A-EA21-2919-BBEF-2CEC16962AFC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F56E52D-195D-A472-8FE9-FBBDA04003B2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B445085-3554-BB2C-CA88-D863C8221656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8D150A0-2B8C-1312-E803-83AAC7390061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FF30F53-0E00-882B-1C88-6424E0D3767C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F69856E-CC6D-6419-4084-0EAB17E12364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56ACAD1-5E14-B1D4-1028-8285488FF64E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33E762-6B5F-8DD5-05FA-62CA93AD4927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>
            <a:off x="2928601" y="1867362"/>
            <a:ext cx="1113857" cy="275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34D43C-E590-6D34-96B7-EF426DA692A4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2928601" y="3270639"/>
            <a:ext cx="1113857" cy="275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EC8BD2-DEC4-9D95-0C88-D2C6E1E8B41D}"/>
              </a:ext>
            </a:extLst>
          </p:cNvPr>
          <p:cNvCxnSpPr>
            <a:cxnSpLocks/>
            <a:stCxn id="115" idx="5"/>
            <a:endCxn id="120" idx="1"/>
          </p:cNvCxnSpPr>
          <p:nvPr/>
        </p:nvCxnSpPr>
        <p:spPr>
          <a:xfrm>
            <a:off x="2834863" y="2093664"/>
            <a:ext cx="1301333" cy="9534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8CA301-7A18-E1E2-4748-8FF3841DB36C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2834863" y="2096414"/>
            <a:ext cx="1301333" cy="94792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8A382A-C698-9819-81F8-BAE27933FFAE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4682538" y="1870112"/>
            <a:ext cx="1113857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849E4A-2AA6-3832-1CC1-F474408C5EFD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4682538" y="3273389"/>
            <a:ext cx="1113857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AC1F45-2519-36B2-5E0C-9F02ED9ABEF0}"/>
              </a:ext>
            </a:extLst>
          </p:cNvPr>
          <p:cNvCxnSpPr>
            <a:cxnSpLocks/>
            <a:stCxn id="116" idx="5"/>
            <a:endCxn id="121" idx="1"/>
          </p:cNvCxnSpPr>
          <p:nvPr/>
        </p:nvCxnSpPr>
        <p:spPr>
          <a:xfrm>
            <a:off x="4588800" y="2096414"/>
            <a:ext cx="1301333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AFE97D-0130-FAB5-7F39-4772EB2735A8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4588800" y="2096414"/>
            <a:ext cx="1301333" cy="894614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4AC7CE-7275-A442-4D93-F5BB63F039C1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>
            <a:off x="6436475" y="1870112"/>
            <a:ext cx="1113856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84D604-85D7-427A-23B3-1637D918BE46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6436475" y="3273389"/>
            <a:ext cx="1113856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4E0991-E92B-E36F-696F-1470F3800D64}"/>
              </a:ext>
            </a:extLst>
          </p:cNvPr>
          <p:cNvCxnSpPr>
            <a:cxnSpLocks/>
            <a:stCxn id="117" idx="5"/>
            <a:endCxn id="122" idx="1"/>
          </p:cNvCxnSpPr>
          <p:nvPr/>
        </p:nvCxnSpPr>
        <p:spPr>
          <a:xfrm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63E187-EA29-A62A-1285-309A6C13B3E8}"/>
              </a:ext>
            </a:extLst>
          </p:cNvPr>
          <p:cNvCxnSpPr>
            <a:cxnSpLocks/>
            <a:stCxn id="121" idx="7"/>
            <a:endCxn id="118" idx="3"/>
          </p:cNvCxnSpPr>
          <p:nvPr/>
        </p:nvCxnSpPr>
        <p:spPr>
          <a:xfrm flipV="1"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477CD310-AFC0-8E67-5BBF-48D427FE254A}"/>
              </a:ext>
            </a:extLst>
          </p:cNvPr>
          <p:cNvCxnSpPr>
            <a:cxnSpLocks/>
            <a:stCxn id="115" idx="2"/>
            <a:endCxn id="119" idx="2"/>
          </p:cNvCxnSpPr>
          <p:nvPr/>
        </p:nvCxnSpPr>
        <p:spPr>
          <a:xfrm rot="10800000" flipV="1">
            <a:off x="2288521" y="1867361"/>
            <a:ext cx="12700" cy="1403277"/>
          </a:xfrm>
          <a:prstGeom prst="curvedConnector3">
            <a:avLst>
              <a:gd name="adj1" fmla="val 234134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BEFEB82-EE01-537A-B767-628FD65363FB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rot="5400000">
            <a:off x="3980900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4D6D6DC3-8B0F-757D-6630-2251E855ECC0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 rot="5400000">
            <a:off x="5734837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96FAB1C-1247-6ED8-EEBA-1D8CD6DD4A89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 rot="5400000">
            <a:off x="7488773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D763746-FB0D-2E89-11E8-710DBBE62BE6}"/>
              </a:ext>
            </a:extLst>
          </p:cNvPr>
          <p:cNvSpPr txBox="1"/>
          <p:nvPr/>
        </p:nvSpPr>
        <p:spPr>
          <a:xfrm>
            <a:off x="1940711" y="96975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6F46C5-6C23-F9B0-54FC-28ED1166CA1D}"/>
              </a:ext>
            </a:extLst>
          </p:cNvPr>
          <p:cNvSpPr txBox="1"/>
          <p:nvPr/>
        </p:nvSpPr>
        <p:spPr>
          <a:xfrm>
            <a:off x="3250434" y="803501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96C384-9352-6300-F29E-B6683E2AA36F}"/>
              </a:ext>
            </a:extLst>
          </p:cNvPr>
          <p:cNvSpPr txBox="1"/>
          <p:nvPr/>
        </p:nvSpPr>
        <p:spPr>
          <a:xfrm>
            <a:off x="5007046" y="70814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99E6FAF-9A27-8AA8-E21E-634FE8069992}"/>
              </a:ext>
            </a:extLst>
          </p:cNvPr>
          <p:cNvSpPr txBox="1"/>
          <p:nvPr/>
        </p:nvSpPr>
        <p:spPr>
          <a:xfrm>
            <a:off x="6873412" y="63233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604B9E-E20A-119A-3D74-9E4146C33182}"/>
              </a:ext>
            </a:extLst>
          </p:cNvPr>
          <p:cNvSpPr txBox="1"/>
          <p:nvPr/>
        </p:nvSpPr>
        <p:spPr>
          <a:xfrm>
            <a:off x="1883993" y="3855083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9650004-6077-9187-EF9D-1344205D0DA1}"/>
              </a:ext>
            </a:extLst>
          </p:cNvPr>
          <p:cNvSpPr txBox="1"/>
          <p:nvPr/>
        </p:nvSpPr>
        <p:spPr>
          <a:xfrm>
            <a:off x="3371706" y="4118747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04F8949-1887-107B-96BA-1DBD79FC574A}"/>
              </a:ext>
            </a:extLst>
          </p:cNvPr>
          <p:cNvSpPr txBox="1"/>
          <p:nvPr/>
        </p:nvSpPr>
        <p:spPr>
          <a:xfrm>
            <a:off x="5125264" y="4215465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6EA824-CCB8-FF14-E730-B9D7D7980603}"/>
              </a:ext>
            </a:extLst>
          </p:cNvPr>
          <p:cNvSpPr txBox="1"/>
          <p:nvPr/>
        </p:nvSpPr>
        <p:spPr>
          <a:xfrm>
            <a:off x="6879200" y="428086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pic>
        <p:nvPicPr>
          <p:cNvPr id="9" name="Graphic 8" descr="Programmer female with solid fill">
            <a:extLst>
              <a:ext uri="{FF2B5EF4-FFF2-40B4-BE49-F238E27FC236}">
                <a16:creationId xmlns:a16="http://schemas.microsoft.com/office/drawing/2014/main" id="{8653ADB9-8CD8-194B-1385-6B652CF3E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93" y="42224"/>
            <a:ext cx="516861" cy="5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4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259C09-217F-7419-E806-9C67DC3B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6C194B-1ECB-EB44-CDBF-15C0ED53EB29}"/>
              </a:ext>
            </a:extLst>
          </p:cNvPr>
          <p:cNvSpPr/>
          <p:nvPr/>
        </p:nvSpPr>
        <p:spPr>
          <a:xfrm rot="5400000">
            <a:off x="4376258" y="-903808"/>
            <a:ext cx="2158812" cy="6950260"/>
          </a:xfrm>
          <a:prstGeom prst="roundRect">
            <a:avLst/>
          </a:prstGeom>
          <a:solidFill>
            <a:srgbClr val="5CADF6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89D3BC-A36A-8DD1-9BEF-81A0310BE033}"/>
              </a:ext>
            </a:extLst>
          </p:cNvPr>
          <p:cNvSpPr/>
          <p:nvPr/>
        </p:nvSpPr>
        <p:spPr>
          <a:xfrm>
            <a:off x="185706" y="632338"/>
            <a:ext cx="1753935" cy="3994664"/>
          </a:xfrm>
          <a:prstGeom prst="roundRect">
            <a:avLst/>
          </a:prstGeom>
          <a:solidFill>
            <a:srgbClr val="F9F159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Between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9DEB0-0C39-AB2C-3F10-05B9E3925142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97B8D1-6730-29A7-C1C5-437E420252A7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C589A4-DCFD-6B2D-0D1F-85847321D344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04D964-3155-23DF-C502-F728FB07826D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16093-DDB8-14FD-EF69-8443A19827A1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23984-4842-E80D-AD72-525952AC16DA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5B621-F491-87D5-5019-1FF949D0C6B8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FA859-CB30-F8FB-12CC-1E9B371AC62D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90FB1C-1CCE-562C-F191-E9A5E4398F06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28DA6D-AB78-3939-2FAC-03E03B614F49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6DB1EA-1695-AD9B-9273-DA13E9C0E056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39E9CFB-FB18-DCB6-BAA5-0134858C67E3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3F96E2-A897-CB76-1DBC-45F8BAB1FD20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DD8EA2-4736-BD07-D46E-E27EAB3905F1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FD67757-7AFD-6888-0A05-0CA8F18AA0B3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E424BE-E35A-6A8E-4C03-31F20F068C43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2E865E-EFA2-6622-50B8-126B313AB8FE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6D4737C-3D52-D748-EFBC-7DCDE27D9638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28A6E27-0438-2D0C-5565-52FCDFF4A4E7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B4B640A6-6BAD-58CF-54CF-DAFFB9CED365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4DC8121-3CD1-5986-76C1-FD52AEE22AA7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8F904F2-23D5-4365-3C59-76A766D3AC15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91B3283-20A5-EB19-8417-AF97523CC2BD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882EA0D1-D31F-6C43-E503-BFF096B9320E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301FB07-5B80-5B16-C8A6-0CF3F8D8525A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7B2A99C0-494D-8B33-A4D3-2BE7A1DE2958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A5B45FE7-DCAB-0C26-BF87-6A4C022EA17F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ACD9058-C79C-D800-9254-54FFEA915625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0629215-E5C7-0D26-983F-66D32B5FEB93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A9015CB-D3C8-5DD1-5CBE-12916948B7B6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04BF1FB-8A3C-6366-8A0A-765C8D5D2183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53B0B19-A272-6175-99A9-670DCD260859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E45CFEF-F765-4BB0-7AB2-6585C32ED84F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69D5BAC-CD50-D44D-A3F0-E403F9A2E339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6EA62D2-0D97-3D93-C392-47F8990990B7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BF98CA1-C07C-FD5D-7C86-2DEBCAF2DD5D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>
            <a:off x="2928601" y="1867362"/>
            <a:ext cx="1113857" cy="275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664222-644B-842F-7005-09C13D3AD709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2928601" y="3270639"/>
            <a:ext cx="1113857" cy="275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3F21C0-3A5A-58D3-7F6B-9A23CC6FF04B}"/>
              </a:ext>
            </a:extLst>
          </p:cNvPr>
          <p:cNvCxnSpPr>
            <a:cxnSpLocks/>
            <a:stCxn id="115" idx="5"/>
            <a:endCxn id="120" idx="1"/>
          </p:cNvCxnSpPr>
          <p:nvPr/>
        </p:nvCxnSpPr>
        <p:spPr>
          <a:xfrm>
            <a:off x="2834863" y="2093664"/>
            <a:ext cx="1301333" cy="9534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16D898-ACA0-99FB-5BD3-8B13A072E317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2834863" y="2096414"/>
            <a:ext cx="1301333" cy="94792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1F873F-B5BC-C508-8F7D-2BA89F5AC546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4682538" y="1870112"/>
            <a:ext cx="1113857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57E842-1E7C-C501-0DBD-EF4BF8BC2252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4682538" y="3273389"/>
            <a:ext cx="1113857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4D3D46-296F-4020-13DF-867F85851DF0}"/>
              </a:ext>
            </a:extLst>
          </p:cNvPr>
          <p:cNvCxnSpPr>
            <a:cxnSpLocks/>
            <a:stCxn id="116" idx="5"/>
            <a:endCxn id="121" idx="1"/>
          </p:cNvCxnSpPr>
          <p:nvPr/>
        </p:nvCxnSpPr>
        <p:spPr>
          <a:xfrm>
            <a:off x="4588800" y="2096414"/>
            <a:ext cx="1301333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8A4D5D-510A-EE77-9D59-A7C83F18C48C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4588800" y="2096414"/>
            <a:ext cx="1301333" cy="894614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0602F5-5EE0-FDA9-8A45-B18D7C2F5A75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>
            <a:off x="6436475" y="1870112"/>
            <a:ext cx="1113856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620139-A3F0-0DC0-3138-1845CF6CBBBC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6436475" y="3273389"/>
            <a:ext cx="1113856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467421B-2BC9-7015-5BB8-A0A7A0ED9417}"/>
              </a:ext>
            </a:extLst>
          </p:cNvPr>
          <p:cNvCxnSpPr>
            <a:cxnSpLocks/>
            <a:stCxn id="117" idx="5"/>
            <a:endCxn id="122" idx="1"/>
          </p:cNvCxnSpPr>
          <p:nvPr/>
        </p:nvCxnSpPr>
        <p:spPr>
          <a:xfrm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B9E879-87B8-49FC-D99F-E57BF81BF780}"/>
              </a:ext>
            </a:extLst>
          </p:cNvPr>
          <p:cNvCxnSpPr>
            <a:cxnSpLocks/>
            <a:stCxn id="121" idx="7"/>
            <a:endCxn id="118" idx="3"/>
          </p:cNvCxnSpPr>
          <p:nvPr/>
        </p:nvCxnSpPr>
        <p:spPr>
          <a:xfrm flipV="1"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072A543D-5A7D-44A8-F8CE-94016249D755}"/>
              </a:ext>
            </a:extLst>
          </p:cNvPr>
          <p:cNvCxnSpPr>
            <a:cxnSpLocks/>
            <a:stCxn id="115" idx="2"/>
            <a:endCxn id="119" idx="2"/>
          </p:cNvCxnSpPr>
          <p:nvPr/>
        </p:nvCxnSpPr>
        <p:spPr>
          <a:xfrm rot="10800000" flipV="1">
            <a:off x="2288521" y="1867361"/>
            <a:ext cx="12700" cy="1403277"/>
          </a:xfrm>
          <a:prstGeom prst="curvedConnector3">
            <a:avLst>
              <a:gd name="adj1" fmla="val 234134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59D6726A-7C4E-0070-BBAA-412ADFEBDE8A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rot="5400000">
            <a:off x="3980900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505C782-0797-91F5-5000-AAE33FB871F3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 rot="5400000">
            <a:off x="5734837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072FC435-FE26-14DF-16CB-D73D2722972F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 rot="5400000">
            <a:off x="7488773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039507D-DEE5-9AF2-BE72-E717A0DF4104}"/>
              </a:ext>
            </a:extLst>
          </p:cNvPr>
          <p:cNvSpPr txBox="1"/>
          <p:nvPr/>
        </p:nvSpPr>
        <p:spPr>
          <a:xfrm>
            <a:off x="1940711" y="96975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52D2531-6A12-53A5-AF93-8C5BAAE1F3B8}"/>
              </a:ext>
            </a:extLst>
          </p:cNvPr>
          <p:cNvSpPr txBox="1"/>
          <p:nvPr/>
        </p:nvSpPr>
        <p:spPr>
          <a:xfrm>
            <a:off x="3250434" y="803501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9CDEAC-A91F-C393-CCBF-57CA0BE680C9}"/>
              </a:ext>
            </a:extLst>
          </p:cNvPr>
          <p:cNvSpPr txBox="1"/>
          <p:nvPr/>
        </p:nvSpPr>
        <p:spPr>
          <a:xfrm>
            <a:off x="5007046" y="70814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DEBED83-C88F-2CBC-FA1B-E952FFB5E048}"/>
              </a:ext>
            </a:extLst>
          </p:cNvPr>
          <p:cNvSpPr txBox="1"/>
          <p:nvPr/>
        </p:nvSpPr>
        <p:spPr>
          <a:xfrm>
            <a:off x="6873412" y="63233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0B935-9356-F2A7-6ABB-ABEB53FE8B87}"/>
              </a:ext>
            </a:extLst>
          </p:cNvPr>
          <p:cNvSpPr txBox="1"/>
          <p:nvPr/>
        </p:nvSpPr>
        <p:spPr>
          <a:xfrm>
            <a:off x="1883993" y="3855083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01C729-3321-09ED-E30A-67D8E2243ECD}"/>
              </a:ext>
            </a:extLst>
          </p:cNvPr>
          <p:cNvSpPr txBox="1"/>
          <p:nvPr/>
        </p:nvSpPr>
        <p:spPr>
          <a:xfrm>
            <a:off x="3371706" y="4118747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171473-C17D-656E-B74E-355D85ED95A6}"/>
              </a:ext>
            </a:extLst>
          </p:cNvPr>
          <p:cNvSpPr txBox="1"/>
          <p:nvPr/>
        </p:nvSpPr>
        <p:spPr>
          <a:xfrm>
            <a:off x="5125264" y="4215465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2AB5EDE-F7DF-7F3E-6234-1FCD3361F6CA}"/>
              </a:ext>
            </a:extLst>
          </p:cNvPr>
          <p:cNvSpPr txBox="1"/>
          <p:nvPr/>
        </p:nvSpPr>
        <p:spPr>
          <a:xfrm>
            <a:off x="6879200" y="428086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911413DB-C80B-D22B-6AE2-7A296851B3F6}"/>
              </a:ext>
            </a:extLst>
          </p:cNvPr>
          <p:cNvSpPr txBox="1"/>
          <p:nvPr/>
        </p:nvSpPr>
        <p:spPr>
          <a:xfrm>
            <a:off x="58058" y="4963530"/>
            <a:ext cx="86088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Mulder, J. D., &amp; Hamaker, E. L. (2021). Three extensions of the random intercept cross-lagged panel model. </a:t>
            </a:r>
            <a:r>
              <a:rPr lang="en-US" sz="700" i="1" dirty="0"/>
              <a:t>Structural Equation Modeling: A Multidisciplinary Journal</a:t>
            </a:r>
            <a:r>
              <a:rPr lang="en-US" sz="700" dirty="0"/>
              <a:t>, </a:t>
            </a:r>
            <a:r>
              <a:rPr lang="en-US" sz="700" i="1" dirty="0"/>
              <a:t>28</a:t>
            </a:r>
            <a:r>
              <a:rPr lang="en-US" sz="700" dirty="0"/>
              <a:t>(4), 638-648.</a:t>
            </a:r>
          </a:p>
        </p:txBody>
      </p:sp>
    </p:spTree>
    <p:extLst>
      <p:ext uri="{BB962C8B-B14F-4D97-AF65-F5344CB8AC3E}">
        <p14:creationId xmlns:p14="http://schemas.microsoft.com/office/powerpoint/2010/main" val="29519135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54229C-8A73-AB3B-898C-06D48644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54BA40-2AE6-A585-664D-7334B9CF4F28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04B1B6-CF6B-B175-628E-7CFDB5F9E59C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56B27E-FBA5-A255-0BB1-0C1D3FC2A074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E9FA4E-29D1-D469-E127-F77C78296A13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03028F-0A48-1CB6-C802-EC42A2C6ED27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B4A77A-9459-091E-C61A-ECB8805F5864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FFA800-2BEF-29A5-1C5B-7FBBB5997C29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366FD0-7057-5E64-5E91-F0A835B1D326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642D86B-04F8-5177-6C30-5E04611F44DA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9577ABF-DD95-F55E-4306-589F7D533B03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DBBB9EB-699A-8DC5-F4AC-CB64F01DFD40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8CB245B-A99A-AF73-1B6D-449FD962BEFF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03ABB47-93A7-C269-D330-B0577FEB40C4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150D0F-499F-2BBE-58D2-0185D969FD02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D23D6A9-8B54-E2CA-9D3F-E6B96A29CD7E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0A906F-B000-BDD2-B173-115C699A7815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822CF8-E803-46AE-A14D-5E38D34EA2C0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DB5AC89-3C33-4C34-C4E3-55ABB75536C5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BA22EA14-DC9B-1061-D5C2-5AFB36738A74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B61EF61C-7B2A-F48F-4491-A848BF12F3D6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C67A219-02CA-A628-756D-65F60E8537F7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937F31-9904-8C2F-98D7-239A22DDA4B6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F5670FF0-37CC-E077-F809-7EBE564D3273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27BAAF3-9DB6-8D29-B526-8DC3D42CED25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5C9772B-188C-F41A-0D30-F0A197F8A7C0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A0197B6-C18F-E333-1FD4-196C41A7A6EC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E4E258BC-2817-FF8D-E9DA-D19CA1631ECF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FBD9145-2415-2D5A-F831-1C1B32D4C16A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D96D6B-424F-8F83-F801-607B19BE3928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D36F820-C983-4CF7-0499-E10C53628734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FB9D07E-9EF3-B766-4D34-565A9E0BAE37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6036AD0-2BA4-E613-C8E5-341ED5A98393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7A3476C-A4C2-E8EC-B90A-0EF6E8E513C6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ABBC1E8-55ED-1782-AEB7-D86E1AF8111A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698B8EF-075A-4887-1322-FDBCE3FC25B2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0EEEDCE-D977-A9AF-0D6F-A379C781D6AB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>
            <a:off x="2928601" y="1867362"/>
            <a:ext cx="1113857" cy="275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0CC2630-AFA4-7C16-5D35-69EB79AAB946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2928601" y="3270639"/>
            <a:ext cx="1113857" cy="275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117930-1B5C-254D-1422-C5B1DB3B4FF6}"/>
              </a:ext>
            </a:extLst>
          </p:cNvPr>
          <p:cNvCxnSpPr>
            <a:cxnSpLocks/>
            <a:stCxn id="115" idx="5"/>
            <a:endCxn id="120" idx="1"/>
          </p:cNvCxnSpPr>
          <p:nvPr/>
        </p:nvCxnSpPr>
        <p:spPr>
          <a:xfrm>
            <a:off x="2834863" y="2093664"/>
            <a:ext cx="1301333" cy="9534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31DC57-6DFB-A5F5-FE06-7DA061FB8C87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2834863" y="2096414"/>
            <a:ext cx="1301333" cy="94792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6AF1E-BC82-6D6D-4B1B-59F66668BB3C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4682538" y="1870112"/>
            <a:ext cx="1113857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198496-2CDB-6035-4EAD-A44478FF13C3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4682538" y="3273389"/>
            <a:ext cx="1113857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B7F424-EBD8-8FBA-13DF-D6D1AAD21592}"/>
              </a:ext>
            </a:extLst>
          </p:cNvPr>
          <p:cNvCxnSpPr>
            <a:cxnSpLocks/>
            <a:stCxn id="116" idx="5"/>
            <a:endCxn id="121" idx="1"/>
          </p:cNvCxnSpPr>
          <p:nvPr/>
        </p:nvCxnSpPr>
        <p:spPr>
          <a:xfrm>
            <a:off x="4588800" y="2096414"/>
            <a:ext cx="1301333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A48BB-D67B-9474-B9DB-A62CA1DDF3A8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4588800" y="2096414"/>
            <a:ext cx="1301333" cy="894614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5F3FA0-7F52-65E0-37E4-C6356A21D64C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>
            <a:off x="6436475" y="1870112"/>
            <a:ext cx="1113856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5E65BF-CA6F-16F8-5A34-3400F6AB8C6B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6436475" y="3273389"/>
            <a:ext cx="1113856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CF7CE3-001B-CCF4-F0AA-2D5917AC65E4}"/>
              </a:ext>
            </a:extLst>
          </p:cNvPr>
          <p:cNvCxnSpPr>
            <a:cxnSpLocks/>
            <a:stCxn id="117" idx="5"/>
            <a:endCxn id="122" idx="1"/>
          </p:cNvCxnSpPr>
          <p:nvPr/>
        </p:nvCxnSpPr>
        <p:spPr>
          <a:xfrm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E2380C-14F1-7340-E73D-2544F7148B76}"/>
              </a:ext>
            </a:extLst>
          </p:cNvPr>
          <p:cNvCxnSpPr>
            <a:cxnSpLocks/>
            <a:stCxn id="121" idx="7"/>
            <a:endCxn id="118" idx="3"/>
          </p:cNvCxnSpPr>
          <p:nvPr/>
        </p:nvCxnSpPr>
        <p:spPr>
          <a:xfrm flipV="1"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35BC646F-56D3-C3A3-FDD9-F4529E95C0FC}"/>
              </a:ext>
            </a:extLst>
          </p:cNvPr>
          <p:cNvCxnSpPr>
            <a:cxnSpLocks/>
            <a:stCxn id="115" idx="2"/>
            <a:endCxn id="119" idx="2"/>
          </p:cNvCxnSpPr>
          <p:nvPr/>
        </p:nvCxnSpPr>
        <p:spPr>
          <a:xfrm rot="10800000" flipV="1">
            <a:off x="2288521" y="1867361"/>
            <a:ext cx="12700" cy="1403277"/>
          </a:xfrm>
          <a:prstGeom prst="curvedConnector3">
            <a:avLst>
              <a:gd name="adj1" fmla="val 234134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73EFB3CB-9529-D04D-249C-E4E959E0A33C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rot="5400000">
            <a:off x="3980900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58B06CE-7606-BE22-76D7-E5138A14C1A5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 rot="5400000">
            <a:off x="5734837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5BDC815E-0024-249D-C337-65DBC12C5319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 rot="5400000">
            <a:off x="7488773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490B06D-F14A-DD80-CBE3-122CD7B24903}"/>
              </a:ext>
            </a:extLst>
          </p:cNvPr>
          <p:cNvSpPr txBox="1"/>
          <p:nvPr/>
        </p:nvSpPr>
        <p:spPr>
          <a:xfrm>
            <a:off x="1940711" y="96975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6D3D6D-6971-D55D-ADA7-BB0BCC77E1DC}"/>
              </a:ext>
            </a:extLst>
          </p:cNvPr>
          <p:cNvSpPr txBox="1"/>
          <p:nvPr/>
        </p:nvSpPr>
        <p:spPr>
          <a:xfrm>
            <a:off x="3250434" y="803501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65B261-F5D7-2BC3-76AF-9DDF46C3DCF7}"/>
              </a:ext>
            </a:extLst>
          </p:cNvPr>
          <p:cNvSpPr txBox="1"/>
          <p:nvPr/>
        </p:nvSpPr>
        <p:spPr>
          <a:xfrm>
            <a:off x="5007046" y="70814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367084-C046-E761-6853-8918FB3F1E37}"/>
              </a:ext>
            </a:extLst>
          </p:cNvPr>
          <p:cNvSpPr txBox="1"/>
          <p:nvPr/>
        </p:nvSpPr>
        <p:spPr>
          <a:xfrm>
            <a:off x="6873412" y="63233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18A000C-F485-070A-02DD-82E9C2EB14FE}"/>
              </a:ext>
            </a:extLst>
          </p:cNvPr>
          <p:cNvSpPr txBox="1"/>
          <p:nvPr/>
        </p:nvSpPr>
        <p:spPr>
          <a:xfrm>
            <a:off x="1883993" y="3855083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EC89D-909F-626E-60D1-868987A5C4C8}"/>
              </a:ext>
            </a:extLst>
          </p:cNvPr>
          <p:cNvSpPr txBox="1"/>
          <p:nvPr/>
        </p:nvSpPr>
        <p:spPr>
          <a:xfrm>
            <a:off x="3371706" y="4118747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92F28-097C-C85C-473B-DABAF9053162}"/>
              </a:ext>
            </a:extLst>
          </p:cNvPr>
          <p:cNvSpPr txBox="1"/>
          <p:nvPr/>
        </p:nvSpPr>
        <p:spPr>
          <a:xfrm>
            <a:off x="5125264" y="4215465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5FC0884-20DE-A574-38D3-B6DC9722C64A}"/>
              </a:ext>
            </a:extLst>
          </p:cNvPr>
          <p:cNvSpPr txBox="1"/>
          <p:nvPr/>
        </p:nvSpPr>
        <p:spPr>
          <a:xfrm>
            <a:off x="6879200" y="428086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55387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524F613F-D919-20A0-94D8-EE62A662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322F22-7C80-228A-9D77-54E0F7810B48}"/>
              </a:ext>
            </a:extLst>
          </p:cNvPr>
          <p:cNvSpPr/>
          <p:nvPr/>
        </p:nvSpPr>
        <p:spPr>
          <a:xfrm rot="5400000">
            <a:off x="4376258" y="-903808"/>
            <a:ext cx="2158812" cy="6950260"/>
          </a:xfrm>
          <a:prstGeom prst="roundRect">
            <a:avLst/>
          </a:prstGeom>
          <a:solidFill>
            <a:srgbClr val="5CADF6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Within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9FAB68-D5F8-B0CB-1D19-5C8941A16C48}"/>
              </a:ext>
            </a:extLst>
          </p:cNvPr>
          <p:cNvSpPr/>
          <p:nvPr/>
        </p:nvSpPr>
        <p:spPr>
          <a:xfrm>
            <a:off x="185706" y="632338"/>
            <a:ext cx="1753935" cy="3994664"/>
          </a:xfrm>
          <a:prstGeom prst="roundRect">
            <a:avLst/>
          </a:prstGeom>
          <a:solidFill>
            <a:srgbClr val="F9F159"/>
          </a:solidFill>
          <a:ln w="190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Between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AF5E21-4DA5-F12F-5281-611247457C22}"/>
              </a:ext>
            </a:extLst>
          </p:cNvPr>
          <p:cNvSpPr/>
          <p:nvPr/>
        </p:nvSpPr>
        <p:spPr>
          <a:xfrm>
            <a:off x="205568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0E9BA-90BD-21FB-B199-1DDD7289042E}"/>
              </a:ext>
            </a:extLst>
          </p:cNvPr>
          <p:cNvSpPr/>
          <p:nvPr/>
        </p:nvSpPr>
        <p:spPr>
          <a:xfrm>
            <a:off x="3809618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7917D-B081-6817-F928-EDA9EDC7E4B9}"/>
              </a:ext>
            </a:extLst>
          </p:cNvPr>
          <p:cNvSpPr/>
          <p:nvPr/>
        </p:nvSpPr>
        <p:spPr>
          <a:xfrm>
            <a:off x="5563555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C43C44-A338-BD71-4AC0-D16FBF506392}"/>
              </a:ext>
            </a:extLst>
          </p:cNvPr>
          <p:cNvSpPr/>
          <p:nvPr/>
        </p:nvSpPr>
        <p:spPr>
          <a:xfrm>
            <a:off x="7317491" y="131772"/>
            <a:ext cx="1105760" cy="631371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>
                    <a:lumMod val="25000"/>
                  </a:schemeClr>
                </a:solidFill>
              </a:rPr>
              <a:t>X4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406F10-D913-B7D0-B436-F16B86BFCEA7}"/>
              </a:ext>
            </a:extLst>
          </p:cNvPr>
          <p:cNvSpPr/>
          <p:nvPr/>
        </p:nvSpPr>
        <p:spPr>
          <a:xfrm>
            <a:off x="205568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258B9F-A146-FBDE-7CB0-A0C009C200D9}"/>
              </a:ext>
            </a:extLst>
          </p:cNvPr>
          <p:cNvSpPr/>
          <p:nvPr/>
        </p:nvSpPr>
        <p:spPr>
          <a:xfrm>
            <a:off x="3809618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2F34F3-3BA1-5F58-2969-5D810BF7E875}"/>
              </a:ext>
            </a:extLst>
          </p:cNvPr>
          <p:cNvSpPr/>
          <p:nvPr/>
        </p:nvSpPr>
        <p:spPr>
          <a:xfrm>
            <a:off x="5563555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600B87-A79D-4D21-A904-5AAA5AAE95D6}"/>
              </a:ext>
            </a:extLst>
          </p:cNvPr>
          <p:cNvSpPr/>
          <p:nvPr/>
        </p:nvSpPr>
        <p:spPr>
          <a:xfrm>
            <a:off x="7317491" y="4346270"/>
            <a:ext cx="1105760" cy="631371"/>
          </a:xfrm>
          <a:prstGeom prst="rect">
            <a:avLst/>
          </a:prstGeom>
          <a:solidFill>
            <a:srgbClr val="E0C5E5"/>
          </a:solidFill>
          <a:ln>
            <a:solidFill>
              <a:srgbClr val="A050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4A2551"/>
                </a:solidFill>
              </a:rPr>
              <a:t>Y4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554084C-80F0-9C57-34F2-6AFAFD624D31}"/>
              </a:ext>
            </a:extLst>
          </p:cNvPr>
          <p:cNvSpPr/>
          <p:nvPr/>
        </p:nvSpPr>
        <p:spPr>
          <a:xfrm>
            <a:off x="459970" y="1182249"/>
            <a:ext cx="1252334" cy="7218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X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F2FC3A-6688-5E09-687C-7403E3B43EC6}"/>
              </a:ext>
            </a:extLst>
          </p:cNvPr>
          <p:cNvSpPr/>
          <p:nvPr/>
        </p:nvSpPr>
        <p:spPr>
          <a:xfrm>
            <a:off x="459970" y="3239356"/>
            <a:ext cx="1252334" cy="721895"/>
          </a:xfrm>
          <a:prstGeom prst="ellipse">
            <a:avLst/>
          </a:prstGeom>
          <a:solidFill>
            <a:srgbClr val="A050B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</a:p>
          <a:p>
            <a:pPr algn="ctr"/>
            <a:r>
              <a:rPr lang="en-US" dirty="0"/>
              <a:t>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B56C28F-5A38-07A6-F026-2432070C3BAF}"/>
              </a:ext>
            </a:extLst>
          </p:cNvPr>
          <p:cNvCxnSpPr>
            <a:cxnSpLocks/>
            <a:stCxn id="44" idx="6"/>
            <a:endCxn id="4" idx="2"/>
          </p:cNvCxnSpPr>
          <p:nvPr/>
        </p:nvCxnSpPr>
        <p:spPr>
          <a:xfrm flipV="1">
            <a:off x="1712304" y="763143"/>
            <a:ext cx="89625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5ED04B-8314-DB22-C339-843573E4B85E}"/>
              </a:ext>
            </a:extLst>
          </p:cNvPr>
          <p:cNvCxnSpPr>
            <a:cxnSpLocks/>
            <a:stCxn id="44" idx="6"/>
            <a:endCxn id="6" idx="2"/>
          </p:cNvCxnSpPr>
          <p:nvPr/>
        </p:nvCxnSpPr>
        <p:spPr>
          <a:xfrm flipV="1">
            <a:off x="1712304" y="763143"/>
            <a:ext cx="2650194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38AD839-58A1-15CE-E4A5-E02204E58B1B}"/>
              </a:ext>
            </a:extLst>
          </p:cNvPr>
          <p:cNvCxnSpPr>
            <a:cxnSpLocks/>
            <a:stCxn id="44" idx="6"/>
            <a:endCxn id="8" idx="2"/>
          </p:cNvCxnSpPr>
          <p:nvPr/>
        </p:nvCxnSpPr>
        <p:spPr>
          <a:xfrm flipV="1">
            <a:off x="1712304" y="763143"/>
            <a:ext cx="4404131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9F1F412-BBA1-EEBC-0376-59F0B297D5DA}"/>
              </a:ext>
            </a:extLst>
          </p:cNvPr>
          <p:cNvCxnSpPr>
            <a:cxnSpLocks/>
            <a:stCxn id="44" idx="6"/>
            <a:endCxn id="10" idx="2"/>
          </p:cNvCxnSpPr>
          <p:nvPr/>
        </p:nvCxnSpPr>
        <p:spPr>
          <a:xfrm flipV="1">
            <a:off x="1712304" y="763143"/>
            <a:ext cx="6158067" cy="780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CE9DBF8-F15F-304A-819C-4E9EA4A1FEC2}"/>
              </a:ext>
            </a:extLst>
          </p:cNvPr>
          <p:cNvCxnSpPr>
            <a:cxnSpLocks/>
            <a:stCxn id="45" idx="6"/>
            <a:endCxn id="16" idx="0"/>
          </p:cNvCxnSpPr>
          <p:nvPr/>
        </p:nvCxnSpPr>
        <p:spPr>
          <a:xfrm>
            <a:off x="1712304" y="3600304"/>
            <a:ext cx="89625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3E4FD2B-841D-F3B3-2930-A82D30F3A2CD}"/>
              </a:ext>
            </a:extLst>
          </p:cNvPr>
          <p:cNvCxnSpPr>
            <a:cxnSpLocks/>
            <a:stCxn id="45" idx="6"/>
            <a:endCxn id="17" idx="0"/>
          </p:cNvCxnSpPr>
          <p:nvPr/>
        </p:nvCxnSpPr>
        <p:spPr>
          <a:xfrm>
            <a:off x="1712304" y="3600304"/>
            <a:ext cx="2650194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0028426-6052-F7F6-EB85-02EBBF7D1499}"/>
              </a:ext>
            </a:extLst>
          </p:cNvPr>
          <p:cNvCxnSpPr>
            <a:cxnSpLocks/>
            <a:stCxn id="45" idx="6"/>
            <a:endCxn id="18" idx="0"/>
          </p:cNvCxnSpPr>
          <p:nvPr/>
        </p:nvCxnSpPr>
        <p:spPr>
          <a:xfrm>
            <a:off x="1712304" y="3600304"/>
            <a:ext cx="4404131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4682B8-90A1-D62B-7B25-FFE0DCC25E16}"/>
              </a:ext>
            </a:extLst>
          </p:cNvPr>
          <p:cNvCxnSpPr>
            <a:cxnSpLocks/>
            <a:stCxn id="45" idx="6"/>
            <a:endCxn id="19" idx="0"/>
          </p:cNvCxnSpPr>
          <p:nvPr/>
        </p:nvCxnSpPr>
        <p:spPr>
          <a:xfrm>
            <a:off x="1712304" y="3600304"/>
            <a:ext cx="6158067" cy="7459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85E40226-4085-70DB-C42D-76A8A1EBD5CC}"/>
              </a:ext>
            </a:extLst>
          </p:cNvPr>
          <p:cNvCxnSpPr>
            <a:cxnSpLocks/>
            <a:stCxn id="44" idx="2"/>
            <a:endCxn id="45" idx="2"/>
          </p:cNvCxnSpPr>
          <p:nvPr/>
        </p:nvCxnSpPr>
        <p:spPr>
          <a:xfrm rot="10800000" flipV="1">
            <a:off x="459970" y="1543196"/>
            <a:ext cx="12700" cy="2057107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253604E-010C-5596-1FC7-7416047C5A4D}"/>
              </a:ext>
            </a:extLst>
          </p:cNvPr>
          <p:cNvSpPr/>
          <p:nvPr/>
        </p:nvSpPr>
        <p:spPr>
          <a:xfrm>
            <a:off x="2288521" y="154732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E1F3AC0-FB39-3EA6-DD78-DD3E3CC0A773}"/>
              </a:ext>
            </a:extLst>
          </p:cNvPr>
          <p:cNvSpPr/>
          <p:nvPr/>
        </p:nvSpPr>
        <p:spPr>
          <a:xfrm>
            <a:off x="4042458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157D910-5A33-E3A6-80AF-2374F7015221}"/>
              </a:ext>
            </a:extLst>
          </p:cNvPr>
          <p:cNvSpPr/>
          <p:nvPr/>
        </p:nvSpPr>
        <p:spPr>
          <a:xfrm>
            <a:off x="5796395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X3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EAF0EAD-A029-9637-A745-7F5D1B3C02E0}"/>
              </a:ext>
            </a:extLst>
          </p:cNvPr>
          <p:cNvSpPr/>
          <p:nvPr/>
        </p:nvSpPr>
        <p:spPr>
          <a:xfrm>
            <a:off x="7550331" y="1550072"/>
            <a:ext cx="640080" cy="640080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X4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018236-3529-894C-016F-5900C9032EDA}"/>
              </a:ext>
            </a:extLst>
          </p:cNvPr>
          <p:cNvSpPr/>
          <p:nvPr/>
        </p:nvSpPr>
        <p:spPr>
          <a:xfrm>
            <a:off x="2288521" y="295059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Y1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DEF6E15-9EBC-4ED7-7597-ECF200A16790}"/>
              </a:ext>
            </a:extLst>
          </p:cNvPr>
          <p:cNvSpPr/>
          <p:nvPr/>
        </p:nvSpPr>
        <p:spPr>
          <a:xfrm>
            <a:off x="4042458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Y2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3F927BA-572B-83AA-E78E-CA4764C89B2C}"/>
              </a:ext>
            </a:extLst>
          </p:cNvPr>
          <p:cNvSpPr/>
          <p:nvPr/>
        </p:nvSpPr>
        <p:spPr>
          <a:xfrm>
            <a:off x="5796395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Y3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9A9A27A-DFC8-0A13-801E-1F902C1B7019}"/>
              </a:ext>
            </a:extLst>
          </p:cNvPr>
          <p:cNvSpPr/>
          <p:nvPr/>
        </p:nvSpPr>
        <p:spPr>
          <a:xfrm>
            <a:off x="7550331" y="2953349"/>
            <a:ext cx="640080" cy="640080"/>
          </a:xfrm>
          <a:prstGeom prst="ellipse">
            <a:avLst/>
          </a:prstGeom>
          <a:solidFill>
            <a:srgbClr val="CDA3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Y4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EB810B7-98FC-35D1-FE55-EC8252CF6840}"/>
              </a:ext>
            </a:extLst>
          </p:cNvPr>
          <p:cNvCxnSpPr>
            <a:cxnSpLocks/>
            <a:stCxn id="115" idx="0"/>
            <a:endCxn id="4" idx="2"/>
          </p:cNvCxnSpPr>
          <p:nvPr/>
        </p:nvCxnSpPr>
        <p:spPr>
          <a:xfrm flipV="1">
            <a:off x="2608561" y="763143"/>
            <a:ext cx="0" cy="784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B82C258-9E2F-F30F-4E63-A24ABC21FACD}"/>
              </a:ext>
            </a:extLst>
          </p:cNvPr>
          <p:cNvCxnSpPr>
            <a:cxnSpLocks/>
            <a:stCxn id="116" idx="0"/>
            <a:endCxn id="6" idx="2"/>
          </p:cNvCxnSpPr>
          <p:nvPr/>
        </p:nvCxnSpPr>
        <p:spPr>
          <a:xfrm flipV="1">
            <a:off x="4362498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9B319B8-E5E7-69A4-9AC1-81120786BF67}"/>
              </a:ext>
            </a:extLst>
          </p:cNvPr>
          <p:cNvCxnSpPr>
            <a:cxnSpLocks/>
            <a:stCxn id="117" idx="0"/>
            <a:endCxn id="8" idx="2"/>
          </p:cNvCxnSpPr>
          <p:nvPr/>
        </p:nvCxnSpPr>
        <p:spPr>
          <a:xfrm flipV="1">
            <a:off x="6116435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FC43B7-C14D-59B7-8B7B-24958C8571CE}"/>
              </a:ext>
            </a:extLst>
          </p:cNvPr>
          <p:cNvCxnSpPr>
            <a:cxnSpLocks/>
            <a:stCxn id="118" idx="0"/>
            <a:endCxn id="10" idx="2"/>
          </p:cNvCxnSpPr>
          <p:nvPr/>
        </p:nvCxnSpPr>
        <p:spPr>
          <a:xfrm flipV="1">
            <a:off x="7870371" y="763143"/>
            <a:ext cx="0" cy="7869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D38185-D49B-8EEF-1315-6147047AA115}"/>
              </a:ext>
            </a:extLst>
          </p:cNvPr>
          <p:cNvCxnSpPr>
            <a:cxnSpLocks/>
            <a:stCxn id="119" idx="4"/>
            <a:endCxn id="16" idx="0"/>
          </p:cNvCxnSpPr>
          <p:nvPr/>
        </p:nvCxnSpPr>
        <p:spPr>
          <a:xfrm>
            <a:off x="2608561" y="3590679"/>
            <a:ext cx="0" cy="75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D0960AF-21C3-8D31-002F-AF69E631FA75}"/>
              </a:ext>
            </a:extLst>
          </p:cNvPr>
          <p:cNvCxnSpPr>
            <a:cxnSpLocks/>
            <a:stCxn id="120" idx="4"/>
            <a:endCxn id="17" idx="0"/>
          </p:cNvCxnSpPr>
          <p:nvPr/>
        </p:nvCxnSpPr>
        <p:spPr>
          <a:xfrm>
            <a:off x="4362498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7BFB2C5-429A-D7DF-C244-BF15534A3CF7}"/>
              </a:ext>
            </a:extLst>
          </p:cNvPr>
          <p:cNvCxnSpPr>
            <a:cxnSpLocks/>
            <a:stCxn id="121" idx="4"/>
            <a:endCxn id="18" idx="0"/>
          </p:cNvCxnSpPr>
          <p:nvPr/>
        </p:nvCxnSpPr>
        <p:spPr>
          <a:xfrm>
            <a:off x="6116435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FE273BE-BFF8-60E6-8D20-52EDDDB7CB9F}"/>
              </a:ext>
            </a:extLst>
          </p:cNvPr>
          <p:cNvCxnSpPr>
            <a:cxnSpLocks/>
            <a:stCxn id="122" idx="4"/>
            <a:endCxn id="19" idx="0"/>
          </p:cNvCxnSpPr>
          <p:nvPr/>
        </p:nvCxnSpPr>
        <p:spPr>
          <a:xfrm>
            <a:off x="7870371" y="3593429"/>
            <a:ext cx="0" cy="7528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EEB510-1EFA-85E5-2350-AC3C91AD397B}"/>
              </a:ext>
            </a:extLst>
          </p:cNvPr>
          <p:cNvCxnSpPr>
            <a:cxnSpLocks/>
            <a:stCxn id="115" idx="6"/>
            <a:endCxn id="116" idx="2"/>
          </p:cNvCxnSpPr>
          <p:nvPr/>
        </p:nvCxnSpPr>
        <p:spPr>
          <a:xfrm>
            <a:off x="2928601" y="1867362"/>
            <a:ext cx="1113857" cy="275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FD9E71-061A-0F90-8524-FC550808F1D9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>
            <a:off x="2928601" y="3270639"/>
            <a:ext cx="1113857" cy="275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DB3DA9-1EA0-3A1F-4213-043A4D2F70D7}"/>
              </a:ext>
            </a:extLst>
          </p:cNvPr>
          <p:cNvCxnSpPr>
            <a:cxnSpLocks/>
            <a:stCxn id="115" idx="5"/>
            <a:endCxn id="120" idx="1"/>
          </p:cNvCxnSpPr>
          <p:nvPr/>
        </p:nvCxnSpPr>
        <p:spPr>
          <a:xfrm>
            <a:off x="2834863" y="2093664"/>
            <a:ext cx="1301333" cy="95342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E63BD8-D702-6FDF-6F5E-B5F0453DCAD3}"/>
              </a:ext>
            </a:extLst>
          </p:cNvPr>
          <p:cNvCxnSpPr>
            <a:cxnSpLocks/>
            <a:stCxn id="119" idx="7"/>
            <a:endCxn id="116" idx="3"/>
          </p:cNvCxnSpPr>
          <p:nvPr/>
        </p:nvCxnSpPr>
        <p:spPr>
          <a:xfrm flipV="1">
            <a:off x="2834863" y="2096414"/>
            <a:ext cx="1301333" cy="94792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291E9E-EF0D-F150-74AD-DFBC883FE163}"/>
              </a:ext>
            </a:extLst>
          </p:cNvPr>
          <p:cNvCxnSpPr>
            <a:cxnSpLocks/>
            <a:stCxn id="116" idx="6"/>
            <a:endCxn id="117" idx="2"/>
          </p:cNvCxnSpPr>
          <p:nvPr/>
        </p:nvCxnSpPr>
        <p:spPr>
          <a:xfrm>
            <a:off x="4682538" y="1870112"/>
            <a:ext cx="1113857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50A8BA-4A92-8FA7-0874-590ABAEEBCC8}"/>
              </a:ext>
            </a:extLst>
          </p:cNvPr>
          <p:cNvCxnSpPr>
            <a:cxnSpLocks/>
            <a:stCxn id="120" idx="6"/>
            <a:endCxn id="121" idx="2"/>
          </p:cNvCxnSpPr>
          <p:nvPr/>
        </p:nvCxnSpPr>
        <p:spPr>
          <a:xfrm>
            <a:off x="4682538" y="3273389"/>
            <a:ext cx="1113857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B052B4-774B-CA51-77F1-14A986AEA99E}"/>
              </a:ext>
            </a:extLst>
          </p:cNvPr>
          <p:cNvCxnSpPr>
            <a:cxnSpLocks/>
            <a:stCxn id="116" idx="5"/>
            <a:endCxn id="121" idx="1"/>
          </p:cNvCxnSpPr>
          <p:nvPr/>
        </p:nvCxnSpPr>
        <p:spPr>
          <a:xfrm>
            <a:off x="4588800" y="2096414"/>
            <a:ext cx="1301333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982599F-2915-BEBD-ACF0-7B239834AEDB}"/>
              </a:ext>
            </a:extLst>
          </p:cNvPr>
          <p:cNvCxnSpPr>
            <a:cxnSpLocks/>
            <a:endCxn id="117" idx="3"/>
          </p:cNvCxnSpPr>
          <p:nvPr/>
        </p:nvCxnSpPr>
        <p:spPr>
          <a:xfrm flipV="1">
            <a:off x="4588800" y="2096414"/>
            <a:ext cx="1301333" cy="894614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EDD272-CC72-787B-9D23-400989C031F2}"/>
              </a:ext>
            </a:extLst>
          </p:cNvPr>
          <p:cNvCxnSpPr>
            <a:cxnSpLocks/>
            <a:stCxn id="117" idx="6"/>
            <a:endCxn id="118" idx="2"/>
          </p:cNvCxnSpPr>
          <p:nvPr/>
        </p:nvCxnSpPr>
        <p:spPr>
          <a:xfrm>
            <a:off x="6436475" y="1870112"/>
            <a:ext cx="1113856" cy="0"/>
          </a:xfrm>
          <a:prstGeom prst="straightConnector1">
            <a:avLst/>
          </a:prstGeom>
          <a:ln w="28575">
            <a:solidFill>
              <a:srgbClr val="53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6ECB61-2473-9008-D8B6-E209EF8B8104}"/>
              </a:ext>
            </a:extLst>
          </p:cNvPr>
          <p:cNvCxnSpPr>
            <a:cxnSpLocks/>
            <a:stCxn id="121" idx="6"/>
            <a:endCxn id="122" idx="2"/>
          </p:cNvCxnSpPr>
          <p:nvPr/>
        </p:nvCxnSpPr>
        <p:spPr>
          <a:xfrm>
            <a:off x="6436475" y="3273389"/>
            <a:ext cx="1113856" cy="0"/>
          </a:xfrm>
          <a:prstGeom prst="straightConnector1">
            <a:avLst/>
          </a:prstGeom>
          <a:ln w="28575">
            <a:solidFill>
              <a:srgbClr val="FE5454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E526FB-C0D3-6131-EAA6-EEB721D51FB2}"/>
              </a:ext>
            </a:extLst>
          </p:cNvPr>
          <p:cNvCxnSpPr>
            <a:cxnSpLocks/>
            <a:stCxn id="117" idx="5"/>
            <a:endCxn id="122" idx="1"/>
          </p:cNvCxnSpPr>
          <p:nvPr/>
        </p:nvCxnSpPr>
        <p:spPr>
          <a:xfrm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BCF41B-43B6-F667-641C-86E5172A2875}"/>
              </a:ext>
            </a:extLst>
          </p:cNvPr>
          <p:cNvCxnSpPr>
            <a:cxnSpLocks/>
            <a:stCxn id="121" idx="7"/>
            <a:endCxn id="118" idx="3"/>
          </p:cNvCxnSpPr>
          <p:nvPr/>
        </p:nvCxnSpPr>
        <p:spPr>
          <a:xfrm flipV="1">
            <a:off x="6342737" y="2096414"/>
            <a:ext cx="1301332" cy="950673"/>
          </a:xfrm>
          <a:prstGeom prst="straightConnector1">
            <a:avLst/>
          </a:prstGeom>
          <a:ln w="28575">
            <a:solidFill>
              <a:srgbClr val="CDA3D5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Curved 158">
            <a:extLst>
              <a:ext uri="{FF2B5EF4-FFF2-40B4-BE49-F238E27FC236}">
                <a16:creationId xmlns:a16="http://schemas.microsoft.com/office/drawing/2014/main" id="{274E1A15-AF65-72A0-E371-83B0BFB4B2CC}"/>
              </a:ext>
            </a:extLst>
          </p:cNvPr>
          <p:cNvCxnSpPr>
            <a:cxnSpLocks/>
            <a:stCxn id="115" idx="2"/>
            <a:endCxn id="119" idx="2"/>
          </p:cNvCxnSpPr>
          <p:nvPr/>
        </p:nvCxnSpPr>
        <p:spPr>
          <a:xfrm rot="10800000" flipV="1">
            <a:off x="2288521" y="1867361"/>
            <a:ext cx="12700" cy="1403277"/>
          </a:xfrm>
          <a:prstGeom prst="curvedConnector3">
            <a:avLst>
              <a:gd name="adj1" fmla="val 234134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077349E-4D6A-32BE-E209-479813DAD7A8}"/>
              </a:ext>
            </a:extLst>
          </p:cNvPr>
          <p:cNvCxnSpPr>
            <a:cxnSpLocks/>
            <a:stCxn id="116" idx="4"/>
            <a:endCxn id="120" idx="0"/>
          </p:cNvCxnSpPr>
          <p:nvPr/>
        </p:nvCxnSpPr>
        <p:spPr>
          <a:xfrm rot="5400000">
            <a:off x="3980900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2D7241BD-0998-4A9F-3670-2D855FE7FE33}"/>
              </a:ext>
            </a:extLst>
          </p:cNvPr>
          <p:cNvCxnSpPr>
            <a:cxnSpLocks/>
            <a:stCxn id="117" idx="4"/>
            <a:endCxn id="121" idx="0"/>
          </p:cNvCxnSpPr>
          <p:nvPr/>
        </p:nvCxnSpPr>
        <p:spPr>
          <a:xfrm rot="5400000">
            <a:off x="5734837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E0350DA-8611-DF92-D3A4-C3A3D06047A0}"/>
              </a:ext>
            </a:extLst>
          </p:cNvPr>
          <p:cNvCxnSpPr>
            <a:cxnSpLocks/>
            <a:stCxn id="118" idx="4"/>
            <a:endCxn id="122" idx="0"/>
          </p:cNvCxnSpPr>
          <p:nvPr/>
        </p:nvCxnSpPr>
        <p:spPr>
          <a:xfrm rot="5400000">
            <a:off x="7488773" y="2571750"/>
            <a:ext cx="76319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8BAA1D4-E4A8-6195-B3DF-BCA6E41769AC}"/>
              </a:ext>
            </a:extLst>
          </p:cNvPr>
          <p:cNvSpPr txBox="1"/>
          <p:nvPr/>
        </p:nvSpPr>
        <p:spPr>
          <a:xfrm>
            <a:off x="1940711" y="96975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CD1974C-D4F6-C9F4-CF74-2428D01CA2F4}"/>
              </a:ext>
            </a:extLst>
          </p:cNvPr>
          <p:cNvSpPr txBox="1"/>
          <p:nvPr/>
        </p:nvSpPr>
        <p:spPr>
          <a:xfrm>
            <a:off x="3250434" y="803501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58FFF8-5376-8372-A6FD-A0A38ECDE441}"/>
              </a:ext>
            </a:extLst>
          </p:cNvPr>
          <p:cNvSpPr txBox="1"/>
          <p:nvPr/>
        </p:nvSpPr>
        <p:spPr>
          <a:xfrm>
            <a:off x="5007046" y="708144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601F7F-272E-7854-78D1-D4776488FE11}"/>
              </a:ext>
            </a:extLst>
          </p:cNvPr>
          <p:cNvSpPr txBox="1"/>
          <p:nvPr/>
        </p:nvSpPr>
        <p:spPr>
          <a:xfrm>
            <a:off x="6873412" y="63233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9B018D-6078-A98C-7E0E-3A9E29684DB4}"/>
              </a:ext>
            </a:extLst>
          </p:cNvPr>
          <p:cNvSpPr txBox="1"/>
          <p:nvPr/>
        </p:nvSpPr>
        <p:spPr>
          <a:xfrm>
            <a:off x="1883993" y="3855083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D2F0E9-9EC3-F20D-E925-B98094FFBA70}"/>
              </a:ext>
            </a:extLst>
          </p:cNvPr>
          <p:cNvSpPr txBox="1"/>
          <p:nvPr/>
        </p:nvSpPr>
        <p:spPr>
          <a:xfrm>
            <a:off x="3371706" y="4118747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010267C-7BBC-54C9-E966-D055315A331B}"/>
              </a:ext>
            </a:extLst>
          </p:cNvPr>
          <p:cNvSpPr txBox="1"/>
          <p:nvPr/>
        </p:nvSpPr>
        <p:spPr>
          <a:xfrm>
            <a:off x="5125264" y="4215465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4D5A635-F3E2-22A4-CAD6-8D3DF9D7ABF9}"/>
              </a:ext>
            </a:extLst>
          </p:cNvPr>
          <p:cNvSpPr txBox="1"/>
          <p:nvPr/>
        </p:nvSpPr>
        <p:spPr>
          <a:xfrm>
            <a:off x="6879200" y="4280868"/>
            <a:ext cx="248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1</a:t>
            </a:r>
          </a:p>
        </p:txBody>
      </p:sp>
      <p:sp>
        <p:nvSpPr>
          <p:cNvPr id="14" name="TextBox 13">
            <a:hlinkClick r:id="rId2"/>
            <a:extLst>
              <a:ext uri="{FF2B5EF4-FFF2-40B4-BE49-F238E27FC236}">
                <a16:creationId xmlns:a16="http://schemas.microsoft.com/office/drawing/2014/main" id="{2598ACED-19C5-6AF3-08D2-2793FE3036F6}"/>
              </a:ext>
            </a:extLst>
          </p:cNvPr>
          <p:cNvSpPr txBox="1"/>
          <p:nvPr/>
        </p:nvSpPr>
        <p:spPr>
          <a:xfrm>
            <a:off x="58058" y="4963530"/>
            <a:ext cx="860887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Mulder, J. D., &amp; Hamaker, E. L. (2021). Three extensions of the random intercept cross-lagged panel model. </a:t>
            </a:r>
            <a:r>
              <a:rPr lang="en-US" sz="700" i="1" dirty="0"/>
              <a:t>Structural Equation Modeling: A Multidisciplinary Journal</a:t>
            </a:r>
            <a:r>
              <a:rPr lang="en-US" sz="700" dirty="0"/>
              <a:t>, </a:t>
            </a:r>
            <a:r>
              <a:rPr lang="en-US" sz="700" i="1" dirty="0"/>
              <a:t>28</a:t>
            </a:r>
            <a:r>
              <a:rPr lang="en-US" sz="700" dirty="0"/>
              <a:t>(4), 638-648.</a:t>
            </a:r>
          </a:p>
        </p:txBody>
      </p:sp>
    </p:spTree>
    <p:extLst>
      <p:ext uri="{BB962C8B-B14F-4D97-AF65-F5344CB8AC3E}">
        <p14:creationId xmlns:p14="http://schemas.microsoft.com/office/powerpoint/2010/main" val="21081027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74D0-EDF6-AB6D-AA9F-4FD7DD086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36A2-7939-ACDF-169D-8E4BB826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212978"/>
            <a:ext cx="6576000" cy="2717544"/>
          </a:xfrm>
        </p:spPr>
        <p:txBody>
          <a:bodyPr/>
          <a:lstStyle/>
          <a:p>
            <a:r>
              <a:rPr lang="en-US" dirty="0"/>
              <a:t>Review R output</a:t>
            </a:r>
            <a:br>
              <a:rPr lang="en-US" dirty="0"/>
            </a:br>
            <a:r>
              <a:rPr lang="en-US" dirty="0"/>
              <a:t>Compare CLPM with RI-CLPM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E3EE1-D950-D8EC-14A8-2910D70D81EC}"/>
              </a:ext>
            </a:extLst>
          </p:cNvPr>
          <p:cNvSpPr txBox="1"/>
          <p:nvPr/>
        </p:nvSpPr>
        <p:spPr>
          <a:xfrm>
            <a:off x="1909187" y="4267387"/>
            <a:ext cx="6109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Note to Dustin if he doesn’t already bring it up: visualize the inflation</a:t>
            </a:r>
          </a:p>
        </p:txBody>
      </p:sp>
    </p:spTree>
    <p:extLst>
      <p:ext uri="{BB962C8B-B14F-4D97-AF65-F5344CB8AC3E}">
        <p14:creationId xmlns:p14="http://schemas.microsoft.com/office/powerpoint/2010/main" val="880879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A7370-A3AE-9C9F-B433-E36A1E075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Separating within and between person effects</a:t>
            </a:r>
          </a:p>
          <a:p>
            <a:pPr lvl="1"/>
            <a:r>
              <a:rPr lang="en-US" dirty="0"/>
              <a:t>RI-CLPM explicitly separates within-person and between-person variance</a:t>
            </a:r>
          </a:p>
          <a:p>
            <a:pPr lvl="1"/>
            <a:r>
              <a:rPr lang="en-US" dirty="0"/>
              <a:t>MLM models both within- and between-person effects but often assumes that predictors have the same effect at both levels, unless explicitly decomposed (e.g., via centering strategies)</a:t>
            </a:r>
          </a:p>
          <a:p>
            <a:pPr lvl="1"/>
            <a:endParaRPr lang="en-US" dirty="0"/>
          </a:p>
          <a:p>
            <a:r>
              <a:rPr lang="en-US" dirty="0"/>
              <a:t>More accurate within-person causal inferences</a:t>
            </a:r>
          </a:p>
          <a:p>
            <a:endParaRPr lang="en-US" dirty="0"/>
          </a:p>
          <a:p>
            <a:r>
              <a:rPr lang="en-US" dirty="0"/>
              <a:t>Better handling of </a:t>
            </a:r>
            <a:r>
              <a:rPr lang="en-US" b="1" dirty="0"/>
              <a:t>reciprocal relationships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BEA5B8-2447-B51E-62A2-CC114861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RI-CLPM vs. Multilevel Models</a:t>
            </a:r>
          </a:p>
        </p:txBody>
      </p:sp>
    </p:spTree>
    <p:extLst>
      <p:ext uri="{BB962C8B-B14F-4D97-AF65-F5344CB8AC3E}">
        <p14:creationId xmlns:p14="http://schemas.microsoft.com/office/powerpoint/2010/main" val="39149707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CF9E-F3F4-AF6A-07E8-232C1C87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361552"/>
            <a:ext cx="6576000" cy="1819155"/>
          </a:xfrm>
        </p:spPr>
        <p:txBody>
          <a:bodyPr/>
          <a:lstStyle/>
          <a:p>
            <a:r>
              <a:rPr lang="en-US" dirty="0"/>
              <a:t>Reproducible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A6544-0539-14EA-6E2F-98327B103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000" y="3221511"/>
            <a:ext cx="6576000" cy="268500"/>
          </a:xfrm>
        </p:spPr>
        <p:txBody>
          <a:bodyPr/>
          <a:lstStyle/>
          <a:p>
            <a:r>
              <a:rPr lang="en-US" dirty="0"/>
              <a:t>Time Permitting</a:t>
            </a:r>
          </a:p>
        </p:txBody>
      </p:sp>
    </p:spTree>
    <p:extLst>
      <p:ext uri="{BB962C8B-B14F-4D97-AF65-F5344CB8AC3E}">
        <p14:creationId xmlns:p14="http://schemas.microsoft.com/office/powerpoint/2010/main" val="40021591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2FB14ABC-CB15-1458-1695-AAFED9C87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>
            <a:extLst>
              <a:ext uri="{FF2B5EF4-FFF2-40B4-BE49-F238E27FC236}">
                <a16:creationId xmlns:a16="http://schemas.microsoft.com/office/drawing/2014/main" id="{C7321C86-6B8F-4A85-2A98-32CFD10A56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21625" y="569463"/>
            <a:ext cx="4596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SUMMARY</a:t>
            </a:r>
            <a:endParaRPr dirty="0"/>
          </a:p>
        </p:txBody>
      </p:sp>
      <p:sp>
        <p:nvSpPr>
          <p:cNvPr id="212" name="Google Shape;212;p32">
            <a:extLst>
              <a:ext uri="{FF2B5EF4-FFF2-40B4-BE49-F238E27FC236}">
                <a16:creationId xmlns:a16="http://schemas.microsoft.com/office/drawing/2014/main" id="{29777AFE-CEF8-E1AF-E9C8-D544711040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21625" y="1357150"/>
            <a:ext cx="4596600" cy="30457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examining reciprocal relationships among variables, it is important to consider within- </a:t>
            </a:r>
            <a:r>
              <a:rPr lang="en-US" b="1" i="1" dirty="0"/>
              <a:t>and</a:t>
            </a:r>
            <a:r>
              <a:rPr lang="en-US" dirty="0"/>
              <a:t> between-person variation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Thoughtfully construct your models</a:t>
            </a:r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/>
              <a:t>Think about the alternatives that are out there: </a:t>
            </a:r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Extensions of RI-CLPM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Consider # of participants and size of effects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400" dirty="0"/>
              <a:t>Calculating power is complex</a:t>
            </a:r>
          </a:p>
        </p:txBody>
      </p:sp>
      <p:sp>
        <p:nvSpPr>
          <p:cNvPr id="213" name="Google Shape;213;p32">
            <a:extLst>
              <a:ext uri="{FF2B5EF4-FFF2-40B4-BE49-F238E27FC236}">
                <a16:creationId xmlns:a16="http://schemas.microsoft.com/office/drawing/2014/main" id="{18C602B3-7CFB-DB4A-2450-EEB360362153}"/>
              </a:ext>
            </a:extLst>
          </p:cNvPr>
          <p:cNvSpPr/>
          <p:nvPr/>
        </p:nvSpPr>
        <p:spPr>
          <a:xfrm flipH="1">
            <a:off x="593725" y="496550"/>
            <a:ext cx="29298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>
            <a:extLst>
              <a:ext uri="{FF2B5EF4-FFF2-40B4-BE49-F238E27FC236}">
                <a16:creationId xmlns:a16="http://schemas.microsoft.com/office/drawing/2014/main" id="{6DBF619E-3B7B-69B7-2540-8C2B42C606D3}"/>
              </a:ext>
            </a:extLst>
          </p:cNvPr>
          <p:cNvSpPr/>
          <p:nvPr/>
        </p:nvSpPr>
        <p:spPr>
          <a:xfrm flipH="1">
            <a:off x="593875" y="3081900"/>
            <a:ext cx="29298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5" name="Google Shape;215;p32">
            <a:extLst>
              <a:ext uri="{FF2B5EF4-FFF2-40B4-BE49-F238E27FC236}">
                <a16:creationId xmlns:a16="http://schemas.microsoft.com/office/drawing/2014/main" id="{00E2E3A5-5012-C7F6-B7A3-DAFD60CA21E6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216;p32">
            <a:extLst>
              <a:ext uri="{FF2B5EF4-FFF2-40B4-BE49-F238E27FC236}">
                <a16:creationId xmlns:a16="http://schemas.microsoft.com/office/drawing/2014/main" id="{12C0F384-1A54-ECAD-1BDF-94C4BEB590AA}"/>
              </a:ext>
            </a:extLst>
          </p:cNvPr>
          <p:cNvCxnSpPr/>
          <p:nvPr/>
        </p:nvCxnSpPr>
        <p:spPr>
          <a:xfrm>
            <a:off x="725775" y="63000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32">
            <a:extLst>
              <a:ext uri="{FF2B5EF4-FFF2-40B4-BE49-F238E27FC236}">
                <a16:creationId xmlns:a16="http://schemas.microsoft.com/office/drawing/2014/main" id="{9208B9B4-1AB8-E847-B6CB-C6F9D0E79614}"/>
              </a:ext>
            </a:extLst>
          </p:cNvPr>
          <p:cNvCxnSpPr/>
          <p:nvPr/>
        </p:nvCxnSpPr>
        <p:spPr>
          <a:xfrm>
            <a:off x="3386925" y="630000"/>
            <a:ext cx="0" cy="35367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8" name="Google Shape;218;p32">
            <a:extLst>
              <a:ext uri="{FF2B5EF4-FFF2-40B4-BE49-F238E27FC236}">
                <a16:creationId xmlns:a16="http://schemas.microsoft.com/office/drawing/2014/main" id="{217514F1-E483-EA61-44FB-62DD83F72C77}"/>
              </a:ext>
            </a:extLst>
          </p:cNvPr>
          <p:cNvCxnSpPr/>
          <p:nvPr/>
        </p:nvCxnSpPr>
        <p:spPr>
          <a:xfrm>
            <a:off x="3849725" y="1252800"/>
            <a:ext cx="45861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32">
            <a:extLst>
              <a:ext uri="{FF2B5EF4-FFF2-40B4-BE49-F238E27FC236}">
                <a16:creationId xmlns:a16="http://schemas.microsoft.com/office/drawing/2014/main" id="{783832A9-6BE1-E51A-9D02-11AF2F033CDF}"/>
              </a:ext>
            </a:extLst>
          </p:cNvPr>
          <p:cNvCxnSpPr/>
          <p:nvPr/>
        </p:nvCxnSpPr>
        <p:spPr>
          <a:xfrm>
            <a:off x="862500" y="3207000"/>
            <a:ext cx="2356200" cy="895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73529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>
          <a:extLst>
            <a:ext uri="{FF2B5EF4-FFF2-40B4-BE49-F238E27FC236}">
              <a16:creationId xmlns:a16="http://schemas.microsoft.com/office/drawing/2014/main" id="{F2C5B186-F36D-EB2B-57E1-C4C22366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>
            <a:extLst>
              <a:ext uri="{FF2B5EF4-FFF2-40B4-BE49-F238E27FC236}">
                <a16:creationId xmlns:a16="http://schemas.microsoft.com/office/drawing/2014/main" id="{17964E73-7596-C472-BAD2-BD79D032806C}"/>
              </a:ext>
            </a:extLst>
          </p:cNvPr>
          <p:cNvSpPr/>
          <p:nvPr/>
        </p:nvSpPr>
        <p:spPr>
          <a:xfrm>
            <a:off x="7468075" y="1062350"/>
            <a:ext cx="1083300" cy="3577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3">
            <a:extLst>
              <a:ext uri="{FF2B5EF4-FFF2-40B4-BE49-F238E27FC236}">
                <a16:creationId xmlns:a16="http://schemas.microsoft.com/office/drawing/2014/main" id="{45CC09D8-706E-0FA9-BC42-9D4FA07E08FA}"/>
              </a:ext>
            </a:extLst>
          </p:cNvPr>
          <p:cNvSpPr/>
          <p:nvPr/>
        </p:nvSpPr>
        <p:spPr>
          <a:xfrm>
            <a:off x="5990327" y="3559375"/>
            <a:ext cx="1009800" cy="1139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3">
            <a:extLst>
              <a:ext uri="{FF2B5EF4-FFF2-40B4-BE49-F238E27FC236}">
                <a16:creationId xmlns:a16="http://schemas.microsoft.com/office/drawing/2014/main" id="{DD1481CD-BC8A-C608-158B-DD369FE545A6}"/>
              </a:ext>
            </a:extLst>
          </p:cNvPr>
          <p:cNvSpPr/>
          <p:nvPr/>
        </p:nvSpPr>
        <p:spPr>
          <a:xfrm>
            <a:off x="820450" y="1062350"/>
            <a:ext cx="1009800" cy="1139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3">
            <a:extLst>
              <a:ext uri="{FF2B5EF4-FFF2-40B4-BE49-F238E27FC236}">
                <a16:creationId xmlns:a16="http://schemas.microsoft.com/office/drawing/2014/main" id="{22046ADE-CFED-8952-6DA3-4D2775C5E7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COUPLE USEFUL MATERIALS</a:t>
            </a:r>
            <a:endParaRPr dirty="0"/>
          </a:p>
        </p:txBody>
      </p:sp>
      <p:sp>
        <p:nvSpPr>
          <p:cNvPr id="228" name="Google Shape;228;p33">
            <a:extLst>
              <a:ext uri="{FF2B5EF4-FFF2-40B4-BE49-F238E27FC236}">
                <a16:creationId xmlns:a16="http://schemas.microsoft.com/office/drawing/2014/main" id="{4C3D560E-92D0-7B21-7638-8E3887C6C4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9999" y="2280650"/>
            <a:ext cx="7032303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hlinkClick r:id="rId3"/>
              </a:rPr>
              <a:t>https://jeroendmulder.github.io/RI-CLPM/lavaan.html</a:t>
            </a:r>
            <a:r>
              <a:rPr lang="en-US" sz="2000" dirty="0"/>
              <a:t> </a:t>
            </a:r>
          </a:p>
        </p:txBody>
      </p:sp>
      <p:sp>
        <p:nvSpPr>
          <p:cNvPr id="229" name="Google Shape;229;p33">
            <a:extLst>
              <a:ext uri="{FF2B5EF4-FFF2-40B4-BE49-F238E27FC236}">
                <a16:creationId xmlns:a16="http://schemas.microsoft.com/office/drawing/2014/main" id="{3417F7E3-158E-ECD7-48BD-200F3E0D200A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56084" y="2977397"/>
            <a:ext cx="6875907" cy="669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>
                <a:hlinkClick r:id="rId4"/>
              </a:rPr>
              <a:t>https://johnflournoy.science/riclpm-lavaan-demo.html</a:t>
            </a:r>
            <a:r>
              <a:rPr lang="en-US" sz="2000" dirty="0"/>
              <a:t> </a:t>
            </a:r>
          </a:p>
        </p:txBody>
      </p:sp>
      <p:cxnSp>
        <p:nvCxnSpPr>
          <p:cNvPr id="236" name="Google Shape;236;p33">
            <a:extLst>
              <a:ext uri="{FF2B5EF4-FFF2-40B4-BE49-F238E27FC236}">
                <a16:creationId xmlns:a16="http://schemas.microsoft.com/office/drawing/2014/main" id="{77BBA8FF-56D7-FDF1-F18B-1A28C19500CB}"/>
              </a:ext>
            </a:extLst>
          </p:cNvPr>
          <p:cNvCxnSpPr/>
          <p:nvPr/>
        </p:nvCxnSpPr>
        <p:spPr>
          <a:xfrm>
            <a:off x="720000" y="12002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3">
            <a:extLst>
              <a:ext uri="{FF2B5EF4-FFF2-40B4-BE49-F238E27FC236}">
                <a16:creationId xmlns:a16="http://schemas.microsoft.com/office/drawing/2014/main" id="{9BF8EEAD-018D-E449-E157-18D47A4D255E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245;p55">
            <a:extLst>
              <a:ext uri="{FF2B5EF4-FFF2-40B4-BE49-F238E27FC236}">
                <a16:creationId xmlns:a16="http://schemas.microsoft.com/office/drawing/2014/main" id="{679A1B26-3E65-24F3-9944-DEF2287E4F70}"/>
              </a:ext>
            </a:extLst>
          </p:cNvPr>
          <p:cNvSpPr>
            <a:spLocks noChangeAspect="1"/>
          </p:cNvSpPr>
          <p:nvPr/>
        </p:nvSpPr>
        <p:spPr>
          <a:xfrm>
            <a:off x="6219763" y="3807256"/>
            <a:ext cx="550928" cy="546265"/>
          </a:xfrm>
          <a:custGeom>
            <a:avLst/>
            <a:gdLst/>
            <a:ahLst/>
            <a:cxnLst/>
            <a:rect l="l" t="t" r="r" b="b"/>
            <a:pathLst>
              <a:path w="12761" h="12653" extrusionOk="0">
                <a:moveTo>
                  <a:pt x="6396" y="866"/>
                </a:moveTo>
                <a:lnTo>
                  <a:pt x="11469" y="3796"/>
                </a:lnTo>
                <a:cubicBezTo>
                  <a:pt x="8759" y="5340"/>
                  <a:pt x="12729" y="3072"/>
                  <a:pt x="6396" y="6695"/>
                </a:cubicBezTo>
                <a:cubicBezTo>
                  <a:pt x="1" y="3072"/>
                  <a:pt x="4097" y="5403"/>
                  <a:pt x="1324" y="3796"/>
                </a:cubicBezTo>
                <a:lnTo>
                  <a:pt x="6396" y="866"/>
                </a:lnTo>
                <a:close/>
                <a:moveTo>
                  <a:pt x="10208" y="5498"/>
                </a:moveTo>
                <a:lnTo>
                  <a:pt x="10208" y="8081"/>
                </a:lnTo>
                <a:cubicBezTo>
                  <a:pt x="10177" y="8207"/>
                  <a:pt x="10051" y="8365"/>
                  <a:pt x="9925" y="8428"/>
                </a:cubicBezTo>
                <a:cubicBezTo>
                  <a:pt x="9312" y="8970"/>
                  <a:pt x="7887" y="9300"/>
                  <a:pt x="6364" y="9300"/>
                </a:cubicBezTo>
                <a:cubicBezTo>
                  <a:pt x="5852" y="9300"/>
                  <a:pt x="5329" y="9263"/>
                  <a:pt x="4821" y="9184"/>
                </a:cubicBezTo>
                <a:cubicBezTo>
                  <a:pt x="4317" y="9121"/>
                  <a:pt x="3718" y="8963"/>
                  <a:pt x="3246" y="8711"/>
                </a:cubicBezTo>
                <a:cubicBezTo>
                  <a:pt x="2994" y="8585"/>
                  <a:pt x="2584" y="8333"/>
                  <a:pt x="2584" y="8050"/>
                </a:cubicBezTo>
                <a:lnTo>
                  <a:pt x="2584" y="5498"/>
                </a:lnTo>
                <a:cubicBezTo>
                  <a:pt x="4412" y="6537"/>
                  <a:pt x="4317" y="6474"/>
                  <a:pt x="6207" y="7545"/>
                </a:cubicBezTo>
                <a:cubicBezTo>
                  <a:pt x="6255" y="7577"/>
                  <a:pt x="6318" y="7593"/>
                  <a:pt x="6385" y="7593"/>
                </a:cubicBezTo>
                <a:cubicBezTo>
                  <a:pt x="6452" y="7593"/>
                  <a:pt x="6522" y="7577"/>
                  <a:pt x="6585" y="7545"/>
                </a:cubicBezTo>
                <a:cubicBezTo>
                  <a:pt x="6617" y="7482"/>
                  <a:pt x="9925" y="5592"/>
                  <a:pt x="10208" y="5498"/>
                </a:cubicBezTo>
                <a:close/>
                <a:moveTo>
                  <a:pt x="6385" y="0"/>
                </a:moveTo>
                <a:cubicBezTo>
                  <a:pt x="6318" y="0"/>
                  <a:pt x="6255" y="16"/>
                  <a:pt x="6207" y="47"/>
                </a:cubicBezTo>
                <a:lnTo>
                  <a:pt x="284" y="3450"/>
                </a:lnTo>
                <a:cubicBezTo>
                  <a:pt x="1" y="3607"/>
                  <a:pt x="1" y="3985"/>
                  <a:pt x="284" y="4143"/>
                </a:cubicBezTo>
                <a:lnTo>
                  <a:pt x="1797" y="4962"/>
                </a:lnTo>
                <a:lnTo>
                  <a:pt x="1797" y="8018"/>
                </a:lnTo>
                <a:cubicBezTo>
                  <a:pt x="1797" y="8711"/>
                  <a:pt x="2458" y="9215"/>
                  <a:pt x="3088" y="9499"/>
                </a:cubicBezTo>
                <a:cubicBezTo>
                  <a:pt x="3994" y="9903"/>
                  <a:pt x="5215" y="10104"/>
                  <a:pt x="6430" y="10104"/>
                </a:cubicBezTo>
                <a:cubicBezTo>
                  <a:pt x="7963" y="10104"/>
                  <a:pt x="9488" y="9785"/>
                  <a:pt x="10366" y="9152"/>
                </a:cubicBezTo>
                <a:cubicBezTo>
                  <a:pt x="10776" y="8869"/>
                  <a:pt x="11091" y="8491"/>
                  <a:pt x="11091" y="8018"/>
                </a:cubicBezTo>
                <a:lnTo>
                  <a:pt x="11091" y="4962"/>
                </a:lnTo>
                <a:lnTo>
                  <a:pt x="11941" y="4490"/>
                </a:lnTo>
                <a:lnTo>
                  <a:pt x="11941" y="12208"/>
                </a:lnTo>
                <a:cubicBezTo>
                  <a:pt x="11941" y="12429"/>
                  <a:pt x="12099" y="12618"/>
                  <a:pt x="12288" y="12649"/>
                </a:cubicBezTo>
                <a:cubicBezTo>
                  <a:pt x="12306" y="12652"/>
                  <a:pt x="12325" y="12653"/>
                  <a:pt x="12343" y="12653"/>
                </a:cubicBezTo>
                <a:cubicBezTo>
                  <a:pt x="12571" y="12653"/>
                  <a:pt x="12760" y="12475"/>
                  <a:pt x="12760" y="12271"/>
                </a:cubicBezTo>
                <a:lnTo>
                  <a:pt x="12760" y="3796"/>
                </a:lnTo>
                <a:cubicBezTo>
                  <a:pt x="12729" y="3639"/>
                  <a:pt x="12666" y="3513"/>
                  <a:pt x="12508" y="3450"/>
                </a:cubicBezTo>
                <a:lnTo>
                  <a:pt x="6585" y="47"/>
                </a:lnTo>
                <a:cubicBezTo>
                  <a:pt x="6522" y="16"/>
                  <a:pt x="6452" y="0"/>
                  <a:pt x="6385" y="0"/>
                </a:cubicBezTo>
                <a:close/>
              </a:path>
            </a:pathLst>
          </a:custGeom>
          <a:solidFill>
            <a:schemeClr val="bg1">
              <a:lumMod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302;p55">
            <a:extLst>
              <a:ext uri="{FF2B5EF4-FFF2-40B4-BE49-F238E27FC236}">
                <a16:creationId xmlns:a16="http://schemas.microsoft.com/office/drawing/2014/main" id="{612DA329-23AC-B605-5FCD-9AAD1D462FA7}"/>
              </a:ext>
            </a:extLst>
          </p:cNvPr>
          <p:cNvGrpSpPr>
            <a:grpSpLocks noChangeAspect="1"/>
          </p:cNvGrpSpPr>
          <p:nvPr/>
        </p:nvGrpSpPr>
        <p:grpSpPr>
          <a:xfrm>
            <a:off x="1044362" y="1406881"/>
            <a:ext cx="561976" cy="440657"/>
            <a:chOff x="-41694200" y="2382950"/>
            <a:chExt cx="317425" cy="248900"/>
          </a:xfrm>
          <a:solidFill>
            <a:schemeClr val="bg1">
              <a:lumMod val="10000"/>
            </a:schemeClr>
          </a:solidFill>
        </p:grpSpPr>
        <p:sp>
          <p:nvSpPr>
            <p:cNvPr id="8" name="Google Shape;2303;p55">
              <a:extLst>
                <a:ext uri="{FF2B5EF4-FFF2-40B4-BE49-F238E27FC236}">
                  <a16:creationId xmlns:a16="http://schemas.microsoft.com/office/drawing/2014/main" id="{745BD758-D29B-D707-55C5-9A1859CFBC3C}"/>
                </a:ext>
              </a:extLst>
            </p:cNvPr>
            <p:cNvSpPr/>
            <p:nvPr/>
          </p:nvSpPr>
          <p:spPr>
            <a:xfrm>
              <a:off x="-41694200" y="2382950"/>
              <a:ext cx="317425" cy="248900"/>
            </a:xfrm>
            <a:custGeom>
              <a:avLst/>
              <a:gdLst/>
              <a:ahLst/>
              <a:cxnLst/>
              <a:rect l="l" t="t" r="r" b="b"/>
              <a:pathLst>
                <a:path w="12697" h="9956" extrusionOk="0">
                  <a:moveTo>
                    <a:pt x="10555" y="851"/>
                  </a:moveTo>
                  <a:cubicBezTo>
                    <a:pt x="10807" y="851"/>
                    <a:pt x="10964" y="1040"/>
                    <a:pt x="10964" y="1292"/>
                  </a:cubicBezTo>
                  <a:lnTo>
                    <a:pt x="10964" y="7499"/>
                  </a:lnTo>
                  <a:lnTo>
                    <a:pt x="1576" y="7499"/>
                  </a:lnTo>
                  <a:lnTo>
                    <a:pt x="1576" y="1292"/>
                  </a:lnTo>
                  <a:lnTo>
                    <a:pt x="1607" y="1292"/>
                  </a:lnTo>
                  <a:cubicBezTo>
                    <a:pt x="1607" y="1040"/>
                    <a:pt x="1828" y="882"/>
                    <a:pt x="2017" y="851"/>
                  </a:cubicBezTo>
                  <a:close/>
                  <a:moveTo>
                    <a:pt x="8507" y="8286"/>
                  </a:moveTo>
                  <a:lnTo>
                    <a:pt x="8507" y="8727"/>
                  </a:lnTo>
                  <a:cubicBezTo>
                    <a:pt x="8507" y="8918"/>
                    <a:pt x="8633" y="9073"/>
                    <a:pt x="8777" y="9137"/>
                  </a:cubicBezTo>
                  <a:lnTo>
                    <a:pt x="1198" y="9137"/>
                  </a:lnTo>
                  <a:cubicBezTo>
                    <a:pt x="1009" y="9137"/>
                    <a:pt x="851" y="9011"/>
                    <a:pt x="788" y="8853"/>
                  </a:cubicBezTo>
                  <a:cubicBezTo>
                    <a:pt x="757" y="8759"/>
                    <a:pt x="788" y="8759"/>
                    <a:pt x="788" y="8286"/>
                  </a:cubicBezTo>
                  <a:close/>
                  <a:moveTo>
                    <a:pt x="10145" y="8286"/>
                  </a:moveTo>
                  <a:lnTo>
                    <a:pt x="10145" y="8727"/>
                  </a:lnTo>
                  <a:cubicBezTo>
                    <a:pt x="10145" y="8918"/>
                    <a:pt x="10254" y="9073"/>
                    <a:pt x="10402" y="9137"/>
                  </a:cubicBezTo>
                  <a:lnTo>
                    <a:pt x="9051" y="9137"/>
                  </a:lnTo>
                  <a:cubicBezTo>
                    <a:pt x="9186" y="9073"/>
                    <a:pt x="9294" y="8918"/>
                    <a:pt x="9294" y="8727"/>
                  </a:cubicBezTo>
                  <a:lnTo>
                    <a:pt x="9294" y="8286"/>
                  </a:lnTo>
                  <a:close/>
                  <a:moveTo>
                    <a:pt x="11783" y="8286"/>
                  </a:moveTo>
                  <a:lnTo>
                    <a:pt x="11783" y="8727"/>
                  </a:lnTo>
                  <a:cubicBezTo>
                    <a:pt x="11815" y="8979"/>
                    <a:pt x="11626" y="9137"/>
                    <a:pt x="11374" y="9137"/>
                  </a:cubicBezTo>
                  <a:lnTo>
                    <a:pt x="10720" y="9137"/>
                  </a:lnTo>
                  <a:cubicBezTo>
                    <a:pt x="10874" y="9073"/>
                    <a:pt x="10964" y="8918"/>
                    <a:pt x="10964" y="8727"/>
                  </a:cubicBezTo>
                  <a:lnTo>
                    <a:pt x="10964" y="8286"/>
                  </a:lnTo>
                  <a:close/>
                  <a:moveTo>
                    <a:pt x="2048" y="0"/>
                  </a:moveTo>
                  <a:cubicBezTo>
                    <a:pt x="1387" y="0"/>
                    <a:pt x="788" y="536"/>
                    <a:pt x="820" y="1261"/>
                  </a:cubicBezTo>
                  <a:lnTo>
                    <a:pt x="820" y="7467"/>
                  </a:lnTo>
                  <a:lnTo>
                    <a:pt x="347" y="7467"/>
                  </a:lnTo>
                  <a:cubicBezTo>
                    <a:pt x="158" y="7467"/>
                    <a:pt x="0" y="7625"/>
                    <a:pt x="0" y="7814"/>
                  </a:cubicBezTo>
                  <a:lnTo>
                    <a:pt x="0" y="8696"/>
                  </a:lnTo>
                  <a:cubicBezTo>
                    <a:pt x="0" y="9357"/>
                    <a:pt x="568" y="9956"/>
                    <a:pt x="1229" y="9956"/>
                  </a:cubicBezTo>
                  <a:lnTo>
                    <a:pt x="11437" y="9956"/>
                  </a:lnTo>
                  <a:cubicBezTo>
                    <a:pt x="12098" y="9956"/>
                    <a:pt x="12697" y="9389"/>
                    <a:pt x="12697" y="8696"/>
                  </a:cubicBezTo>
                  <a:lnTo>
                    <a:pt x="12697" y="7877"/>
                  </a:lnTo>
                  <a:cubicBezTo>
                    <a:pt x="12634" y="7656"/>
                    <a:pt x="12445" y="7467"/>
                    <a:pt x="12224" y="7467"/>
                  </a:cubicBezTo>
                  <a:lnTo>
                    <a:pt x="11815" y="7467"/>
                  </a:lnTo>
                  <a:lnTo>
                    <a:pt x="11815" y="1261"/>
                  </a:lnTo>
                  <a:cubicBezTo>
                    <a:pt x="11815" y="567"/>
                    <a:pt x="11279" y="0"/>
                    <a:pt x="10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04;p55">
              <a:extLst>
                <a:ext uri="{FF2B5EF4-FFF2-40B4-BE49-F238E27FC236}">
                  <a16:creationId xmlns:a16="http://schemas.microsoft.com/office/drawing/2014/main" id="{9CE52904-45B1-F614-A4D9-E437D2BD2055}"/>
                </a:ext>
              </a:extLst>
            </p:cNvPr>
            <p:cNvSpPr/>
            <p:nvPr/>
          </p:nvSpPr>
          <p:spPr>
            <a:xfrm>
              <a:off x="-41586600" y="2425550"/>
              <a:ext cx="107450" cy="102925"/>
            </a:xfrm>
            <a:custGeom>
              <a:avLst/>
              <a:gdLst/>
              <a:ahLst/>
              <a:cxnLst/>
              <a:rect l="l" t="t" r="r" b="b"/>
              <a:pathLst>
                <a:path w="4298" h="4117" extrusionOk="0">
                  <a:moveTo>
                    <a:pt x="1147" y="1037"/>
                  </a:moveTo>
                  <a:lnTo>
                    <a:pt x="2218" y="1384"/>
                  </a:lnTo>
                  <a:lnTo>
                    <a:pt x="1493" y="2108"/>
                  </a:lnTo>
                  <a:lnTo>
                    <a:pt x="1147" y="1037"/>
                  </a:lnTo>
                  <a:close/>
                  <a:moveTo>
                    <a:pt x="466" y="1"/>
                  </a:moveTo>
                  <a:cubicBezTo>
                    <a:pt x="209" y="1"/>
                    <a:pt x="1" y="267"/>
                    <a:pt x="107" y="533"/>
                  </a:cubicBezTo>
                  <a:lnTo>
                    <a:pt x="926" y="3022"/>
                  </a:lnTo>
                  <a:cubicBezTo>
                    <a:pt x="987" y="3184"/>
                    <a:pt x="1164" y="3293"/>
                    <a:pt x="1341" y="3293"/>
                  </a:cubicBezTo>
                  <a:cubicBezTo>
                    <a:pt x="1441" y="3293"/>
                    <a:pt x="1540" y="3259"/>
                    <a:pt x="1619" y="3180"/>
                  </a:cubicBezTo>
                  <a:lnTo>
                    <a:pt x="2155" y="2613"/>
                  </a:lnTo>
                  <a:lnTo>
                    <a:pt x="3541" y="3999"/>
                  </a:lnTo>
                  <a:cubicBezTo>
                    <a:pt x="3620" y="4077"/>
                    <a:pt x="3730" y="4117"/>
                    <a:pt x="3840" y="4117"/>
                  </a:cubicBezTo>
                  <a:cubicBezTo>
                    <a:pt x="3951" y="4117"/>
                    <a:pt x="4061" y="4077"/>
                    <a:pt x="4140" y="3999"/>
                  </a:cubicBezTo>
                  <a:cubicBezTo>
                    <a:pt x="4297" y="3841"/>
                    <a:pt x="4297" y="3558"/>
                    <a:pt x="4140" y="3400"/>
                  </a:cubicBezTo>
                  <a:lnTo>
                    <a:pt x="2722" y="2077"/>
                  </a:lnTo>
                  <a:lnTo>
                    <a:pt x="3258" y="1510"/>
                  </a:lnTo>
                  <a:cubicBezTo>
                    <a:pt x="3510" y="1289"/>
                    <a:pt x="3384" y="911"/>
                    <a:pt x="3100" y="848"/>
                  </a:cubicBezTo>
                  <a:lnTo>
                    <a:pt x="611" y="29"/>
                  </a:lnTo>
                  <a:cubicBezTo>
                    <a:pt x="562" y="10"/>
                    <a:pt x="514" y="1"/>
                    <a:pt x="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993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ED318-B921-3CD9-4827-A0960CA6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50" y="283746"/>
            <a:ext cx="7704000" cy="5727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A7EF9-CF11-680C-3E4B-C15739FD3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3164"/>
            <a:ext cx="7557900" cy="3208886"/>
          </a:xfrm>
        </p:spPr>
        <p:txBody>
          <a:bodyPr/>
          <a:lstStyle/>
          <a:p>
            <a:r>
              <a:rPr lang="en-US" dirty="0"/>
              <a:t>Working in R</a:t>
            </a:r>
          </a:p>
          <a:p>
            <a:r>
              <a:rPr lang="en-US" dirty="0"/>
              <a:t>Longitudinal Data Analysis</a:t>
            </a:r>
          </a:p>
          <a:p>
            <a:r>
              <a:rPr lang="en-US" dirty="0"/>
              <a:t>Cross Lagged Panel Model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is it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Why we shouldn’t be using it</a:t>
            </a:r>
          </a:p>
          <a:p>
            <a:r>
              <a:rPr lang="en-US" dirty="0"/>
              <a:t>Random Intercept Cross Lagged Panel Model</a:t>
            </a:r>
          </a:p>
          <a:p>
            <a:pPr lvl="1">
              <a:spcBef>
                <a:spcPts val="0"/>
              </a:spcBef>
            </a:pPr>
            <a:r>
              <a:rPr lang="en-US" dirty="0"/>
              <a:t>What it is doing</a:t>
            </a:r>
          </a:p>
          <a:p>
            <a:pPr lvl="1">
              <a:spcBef>
                <a:spcPts val="0"/>
              </a:spcBef>
            </a:pPr>
            <a:r>
              <a:rPr lang="en-US" dirty="0"/>
              <a:t>How we set it up in R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Interpretation</a:t>
            </a:r>
          </a:p>
          <a:p>
            <a:r>
              <a:rPr lang="en-US" dirty="0"/>
              <a:t>Potential: Helpful R Tools</a:t>
            </a:r>
          </a:p>
        </p:txBody>
      </p:sp>
    </p:spTree>
    <p:extLst>
      <p:ext uri="{BB962C8B-B14F-4D97-AF65-F5344CB8AC3E}">
        <p14:creationId xmlns:p14="http://schemas.microsoft.com/office/powerpoint/2010/main" val="39297262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>
          <a:extLst>
            <a:ext uri="{FF2B5EF4-FFF2-40B4-BE49-F238E27FC236}">
              <a16:creationId xmlns:a16="http://schemas.microsoft.com/office/drawing/2014/main" id="{D6F04C19-CE99-6514-04BB-9F9C569F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>
            <a:extLst>
              <a:ext uri="{FF2B5EF4-FFF2-40B4-BE49-F238E27FC236}">
                <a16:creationId xmlns:a16="http://schemas.microsoft.com/office/drawing/2014/main" id="{1317F132-885A-9951-CF5E-B89FD5166462}"/>
              </a:ext>
            </a:extLst>
          </p:cNvPr>
          <p:cNvSpPr/>
          <p:nvPr/>
        </p:nvSpPr>
        <p:spPr>
          <a:xfrm>
            <a:off x="5006725" y="496550"/>
            <a:ext cx="3544800" cy="259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1">
            <a:extLst>
              <a:ext uri="{FF2B5EF4-FFF2-40B4-BE49-F238E27FC236}">
                <a16:creationId xmlns:a16="http://schemas.microsoft.com/office/drawing/2014/main" id="{A0BF24D3-4D55-8689-7C57-179EE9DC5E67}"/>
              </a:ext>
            </a:extLst>
          </p:cNvPr>
          <p:cNvSpPr/>
          <p:nvPr/>
        </p:nvSpPr>
        <p:spPr>
          <a:xfrm>
            <a:off x="5006750" y="3081900"/>
            <a:ext cx="3544800" cy="15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29" name="Google Shape;329;p41">
            <a:extLst>
              <a:ext uri="{FF2B5EF4-FFF2-40B4-BE49-F238E27FC236}">
                <a16:creationId xmlns:a16="http://schemas.microsoft.com/office/drawing/2014/main" id="{0E3EB3B0-FD5C-6D9E-5781-A94AC2F32707}"/>
              </a:ext>
            </a:extLst>
          </p:cNvPr>
          <p:cNvCxnSpPr/>
          <p:nvPr/>
        </p:nvCxnSpPr>
        <p:spPr>
          <a:xfrm>
            <a:off x="720000" y="45135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0" name="Google Shape;330;p41">
            <a:extLst>
              <a:ext uri="{FF2B5EF4-FFF2-40B4-BE49-F238E27FC236}">
                <a16:creationId xmlns:a16="http://schemas.microsoft.com/office/drawing/2014/main" id="{53F3D496-99B4-859C-6EB0-943478193C15}"/>
              </a:ext>
            </a:extLst>
          </p:cNvPr>
          <p:cNvCxnSpPr/>
          <p:nvPr/>
        </p:nvCxnSpPr>
        <p:spPr>
          <a:xfrm>
            <a:off x="720000" y="621700"/>
            <a:ext cx="77157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41">
            <a:extLst>
              <a:ext uri="{FF2B5EF4-FFF2-40B4-BE49-F238E27FC236}">
                <a16:creationId xmlns:a16="http://schemas.microsoft.com/office/drawing/2014/main" id="{3B6DC123-0715-4F4C-A61A-B7B3DC9487B6}"/>
              </a:ext>
            </a:extLst>
          </p:cNvPr>
          <p:cNvCxnSpPr/>
          <p:nvPr/>
        </p:nvCxnSpPr>
        <p:spPr>
          <a:xfrm>
            <a:off x="5132975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41">
            <a:extLst>
              <a:ext uri="{FF2B5EF4-FFF2-40B4-BE49-F238E27FC236}">
                <a16:creationId xmlns:a16="http://schemas.microsoft.com/office/drawing/2014/main" id="{1D795488-270E-143F-BE57-E898B8DF096A}"/>
              </a:ext>
            </a:extLst>
          </p:cNvPr>
          <p:cNvCxnSpPr/>
          <p:nvPr/>
        </p:nvCxnSpPr>
        <p:spPr>
          <a:xfrm>
            <a:off x="8424000" y="3429000"/>
            <a:ext cx="0" cy="916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41">
            <a:extLst>
              <a:ext uri="{FF2B5EF4-FFF2-40B4-BE49-F238E27FC236}">
                <a16:creationId xmlns:a16="http://schemas.microsoft.com/office/drawing/2014/main" id="{4FF01605-2F9D-BE8C-86BA-AF6820AD0659}"/>
              </a:ext>
            </a:extLst>
          </p:cNvPr>
          <p:cNvCxnSpPr/>
          <p:nvPr/>
        </p:nvCxnSpPr>
        <p:spPr>
          <a:xfrm>
            <a:off x="5132975" y="767850"/>
            <a:ext cx="0" cy="217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1">
            <a:extLst>
              <a:ext uri="{FF2B5EF4-FFF2-40B4-BE49-F238E27FC236}">
                <a16:creationId xmlns:a16="http://schemas.microsoft.com/office/drawing/2014/main" id="{78753286-17C9-E2C6-67BE-F23AFEDD3145}"/>
              </a:ext>
            </a:extLst>
          </p:cNvPr>
          <p:cNvCxnSpPr/>
          <p:nvPr/>
        </p:nvCxnSpPr>
        <p:spPr>
          <a:xfrm>
            <a:off x="5301275" y="767850"/>
            <a:ext cx="3071400" cy="2135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5" name="Google Shape;335;p41">
            <a:extLst>
              <a:ext uri="{FF2B5EF4-FFF2-40B4-BE49-F238E27FC236}">
                <a16:creationId xmlns:a16="http://schemas.microsoft.com/office/drawing/2014/main" id="{2D6DA821-715B-2CA5-8DB7-AA4EFF79A90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7751" y="837813"/>
            <a:ext cx="39771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336" name="Google Shape;336;p41">
            <a:extLst>
              <a:ext uri="{FF2B5EF4-FFF2-40B4-BE49-F238E27FC236}">
                <a16:creationId xmlns:a16="http://schemas.microsoft.com/office/drawing/2014/main" id="{2D71AAB8-525B-59F1-E554-0FEA29485B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1794701"/>
            <a:ext cx="3986100" cy="11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Reach out with any questions!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dxhgsh@rit.edu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4"/>
              </a:rPr>
              <a:t>dustinharaden.com </a:t>
            </a:r>
            <a:endParaRPr dirty="0"/>
          </a:p>
        </p:txBody>
      </p:sp>
      <p:sp>
        <p:nvSpPr>
          <p:cNvPr id="347" name="Google Shape;347;p41">
            <a:extLst>
              <a:ext uri="{FF2B5EF4-FFF2-40B4-BE49-F238E27FC236}">
                <a16:creationId xmlns:a16="http://schemas.microsoft.com/office/drawing/2014/main" id="{8C7823FB-5172-755F-D7AD-F8D1570694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301275" y="3468117"/>
            <a:ext cx="3014775" cy="7891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Follow me on blue sky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@D</a:t>
            </a:r>
            <a:r>
              <a:rPr lang="en" sz="1600" dirty="0"/>
              <a:t>ustinharaden.bsky.social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549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6550A-D937-12A0-D236-53ADA069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R &amp; R-Studio</a:t>
            </a:r>
          </a:p>
        </p:txBody>
      </p:sp>
      <p:pic>
        <p:nvPicPr>
          <p:cNvPr id="6" name="Content Placeholder 6" descr="A blue and grey logo&#10;&#10;Description automatically generated">
            <a:extLst>
              <a:ext uri="{FF2B5EF4-FFF2-40B4-BE49-F238E27FC236}">
                <a16:creationId xmlns:a16="http://schemas.microsoft.com/office/drawing/2014/main" id="{AD9EAC09-5043-66F2-DEE5-20C388407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49" y="1283793"/>
            <a:ext cx="1961827" cy="1520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logo with a blue circle and a blue circle&#10;&#10;Description automatically generated">
            <a:extLst>
              <a:ext uri="{FF2B5EF4-FFF2-40B4-BE49-F238E27FC236}">
                <a16:creationId xmlns:a16="http://schemas.microsoft.com/office/drawing/2014/main" id="{359EAD41-C2E2-F0D4-D125-BC27C2305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676" y="1620461"/>
            <a:ext cx="3508629" cy="1232091"/>
          </a:xfrm>
          <a:prstGeom prst="rect">
            <a:avLst/>
          </a:prstGeom>
        </p:spPr>
      </p:pic>
      <p:pic>
        <p:nvPicPr>
          <p:cNvPr id="8" name="Picture 7" descr="A black background with grey circles&#10;&#10;Description automatically generated">
            <a:extLst>
              <a:ext uri="{FF2B5EF4-FFF2-40B4-BE49-F238E27FC236}">
                <a16:creationId xmlns:a16="http://schemas.microsoft.com/office/drawing/2014/main" id="{ED0FBD87-BC2B-5B19-3557-1BD8BCE3D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554" y="3445122"/>
            <a:ext cx="3516941" cy="914653"/>
          </a:xfrm>
          <a:prstGeom prst="rect">
            <a:avLst/>
          </a:prstGeom>
        </p:spPr>
      </p:pic>
      <p:sp>
        <p:nvSpPr>
          <p:cNvPr id="9" name="Google Shape;2070;p54">
            <a:extLst>
              <a:ext uri="{FF2B5EF4-FFF2-40B4-BE49-F238E27FC236}">
                <a16:creationId xmlns:a16="http://schemas.microsoft.com/office/drawing/2014/main" id="{3F37DB81-F85E-5A78-54F5-BF1B57180742}"/>
              </a:ext>
            </a:extLst>
          </p:cNvPr>
          <p:cNvSpPr/>
          <p:nvPr/>
        </p:nvSpPr>
        <p:spPr>
          <a:xfrm>
            <a:off x="1183066" y="3051872"/>
            <a:ext cx="1780140" cy="1615669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" name="Rectangle: Rounded Corners 9">
            <a:hlinkClick r:id="rId5"/>
            <a:extLst>
              <a:ext uri="{FF2B5EF4-FFF2-40B4-BE49-F238E27FC236}">
                <a16:creationId xmlns:a16="http://schemas.microsoft.com/office/drawing/2014/main" id="{C268456E-3F5B-E5A0-607C-625C7E0B00EF}"/>
              </a:ext>
            </a:extLst>
          </p:cNvPr>
          <p:cNvSpPr/>
          <p:nvPr/>
        </p:nvSpPr>
        <p:spPr>
          <a:xfrm>
            <a:off x="1217442" y="3141961"/>
            <a:ext cx="1711388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LINK TO INSTALL GUIDE</a:t>
            </a:r>
          </a:p>
        </p:txBody>
      </p:sp>
    </p:spTree>
    <p:extLst>
      <p:ext uri="{BB962C8B-B14F-4D97-AF65-F5344CB8AC3E}">
        <p14:creationId xmlns:p14="http://schemas.microsoft.com/office/powerpoint/2010/main" val="305102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BB56BD-B242-DF5C-711B-6C60A79C2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949" y="1040672"/>
            <a:ext cx="6283701" cy="3690520"/>
          </a:xfrm>
        </p:spPr>
        <p:txBody>
          <a:bodyPr/>
          <a:lstStyle/>
          <a:p>
            <a:r>
              <a:rPr lang="en-US" dirty="0"/>
              <a:t>Folder for the Project (Not using .</a:t>
            </a:r>
            <a:r>
              <a:rPr lang="en-US" dirty="0" err="1"/>
              <a:t>Rproj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Sub folder for data</a:t>
            </a:r>
          </a:p>
          <a:p>
            <a:r>
              <a:rPr lang="en-US" dirty="0"/>
              <a:t>Libraries we will use for the workshop: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rio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http://gesistsa.github.io/rio/</a:t>
            </a:r>
            <a:r>
              <a:rPr lang="en-US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lavaan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https://lavaan.ugent.be/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here (</a:t>
            </a:r>
            <a:r>
              <a:rPr lang="en-US" dirty="0">
                <a:hlinkClick r:id="rId4"/>
              </a:rPr>
              <a:t>https://here.r-lib.org/</a:t>
            </a:r>
            <a:r>
              <a:rPr lang="en-US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dplyr</a:t>
            </a:r>
            <a:r>
              <a:rPr lang="en-US" dirty="0"/>
              <a:t> (</a:t>
            </a:r>
            <a:r>
              <a:rPr lang="en-US" dirty="0">
                <a:hlinkClick r:id="rId5"/>
              </a:rPr>
              <a:t>https://dplyr.tidyverse.org/</a:t>
            </a:r>
            <a:r>
              <a:rPr lang="en-US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ggplot2 (</a:t>
            </a:r>
            <a:r>
              <a:rPr lang="en-US" dirty="0">
                <a:hlinkClick r:id="rId6"/>
              </a:rPr>
              <a:t>https://ggplot2.tidyverse.org/</a:t>
            </a:r>
            <a:r>
              <a:rPr lang="en-US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broom (</a:t>
            </a:r>
            <a:r>
              <a:rPr lang="en-US" dirty="0">
                <a:hlinkClick r:id="rId7"/>
              </a:rPr>
              <a:t>https://broom.tidymodels.org/</a:t>
            </a:r>
            <a:r>
              <a:rPr lang="en-US" dirty="0"/>
              <a:t>) </a:t>
            </a:r>
          </a:p>
          <a:p>
            <a:pPr lvl="1">
              <a:spcBef>
                <a:spcPts val="0"/>
              </a:spcBef>
            </a:pPr>
            <a:r>
              <a:rPr lang="en-US" dirty="0"/>
              <a:t>I hope I remember to put them all here! But in case I miss some, here are libraries that I like: </a:t>
            </a:r>
          </a:p>
          <a:p>
            <a:pPr lvl="2">
              <a:spcBef>
                <a:spcPts val="0"/>
              </a:spcBef>
            </a:pPr>
            <a:r>
              <a:rPr lang="en-US" dirty="0" err="1"/>
              <a:t>easystats</a:t>
            </a:r>
            <a:r>
              <a:rPr lang="en-US" dirty="0"/>
              <a:t> (</a:t>
            </a:r>
            <a:r>
              <a:rPr lang="en-US" dirty="0">
                <a:hlinkClick r:id="rId8"/>
              </a:rPr>
              <a:t>https://easystats.github.io/easystats/</a:t>
            </a:r>
            <a:r>
              <a:rPr lang="en-US" dirty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 err="1"/>
              <a:t>sjPlot</a:t>
            </a:r>
            <a:r>
              <a:rPr lang="en-US" dirty="0"/>
              <a:t> (</a:t>
            </a:r>
            <a:r>
              <a:rPr lang="en-US" dirty="0">
                <a:hlinkClick r:id="rId9"/>
              </a:rPr>
              <a:t>https://strengejacke.github.io/sjPlot/</a:t>
            </a:r>
            <a:r>
              <a:rPr lang="en-US" dirty="0"/>
              <a:t>)</a:t>
            </a:r>
          </a:p>
          <a:p>
            <a:pPr lvl="2">
              <a:spcBef>
                <a:spcPts val="0"/>
              </a:spcBef>
            </a:pPr>
            <a:r>
              <a:rPr lang="en-US" dirty="0"/>
              <a:t>janitor (</a:t>
            </a:r>
            <a:r>
              <a:rPr lang="en-US" dirty="0">
                <a:hlinkClick r:id="rId10"/>
              </a:rPr>
              <a:t>https://sfirke.github.io/janitor/index.html</a:t>
            </a:r>
            <a:r>
              <a:rPr lang="en-US" dirty="0"/>
              <a:t>)  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4EEB32-3BE9-558E-E780-41339DF0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 &amp; R Libraries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786ACCF-22F9-B9C7-456C-098EDBBE59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641288"/>
              </p:ext>
            </p:extLst>
          </p:nvPr>
        </p:nvGraphicFramePr>
        <p:xfrm>
          <a:off x="6758310" y="1139815"/>
          <a:ext cx="1959428" cy="3492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  <p:extLst>
      <p:ext uri="{BB962C8B-B14F-4D97-AF65-F5344CB8AC3E}">
        <p14:creationId xmlns:p14="http://schemas.microsoft.com/office/powerpoint/2010/main" val="115818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5CD0E4-1ACD-F9EB-5875-26156D45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2803490"/>
            <a:ext cx="7557900" cy="1828560"/>
          </a:xfrm>
        </p:spPr>
        <p:txBody>
          <a:bodyPr/>
          <a:lstStyle/>
          <a:p>
            <a:r>
              <a:rPr lang="en-US" dirty="0"/>
              <a:t>Model creation within </a:t>
            </a:r>
            <a:r>
              <a:rPr lang="en-US" dirty="0" err="1"/>
              <a:t>lavaan</a:t>
            </a:r>
            <a:r>
              <a:rPr lang="en-US" dirty="0"/>
              <a:t> consists of a combination of the operators above encapsulated by single quotes </a:t>
            </a:r>
          </a:p>
          <a:p>
            <a:pPr lvl="1"/>
            <a:r>
              <a:rPr lang="en-US" dirty="0"/>
              <a:t>This is where you define all of your equations and variables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19D11-A601-53E4-230C-A01C2547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lavaan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CC0C4D-6B54-5D95-28CC-6EE426022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915394"/>
              </p:ext>
            </p:extLst>
          </p:nvPr>
        </p:nvGraphicFramePr>
        <p:xfrm>
          <a:off x="720000" y="1121538"/>
          <a:ext cx="7556451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8817">
                  <a:extLst>
                    <a:ext uri="{9D8B030D-6E8A-4147-A177-3AD203B41FA5}">
                      <a16:colId xmlns:a16="http://schemas.microsoft.com/office/drawing/2014/main" val="3536000796"/>
                    </a:ext>
                  </a:extLst>
                </a:gridCol>
                <a:gridCol w="2518817">
                  <a:extLst>
                    <a:ext uri="{9D8B030D-6E8A-4147-A177-3AD203B41FA5}">
                      <a16:colId xmlns:a16="http://schemas.microsoft.com/office/drawing/2014/main" val="2090182305"/>
                    </a:ext>
                  </a:extLst>
                </a:gridCol>
                <a:gridCol w="2518817">
                  <a:extLst>
                    <a:ext uri="{9D8B030D-6E8A-4147-A177-3AD203B41FA5}">
                      <a16:colId xmlns:a16="http://schemas.microsoft.com/office/drawing/2014/main" val="313621506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1"/>
                        <a:t>formula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mnemonic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08219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latent variable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=~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measured 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7316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regressed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94689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(residual) (co)variance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~~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correlated with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9491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/>
                        <a:t>intercept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6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8508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Style Solutions by Slidesgo">
  <a:themeElements>
    <a:clrScheme name="Simple Light">
      <a:dk1>
        <a:srgbClr val="2A2A2A"/>
      </a:dk1>
      <a:lt1>
        <a:srgbClr val="FAFAFA"/>
      </a:lt1>
      <a:dk2>
        <a:srgbClr val="FFFFFF"/>
      </a:dk2>
      <a:lt2>
        <a:srgbClr val="C4E6DE"/>
      </a:lt2>
      <a:accent1>
        <a:srgbClr val="D8D8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1778</Words>
  <Application>Microsoft Office PowerPoint</Application>
  <PresentationFormat>On-screen Show (16:9)</PresentationFormat>
  <Paragraphs>527</Paragraphs>
  <Slides>60</Slides>
  <Notes>8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Inconsolata</vt:lpstr>
      <vt:lpstr>Consolas</vt:lpstr>
      <vt:lpstr>Roboto Condensed Light</vt:lpstr>
      <vt:lpstr>Cascadia Code SemiBold</vt:lpstr>
      <vt:lpstr>Wingdings</vt:lpstr>
      <vt:lpstr>Simple Style Solutions by Slidesgo</vt:lpstr>
      <vt:lpstr>Decomposing Within &amp; Between Person Effects in Longitudinal Data with SEM in R</vt:lpstr>
      <vt:lpstr>Also known as Random Intercept Cross Lagged Panel Model</vt:lpstr>
      <vt:lpstr>Or…RI-CLPM</vt:lpstr>
      <vt:lpstr>ABOUT ME</vt:lpstr>
      <vt:lpstr>STYLE</vt:lpstr>
      <vt:lpstr>OVERVIEW</vt:lpstr>
      <vt:lpstr>Install R &amp; R-Studio</vt:lpstr>
      <vt:lpstr>File Structure &amp; R Libraries</vt:lpstr>
      <vt:lpstr>Working with lavaan</vt:lpstr>
      <vt:lpstr>Working with lavaan</vt:lpstr>
      <vt:lpstr>Working with lavaan</vt:lpstr>
      <vt:lpstr>lavaan example</vt:lpstr>
      <vt:lpstr>GETTING STARTED</vt:lpstr>
      <vt:lpstr>TRANSITION</vt:lpstr>
      <vt:lpstr>WITHIN VS BETWEEN-PERSON</vt:lpstr>
      <vt:lpstr>Typing Speed &amp; Errors</vt:lpstr>
      <vt:lpstr>Typing Speed &amp; Errors</vt:lpstr>
      <vt:lpstr>Typing Speed &amp; Errors</vt:lpstr>
      <vt:lpstr>Typing Speed &amp; Errors</vt:lpstr>
      <vt:lpstr>Within &amp; Between-Person</vt:lpstr>
      <vt:lpstr>Within &amp; Between-Person</vt:lpstr>
      <vt:lpstr>Cascading Sleep &amp; Depression</vt:lpstr>
      <vt:lpstr>Cascading Sleep &amp; Depression</vt:lpstr>
      <vt:lpstr>Cascading Sleep &amp; Depression</vt:lpstr>
      <vt:lpstr>Cascading Sleep &amp; Depression</vt:lpstr>
      <vt:lpstr>But First: Cross Lagged Panel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R output</vt:lpstr>
      <vt:lpstr>Seems like it makes sense, right?</vt:lpstr>
      <vt:lpstr>WRONG</vt:lpstr>
      <vt:lpstr>PowerPoint Presentation</vt:lpstr>
      <vt:lpstr>PowerPoint Presentation</vt:lpstr>
      <vt:lpstr>WITHIN VS BETWEEN-PERSON</vt:lpstr>
      <vt:lpstr>WITHIN VS BETWEEN-PERSON</vt:lpstr>
      <vt:lpstr>NOW WHAT?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R output Compare CLPM with RI-CLPM</vt:lpstr>
      <vt:lpstr>RI-CLPM vs. Multilevel Models</vt:lpstr>
      <vt:lpstr>Reproducible Tables</vt:lpstr>
      <vt:lpstr>SUMMARY</vt:lpstr>
      <vt:lpstr>A COUPLE USEFUL MATERIALS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Dustin Haraden</cp:lastModifiedBy>
  <cp:revision>23</cp:revision>
  <dcterms:modified xsi:type="dcterms:W3CDTF">2025-02-26T03:34:03Z</dcterms:modified>
</cp:coreProperties>
</file>