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68f767f8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68f767f8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697e4def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697e4def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6b096078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6b096078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68f767f8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68f767f8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68f767f8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68f767f8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28cd1e37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28cd1e37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68f767f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68f767f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68f767f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68f767f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68f767f8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68f767f8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697e4de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697e4de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6b096078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6b096078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68f767f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68f767f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6b096078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6b096078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urses.ischool.berkeley.edu/i256/f09/Final%20Projects%20write-ups/coffman_wharton_project_final.pdf" TargetMode="External"/><Relationship Id="rId4" Type="http://schemas.openxmlformats.org/officeDocument/2006/relationships/hyperlink" Target="https://academic.oup.com/ehjdh/article/5/3/229/7604129" TargetMode="External"/><Relationship Id="rId5" Type="http://schemas.openxmlformats.org/officeDocument/2006/relationships/hyperlink" Target="https://www.sciencedirect.com/science/article/abs/pii/S0950705119305982?via%3Dihub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80"/>
              <a:t>Predicting</a:t>
            </a:r>
            <a:r>
              <a:rPr lang="en" sz="2280"/>
              <a:t> ICD9 Codes from Unstructured Clinical Notes Through the Use of NLP Techniques</a:t>
            </a:r>
            <a:endParaRPr sz="228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Dimitri Haralampopoulos</a:t>
            </a:r>
            <a:br>
              <a:rPr lang="en"/>
            </a:br>
            <a:r>
              <a:rPr lang="en"/>
              <a:t>&amp;</a:t>
            </a:r>
            <a:br>
              <a:rPr lang="en"/>
            </a:br>
            <a:r>
              <a:rPr lang="en"/>
              <a:t>Izabel Miminoshvili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Google Colab GPU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Low number of epochs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Slow training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Even with paid time, training takes long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Tokenizers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Clinitokenizer one of the few public tokenizers for clinical text available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May not be 100% tailored to our use case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ICD9 Vocabularies built might not capture </a:t>
            </a:r>
            <a:r>
              <a:rPr lang="en"/>
              <a:t>the</a:t>
            </a:r>
            <a:r>
              <a:rPr lang="en"/>
              <a:t> true structure of the codes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Sheer Data Volume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Affects what we can do in terms of 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Without powerful machines, processing can take hours, allowing for mistakes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our project proposal, we wrote that we would work with NLP systems such Encoder-Decoder models or Transformers, but we ended up using only an Encoder-Decoder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also did not include BLEU score as one of our metrics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also chose to include precision and recall, as is standard for classification problems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 (contd.)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 single, straightforward solution to this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very </a:t>
            </a:r>
            <a:r>
              <a:rPr lang="en"/>
              <a:t>finicky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 construction bears a lot of weight on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Iterating to create a better model time-consuming and research intensive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</a:t>
            </a:r>
            <a:r>
              <a:rPr b="1" i="1" lang="en"/>
              <a:t>really</a:t>
            </a:r>
            <a:r>
              <a:rPr i="1" lang="en"/>
              <a:t> </a:t>
            </a:r>
            <a:r>
              <a:rPr lang="en"/>
              <a:t>should have started earlier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Applications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Results reliable for researchers to understand whether or not NLP systems are reliable when it comes to identifying ICD9 codes based on unstructured note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Researchers better understand the advantages and limitations of using NLP systems with unstructured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 can be </a:t>
            </a:r>
            <a:r>
              <a:rPr lang="en"/>
              <a:t>extended</a:t>
            </a:r>
            <a:r>
              <a:rPr lang="en"/>
              <a:t> to ICD10 and/or ICD11 code systems to see how well the model can </a:t>
            </a:r>
            <a:r>
              <a:rPr lang="en"/>
              <a:t>perform</a:t>
            </a:r>
            <a:r>
              <a:rPr lang="en"/>
              <a:t> with more current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</a:t>
            </a:r>
            <a:r>
              <a:rPr lang="en"/>
              <a:t>ethodology</a:t>
            </a:r>
            <a:r>
              <a:rPr lang="en"/>
              <a:t> used can be tested on clinical notes in other languages or multilingual datasets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286350" y="210075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</a:t>
            </a:r>
            <a:br>
              <a:rPr lang="en"/>
            </a:b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Preparation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Results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Reflection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Future Applications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creating a tool that can identify ICD9 codes accurately and consistently from medical texts directly, we hope to reduce the burden on clinical coders and mitigate erroneous assignment of ICD9 codes.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Previous studies either focused on identifying ICD9 codes for a specific patient or visit based on clinical notes [1,3] or implementing search-based methods [2].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Citations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Coffman, Abe, and Nat Wharton. </a:t>
            </a:r>
            <a:r>
              <a:rPr i="1"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Clinical Natural Language Processing Auto-Assigning ICD-9 Codes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https://courses.ischool.berkeley.edu/i256/f09/Final%20Projects%20write-ups/coffman_wharton_project_final.pdf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 Falter, Maarten, et al. “Using Natural Language Processing for Automated Classification of Disease and to Identify Misclassified ICD Codes in Cardiac Disease.” </a:t>
            </a:r>
            <a:r>
              <a:rPr i="1"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European Heart Journal. Digital Health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9 Feb. 2024, https://doi.org/10.1093/ehjdh/ztae008. Accessed 20 Apr. 2024. </a:t>
            </a:r>
            <a:r>
              <a:rPr lang="en" sz="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https://academic.oup.com/ehjdh/article/5/3/229/7604129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[3] Gangavarapu, Tushaar, et al. “Predicting ICD-9 Code Groups with Fuzzy Similarity Based Supervised Multi-Label Classification of Unstructured Clinical Nursing Notes.” </a:t>
            </a:r>
            <a:r>
              <a:rPr i="1"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Knowledge-Based Systems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vol. 190, Feb. 2020, p. 105321, https://doi.org/10.1016/j.knosys.2019.105321. Accessed 6 Oct. 2021.</a:t>
            </a:r>
            <a:r>
              <a:rPr lang="en" sz="7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https://www.sciencedirect.com/science/article/abs/pii/S0950705119305982?via%3Dihub</a:t>
            </a:r>
            <a:r>
              <a:rPr lang="en" sz="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Dataset was built from NOTEEVENTS, DIAGNOSES_ICD, and PROCEDURES_ICD tables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NOTEEVENTS restricted to only notes labeled “Report”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Notes tokenized using clinitokenizer before joining on code tables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</a:t>
            </a:r>
            <a:r>
              <a:rPr lang="en"/>
              <a:t>rouped</a:t>
            </a:r>
            <a:r>
              <a:rPr lang="en"/>
              <a:t> by subject_id, aggregated by text and ICD9 code, and averaged embedding vectors to create a single embedding for all the texts for any given patient, truncated to 512 in length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Vocabularies built for ICD9 codes and were tokenized as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These decisions were made with time and space efficiency in mind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Powerful BiLSTM w/ Multi-head Attention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Regularization (dropout) and linear projection layers to get logits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Two models were trained (one ignoring padding tokens and one not) for 10 &amp; 20 epochs each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225" y="459662"/>
            <a:ext cx="4190501" cy="42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Output from ignore pad model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Accuracy is </a:t>
            </a:r>
            <a:r>
              <a:rPr lang="en"/>
              <a:t>likely</a:t>
            </a:r>
            <a:r>
              <a:rPr lang="en"/>
              <a:t> misleading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Tokens in output duplicated many times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Very few to no output tokens actually match the ground truth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Precision, Recall, and F1 Score all very low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Very high misclassification rate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175" y="140850"/>
            <a:ext cx="2865574" cy="325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4700" y="3557275"/>
            <a:ext cx="2467534" cy="85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0625" y="3557263"/>
            <a:ext cx="2606075" cy="8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3588175" y="3311550"/>
            <a:ext cx="2526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Averaging Metrics per class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6340700" y="3311550"/>
            <a:ext cx="2526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Averaging over each prediction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2451238" y="4494075"/>
            <a:ext cx="3445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Correct &amp; Misclassifications per non-pad token over total number of predicted tokens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2233" y="4526975"/>
            <a:ext cx="2707655" cy="3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(contd.)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Output from ignore pad model (20 epochs)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Accuracy still misleading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Tokens in output duplicated many times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Precision, Recall, and F1 Score still all very low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High rate of misclassifications but also higher rate of correct classifications compared to 10 epoch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6900" y="1430675"/>
            <a:ext cx="2680450" cy="88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2550" y="1430675"/>
            <a:ext cx="2404325" cy="88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3684125" y="1013700"/>
            <a:ext cx="2526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Averaging Metrics per class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6301700" y="1013700"/>
            <a:ext cx="2526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Averaging over each </a:t>
            </a: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prediction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4611325" y="2571750"/>
            <a:ext cx="3445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Correct &amp; Misclassifications per non-pad token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3675" y="2947650"/>
            <a:ext cx="3772951" cy="64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(contd.)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Output from not ignoring pad token model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More tame than </a:t>
            </a:r>
            <a:r>
              <a:rPr lang="en"/>
              <a:t>the</a:t>
            </a:r>
            <a:r>
              <a:rPr lang="en"/>
              <a:t> other one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Enforces a stricter order to tokens than previous model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Accuracy also deceptively high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Precision, Recall, and F1 Score much higher than the first model</a:t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2025" y="3535400"/>
            <a:ext cx="2200975" cy="86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8988" y="144738"/>
            <a:ext cx="2865576" cy="317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0200" y="3535401"/>
            <a:ext cx="2438741" cy="86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3969513" y="3265900"/>
            <a:ext cx="2526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Averaging Metrics per class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6346575" y="3265900"/>
            <a:ext cx="2526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Averaging over each prediction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2451238" y="4494075"/>
            <a:ext cx="3445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Correct &amp; Misclassifications per non-pad token over total number of predicted tokens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38150" y="4494075"/>
            <a:ext cx="2542852" cy="3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(contd.)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Output from not ignoring pad model (20 epochs)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Accuracy still misleading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Compared to 10 epoch model there were no significant differences in any of the metrics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Brings into question the structure of the </a:t>
            </a:r>
            <a:r>
              <a:rPr lang="en"/>
              <a:t>model and how it can be improved to accommodate the data better</a:t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3684125" y="1013700"/>
            <a:ext cx="2526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Averaging Metrics per class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6301700" y="1013700"/>
            <a:ext cx="2526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Averaging over each prediction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775" y="1399575"/>
            <a:ext cx="2526000" cy="93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4401" y="1399574"/>
            <a:ext cx="2709051" cy="9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4584900" y="2292550"/>
            <a:ext cx="34455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Correct &amp; Misclassifications per non-pad token</a:t>
            </a:r>
            <a:endParaRPr sz="11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4275" y="2720725"/>
            <a:ext cx="3498368" cy="5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