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F98B6F-6331-4DFB-BC26-6211EC9ACEB2}">
  <a:tblStyle styleId="{74F98B6F-6331-4DFB-BC26-6211EC9ACE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aabd62e6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aabd62e6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aabd62e6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aabd62e6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aabd62e6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aabd62e6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aabd62e6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aabd62e6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aabd62e6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aabd62e6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aabd62e6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aabd62e6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aabd62e6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aabd62e6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aabd62e6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aabd62e6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aabd62e6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aabd62e6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aabd62e6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aabd62e6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aabd62e6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aabd62e6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Multilingual Morphological Inflections for Use in Machine Translation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2300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Dimitrios Haralampopoulos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</a:t>
            </a:r>
            <a:r>
              <a:rPr lang="en" sz="1800"/>
              <a:t>(contd.)</a:t>
            </a:r>
            <a:endParaRPr sz="180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644675" y="500925"/>
            <a:ext cx="4166400" cy="44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Findings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Learning inflections is hard…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Accuracy low, but mostly due to minor misspellings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H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Should be “gow</a:t>
            </a:r>
            <a:r>
              <a:rPr lang="en" sz="1400" u="sng">
                <a:latin typeface="Merriweather"/>
                <a:ea typeface="Merriweather"/>
                <a:cs typeface="Merriweather"/>
                <a:sym typeface="Merriweather"/>
              </a:rPr>
              <a:t>l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ing” and “fust</a:t>
            </a:r>
            <a:r>
              <a:rPr lang="en" sz="1400" u="sng"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gated”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Can be solved by training longer or applying an “autocorrect” after inference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Straight-through gradient estimation for hard attention may also be helpful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900" y="1918875"/>
            <a:ext cx="2999650" cy="3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 flipH="1" rot="-5400000">
            <a:off x="4263050" y="996400"/>
            <a:ext cx="811200" cy="527100"/>
          </a:xfrm>
          <a:prstGeom prst="bentArrow">
            <a:avLst>
              <a:gd fmla="val 25000" name="adj1"/>
              <a:gd fmla="val 24997" name="adj2"/>
              <a:gd fmla="val 26077" name="adj3"/>
              <a:gd fmla="val 4924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Applications for Machine Translation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4572000" y="185200"/>
            <a:ext cx="716400" cy="858300"/>
          </a:xfrm>
          <a:prstGeom prst="flowChartMagneticDisk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Lang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Data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5288400" y="431800"/>
            <a:ext cx="15327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5442250" y="229150"/>
            <a:ext cx="980050" cy="7704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Glosser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0" name="Google Shape;150;p23"/>
          <p:cNvSpPr/>
          <p:nvPr/>
        </p:nvSpPr>
        <p:spPr>
          <a:xfrm rot="5400000">
            <a:off x="7254050" y="990100"/>
            <a:ext cx="811200" cy="539700"/>
          </a:xfrm>
          <a:prstGeom prst="bentArrow">
            <a:avLst>
              <a:gd fmla="val 25000" name="adj1"/>
              <a:gd fmla="val 24997" name="adj2"/>
              <a:gd fmla="val 26077" name="adj3"/>
              <a:gd fmla="val 51339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6821100" y="185200"/>
            <a:ext cx="716400" cy="858300"/>
          </a:xfrm>
          <a:prstGeom prst="flowChartMagneticDisk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Glossed</a:t>
            </a:r>
            <a:endParaRPr sz="1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Data</a:t>
            </a:r>
            <a:endParaRPr sz="1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4435200" y="1665550"/>
            <a:ext cx="2249100" cy="43885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NMT Unit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7674275" y="90575"/>
            <a:ext cx="1115100" cy="621900"/>
          </a:xfrm>
          <a:prstGeom prst="wedgeRectCallout">
            <a:avLst>
              <a:gd fmla="val -63940" name="adj1"/>
              <a:gd fmla="val 61943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(gloss, infs)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6821100" y="1665550"/>
            <a:ext cx="2078025" cy="43885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MI Unit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5336713" y="2104400"/>
            <a:ext cx="446075" cy="438850"/>
          </a:xfrm>
          <a:prstGeom prst="flowChartExtra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5159525" y="1068700"/>
            <a:ext cx="796500" cy="438900"/>
          </a:xfrm>
          <a:prstGeom prst="wedgeRectCallout">
            <a:avLst>
              <a:gd fmla="val -2701" name="adj1"/>
              <a:gd fmla="val -89553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Went → Go;PST 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3"/>
          <p:cNvSpPr/>
          <p:nvPr/>
        </p:nvSpPr>
        <p:spPr>
          <a:xfrm rot="969870">
            <a:off x="5870575" y="2884595"/>
            <a:ext cx="495697" cy="2298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4901550" y="2543250"/>
            <a:ext cx="1182800" cy="723200"/>
          </a:xfrm>
          <a:prstGeom prst="flowChartInputOutpu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NMT Output</a:t>
            </a:r>
            <a:endParaRPr sz="1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7637063" y="2104400"/>
            <a:ext cx="446075" cy="438850"/>
          </a:xfrm>
          <a:prstGeom prst="flowChartExtra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3"/>
          <p:cNvSpPr/>
          <p:nvPr/>
        </p:nvSpPr>
        <p:spPr>
          <a:xfrm flipH="1" rot="-970542">
            <a:off x="6961603" y="2884595"/>
            <a:ext cx="512593" cy="2298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6537650" y="3422675"/>
            <a:ext cx="256800" cy="581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7370088" y="2543250"/>
            <a:ext cx="980046" cy="811188"/>
          </a:xfrm>
          <a:prstGeom prst="flowChartMultidocumen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MI Outputs</a:t>
            </a:r>
            <a:endParaRPr sz="1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6327650" y="2909025"/>
            <a:ext cx="676800" cy="675900"/>
          </a:xfrm>
          <a:prstGeom prst="flowChartSummingJunction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5863838" y="2593900"/>
            <a:ext cx="1604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Cross-Reference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5627025" y="4004075"/>
            <a:ext cx="2078028" cy="621918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Nuanced NMT Output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1574400" y="1034100"/>
            <a:ext cx="5995200" cy="30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endParaRPr sz="4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51425" y="343800"/>
            <a:ext cx="4166400" cy="4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Learning of morphological inflections 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long standing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 area of interest for NLP researchers and linguists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Sigmorphon has been running since 1994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Morphological Inflections are ways words change when linguistic transformations are applied to them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Arguably a novel task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In practice quite difficult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24400" y="250500"/>
            <a:ext cx="41664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Multilingual learning tasks are hard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Confounding factors include linguistic and graphical similarities between languages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Language is irregular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Go + PST → Went, why not “Goed”?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Appropriate data is scarce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Preparing glossed data is time consuming and labor intensive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Practical applications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Machine translation…?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&amp; Contributions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Attempt at learning multilingual Morphological Inflections from scratch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Multilingual BiLSTM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Classifier to Pretrained BiLSTM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Both use Hard &amp; Multihead (2) Attention mechanisms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Ideas for practical applications of MI learning in Machine Translation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Datasets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Sigmorphon 2023InflectionST Dataset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Sigmorphon 2017 CoNLL Dataset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Selected 6 distinct languages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Merged samples from 2023 and 2017 to create a larger sample base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Evaluation Metrics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Accuracy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Precision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Recall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F1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BLEU Score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</a:t>
            </a:r>
            <a:r>
              <a:rPr lang="en" sz="1800"/>
              <a:t>(contd.)</a:t>
            </a:r>
            <a:endParaRPr sz="18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Experiments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Multilingual BiLSTM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1 layer BiLSTM, 10 epochs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1 layer, 20 epochs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2 layer, 10 epochs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Classifier to Pretrained BiLSTM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For each language, tested from 1 up to 4 layer BiLSTM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10 epochs for all pretrained models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</a:t>
            </a:r>
            <a:r>
              <a:rPr lang="en" sz="1800"/>
              <a:t>(contd.)</a:t>
            </a:r>
            <a:endParaRPr sz="18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4612250" y="10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{74F98B6F-6331-4DFB-BC26-6211EC9ACEB2}</a:tableStyleId>
              </a:tblPr>
              <a:tblGrid>
                <a:gridCol w="1455450"/>
                <a:gridCol w="1455450"/>
                <a:gridCol w="1455450"/>
              </a:tblGrid>
              <a:tr h="12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Multilingual Morphological Inflection Models</a:t>
                      </a:r>
                      <a:endParaRPr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l=1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l=2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</a:tr>
              <a:tr h="12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e=10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12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e=20*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700" y="2558038"/>
            <a:ext cx="1455450" cy="57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150" y="2561617"/>
            <a:ext cx="1455450" cy="56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700" y="3723200"/>
            <a:ext cx="1461590" cy="5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7314575" y="3253725"/>
            <a:ext cx="1872600" cy="1581600"/>
          </a:xfrm>
          <a:prstGeom prst="mathMultiply">
            <a:avLst>
              <a:gd fmla="val 7692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6672350" y="1965050"/>
            <a:ext cx="783900" cy="473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Bad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6797700" y="3190188"/>
            <a:ext cx="783900" cy="473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erriweather"/>
                <a:ea typeface="Merriweather"/>
                <a:cs typeface="Merriweather"/>
                <a:sym typeface="Merriweather"/>
              </a:rPr>
              <a:t>A Bit Better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8260675" y="1965063"/>
            <a:ext cx="783900" cy="473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erriweather"/>
                <a:ea typeface="Merriweather"/>
                <a:cs typeface="Merriweather"/>
                <a:sym typeface="Merriweather"/>
              </a:rPr>
              <a:t>About the same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6903500" y="4760925"/>
            <a:ext cx="20751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*</a:t>
            </a:r>
            <a:r>
              <a:rPr lang="en" sz="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l=1, e=20 trained with normalized output</a:t>
            </a:r>
            <a:endParaRPr sz="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</a:t>
            </a:r>
            <a:r>
              <a:rPr lang="en" sz="1800"/>
              <a:t>(contd.)</a:t>
            </a:r>
            <a:endParaRPr sz="1800"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5026475" y="102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{74F98B6F-6331-4DFB-BC26-6211EC9ACEB2}</a:tableStyleId>
              </a:tblPr>
              <a:tblGrid>
                <a:gridCol w="1853250"/>
                <a:gridCol w="1853250"/>
              </a:tblGrid>
              <a:tr h="12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Multilingual Morphological Inflection Models</a:t>
                      </a:r>
                      <a:endParaRPr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</a:t>
                      </a:r>
                      <a:r>
                        <a:rPr lang="en" sz="1300" u="sng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“Normalized”</a:t>
                      </a:r>
                      <a:r>
                        <a:rPr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)</a:t>
                      </a:r>
                      <a:endParaRPr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l=1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</a:tr>
              <a:tr h="12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e=10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12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e=20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20"/>
          <p:cNvSpPr/>
          <p:nvPr/>
        </p:nvSpPr>
        <p:spPr>
          <a:xfrm>
            <a:off x="8105250" y="1855763"/>
            <a:ext cx="783900" cy="473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erriweather"/>
                <a:ea typeface="Merriweather"/>
                <a:cs typeface="Merriweather"/>
                <a:sym typeface="Merriweather"/>
              </a:rPr>
              <a:t>A Bit </a:t>
            </a:r>
            <a:r>
              <a:rPr lang="en" sz="900">
                <a:latin typeface="Merriweather"/>
                <a:ea typeface="Merriweather"/>
                <a:cs typeface="Merriweather"/>
                <a:sym typeface="Merriweather"/>
              </a:rPr>
              <a:t>Better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8105250" y="3137388"/>
            <a:ext cx="783900" cy="473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erriweather"/>
                <a:ea typeface="Merriweather"/>
                <a:cs typeface="Merriweather"/>
                <a:sym typeface="Merriweather"/>
              </a:rPr>
              <a:t>Same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025" y="2403200"/>
            <a:ext cx="1766225" cy="6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925" y="3716450"/>
            <a:ext cx="1756430" cy="6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875" y="2227898"/>
            <a:ext cx="3789351" cy="3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3178025" y="1149575"/>
            <a:ext cx="1155900" cy="706200"/>
          </a:xfrm>
          <a:prstGeom prst="wedgeEllipseCallout">
            <a:avLst>
              <a:gd fmla="val -62498" name="adj1"/>
              <a:gd fmla="val 104675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Basically correct but affects accuracy 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</a:t>
            </a:r>
            <a:r>
              <a:rPr lang="en" sz="1800"/>
              <a:t>(contd.)</a:t>
            </a:r>
            <a:endParaRPr sz="1800"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30" name="Google Shape;130;p21"/>
          <p:cNvGraphicFramePr/>
          <p:nvPr/>
        </p:nvGraphicFramePr>
        <p:xfrm>
          <a:off x="4644675" y="96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{74F98B6F-6331-4DFB-BC26-6211EC9ACEB2}</a:tableStyleId>
              </a:tblPr>
              <a:tblGrid>
                <a:gridCol w="1062500"/>
                <a:gridCol w="1062500"/>
              </a:tblGrid>
              <a:tr h="69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Language Classification Model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l=1, e=10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</a:tr>
              <a:tr h="36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Loss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1.057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</a:tr>
              <a:tr h="36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Accuracy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0.986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</a:tr>
              <a:tr h="36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Precision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0.986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</a:tr>
              <a:tr h="36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Recall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0.986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1" name="Google Shape;131;p21"/>
          <p:cNvSpPr/>
          <p:nvPr/>
        </p:nvSpPr>
        <p:spPr>
          <a:xfrm>
            <a:off x="6516700" y="1348400"/>
            <a:ext cx="1013700" cy="682800"/>
          </a:xfrm>
          <a:prstGeom prst="wedgeEllipseCallout">
            <a:avLst>
              <a:gd fmla="val -36663" name="adj1"/>
              <a:gd fmla="val 8218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Awesome!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32" name="Google Shape;132;p21"/>
          <p:cNvGraphicFramePr/>
          <p:nvPr/>
        </p:nvGraphicFramePr>
        <p:xfrm>
          <a:off x="6954375" y="230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{74F98B6F-6331-4DFB-BC26-6211EC9ACEB2}</a:tableStyleId>
              </a:tblPr>
              <a:tblGrid>
                <a:gridCol w="576025"/>
                <a:gridCol w="576025"/>
                <a:gridCol w="576025"/>
              </a:tblGrid>
              <a:tr h="2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Lang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Train Acc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Valid Acc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Eng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0.43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0.43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Heb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0.41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0.33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Hun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0.39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0.39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Rus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0.25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0.25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Spa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0.41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0.44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Tur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0.36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0.34</a:t>
                      </a:r>
                      <a:endParaRPr sz="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3" name="Google Shape;133;p21"/>
          <p:cNvSpPr/>
          <p:nvPr/>
        </p:nvSpPr>
        <p:spPr>
          <a:xfrm>
            <a:off x="7892650" y="1716100"/>
            <a:ext cx="729900" cy="527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Awful</a:t>
            </a: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!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