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CEC8B-34A6-49D4-84B6-C68B18A7737E}"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423126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28426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246833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9595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429335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5CEC8B-34A6-49D4-84B6-C68B18A7737E}"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963526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5CEC8B-34A6-49D4-84B6-C68B18A7737E}"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1973330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CEC8B-34A6-49D4-84B6-C68B18A7737E}"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210398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CEC8B-34A6-49D4-84B6-C68B18A7737E}"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68422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CEC8B-34A6-49D4-84B6-C68B18A7737E}"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120288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CEC8B-34A6-49D4-84B6-C68B18A7737E}"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53194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230631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CEC8B-34A6-49D4-84B6-C68B18A7737E}"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352746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CEC8B-34A6-49D4-84B6-C68B18A7737E}"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374261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CEC8B-34A6-49D4-84B6-C68B18A7737E}"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18819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352310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5CEC8B-34A6-49D4-84B6-C68B18A7737E}"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5C00C-DDB4-4AB5-A9EA-F44C2A9CB0D4}" type="slidenum">
              <a:rPr lang="en-IN" smtClean="0"/>
              <a:t>‹#›</a:t>
            </a:fld>
            <a:endParaRPr lang="en-IN"/>
          </a:p>
        </p:txBody>
      </p:sp>
    </p:spTree>
    <p:extLst>
      <p:ext uri="{BB962C8B-B14F-4D97-AF65-F5344CB8AC3E}">
        <p14:creationId xmlns:p14="http://schemas.microsoft.com/office/powerpoint/2010/main" val="63123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5CEC8B-34A6-49D4-84B6-C68B18A7737E}" type="datetimeFigureOut">
              <a:rPr lang="en-IN" smtClean="0"/>
              <a:t>29-03-2024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55C00C-DDB4-4AB5-A9EA-F44C2A9CB0D4}" type="slidenum">
              <a:rPr lang="en-IN" smtClean="0"/>
              <a:t>‹#›</a:t>
            </a:fld>
            <a:endParaRPr lang="en-IN"/>
          </a:p>
        </p:txBody>
      </p:sp>
    </p:spTree>
    <p:extLst>
      <p:ext uri="{BB962C8B-B14F-4D97-AF65-F5344CB8AC3E}">
        <p14:creationId xmlns:p14="http://schemas.microsoft.com/office/powerpoint/2010/main" val="29528359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2707-37D9-F905-7CA7-0F6B7EF00B6A}"/>
              </a:ext>
            </a:extLst>
          </p:cNvPr>
          <p:cNvSpPr>
            <a:spLocks noGrp="1"/>
          </p:cNvSpPr>
          <p:nvPr>
            <p:ph type="ctrTitle"/>
          </p:nvPr>
        </p:nvSpPr>
        <p:spPr/>
        <p:txBody>
          <a:bodyPr/>
          <a:lstStyle/>
          <a:p>
            <a:r>
              <a:rPr lang="en-US" dirty="0"/>
              <a:t>Variant Control Demo Outputs</a:t>
            </a:r>
            <a:endParaRPr lang="en-IN" dirty="0"/>
          </a:p>
        </p:txBody>
      </p:sp>
      <p:sp>
        <p:nvSpPr>
          <p:cNvPr id="3" name="Subtitle 2">
            <a:extLst>
              <a:ext uri="{FF2B5EF4-FFF2-40B4-BE49-F238E27FC236}">
                <a16:creationId xmlns:a16="http://schemas.microsoft.com/office/drawing/2014/main" id="{7DD56705-201F-53FF-5F74-9ECBBE73451F}"/>
              </a:ext>
            </a:extLst>
          </p:cNvPr>
          <p:cNvSpPr>
            <a:spLocks noGrp="1"/>
          </p:cNvSpPr>
          <p:nvPr>
            <p:ph type="subTitle" idx="1"/>
          </p:nvPr>
        </p:nvSpPr>
        <p:spPr>
          <a:xfrm>
            <a:off x="1370693" y="3849351"/>
            <a:ext cx="9440034" cy="1049867"/>
          </a:xfrm>
        </p:spPr>
        <p:txBody>
          <a:bodyPr/>
          <a:lstStyle/>
          <a:p>
            <a:pPr algn="l"/>
            <a:r>
              <a:rPr lang="en-US" dirty="0"/>
              <a:t>Name: Dharal Naik</a:t>
            </a:r>
          </a:p>
          <a:p>
            <a:pPr algn="l"/>
            <a:r>
              <a:rPr lang="en-US" dirty="0"/>
              <a:t>Reg No.: RA2311003010893</a:t>
            </a:r>
          </a:p>
        </p:txBody>
      </p:sp>
    </p:spTree>
    <p:extLst>
      <p:ext uri="{BB962C8B-B14F-4D97-AF65-F5344CB8AC3E}">
        <p14:creationId xmlns:p14="http://schemas.microsoft.com/office/powerpoint/2010/main" val="135269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919119" y="5831540"/>
            <a:ext cx="10353762" cy="963706"/>
          </a:xfrm>
        </p:spPr>
        <p:txBody>
          <a:bodyPr>
            <a:noAutofit/>
          </a:bodyPr>
          <a:lstStyle/>
          <a:p>
            <a:pPr algn="l"/>
            <a:r>
              <a:rPr lang="en-US" sz="1600" dirty="0"/>
              <a:t>The first picture is the thunder client output for PUT request, where product – Blazers is updated to Suits.</a:t>
            </a:r>
            <a:br>
              <a:rPr lang="en-US" sz="1600" dirty="0"/>
            </a:br>
            <a:r>
              <a:rPr lang="en-US" sz="1600" dirty="0"/>
              <a:t>The second picture is to show the output when product – </a:t>
            </a:r>
            <a:r>
              <a:rPr lang="en-US" sz="1600" dirty="0" err="1"/>
              <a:t>Tshirts</a:t>
            </a:r>
            <a:r>
              <a:rPr lang="en-US" sz="1600" dirty="0"/>
              <a:t>  is not found in the database for variants.</a:t>
            </a:r>
            <a:endParaRPr lang="en-IN" sz="16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14084"/>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Update Product Data</a:t>
            </a:r>
            <a:endParaRPr lang="en-IN" dirty="0"/>
          </a:p>
        </p:txBody>
      </p:sp>
      <p:pic>
        <p:nvPicPr>
          <p:cNvPr id="8" name="Picture 7">
            <a:extLst>
              <a:ext uri="{FF2B5EF4-FFF2-40B4-BE49-F238E27FC236}">
                <a16:creationId xmlns:a16="http://schemas.microsoft.com/office/drawing/2014/main" id="{FAE3F9E4-D60D-BFF0-9ABC-8406E82E2511}"/>
              </a:ext>
            </a:extLst>
          </p:cNvPr>
          <p:cNvPicPr>
            <a:picLocks noChangeAspect="1"/>
          </p:cNvPicPr>
          <p:nvPr/>
        </p:nvPicPr>
        <p:blipFill>
          <a:blip r:embed="rId2"/>
          <a:stretch>
            <a:fillRect/>
          </a:stretch>
        </p:blipFill>
        <p:spPr>
          <a:xfrm>
            <a:off x="4635342" y="3485858"/>
            <a:ext cx="6637539" cy="2345682"/>
          </a:xfrm>
          <a:prstGeom prst="rect">
            <a:avLst/>
          </a:prstGeom>
        </p:spPr>
      </p:pic>
      <p:pic>
        <p:nvPicPr>
          <p:cNvPr id="11" name="Picture 10">
            <a:extLst>
              <a:ext uri="{FF2B5EF4-FFF2-40B4-BE49-F238E27FC236}">
                <a16:creationId xmlns:a16="http://schemas.microsoft.com/office/drawing/2014/main" id="{53CA540C-0559-3585-B753-FFDF6122674A}"/>
              </a:ext>
            </a:extLst>
          </p:cNvPr>
          <p:cNvPicPr>
            <a:picLocks noChangeAspect="1"/>
          </p:cNvPicPr>
          <p:nvPr/>
        </p:nvPicPr>
        <p:blipFill>
          <a:blip r:embed="rId3"/>
          <a:stretch>
            <a:fillRect/>
          </a:stretch>
        </p:blipFill>
        <p:spPr>
          <a:xfrm>
            <a:off x="919119" y="908914"/>
            <a:ext cx="7068432" cy="2497267"/>
          </a:xfrm>
          <a:prstGeom prst="rect">
            <a:avLst/>
          </a:prstGeom>
        </p:spPr>
      </p:pic>
    </p:spTree>
    <p:extLst>
      <p:ext uri="{BB962C8B-B14F-4D97-AF65-F5344CB8AC3E}">
        <p14:creationId xmlns:p14="http://schemas.microsoft.com/office/powerpoint/2010/main" val="72481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919119" y="5831540"/>
            <a:ext cx="10353762" cy="963706"/>
          </a:xfrm>
        </p:spPr>
        <p:txBody>
          <a:bodyPr>
            <a:noAutofit/>
          </a:bodyPr>
          <a:lstStyle/>
          <a:p>
            <a:pPr algn="l"/>
            <a:r>
              <a:rPr lang="en-US" sz="1600" dirty="0"/>
              <a:t>The first picture is the thunder client output for PUT request, where variant data is updated.</a:t>
            </a:r>
            <a:br>
              <a:rPr lang="en-US" sz="1600" dirty="0"/>
            </a:br>
            <a:r>
              <a:rPr lang="en-US" sz="1600" dirty="0"/>
              <a:t>The second picture is to show the output when variant is not found in the database, and its same for product data.</a:t>
            </a:r>
            <a:endParaRPr lang="en-IN" sz="16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14084"/>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2. Update Variant Data</a:t>
            </a:r>
            <a:endParaRPr lang="en-IN" dirty="0"/>
          </a:p>
        </p:txBody>
      </p:sp>
      <p:pic>
        <p:nvPicPr>
          <p:cNvPr id="4" name="Picture 3">
            <a:extLst>
              <a:ext uri="{FF2B5EF4-FFF2-40B4-BE49-F238E27FC236}">
                <a16:creationId xmlns:a16="http://schemas.microsoft.com/office/drawing/2014/main" id="{E50F4539-E233-77EA-B4CB-1F062E2D663C}"/>
              </a:ext>
            </a:extLst>
          </p:cNvPr>
          <p:cNvPicPr>
            <a:picLocks noChangeAspect="1"/>
          </p:cNvPicPr>
          <p:nvPr/>
        </p:nvPicPr>
        <p:blipFill>
          <a:blip r:embed="rId2"/>
          <a:stretch>
            <a:fillRect/>
          </a:stretch>
        </p:blipFill>
        <p:spPr>
          <a:xfrm>
            <a:off x="919119" y="974575"/>
            <a:ext cx="7828594" cy="2281400"/>
          </a:xfrm>
          <a:prstGeom prst="rect">
            <a:avLst/>
          </a:prstGeom>
        </p:spPr>
      </p:pic>
      <p:pic>
        <p:nvPicPr>
          <p:cNvPr id="6" name="Picture 5">
            <a:extLst>
              <a:ext uri="{FF2B5EF4-FFF2-40B4-BE49-F238E27FC236}">
                <a16:creationId xmlns:a16="http://schemas.microsoft.com/office/drawing/2014/main" id="{B7CBC515-5B8C-B75C-B203-D6A30EF2D8BB}"/>
              </a:ext>
            </a:extLst>
          </p:cNvPr>
          <p:cNvPicPr>
            <a:picLocks noChangeAspect="1"/>
          </p:cNvPicPr>
          <p:nvPr/>
        </p:nvPicPr>
        <p:blipFill>
          <a:blip r:embed="rId3"/>
          <a:stretch>
            <a:fillRect/>
          </a:stretch>
        </p:blipFill>
        <p:spPr>
          <a:xfrm>
            <a:off x="3711023" y="3314158"/>
            <a:ext cx="7561858" cy="2459198"/>
          </a:xfrm>
          <a:prstGeom prst="rect">
            <a:avLst/>
          </a:prstGeom>
        </p:spPr>
      </p:pic>
    </p:spTree>
    <p:extLst>
      <p:ext uri="{BB962C8B-B14F-4D97-AF65-F5344CB8AC3E}">
        <p14:creationId xmlns:p14="http://schemas.microsoft.com/office/powerpoint/2010/main" val="64198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14084"/>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Database SS after both PUT requests</a:t>
            </a:r>
            <a:endParaRPr lang="en-IN" dirty="0"/>
          </a:p>
        </p:txBody>
      </p:sp>
      <p:pic>
        <p:nvPicPr>
          <p:cNvPr id="3" name="Picture 2">
            <a:extLst>
              <a:ext uri="{FF2B5EF4-FFF2-40B4-BE49-F238E27FC236}">
                <a16:creationId xmlns:a16="http://schemas.microsoft.com/office/drawing/2014/main" id="{BA85023B-0D5A-07F9-3E1F-A83042E9E720}"/>
              </a:ext>
            </a:extLst>
          </p:cNvPr>
          <p:cNvPicPr>
            <a:picLocks noChangeAspect="1"/>
          </p:cNvPicPr>
          <p:nvPr/>
        </p:nvPicPr>
        <p:blipFill>
          <a:blip r:embed="rId2"/>
          <a:stretch>
            <a:fillRect/>
          </a:stretch>
        </p:blipFill>
        <p:spPr>
          <a:xfrm>
            <a:off x="4667125" y="1050795"/>
            <a:ext cx="2857748" cy="2156647"/>
          </a:xfrm>
          <a:prstGeom prst="rect">
            <a:avLst/>
          </a:prstGeom>
        </p:spPr>
      </p:pic>
      <p:pic>
        <p:nvPicPr>
          <p:cNvPr id="6" name="Picture 5">
            <a:extLst>
              <a:ext uri="{FF2B5EF4-FFF2-40B4-BE49-F238E27FC236}">
                <a16:creationId xmlns:a16="http://schemas.microsoft.com/office/drawing/2014/main" id="{2B2BD79A-6922-B393-8496-F67BA7286346}"/>
              </a:ext>
            </a:extLst>
          </p:cNvPr>
          <p:cNvPicPr>
            <a:picLocks noChangeAspect="1"/>
          </p:cNvPicPr>
          <p:nvPr/>
        </p:nvPicPr>
        <p:blipFill>
          <a:blip r:embed="rId3"/>
          <a:stretch>
            <a:fillRect/>
          </a:stretch>
        </p:blipFill>
        <p:spPr>
          <a:xfrm>
            <a:off x="2502857" y="3428999"/>
            <a:ext cx="7186283" cy="2903472"/>
          </a:xfrm>
          <a:prstGeom prst="rect">
            <a:avLst/>
          </a:prstGeom>
        </p:spPr>
      </p:pic>
    </p:spTree>
    <p:extLst>
      <p:ext uri="{BB962C8B-B14F-4D97-AF65-F5344CB8AC3E}">
        <p14:creationId xmlns:p14="http://schemas.microsoft.com/office/powerpoint/2010/main" val="233023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FC41-BE68-57C6-0BA3-E658021A4614}"/>
              </a:ext>
            </a:extLst>
          </p:cNvPr>
          <p:cNvSpPr>
            <a:spLocks noGrp="1"/>
          </p:cNvSpPr>
          <p:nvPr>
            <p:ph type="title"/>
          </p:nvPr>
        </p:nvSpPr>
        <p:spPr>
          <a:xfrm>
            <a:off x="913795" y="609600"/>
            <a:ext cx="3706889" cy="753035"/>
          </a:xfrm>
        </p:spPr>
        <p:txBody>
          <a:bodyPr>
            <a:normAutofit/>
          </a:bodyPr>
          <a:lstStyle/>
          <a:p>
            <a:r>
              <a:rPr lang="en-US" sz="3600" dirty="0"/>
              <a:t>Delete Endpoints</a:t>
            </a:r>
            <a:endParaRPr lang="en-IN" sz="3600" dirty="0"/>
          </a:p>
        </p:txBody>
      </p:sp>
      <p:sp>
        <p:nvSpPr>
          <p:cNvPr id="4" name="Text Placeholder 3">
            <a:extLst>
              <a:ext uri="{FF2B5EF4-FFF2-40B4-BE49-F238E27FC236}">
                <a16:creationId xmlns:a16="http://schemas.microsoft.com/office/drawing/2014/main" id="{FBDF0AE8-5500-67D5-3A0E-019FEF521AA5}"/>
              </a:ext>
            </a:extLst>
          </p:cNvPr>
          <p:cNvSpPr>
            <a:spLocks noGrp="1"/>
          </p:cNvSpPr>
          <p:nvPr>
            <p:ph type="body" sz="half" idx="2"/>
          </p:nvPr>
        </p:nvSpPr>
        <p:spPr>
          <a:xfrm>
            <a:off x="913795" y="1810871"/>
            <a:ext cx="3706889" cy="3890682"/>
          </a:xfrm>
        </p:spPr>
        <p:txBody>
          <a:bodyPr>
            <a:normAutofit lnSpcReduction="10000"/>
          </a:bodyPr>
          <a:lstStyle/>
          <a:p>
            <a:pPr marL="285750" indent="-285750" algn="l">
              <a:buFont typeface="Arial" panose="020B0604020202020204" pitchFamily="34" charset="0"/>
              <a:buChar char="•"/>
            </a:pPr>
            <a:r>
              <a:rPr lang="en-US" sz="2000" dirty="0"/>
              <a:t>There are three endpoints to delete the data from the database using </a:t>
            </a:r>
            <a:r>
              <a:rPr lang="en-US" sz="2000" dirty="0" err="1"/>
              <a:t>FastAPI</a:t>
            </a:r>
            <a:r>
              <a:rPr lang="en-US" sz="2000" dirty="0"/>
              <a:t>.</a:t>
            </a:r>
          </a:p>
          <a:p>
            <a:pPr algn="l"/>
            <a:endParaRPr lang="en-US" sz="2000" dirty="0"/>
          </a:p>
          <a:p>
            <a:pPr marL="285750" indent="-285750" algn="l">
              <a:buFont typeface="Arial" panose="020B0604020202020204" pitchFamily="34" charset="0"/>
              <a:buChar char="•"/>
            </a:pPr>
            <a:r>
              <a:rPr lang="en-US" sz="2000" dirty="0"/>
              <a:t>They are :-</a:t>
            </a:r>
          </a:p>
          <a:p>
            <a:pPr marL="800100" lvl="1" indent="-342900">
              <a:buFont typeface="+mj-lt"/>
              <a:buAutoNum type="arabicPeriod"/>
            </a:pPr>
            <a:r>
              <a:rPr lang="en-IN" sz="1600" dirty="0"/>
              <a:t>First to just delete one variant from the database.</a:t>
            </a:r>
          </a:p>
          <a:p>
            <a:pPr marL="800100" lvl="1" indent="-342900">
              <a:buFont typeface="+mj-lt"/>
              <a:buAutoNum type="arabicPeriod"/>
            </a:pPr>
            <a:r>
              <a:rPr lang="en-IN" sz="1600" dirty="0"/>
              <a:t>Second to delete all the variants from the database, to allow to delete product without foreign key issues.</a:t>
            </a:r>
          </a:p>
          <a:p>
            <a:pPr marL="800100" lvl="1" indent="-342900">
              <a:buFont typeface="+mj-lt"/>
              <a:buAutoNum type="arabicPeriod"/>
            </a:pPr>
            <a:r>
              <a:rPr lang="en-IN" sz="1600" dirty="0"/>
              <a:t>Third to delete the product from the database.</a:t>
            </a:r>
          </a:p>
        </p:txBody>
      </p:sp>
      <p:pic>
        <p:nvPicPr>
          <p:cNvPr id="5" name="Picture 4">
            <a:extLst>
              <a:ext uri="{FF2B5EF4-FFF2-40B4-BE49-F238E27FC236}">
                <a16:creationId xmlns:a16="http://schemas.microsoft.com/office/drawing/2014/main" id="{0B37FD96-A24B-914F-28D2-0C3C0A9ACA0E}"/>
              </a:ext>
            </a:extLst>
          </p:cNvPr>
          <p:cNvPicPr>
            <a:picLocks noChangeAspect="1"/>
          </p:cNvPicPr>
          <p:nvPr/>
        </p:nvPicPr>
        <p:blipFill>
          <a:blip r:embed="rId2"/>
          <a:stretch>
            <a:fillRect/>
          </a:stretch>
        </p:blipFill>
        <p:spPr>
          <a:xfrm>
            <a:off x="6050432" y="2663123"/>
            <a:ext cx="5227773" cy="1531753"/>
          </a:xfrm>
          <a:prstGeom prst="rect">
            <a:avLst/>
          </a:prstGeom>
        </p:spPr>
      </p:pic>
    </p:spTree>
    <p:extLst>
      <p:ext uri="{BB962C8B-B14F-4D97-AF65-F5344CB8AC3E}">
        <p14:creationId xmlns:p14="http://schemas.microsoft.com/office/powerpoint/2010/main" val="19358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1035660" y="3199253"/>
            <a:ext cx="10353762" cy="963706"/>
          </a:xfrm>
        </p:spPr>
        <p:txBody>
          <a:bodyPr>
            <a:noAutofit/>
          </a:bodyPr>
          <a:lstStyle/>
          <a:p>
            <a:r>
              <a:rPr lang="en-US" sz="2000" dirty="0"/>
              <a:t>The above picture is the thunder client output for DELETE request.</a:t>
            </a:r>
            <a:br>
              <a:rPr lang="en-US" sz="2000" dirty="0"/>
            </a:br>
            <a:r>
              <a:rPr lang="en-US" sz="2000" dirty="0"/>
              <a:t>The below picture is the changes made to database after deleting one variants of Suits.</a:t>
            </a:r>
            <a:endParaRPr lang="en-IN" sz="20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7" y="355238"/>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Delete one Variant</a:t>
            </a:r>
            <a:endParaRPr lang="en-IN" dirty="0"/>
          </a:p>
        </p:txBody>
      </p:sp>
      <p:pic>
        <p:nvPicPr>
          <p:cNvPr id="5" name="Picture 4">
            <a:extLst>
              <a:ext uri="{FF2B5EF4-FFF2-40B4-BE49-F238E27FC236}">
                <a16:creationId xmlns:a16="http://schemas.microsoft.com/office/drawing/2014/main" id="{E8E81545-67AD-7813-0E50-1D3002B292A3}"/>
              </a:ext>
            </a:extLst>
          </p:cNvPr>
          <p:cNvPicPr>
            <a:picLocks noChangeAspect="1"/>
          </p:cNvPicPr>
          <p:nvPr/>
        </p:nvPicPr>
        <p:blipFill>
          <a:blip r:embed="rId2"/>
          <a:stretch>
            <a:fillRect/>
          </a:stretch>
        </p:blipFill>
        <p:spPr>
          <a:xfrm>
            <a:off x="2371316" y="1018626"/>
            <a:ext cx="7449364" cy="2219248"/>
          </a:xfrm>
          <a:prstGeom prst="rect">
            <a:avLst/>
          </a:prstGeom>
        </p:spPr>
      </p:pic>
      <p:pic>
        <p:nvPicPr>
          <p:cNvPr id="10" name="Picture 9">
            <a:extLst>
              <a:ext uri="{FF2B5EF4-FFF2-40B4-BE49-F238E27FC236}">
                <a16:creationId xmlns:a16="http://schemas.microsoft.com/office/drawing/2014/main" id="{E6C12408-B354-C1B5-29DF-644449ADDF67}"/>
              </a:ext>
            </a:extLst>
          </p:cNvPr>
          <p:cNvPicPr>
            <a:picLocks noChangeAspect="1"/>
          </p:cNvPicPr>
          <p:nvPr/>
        </p:nvPicPr>
        <p:blipFill>
          <a:blip r:embed="rId3"/>
          <a:stretch>
            <a:fillRect/>
          </a:stretch>
        </p:blipFill>
        <p:spPr>
          <a:xfrm>
            <a:off x="2752345" y="4162959"/>
            <a:ext cx="6687309" cy="2437564"/>
          </a:xfrm>
          <a:prstGeom prst="rect">
            <a:avLst/>
          </a:prstGeom>
        </p:spPr>
      </p:pic>
    </p:spTree>
    <p:extLst>
      <p:ext uri="{BB962C8B-B14F-4D97-AF65-F5344CB8AC3E}">
        <p14:creationId xmlns:p14="http://schemas.microsoft.com/office/powerpoint/2010/main" val="393793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919116" y="4069977"/>
            <a:ext cx="10353762" cy="963706"/>
          </a:xfrm>
        </p:spPr>
        <p:txBody>
          <a:bodyPr>
            <a:noAutofit/>
          </a:bodyPr>
          <a:lstStyle/>
          <a:p>
            <a:r>
              <a:rPr lang="en-US" sz="2000" dirty="0"/>
              <a:t>The above picture is the thunder client output for DELETE request.</a:t>
            </a:r>
            <a:br>
              <a:rPr lang="en-US" sz="2000" dirty="0"/>
            </a:br>
            <a:r>
              <a:rPr lang="en-US" sz="2000" dirty="0"/>
              <a:t>The below picture is the changes made to database after deleting all variants for Shirts.</a:t>
            </a:r>
            <a:endParaRPr lang="en-IN" sz="20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7" y="355238"/>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2. Delete all Variants</a:t>
            </a:r>
            <a:endParaRPr lang="en-IN" dirty="0"/>
          </a:p>
        </p:txBody>
      </p:sp>
      <p:pic>
        <p:nvPicPr>
          <p:cNvPr id="4" name="Picture 3">
            <a:extLst>
              <a:ext uri="{FF2B5EF4-FFF2-40B4-BE49-F238E27FC236}">
                <a16:creationId xmlns:a16="http://schemas.microsoft.com/office/drawing/2014/main" id="{B0480660-F492-FD1D-8322-519D3069C4C1}"/>
              </a:ext>
            </a:extLst>
          </p:cNvPr>
          <p:cNvPicPr>
            <a:picLocks noChangeAspect="1"/>
          </p:cNvPicPr>
          <p:nvPr/>
        </p:nvPicPr>
        <p:blipFill>
          <a:blip r:embed="rId2"/>
          <a:stretch>
            <a:fillRect/>
          </a:stretch>
        </p:blipFill>
        <p:spPr>
          <a:xfrm>
            <a:off x="3256333" y="1018627"/>
            <a:ext cx="5679329" cy="3051350"/>
          </a:xfrm>
          <a:prstGeom prst="rect">
            <a:avLst/>
          </a:prstGeom>
        </p:spPr>
      </p:pic>
      <p:pic>
        <p:nvPicPr>
          <p:cNvPr id="7" name="Picture 6">
            <a:extLst>
              <a:ext uri="{FF2B5EF4-FFF2-40B4-BE49-F238E27FC236}">
                <a16:creationId xmlns:a16="http://schemas.microsoft.com/office/drawing/2014/main" id="{4D917216-632C-4ED6-57C8-46BA64266FC5}"/>
              </a:ext>
            </a:extLst>
          </p:cNvPr>
          <p:cNvPicPr>
            <a:picLocks noChangeAspect="1"/>
          </p:cNvPicPr>
          <p:nvPr/>
        </p:nvPicPr>
        <p:blipFill>
          <a:blip r:embed="rId3"/>
          <a:stretch>
            <a:fillRect/>
          </a:stretch>
        </p:blipFill>
        <p:spPr>
          <a:xfrm>
            <a:off x="2808600" y="5167007"/>
            <a:ext cx="6574800" cy="1561076"/>
          </a:xfrm>
          <a:prstGeom prst="rect">
            <a:avLst/>
          </a:prstGeom>
        </p:spPr>
      </p:pic>
    </p:spTree>
    <p:extLst>
      <p:ext uri="{BB962C8B-B14F-4D97-AF65-F5344CB8AC3E}">
        <p14:creationId xmlns:p14="http://schemas.microsoft.com/office/powerpoint/2010/main" val="275277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919115" y="5262283"/>
            <a:ext cx="10353762" cy="963706"/>
          </a:xfrm>
        </p:spPr>
        <p:txBody>
          <a:bodyPr>
            <a:noAutofit/>
          </a:bodyPr>
          <a:lstStyle/>
          <a:p>
            <a:r>
              <a:rPr lang="en-US" sz="2000" dirty="0"/>
              <a:t>The above two pictures are the thunder client output for DELETE request.</a:t>
            </a:r>
            <a:br>
              <a:rPr lang="en-US" sz="2000" dirty="0"/>
            </a:br>
            <a:r>
              <a:rPr lang="en-US" sz="2000" dirty="0"/>
              <a:t>The first picture is to show deletion of product – Shirts, and second is to show the reason behind no deletion of product – Suits.</a:t>
            </a:r>
            <a:endParaRPr lang="en-IN" sz="20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7" y="355238"/>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3. Delete Product</a:t>
            </a:r>
            <a:endParaRPr lang="en-IN" dirty="0"/>
          </a:p>
        </p:txBody>
      </p:sp>
      <p:pic>
        <p:nvPicPr>
          <p:cNvPr id="5" name="Picture 4">
            <a:extLst>
              <a:ext uri="{FF2B5EF4-FFF2-40B4-BE49-F238E27FC236}">
                <a16:creationId xmlns:a16="http://schemas.microsoft.com/office/drawing/2014/main" id="{1B999F56-1BD0-3A57-6A0B-29B499B22900}"/>
              </a:ext>
            </a:extLst>
          </p:cNvPr>
          <p:cNvPicPr>
            <a:picLocks noChangeAspect="1"/>
          </p:cNvPicPr>
          <p:nvPr/>
        </p:nvPicPr>
        <p:blipFill>
          <a:blip r:embed="rId2"/>
          <a:stretch>
            <a:fillRect/>
          </a:stretch>
        </p:blipFill>
        <p:spPr>
          <a:xfrm>
            <a:off x="1900823" y="1301080"/>
            <a:ext cx="8390347" cy="1684166"/>
          </a:xfrm>
          <a:prstGeom prst="rect">
            <a:avLst/>
          </a:prstGeom>
        </p:spPr>
      </p:pic>
      <p:pic>
        <p:nvPicPr>
          <p:cNvPr id="8" name="Picture 7">
            <a:extLst>
              <a:ext uri="{FF2B5EF4-FFF2-40B4-BE49-F238E27FC236}">
                <a16:creationId xmlns:a16="http://schemas.microsoft.com/office/drawing/2014/main" id="{60A113C7-D1CA-9EFB-EA23-054976098940}"/>
              </a:ext>
            </a:extLst>
          </p:cNvPr>
          <p:cNvPicPr>
            <a:picLocks noChangeAspect="1"/>
          </p:cNvPicPr>
          <p:nvPr/>
        </p:nvPicPr>
        <p:blipFill>
          <a:blip r:embed="rId3"/>
          <a:stretch>
            <a:fillRect/>
          </a:stretch>
        </p:blipFill>
        <p:spPr>
          <a:xfrm>
            <a:off x="449086" y="3123677"/>
            <a:ext cx="11293819" cy="1722269"/>
          </a:xfrm>
          <a:prstGeom prst="rect">
            <a:avLst/>
          </a:prstGeom>
        </p:spPr>
      </p:pic>
    </p:spTree>
    <p:extLst>
      <p:ext uri="{BB962C8B-B14F-4D97-AF65-F5344CB8AC3E}">
        <p14:creationId xmlns:p14="http://schemas.microsoft.com/office/powerpoint/2010/main" val="29202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919117" y="3390902"/>
            <a:ext cx="10353762" cy="963706"/>
          </a:xfrm>
        </p:spPr>
        <p:txBody>
          <a:bodyPr>
            <a:noAutofit/>
          </a:bodyPr>
          <a:lstStyle/>
          <a:p>
            <a:r>
              <a:rPr lang="en-US" sz="2000" dirty="0"/>
              <a:t>The above two pictures are the thunder client output for DELETE request.</a:t>
            </a:r>
            <a:br>
              <a:rPr lang="en-US" sz="2000" dirty="0"/>
            </a:br>
            <a:r>
              <a:rPr lang="en-US" sz="2000" dirty="0"/>
              <a:t>The below picture shows the changes made to database, after deletion of product – Shirts.</a:t>
            </a:r>
            <a:endParaRPr lang="en-IN" sz="20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7" y="355238"/>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3. Delete Product (Continued)</a:t>
            </a:r>
            <a:endParaRPr lang="en-IN" dirty="0"/>
          </a:p>
        </p:txBody>
      </p:sp>
      <p:pic>
        <p:nvPicPr>
          <p:cNvPr id="5" name="Picture 4">
            <a:extLst>
              <a:ext uri="{FF2B5EF4-FFF2-40B4-BE49-F238E27FC236}">
                <a16:creationId xmlns:a16="http://schemas.microsoft.com/office/drawing/2014/main" id="{1B999F56-1BD0-3A57-6A0B-29B499B22900}"/>
              </a:ext>
            </a:extLst>
          </p:cNvPr>
          <p:cNvPicPr>
            <a:picLocks noChangeAspect="1"/>
          </p:cNvPicPr>
          <p:nvPr/>
        </p:nvPicPr>
        <p:blipFill>
          <a:blip r:embed="rId2"/>
          <a:stretch>
            <a:fillRect/>
          </a:stretch>
        </p:blipFill>
        <p:spPr>
          <a:xfrm>
            <a:off x="1900823" y="1301080"/>
            <a:ext cx="8390347" cy="1684166"/>
          </a:xfrm>
          <a:prstGeom prst="rect">
            <a:avLst/>
          </a:prstGeom>
        </p:spPr>
      </p:pic>
      <p:pic>
        <p:nvPicPr>
          <p:cNvPr id="4" name="Picture 3">
            <a:extLst>
              <a:ext uri="{FF2B5EF4-FFF2-40B4-BE49-F238E27FC236}">
                <a16:creationId xmlns:a16="http://schemas.microsoft.com/office/drawing/2014/main" id="{D7974BF7-BE42-54EE-E9B0-0C936A4B1E43}"/>
              </a:ext>
            </a:extLst>
          </p:cNvPr>
          <p:cNvPicPr>
            <a:picLocks noChangeAspect="1"/>
          </p:cNvPicPr>
          <p:nvPr/>
        </p:nvPicPr>
        <p:blipFill>
          <a:blip r:embed="rId3"/>
          <a:stretch>
            <a:fillRect/>
          </a:stretch>
        </p:blipFill>
        <p:spPr>
          <a:xfrm>
            <a:off x="4640450" y="4466804"/>
            <a:ext cx="2911092" cy="1958510"/>
          </a:xfrm>
          <a:prstGeom prst="rect">
            <a:avLst/>
          </a:prstGeom>
        </p:spPr>
      </p:pic>
    </p:spTree>
    <p:extLst>
      <p:ext uri="{BB962C8B-B14F-4D97-AF65-F5344CB8AC3E}">
        <p14:creationId xmlns:p14="http://schemas.microsoft.com/office/powerpoint/2010/main" val="6497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42C001-0093-814E-C448-5454DD89CCF9}"/>
              </a:ext>
            </a:extLst>
          </p:cNvPr>
          <p:cNvSpPr>
            <a:spLocks noGrp="1"/>
          </p:cNvSpPr>
          <p:nvPr>
            <p:ph type="title"/>
          </p:nvPr>
        </p:nvSpPr>
        <p:spPr>
          <a:xfrm>
            <a:off x="919119" y="2943775"/>
            <a:ext cx="10353762" cy="970450"/>
          </a:xfrm>
        </p:spPr>
        <p:txBody>
          <a:bodyPr/>
          <a:lstStyle/>
          <a:p>
            <a:r>
              <a:rPr lang="en-US" dirty="0"/>
              <a:t>Thank you!</a:t>
            </a:r>
            <a:endParaRPr lang="en-IN" dirty="0"/>
          </a:p>
        </p:txBody>
      </p:sp>
    </p:spTree>
    <p:extLst>
      <p:ext uri="{BB962C8B-B14F-4D97-AF65-F5344CB8AC3E}">
        <p14:creationId xmlns:p14="http://schemas.microsoft.com/office/powerpoint/2010/main" val="136125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08E1-4534-3190-59E2-E0D935E55522}"/>
              </a:ext>
            </a:extLst>
          </p:cNvPr>
          <p:cNvSpPr>
            <a:spLocks noGrp="1"/>
          </p:cNvSpPr>
          <p:nvPr>
            <p:ph type="title"/>
          </p:nvPr>
        </p:nvSpPr>
        <p:spPr/>
        <p:txBody>
          <a:bodyPr/>
          <a:lstStyle/>
          <a:p>
            <a:r>
              <a:rPr lang="en-US" dirty="0"/>
              <a:t>Different </a:t>
            </a:r>
            <a:r>
              <a:rPr lang="en-US" dirty="0" err="1"/>
              <a:t>FastAPI</a:t>
            </a:r>
            <a:r>
              <a:rPr lang="en-US" dirty="0"/>
              <a:t> Endpoints</a:t>
            </a:r>
            <a:endParaRPr lang="en-IN" dirty="0"/>
          </a:p>
        </p:txBody>
      </p:sp>
      <p:pic>
        <p:nvPicPr>
          <p:cNvPr id="4" name="Picture 3">
            <a:extLst>
              <a:ext uri="{FF2B5EF4-FFF2-40B4-BE49-F238E27FC236}">
                <a16:creationId xmlns:a16="http://schemas.microsoft.com/office/drawing/2014/main" id="{C8957C08-024B-4273-927F-041C78303D30}"/>
              </a:ext>
            </a:extLst>
          </p:cNvPr>
          <p:cNvPicPr>
            <a:picLocks noChangeAspect="1"/>
          </p:cNvPicPr>
          <p:nvPr/>
        </p:nvPicPr>
        <p:blipFill>
          <a:blip r:embed="rId2"/>
          <a:stretch>
            <a:fillRect/>
          </a:stretch>
        </p:blipFill>
        <p:spPr>
          <a:xfrm>
            <a:off x="1545570" y="1580050"/>
            <a:ext cx="9090212" cy="3218399"/>
          </a:xfrm>
          <a:prstGeom prst="rect">
            <a:avLst/>
          </a:prstGeom>
        </p:spPr>
      </p:pic>
      <p:sp>
        <p:nvSpPr>
          <p:cNvPr id="7" name="Title 1">
            <a:extLst>
              <a:ext uri="{FF2B5EF4-FFF2-40B4-BE49-F238E27FC236}">
                <a16:creationId xmlns:a16="http://schemas.microsoft.com/office/drawing/2014/main" id="{1BAA0C9A-7C8F-3867-9967-5539CA125577}"/>
              </a:ext>
            </a:extLst>
          </p:cNvPr>
          <p:cNvSpPr txBox="1">
            <a:spLocks/>
          </p:cNvSpPr>
          <p:nvPr/>
        </p:nvSpPr>
        <p:spPr>
          <a:xfrm>
            <a:off x="913795" y="504373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500" dirty="0"/>
              <a:t>Total 9 Endpoints, 3 to Create data, 1 to Read data, 2 to Update data, </a:t>
            </a:r>
          </a:p>
          <a:p>
            <a:pPr algn="l"/>
            <a:r>
              <a:rPr lang="en-US" sz="2500" dirty="0"/>
              <a:t>3 to Delete Data.</a:t>
            </a:r>
            <a:endParaRPr lang="en-IN" sz="2500" dirty="0"/>
          </a:p>
        </p:txBody>
      </p:sp>
    </p:spTree>
    <p:extLst>
      <p:ext uri="{BB962C8B-B14F-4D97-AF65-F5344CB8AC3E}">
        <p14:creationId xmlns:p14="http://schemas.microsoft.com/office/powerpoint/2010/main" val="369432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FC41-BE68-57C6-0BA3-E658021A4614}"/>
              </a:ext>
            </a:extLst>
          </p:cNvPr>
          <p:cNvSpPr>
            <a:spLocks noGrp="1"/>
          </p:cNvSpPr>
          <p:nvPr>
            <p:ph type="title"/>
          </p:nvPr>
        </p:nvSpPr>
        <p:spPr>
          <a:xfrm>
            <a:off x="913795" y="609600"/>
            <a:ext cx="3706889" cy="753035"/>
          </a:xfrm>
        </p:spPr>
        <p:txBody>
          <a:bodyPr>
            <a:normAutofit/>
          </a:bodyPr>
          <a:lstStyle/>
          <a:p>
            <a:r>
              <a:rPr lang="en-US" sz="3600" dirty="0"/>
              <a:t>Create Endpoints</a:t>
            </a:r>
            <a:endParaRPr lang="en-IN" sz="3600" dirty="0"/>
          </a:p>
        </p:txBody>
      </p:sp>
      <p:pic>
        <p:nvPicPr>
          <p:cNvPr id="6" name="Content Placeholder 5">
            <a:extLst>
              <a:ext uri="{FF2B5EF4-FFF2-40B4-BE49-F238E27FC236}">
                <a16:creationId xmlns:a16="http://schemas.microsoft.com/office/drawing/2014/main" id="{79FDD7CD-4031-41EF-F5E7-47D2F4F8EF8F}"/>
              </a:ext>
            </a:extLst>
          </p:cNvPr>
          <p:cNvPicPr>
            <a:picLocks noGrp="1" noChangeAspect="1"/>
          </p:cNvPicPr>
          <p:nvPr>
            <p:ph idx="1"/>
          </p:nvPr>
        </p:nvPicPr>
        <p:blipFill>
          <a:blip r:embed="rId2"/>
          <a:stretch>
            <a:fillRect/>
          </a:stretch>
        </p:blipFill>
        <p:spPr>
          <a:xfrm>
            <a:off x="5990712" y="2722481"/>
            <a:ext cx="5287493" cy="1413037"/>
          </a:xfrm>
        </p:spPr>
      </p:pic>
      <p:sp>
        <p:nvSpPr>
          <p:cNvPr id="4" name="Text Placeholder 3">
            <a:extLst>
              <a:ext uri="{FF2B5EF4-FFF2-40B4-BE49-F238E27FC236}">
                <a16:creationId xmlns:a16="http://schemas.microsoft.com/office/drawing/2014/main" id="{FBDF0AE8-5500-67D5-3A0E-019FEF521AA5}"/>
              </a:ext>
            </a:extLst>
          </p:cNvPr>
          <p:cNvSpPr>
            <a:spLocks noGrp="1"/>
          </p:cNvSpPr>
          <p:nvPr>
            <p:ph type="body" sz="half" idx="2"/>
          </p:nvPr>
        </p:nvSpPr>
        <p:spPr>
          <a:xfrm>
            <a:off x="913795" y="1810871"/>
            <a:ext cx="3706889" cy="4428564"/>
          </a:xfrm>
        </p:spPr>
        <p:txBody>
          <a:bodyPr>
            <a:normAutofit/>
          </a:bodyPr>
          <a:lstStyle/>
          <a:p>
            <a:pPr marL="285750" indent="-285750" algn="l">
              <a:buFont typeface="Arial" panose="020B0604020202020204" pitchFamily="34" charset="0"/>
              <a:buChar char="•"/>
            </a:pPr>
            <a:r>
              <a:rPr lang="en-US" sz="2000" dirty="0"/>
              <a:t>There are three different endpoints to post and store data in a database using </a:t>
            </a:r>
            <a:r>
              <a:rPr lang="en-US" sz="2000" dirty="0" err="1"/>
              <a:t>FastAPI</a:t>
            </a:r>
            <a:r>
              <a:rPr lang="en-US" sz="2000" dirty="0"/>
              <a:t>.</a:t>
            </a:r>
          </a:p>
          <a:p>
            <a:pPr marL="285750" indent="-285750" algn="l">
              <a:buFont typeface="Arial" panose="020B0604020202020204" pitchFamily="34" charset="0"/>
              <a:buChar char="•"/>
            </a:pPr>
            <a:r>
              <a:rPr lang="en-US" sz="2000" dirty="0"/>
              <a:t>They are :-</a:t>
            </a:r>
          </a:p>
          <a:p>
            <a:pPr marL="800100" lvl="1" indent="-342900">
              <a:buFont typeface="+mj-lt"/>
              <a:buAutoNum type="arabicPeriod"/>
            </a:pPr>
            <a:r>
              <a:rPr lang="en-IN" sz="1600" dirty="0"/>
              <a:t>First to just add a product name to the database.</a:t>
            </a:r>
          </a:p>
          <a:p>
            <a:pPr marL="800100" lvl="1" indent="-342900">
              <a:buFont typeface="+mj-lt"/>
              <a:buAutoNum type="arabicPeriod"/>
            </a:pPr>
            <a:r>
              <a:rPr lang="en-IN" sz="1600" dirty="0"/>
              <a:t>Second to add both product name and its variants to the database.</a:t>
            </a:r>
          </a:p>
          <a:p>
            <a:pPr marL="800100" lvl="1" indent="-342900">
              <a:buFont typeface="+mj-lt"/>
              <a:buAutoNum type="arabicPeriod"/>
            </a:pPr>
            <a:r>
              <a:rPr lang="en-IN" sz="1600" dirty="0"/>
              <a:t>Third to add only variants of the pre-existing products in the database.</a:t>
            </a:r>
          </a:p>
        </p:txBody>
      </p:sp>
    </p:spTree>
    <p:extLst>
      <p:ext uri="{BB962C8B-B14F-4D97-AF65-F5344CB8AC3E}">
        <p14:creationId xmlns:p14="http://schemas.microsoft.com/office/powerpoint/2010/main" val="43299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1035660" y="3199253"/>
            <a:ext cx="10353762" cy="963706"/>
          </a:xfrm>
        </p:spPr>
        <p:txBody>
          <a:bodyPr>
            <a:noAutofit/>
          </a:bodyPr>
          <a:lstStyle/>
          <a:p>
            <a:r>
              <a:rPr lang="en-US" sz="2000" dirty="0"/>
              <a:t>The above picture is the thunder client output for POST request.</a:t>
            </a:r>
            <a:br>
              <a:rPr lang="en-US" sz="2000" dirty="0"/>
            </a:br>
            <a:r>
              <a:rPr lang="en-US" sz="2000" dirty="0"/>
              <a:t>The below two pictures are the changes made to database after this query.</a:t>
            </a:r>
            <a:endParaRPr lang="en-IN" sz="2000" dirty="0"/>
          </a:p>
        </p:txBody>
      </p:sp>
      <p:pic>
        <p:nvPicPr>
          <p:cNvPr id="4" name="Picture 3">
            <a:extLst>
              <a:ext uri="{FF2B5EF4-FFF2-40B4-BE49-F238E27FC236}">
                <a16:creationId xmlns:a16="http://schemas.microsoft.com/office/drawing/2014/main" id="{6FC80B39-C9A8-F903-1ECD-E0E5255AF8B7}"/>
              </a:ext>
            </a:extLst>
          </p:cNvPr>
          <p:cNvPicPr>
            <a:picLocks noChangeAspect="1"/>
          </p:cNvPicPr>
          <p:nvPr/>
        </p:nvPicPr>
        <p:blipFill>
          <a:blip r:embed="rId2"/>
          <a:stretch>
            <a:fillRect/>
          </a:stretch>
        </p:blipFill>
        <p:spPr>
          <a:xfrm>
            <a:off x="2040928" y="1158710"/>
            <a:ext cx="8110141" cy="1760374"/>
          </a:xfrm>
          <a:prstGeom prst="rect">
            <a:avLst/>
          </a:prstGeom>
        </p:spPr>
      </p:pic>
      <p:pic>
        <p:nvPicPr>
          <p:cNvPr id="6" name="Picture 5">
            <a:extLst>
              <a:ext uri="{FF2B5EF4-FFF2-40B4-BE49-F238E27FC236}">
                <a16:creationId xmlns:a16="http://schemas.microsoft.com/office/drawing/2014/main" id="{2E11E915-6D4D-AC8E-C1CF-E07818D75EDB}"/>
              </a:ext>
            </a:extLst>
          </p:cNvPr>
          <p:cNvPicPr>
            <a:picLocks noChangeAspect="1"/>
          </p:cNvPicPr>
          <p:nvPr/>
        </p:nvPicPr>
        <p:blipFill>
          <a:blip r:embed="rId3"/>
          <a:stretch>
            <a:fillRect/>
          </a:stretch>
        </p:blipFill>
        <p:spPr>
          <a:xfrm>
            <a:off x="802578" y="4443128"/>
            <a:ext cx="2804403" cy="1966130"/>
          </a:xfrm>
          <a:prstGeom prst="rect">
            <a:avLst/>
          </a:prstGeom>
        </p:spPr>
      </p:pic>
      <p:pic>
        <p:nvPicPr>
          <p:cNvPr id="8" name="Picture 7">
            <a:extLst>
              <a:ext uri="{FF2B5EF4-FFF2-40B4-BE49-F238E27FC236}">
                <a16:creationId xmlns:a16="http://schemas.microsoft.com/office/drawing/2014/main" id="{BAA34B0E-0417-5D7A-0A80-EA43F0A9AFD0}"/>
              </a:ext>
            </a:extLst>
          </p:cNvPr>
          <p:cNvPicPr>
            <a:picLocks noChangeAspect="1"/>
          </p:cNvPicPr>
          <p:nvPr/>
        </p:nvPicPr>
        <p:blipFill>
          <a:blip r:embed="rId4"/>
          <a:stretch>
            <a:fillRect/>
          </a:stretch>
        </p:blipFill>
        <p:spPr>
          <a:xfrm>
            <a:off x="4226001" y="4443128"/>
            <a:ext cx="7163421" cy="1760373"/>
          </a:xfrm>
          <a:prstGeom prst="rect">
            <a:avLst/>
          </a:prstGeom>
        </p:spPr>
      </p:pic>
      <p:sp>
        <p:nvSpPr>
          <p:cNvPr id="9" name="Title 1">
            <a:extLst>
              <a:ext uri="{FF2B5EF4-FFF2-40B4-BE49-F238E27FC236}">
                <a16:creationId xmlns:a16="http://schemas.microsoft.com/office/drawing/2014/main" id="{F9F6DB76-301C-0F82-0F96-058EBFC29C4B}"/>
              </a:ext>
            </a:extLst>
          </p:cNvPr>
          <p:cNvSpPr txBox="1">
            <a:spLocks/>
          </p:cNvSpPr>
          <p:nvPr/>
        </p:nvSpPr>
        <p:spPr>
          <a:xfrm>
            <a:off x="919117" y="355238"/>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Add Product Name</a:t>
            </a:r>
            <a:endParaRPr lang="en-IN" dirty="0"/>
          </a:p>
        </p:txBody>
      </p:sp>
    </p:spTree>
    <p:extLst>
      <p:ext uri="{BB962C8B-B14F-4D97-AF65-F5344CB8AC3E}">
        <p14:creationId xmlns:p14="http://schemas.microsoft.com/office/powerpoint/2010/main" val="317460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1035659" y="5357521"/>
            <a:ext cx="10353762" cy="963706"/>
          </a:xfrm>
        </p:spPr>
        <p:txBody>
          <a:bodyPr>
            <a:noAutofit/>
          </a:bodyPr>
          <a:lstStyle/>
          <a:p>
            <a:r>
              <a:rPr lang="en-US" sz="2000" dirty="0"/>
              <a:t>The above picture is the thunder client output for POST request.</a:t>
            </a:r>
            <a:endParaRPr lang="en-IN" sz="20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63388"/>
          </a:xfrm>
          <a:prstGeom prst="rect">
            <a:avLst/>
          </a:prstGeom>
          <a:effectLst>
            <a:outerShdw blurRad="25400" dir="17880000">
              <a:srgbClr val="000000">
                <a:alpha val="46000"/>
              </a:srgb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2. Add Product and Variants</a:t>
            </a:r>
            <a:endParaRPr lang="en-IN" dirty="0"/>
          </a:p>
        </p:txBody>
      </p:sp>
      <p:pic>
        <p:nvPicPr>
          <p:cNvPr id="5" name="Picture 4">
            <a:extLst>
              <a:ext uri="{FF2B5EF4-FFF2-40B4-BE49-F238E27FC236}">
                <a16:creationId xmlns:a16="http://schemas.microsoft.com/office/drawing/2014/main" id="{FBE1A526-E6D0-D52B-ECA7-51CE2D35ECA2}"/>
              </a:ext>
            </a:extLst>
          </p:cNvPr>
          <p:cNvPicPr>
            <a:picLocks noChangeAspect="1"/>
          </p:cNvPicPr>
          <p:nvPr/>
        </p:nvPicPr>
        <p:blipFill>
          <a:blip r:embed="rId2"/>
          <a:stretch>
            <a:fillRect/>
          </a:stretch>
        </p:blipFill>
        <p:spPr>
          <a:xfrm>
            <a:off x="2620003" y="1153096"/>
            <a:ext cx="6951993" cy="3849948"/>
          </a:xfrm>
          <a:prstGeom prst="rect">
            <a:avLst/>
          </a:prstGeom>
        </p:spPr>
      </p:pic>
    </p:spTree>
    <p:extLst>
      <p:ext uri="{BB962C8B-B14F-4D97-AF65-F5344CB8AC3E}">
        <p14:creationId xmlns:p14="http://schemas.microsoft.com/office/powerpoint/2010/main" val="161353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E0EA-1934-F189-9AB9-A31A91910E93}"/>
              </a:ext>
            </a:extLst>
          </p:cNvPr>
          <p:cNvSpPr>
            <a:spLocks noGrp="1"/>
          </p:cNvSpPr>
          <p:nvPr>
            <p:ph type="title"/>
          </p:nvPr>
        </p:nvSpPr>
        <p:spPr>
          <a:xfrm>
            <a:off x="1035658" y="5679140"/>
            <a:ext cx="10353762" cy="963706"/>
          </a:xfrm>
        </p:spPr>
        <p:txBody>
          <a:bodyPr>
            <a:noAutofit/>
          </a:bodyPr>
          <a:lstStyle/>
          <a:p>
            <a:pPr algn="l"/>
            <a:r>
              <a:rPr lang="en-US" sz="1600" dirty="0"/>
              <a:t>The first picture is the thunder client output for POST request, where variants are added to the product </a:t>
            </a:r>
            <a:br>
              <a:rPr lang="en-US" sz="1600" dirty="0"/>
            </a:br>
            <a:r>
              <a:rPr lang="en-US" sz="1600" dirty="0"/>
              <a:t>name – Blazers.</a:t>
            </a:r>
            <a:br>
              <a:rPr lang="en-US" sz="1600" dirty="0"/>
            </a:br>
            <a:r>
              <a:rPr lang="en-US" sz="1600" dirty="0"/>
              <a:t>The second picture is to show the output when product is not found in the database, giving error 404 Not Found.</a:t>
            </a:r>
            <a:endParaRPr lang="en-IN" sz="1600" dirty="0"/>
          </a:p>
        </p:txBody>
      </p:sp>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14084"/>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3. Add Variants for Existing Product</a:t>
            </a:r>
            <a:endParaRPr lang="en-IN" dirty="0"/>
          </a:p>
        </p:txBody>
      </p:sp>
      <p:pic>
        <p:nvPicPr>
          <p:cNvPr id="4" name="Picture 3">
            <a:extLst>
              <a:ext uri="{FF2B5EF4-FFF2-40B4-BE49-F238E27FC236}">
                <a16:creationId xmlns:a16="http://schemas.microsoft.com/office/drawing/2014/main" id="{93746C6C-0AFF-0E56-A034-24A85089131B}"/>
              </a:ext>
            </a:extLst>
          </p:cNvPr>
          <p:cNvPicPr>
            <a:picLocks noChangeAspect="1"/>
          </p:cNvPicPr>
          <p:nvPr/>
        </p:nvPicPr>
        <p:blipFill>
          <a:blip r:embed="rId2"/>
          <a:stretch>
            <a:fillRect/>
          </a:stretch>
        </p:blipFill>
        <p:spPr>
          <a:xfrm>
            <a:off x="2353742" y="876391"/>
            <a:ext cx="7484516" cy="2425847"/>
          </a:xfrm>
          <a:prstGeom prst="rect">
            <a:avLst/>
          </a:prstGeom>
        </p:spPr>
      </p:pic>
      <p:pic>
        <p:nvPicPr>
          <p:cNvPr id="7" name="Picture 6">
            <a:extLst>
              <a:ext uri="{FF2B5EF4-FFF2-40B4-BE49-F238E27FC236}">
                <a16:creationId xmlns:a16="http://schemas.microsoft.com/office/drawing/2014/main" id="{EFBADCE2-BC0E-1A3C-1D3E-465FFCE11217}"/>
              </a:ext>
            </a:extLst>
          </p:cNvPr>
          <p:cNvPicPr>
            <a:picLocks noChangeAspect="1"/>
          </p:cNvPicPr>
          <p:nvPr/>
        </p:nvPicPr>
        <p:blipFill>
          <a:blip r:embed="rId3"/>
          <a:stretch>
            <a:fillRect/>
          </a:stretch>
        </p:blipFill>
        <p:spPr>
          <a:xfrm>
            <a:off x="2801703" y="3503407"/>
            <a:ext cx="6588594" cy="1974563"/>
          </a:xfrm>
          <a:prstGeom prst="rect">
            <a:avLst/>
          </a:prstGeom>
        </p:spPr>
      </p:pic>
    </p:spTree>
    <p:extLst>
      <p:ext uri="{BB962C8B-B14F-4D97-AF65-F5344CB8AC3E}">
        <p14:creationId xmlns:p14="http://schemas.microsoft.com/office/powerpoint/2010/main" val="19733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F6DB76-301C-0F82-0F96-058EBFC29C4B}"/>
              </a:ext>
            </a:extLst>
          </p:cNvPr>
          <p:cNvSpPr txBox="1">
            <a:spLocks/>
          </p:cNvSpPr>
          <p:nvPr/>
        </p:nvSpPr>
        <p:spPr>
          <a:xfrm>
            <a:off x="919119" y="215154"/>
            <a:ext cx="10353762" cy="614084"/>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Database SS after all three POST requests</a:t>
            </a:r>
            <a:endParaRPr lang="en-IN" dirty="0"/>
          </a:p>
        </p:txBody>
      </p:sp>
      <p:pic>
        <p:nvPicPr>
          <p:cNvPr id="5" name="Picture 4">
            <a:extLst>
              <a:ext uri="{FF2B5EF4-FFF2-40B4-BE49-F238E27FC236}">
                <a16:creationId xmlns:a16="http://schemas.microsoft.com/office/drawing/2014/main" id="{9DAEEA88-A49B-634E-4F41-2E836FACF397}"/>
              </a:ext>
            </a:extLst>
          </p:cNvPr>
          <p:cNvPicPr>
            <a:picLocks noChangeAspect="1"/>
          </p:cNvPicPr>
          <p:nvPr/>
        </p:nvPicPr>
        <p:blipFill>
          <a:blip r:embed="rId2"/>
          <a:stretch>
            <a:fillRect/>
          </a:stretch>
        </p:blipFill>
        <p:spPr>
          <a:xfrm>
            <a:off x="4644264" y="962713"/>
            <a:ext cx="2903472" cy="2225233"/>
          </a:xfrm>
          <a:prstGeom prst="rect">
            <a:avLst/>
          </a:prstGeom>
        </p:spPr>
      </p:pic>
      <p:pic>
        <p:nvPicPr>
          <p:cNvPr id="8" name="Picture 7">
            <a:extLst>
              <a:ext uri="{FF2B5EF4-FFF2-40B4-BE49-F238E27FC236}">
                <a16:creationId xmlns:a16="http://schemas.microsoft.com/office/drawing/2014/main" id="{C794C6E4-FD49-F1A2-E563-9204C6CB24E1}"/>
              </a:ext>
            </a:extLst>
          </p:cNvPr>
          <p:cNvPicPr>
            <a:picLocks noChangeAspect="1"/>
          </p:cNvPicPr>
          <p:nvPr/>
        </p:nvPicPr>
        <p:blipFill>
          <a:blip r:embed="rId3"/>
          <a:stretch>
            <a:fillRect/>
          </a:stretch>
        </p:blipFill>
        <p:spPr>
          <a:xfrm>
            <a:off x="2487617" y="3429000"/>
            <a:ext cx="7216765" cy="2972058"/>
          </a:xfrm>
          <a:prstGeom prst="rect">
            <a:avLst/>
          </a:prstGeom>
        </p:spPr>
      </p:pic>
    </p:spTree>
    <p:extLst>
      <p:ext uri="{BB962C8B-B14F-4D97-AF65-F5344CB8AC3E}">
        <p14:creationId xmlns:p14="http://schemas.microsoft.com/office/powerpoint/2010/main" val="121933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FC41-BE68-57C6-0BA3-E658021A4614}"/>
              </a:ext>
            </a:extLst>
          </p:cNvPr>
          <p:cNvSpPr>
            <a:spLocks noGrp="1"/>
          </p:cNvSpPr>
          <p:nvPr>
            <p:ph type="title"/>
          </p:nvPr>
        </p:nvSpPr>
        <p:spPr>
          <a:xfrm>
            <a:off x="913795" y="609600"/>
            <a:ext cx="3706889" cy="753035"/>
          </a:xfrm>
        </p:spPr>
        <p:txBody>
          <a:bodyPr>
            <a:normAutofit/>
          </a:bodyPr>
          <a:lstStyle/>
          <a:p>
            <a:r>
              <a:rPr lang="en-US" sz="3600" dirty="0"/>
              <a:t>Read Endpoints</a:t>
            </a:r>
            <a:endParaRPr lang="en-IN" sz="3600" dirty="0"/>
          </a:p>
        </p:txBody>
      </p:sp>
      <p:sp>
        <p:nvSpPr>
          <p:cNvPr id="4" name="Text Placeholder 3">
            <a:extLst>
              <a:ext uri="{FF2B5EF4-FFF2-40B4-BE49-F238E27FC236}">
                <a16:creationId xmlns:a16="http://schemas.microsoft.com/office/drawing/2014/main" id="{FBDF0AE8-5500-67D5-3A0E-019FEF521AA5}"/>
              </a:ext>
            </a:extLst>
          </p:cNvPr>
          <p:cNvSpPr>
            <a:spLocks noGrp="1"/>
          </p:cNvSpPr>
          <p:nvPr>
            <p:ph type="body" sz="half" idx="2"/>
          </p:nvPr>
        </p:nvSpPr>
        <p:spPr>
          <a:xfrm>
            <a:off x="913795" y="1810871"/>
            <a:ext cx="3706889" cy="4428564"/>
          </a:xfrm>
        </p:spPr>
        <p:txBody>
          <a:bodyPr>
            <a:normAutofit/>
          </a:bodyPr>
          <a:lstStyle/>
          <a:p>
            <a:pPr marL="285750" indent="-285750" algn="l">
              <a:buFont typeface="Arial" panose="020B0604020202020204" pitchFamily="34" charset="0"/>
              <a:buChar char="•"/>
            </a:pPr>
            <a:r>
              <a:rPr lang="en-US" sz="2000" dirty="0"/>
              <a:t>There is one endpoint to read the data from the database using </a:t>
            </a:r>
            <a:r>
              <a:rPr lang="en-US" sz="2000" dirty="0" err="1"/>
              <a:t>FastAPI</a:t>
            </a:r>
            <a:r>
              <a:rPr lang="en-US" sz="2000" dirty="0"/>
              <a:t>.</a:t>
            </a:r>
          </a:p>
          <a:p>
            <a:pPr algn="l"/>
            <a:endParaRPr lang="en-US" sz="2000" dirty="0"/>
          </a:p>
          <a:p>
            <a:pPr marL="285750" indent="-285750" algn="l">
              <a:buFont typeface="Arial" panose="020B0604020202020204" pitchFamily="34" charset="0"/>
              <a:buChar char="•"/>
            </a:pPr>
            <a:r>
              <a:rPr lang="en-US" sz="2000" dirty="0"/>
              <a:t>Here, user gives input as the product name and gets the output of all of its variants.</a:t>
            </a:r>
          </a:p>
        </p:txBody>
      </p:sp>
      <p:pic>
        <p:nvPicPr>
          <p:cNvPr id="5" name="Picture 4">
            <a:extLst>
              <a:ext uri="{FF2B5EF4-FFF2-40B4-BE49-F238E27FC236}">
                <a16:creationId xmlns:a16="http://schemas.microsoft.com/office/drawing/2014/main" id="{5ADA37ED-EEA4-D714-D36A-6FC5CDE13B9D}"/>
              </a:ext>
            </a:extLst>
          </p:cNvPr>
          <p:cNvPicPr>
            <a:picLocks noChangeAspect="1"/>
          </p:cNvPicPr>
          <p:nvPr/>
        </p:nvPicPr>
        <p:blipFill>
          <a:blip r:embed="rId2"/>
          <a:stretch>
            <a:fillRect/>
          </a:stretch>
        </p:blipFill>
        <p:spPr>
          <a:xfrm>
            <a:off x="819764" y="4748627"/>
            <a:ext cx="3894950" cy="471902"/>
          </a:xfrm>
          <a:prstGeom prst="rect">
            <a:avLst/>
          </a:prstGeom>
        </p:spPr>
      </p:pic>
      <p:pic>
        <p:nvPicPr>
          <p:cNvPr id="10" name="Picture 9">
            <a:extLst>
              <a:ext uri="{FF2B5EF4-FFF2-40B4-BE49-F238E27FC236}">
                <a16:creationId xmlns:a16="http://schemas.microsoft.com/office/drawing/2014/main" id="{3CFB48C2-A84E-9002-2A82-FBC0797258C9}"/>
              </a:ext>
            </a:extLst>
          </p:cNvPr>
          <p:cNvPicPr>
            <a:picLocks noChangeAspect="1"/>
          </p:cNvPicPr>
          <p:nvPr/>
        </p:nvPicPr>
        <p:blipFill>
          <a:blip r:embed="rId3"/>
          <a:stretch>
            <a:fillRect/>
          </a:stretch>
        </p:blipFill>
        <p:spPr>
          <a:xfrm>
            <a:off x="5356959" y="609600"/>
            <a:ext cx="5635830" cy="3129431"/>
          </a:xfrm>
          <a:prstGeom prst="rect">
            <a:avLst/>
          </a:prstGeom>
        </p:spPr>
      </p:pic>
      <p:pic>
        <p:nvPicPr>
          <p:cNvPr id="14" name="Picture 13">
            <a:extLst>
              <a:ext uri="{FF2B5EF4-FFF2-40B4-BE49-F238E27FC236}">
                <a16:creationId xmlns:a16="http://schemas.microsoft.com/office/drawing/2014/main" id="{32EA5B47-DBE8-0DF6-B844-47B281F58236}"/>
              </a:ext>
            </a:extLst>
          </p:cNvPr>
          <p:cNvPicPr>
            <a:picLocks noChangeAspect="1"/>
          </p:cNvPicPr>
          <p:nvPr/>
        </p:nvPicPr>
        <p:blipFill>
          <a:blip r:embed="rId4"/>
          <a:stretch>
            <a:fillRect/>
          </a:stretch>
        </p:blipFill>
        <p:spPr>
          <a:xfrm>
            <a:off x="5071544" y="4164806"/>
            <a:ext cx="6206661" cy="1167641"/>
          </a:xfrm>
          <a:prstGeom prst="rect">
            <a:avLst/>
          </a:prstGeom>
        </p:spPr>
      </p:pic>
      <p:sp>
        <p:nvSpPr>
          <p:cNvPr id="15" name="Title 1">
            <a:extLst>
              <a:ext uri="{FF2B5EF4-FFF2-40B4-BE49-F238E27FC236}">
                <a16:creationId xmlns:a16="http://schemas.microsoft.com/office/drawing/2014/main" id="{65E4CBF6-3C8D-B280-459B-924DAF8216AA}"/>
              </a:ext>
            </a:extLst>
          </p:cNvPr>
          <p:cNvSpPr txBox="1">
            <a:spLocks/>
          </p:cNvSpPr>
          <p:nvPr/>
        </p:nvSpPr>
        <p:spPr>
          <a:xfrm>
            <a:off x="734803" y="5619335"/>
            <a:ext cx="10722393" cy="753035"/>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24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First picture shows output for product – Shirts, which has 4 variants in the database.</a:t>
            </a:r>
          </a:p>
          <a:p>
            <a:r>
              <a:rPr lang="en-US" sz="1800" dirty="0"/>
              <a:t>Second picture shows output for product – </a:t>
            </a:r>
            <a:r>
              <a:rPr lang="en-US" sz="1800" dirty="0" err="1"/>
              <a:t>Tshirts</a:t>
            </a:r>
            <a:r>
              <a:rPr lang="en-US" sz="1800" dirty="0"/>
              <a:t>, which has no variants in the database.</a:t>
            </a:r>
            <a:endParaRPr lang="en-IN" sz="1800" dirty="0"/>
          </a:p>
        </p:txBody>
      </p:sp>
    </p:spTree>
    <p:extLst>
      <p:ext uri="{BB962C8B-B14F-4D97-AF65-F5344CB8AC3E}">
        <p14:creationId xmlns:p14="http://schemas.microsoft.com/office/powerpoint/2010/main" val="242285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FC41-BE68-57C6-0BA3-E658021A4614}"/>
              </a:ext>
            </a:extLst>
          </p:cNvPr>
          <p:cNvSpPr>
            <a:spLocks noGrp="1"/>
          </p:cNvSpPr>
          <p:nvPr>
            <p:ph type="title"/>
          </p:nvPr>
        </p:nvSpPr>
        <p:spPr>
          <a:xfrm>
            <a:off x="913795" y="609600"/>
            <a:ext cx="3706889" cy="753035"/>
          </a:xfrm>
        </p:spPr>
        <p:txBody>
          <a:bodyPr>
            <a:normAutofit fontScale="90000"/>
          </a:bodyPr>
          <a:lstStyle/>
          <a:p>
            <a:r>
              <a:rPr lang="en-US" sz="3600" dirty="0"/>
              <a:t>Update Endpoints</a:t>
            </a:r>
            <a:endParaRPr lang="en-IN" sz="3600" dirty="0"/>
          </a:p>
        </p:txBody>
      </p:sp>
      <p:sp>
        <p:nvSpPr>
          <p:cNvPr id="4" name="Text Placeholder 3">
            <a:extLst>
              <a:ext uri="{FF2B5EF4-FFF2-40B4-BE49-F238E27FC236}">
                <a16:creationId xmlns:a16="http://schemas.microsoft.com/office/drawing/2014/main" id="{FBDF0AE8-5500-67D5-3A0E-019FEF521AA5}"/>
              </a:ext>
            </a:extLst>
          </p:cNvPr>
          <p:cNvSpPr>
            <a:spLocks noGrp="1"/>
          </p:cNvSpPr>
          <p:nvPr>
            <p:ph type="body" sz="half" idx="2"/>
          </p:nvPr>
        </p:nvSpPr>
        <p:spPr>
          <a:xfrm>
            <a:off x="913795" y="1810871"/>
            <a:ext cx="3706889" cy="3533664"/>
          </a:xfrm>
        </p:spPr>
        <p:txBody>
          <a:bodyPr>
            <a:normAutofit lnSpcReduction="10000"/>
          </a:bodyPr>
          <a:lstStyle/>
          <a:p>
            <a:pPr marL="285750" indent="-285750" algn="l">
              <a:buFont typeface="Arial" panose="020B0604020202020204" pitchFamily="34" charset="0"/>
              <a:buChar char="•"/>
            </a:pPr>
            <a:r>
              <a:rPr lang="en-US" sz="2000" dirty="0"/>
              <a:t>There are two endpoints to update the data from the database using </a:t>
            </a:r>
            <a:r>
              <a:rPr lang="en-US" sz="2000" dirty="0" err="1"/>
              <a:t>FastAPI</a:t>
            </a:r>
            <a:r>
              <a:rPr lang="en-US" sz="2000" dirty="0"/>
              <a:t>, one to update Product Data and other to update Variants Data.</a:t>
            </a:r>
          </a:p>
          <a:p>
            <a:pPr algn="l"/>
            <a:endParaRPr lang="en-US" sz="2000" dirty="0"/>
          </a:p>
          <a:p>
            <a:pPr marL="285750" indent="-285750" algn="l">
              <a:buFont typeface="Arial" panose="020B0604020202020204" pitchFamily="34" charset="0"/>
              <a:buChar char="•"/>
            </a:pPr>
            <a:r>
              <a:rPr lang="en-US" sz="2000" dirty="0"/>
              <a:t>Here, user gives input as the product  id and variant id, which allows it to update the respective data. </a:t>
            </a:r>
          </a:p>
        </p:txBody>
      </p:sp>
      <p:pic>
        <p:nvPicPr>
          <p:cNvPr id="6" name="Picture 5">
            <a:extLst>
              <a:ext uri="{FF2B5EF4-FFF2-40B4-BE49-F238E27FC236}">
                <a16:creationId xmlns:a16="http://schemas.microsoft.com/office/drawing/2014/main" id="{33A7AA77-0DC4-6DE0-0567-815B039A8889}"/>
              </a:ext>
            </a:extLst>
          </p:cNvPr>
          <p:cNvPicPr>
            <a:picLocks noChangeAspect="1"/>
          </p:cNvPicPr>
          <p:nvPr/>
        </p:nvPicPr>
        <p:blipFill>
          <a:blip r:embed="rId2"/>
          <a:stretch>
            <a:fillRect/>
          </a:stretch>
        </p:blipFill>
        <p:spPr>
          <a:xfrm>
            <a:off x="6221072" y="2910795"/>
            <a:ext cx="4823878" cy="1036410"/>
          </a:xfrm>
          <a:prstGeom prst="rect">
            <a:avLst/>
          </a:prstGeom>
        </p:spPr>
      </p:pic>
    </p:spTree>
    <p:extLst>
      <p:ext uri="{BB962C8B-B14F-4D97-AF65-F5344CB8AC3E}">
        <p14:creationId xmlns:p14="http://schemas.microsoft.com/office/powerpoint/2010/main" val="2271843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128</TotalTime>
  <Words>642</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Calisto MT</vt:lpstr>
      <vt:lpstr>Wingdings 2</vt:lpstr>
      <vt:lpstr>Slate</vt:lpstr>
      <vt:lpstr>Variant Control Demo Outputs</vt:lpstr>
      <vt:lpstr>Different FastAPI Endpoints</vt:lpstr>
      <vt:lpstr>Create Endpoints</vt:lpstr>
      <vt:lpstr>The above picture is the thunder client output for POST request. The below two pictures are the changes made to database after this query.</vt:lpstr>
      <vt:lpstr>The above picture is the thunder client output for POST request.</vt:lpstr>
      <vt:lpstr>The first picture is the thunder client output for POST request, where variants are added to the product  name – Blazers. The second picture is to show the output when product is not found in the database, giving error 404 Not Found.</vt:lpstr>
      <vt:lpstr>PowerPoint Presentation</vt:lpstr>
      <vt:lpstr>Read Endpoints</vt:lpstr>
      <vt:lpstr>Update Endpoints</vt:lpstr>
      <vt:lpstr>The first picture is the thunder client output for PUT request, where product – Blazers is updated to Suits. The second picture is to show the output when product – Tshirts  is not found in the database for variants.</vt:lpstr>
      <vt:lpstr>The first picture is the thunder client output for PUT request, where variant data is updated. The second picture is to show the output when variant is not found in the database, and its same for product data.</vt:lpstr>
      <vt:lpstr>PowerPoint Presentation</vt:lpstr>
      <vt:lpstr>Delete Endpoints</vt:lpstr>
      <vt:lpstr>The above picture is the thunder client output for DELETE request. The below picture is the changes made to database after deleting one variants of Suits.</vt:lpstr>
      <vt:lpstr>The above picture is the thunder client output for DELETE request. The below picture is the changes made to database after deleting all variants for Shirts.</vt:lpstr>
      <vt:lpstr>The above two pictures are the thunder client output for DELETE request. The first picture is to show deletion of product – Shirts, and second is to show the reason behind no deletion of product – Suits.</vt:lpstr>
      <vt:lpstr>The above two pictures are the thunder client output for DELETE request. The below picture shows the changes made to database, after deletion of product – Shirts.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Variant Demo Outputs</dc:title>
  <dc:creator>Dharal Naik</dc:creator>
  <cp:lastModifiedBy>Dharal Naik</cp:lastModifiedBy>
  <cp:revision>43</cp:revision>
  <dcterms:created xsi:type="dcterms:W3CDTF">2024-03-26T16:01:31Z</dcterms:created>
  <dcterms:modified xsi:type="dcterms:W3CDTF">2024-03-28T21:09:32Z</dcterms:modified>
</cp:coreProperties>
</file>