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92" r:id="rId3"/>
    <p:sldId id="1305" r:id="rId5"/>
    <p:sldId id="352" r:id="rId6"/>
    <p:sldId id="1300" r:id="rId7"/>
    <p:sldId id="1284" r:id="rId8"/>
    <p:sldId id="1285" r:id="rId9"/>
    <p:sldId id="1303" r:id="rId10"/>
    <p:sldId id="1304" r:id="rId11"/>
    <p:sldId id="1286" r:id="rId12"/>
    <p:sldId id="1287" r:id="rId13"/>
    <p:sldId id="1293" r:id="rId14"/>
    <p:sldId id="1294" r:id="rId15"/>
    <p:sldId id="1295" r:id="rId16"/>
    <p:sldId id="1296" r:id="rId17"/>
    <p:sldId id="1297" r:id="rId18"/>
    <p:sldId id="1288" r:id="rId19"/>
    <p:sldId id="1249" r:id="rId20"/>
  </p:sldIdLst>
  <p:sldSz cx="9144000" cy="5143500" type="screen16x9"/>
  <p:notesSz cx="6858000" cy="9144000"/>
  <p:custShowLst>
    <p:custShow name="Custom Show 1" id="0">
      <p:sldLst>
        <p:sld r:id="rId3"/>
        <p:sld r:id="rId6"/>
        <p:sld r:id="rId7"/>
        <p:sld r:id="rId8"/>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49" userDrawn="1">
          <p15:clr>
            <a:srgbClr val="A4A3A4"/>
          </p15:clr>
        </p15:guide>
        <p15:guide id="2" pos="144"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showGuides="1">
      <p:cViewPr varScale="1">
        <p:scale>
          <a:sx n="107" d="100"/>
          <a:sy n="107" d="100"/>
        </p:scale>
        <p:origin x="1018" y="82"/>
      </p:cViewPr>
      <p:guideLst>
        <p:guide orient="horz" pos="649"/>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customXml" Target="../customXml/item3.xml"/><Relationship Id="rId25" Type="http://schemas.openxmlformats.org/officeDocument/2006/relationships/customXml" Target="../customXml/item2.xml"/><Relationship Id="rId24" Type="http://schemas.openxmlformats.org/officeDocument/2006/relationships/customXml" Target="../customXml/item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3375"/>
            </a:lvl1pPr>
          </a:lstStyle>
          <a:p>
            <a:r>
              <a:rPr lang="en-US" smtClean="0"/>
              <a:t>Click to edit Master title style</a:t>
            </a:r>
            <a:endParaRPr lang="en-US"/>
          </a:p>
        </p:txBody>
      </p:sp>
      <p:sp>
        <p:nvSpPr>
          <p:cNvPr id="3" name="Subtitle 2"/>
          <p:cNvSpPr>
            <a:spLocks noGrp="1"/>
          </p:cNvSpPr>
          <p:nvPr>
            <p:ph type="subTitle" idx="1"/>
          </p:nvPr>
        </p:nvSpPr>
        <p:spPr>
          <a:xfrm>
            <a:off x="1143000" y="2701529"/>
            <a:ext cx="6858000" cy="1241822"/>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275EE38-1560-4543-B65C-40BD61BB92F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533B4F-60C7-445E-9813-BC2C392C2510}"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52930" cy="4388644"/>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3FD61DA6-D9C3-4FDE-8A87-022315D71125}" type="datetime1">
              <a:rPr lang="en-US" smtClean="0"/>
            </a:fld>
            <a:endParaRPr lang="en-US"/>
          </a:p>
        </p:txBody>
      </p:sp>
      <p:sp>
        <p:nvSpPr>
          <p:cNvPr id="5" name="Footer Placeholder 4"/>
          <p:cNvSpPr>
            <a:spLocks noGrp="1"/>
          </p:cNvSpPr>
          <p:nvPr>
            <p:ph type="ftr" sz="quarter" idx="11"/>
          </p:nvPr>
        </p:nvSpPr>
        <p:spPr/>
        <p:txBody>
          <a:bodyPr/>
          <a:lstStyle/>
          <a:p>
            <a:pPr marL="12700">
              <a:lnSpc>
                <a:spcPct val="100000"/>
              </a:lnSpc>
              <a:spcBef>
                <a:spcPts val="25"/>
              </a:spcBef>
            </a:pPr>
          </a:p>
        </p:txBody>
      </p:sp>
      <p:sp>
        <p:nvSpPr>
          <p:cNvPr id="6" name="Slide Number Placeholder 5"/>
          <p:cNvSpPr>
            <a:spLocks noGrp="1"/>
          </p:cNvSpPr>
          <p:nvPr>
            <p:ph type="sldNum" sz="quarter" idx="12"/>
          </p:nvPr>
        </p:nvSpPr>
        <p:spPr/>
        <p:txBody>
          <a:bodyPr/>
          <a:lstStyle/>
          <a:p>
            <a:fld id="{B6F15528-21DE-4FAA-801E-634DDDAF4B2B}" type="slidenum">
              <a:rPr/>
            </a:fld>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3375"/>
            </a:lvl1pPr>
          </a:lstStyle>
          <a:p>
            <a:r>
              <a:rPr lang="en-US" smtClean="0"/>
              <a:t>Click to edit Master title style</a:t>
            </a:r>
            <a:endParaRPr lang="en-US"/>
          </a:p>
        </p:txBody>
      </p:sp>
      <p:sp>
        <p:nvSpPr>
          <p:cNvPr id="3" name="Text Placeholder 2"/>
          <p:cNvSpPr>
            <a:spLocks noGrp="1"/>
          </p:cNvSpPr>
          <p:nvPr>
            <p:ph type="body" idx="1"/>
          </p:nvPr>
        </p:nvSpPr>
        <p:spPr>
          <a:xfrm>
            <a:off x="623888" y="3442097"/>
            <a:ext cx="7886700" cy="1125140"/>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32504" cy="339447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54296" y="1200150"/>
            <a:ext cx="4032504" cy="339447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260872"/>
            <a:ext cx="3868340" cy="617934"/>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29841" y="1878806"/>
            <a:ext cx="3868340" cy="27634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1878806"/>
            <a:ext cx="3887391" cy="27634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1800"/>
            </a:lvl1pPr>
          </a:lstStyle>
          <a:p>
            <a:r>
              <a:rPr lang="en-US" smtClean="0"/>
              <a:t>Click to edit Master title style</a:t>
            </a:r>
            <a:endParaRPr lang="en-US"/>
          </a:p>
        </p:txBody>
      </p:sp>
      <p:sp>
        <p:nvSpPr>
          <p:cNvPr id="3" name="Content Placeholder 2"/>
          <p:cNvSpPr>
            <a:spLocks noGrp="1"/>
          </p:cNvSpPr>
          <p:nvPr>
            <p:ph idx="1"/>
          </p:nvPr>
        </p:nvSpPr>
        <p:spPr>
          <a:xfrm>
            <a:off x="3887391" y="740569"/>
            <a:ext cx="4629150" cy="3655219"/>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1800"/>
            </a:lvl1pPr>
          </a:lstStyle>
          <a:p>
            <a:r>
              <a:rPr lang="en-US" smtClean="0"/>
              <a:t>Click to edit Master title style</a:t>
            </a:r>
            <a:endParaRPr lang="en-US"/>
          </a:p>
        </p:txBody>
      </p:sp>
      <p:sp>
        <p:nvSpPr>
          <p:cNvPr id="3" name="Picture Placeholder 2"/>
          <p:cNvSpPr>
            <a:spLocks noGrp="1"/>
          </p:cNvSpPr>
          <p:nvPr>
            <p:ph type="pic" idx="1"/>
          </p:nvPr>
        </p:nvSpPr>
        <p:spPr>
          <a:xfrm>
            <a:off x="3887391" y="740569"/>
            <a:ext cx="4629150" cy="3655219"/>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457200" y="205979"/>
            <a:ext cx="8229600" cy="85725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457200" y="1200150"/>
            <a:ext cx="8229600" cy="3394472"/>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457200" y="4683919"/>
            <a:ext cx="2133600" cy="357188"/>
          </a:xfrm>
          <a:prstGeom prst="rect">
            <a:avLst/>
          </a:prstGeom>
          <a:noFill/>
          <a:ln w="9525">
            <a:noFill/>
          </a:ln>
        </p:spPr>
        <p:txBody>
          <a:bodyPr/>
          <a:lstStyle>
            <a:lvl1pPr>
              <a:defRPr sz="105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29" name="Footer Placeholder 1028"/>
          <p:cNvSpPr/>
          <p:nvPr>
            <p:ph type="ftr" sz="quarter" idx="3"/>
          </p:nvPr>
        </p:nvSpPr>
        <p:spPr>
          <a:xfrm>
            <a:off x="3124200" y="4683919"/>
            <a:ext cx="2895600" cy="357188"/>
          </a:xfrm>
          <a:prstGeom prst="rect">
            <a:avLst/>
          </a:prstGeom>
          <a:noFill/>
          <a:ln w="9525">
            <a:noFill/>
          </a:ln>
        </p:spPr>
        <p:txBody>
          <a:bodyPr/>
          <a:lstStyle>
            <a:lvl1pPr algn="ctr">
              <a:defRPr sz="105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0" name="Slide Number Placeholder 1029"/>
          <p:cNvSpPr/>
          <p:nvPr>
            <p:ph type="sldNum" sz="quarter" idx="4"/>
          </p:nvPr>
        </p:nvSpPr>
        <p:spPr>
          <a:xfrm>
            <a:off x="6553200" y="4683919"/>
            <a:ext cx="2133600" cy="357188"/>
          </a:xfrm>
          <a:prstGeom prst="rect">
            <a:avLst/>
          </a:prstGeom>
          <a:noFill/>
          <a:ln w="9525">
            <a:noFill/>
          </a:ln>
        </p:spPr>
        <p:txBody>
          <a:bodyPr/>
          <a:lstStyle>
            <a:lvl1pPr algn="r">
              <a:defRPr sz="1050"/>
            </a:lvl1p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a:p>
        </p:txBody>
      </p:sp>
      <p:pic>
        <p:nvPicPr>
          <p:cNvPr id="13" name="Google Shape;110;p4" descr="A close up of a sign&#10;&#10;Description automatically generated"/>
          <p:cNvPicPr preferRelativeResize="0"/>
          <p:nvPr userDrawn="1"/>
        </p:nvPicPr>
        <p:blipFill rotWithShape="1">
          <a:blip r:embed="rId13"/>
          <a:srcRect/>
          <a:stretch>
            <a:fillRect/>
          </a:stretch>
        </p:blipFill>
        <p:spPr>
          <a:xfrm>
            <a:off x="7799751" y="88917"/>
            <a:ext cx="1233874" cy="412476"/>
          </a:xfrm>
          <a:prstGeom prst="rect">
            <a:avLst/>
          </a:prstGeom>
          <a:noFill/>
          <a:ln>
            <a:noFill/>
          </a:ln>
        </p:spPr>
      </p:pic>
      <p:sp>
        <p:nvSpPr>
          <p:cNvPr id="5"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6"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7"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9"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10" name="TextBox 6"/>
          <p:cNvSpPr txBox="1"/>
          <p:nvPr userDrawn="1"/>
        </p:nvSpPr>
        <p:spPr>
          <a:xfrm>
            <a:off x="92480" y="105826"/>
            <a:ext cx="3953740" cy="369332"/>
          </a:xfrm>
          <a:prstGeom prst="rect">
            <a:avLst/>
          </a:prstGeom>
          <a:noFill/>
        </p:spPr>
        <p:txBody>
          <a:bodyPr wrap="square" rtlCol="0">
            <a:spAutoFit/>
          </a:bodyPr>
          <a:p>
            <a:r>
              <a:rPr lang="en-US" sz="1800" b="0">
                <a:solidFill>
                  <a:schemeClr val="bg1"/>
                </a:solidFill>
              </a:rPr>
              <a:t>Next Gen Employability Program</a:t>
            </a:r>
            <a:endParaRPr lang="en-US" sz="1800" b="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057400" lvl="6"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2400300" lvl="7"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2743200" lvl="8"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12.xml"/><Relationship Id="rId7" Type="http://schemas.openxmlformats.org/officeDocument/2006/relationships/image" Target="../media/image8.png"/><Relationship Id="rId6" Type="http://schemas.openxmlformats.org/officeDocument/2006/relationships/image" Target="../media/image7.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1">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30065"/>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endParaRPr lang="en-US" sz="2000" b="1">
              <a:solidFill>
                <a:srgbClr val="161D23"/>
              </a:solidFill>
            </a:endParaRPr>
          </a:p>
        </p:txBody>
      </p:sp>
      <p:sp>
        <p:nvSpPr>
          <p:cNvPr id="7" name="TextBox 6"/>
          <p:cNvSpPr txBox="1"/>
          <p:nvPr/>
        </p:nvSpPr>
        <p:spPr>
          <a:xfrm>
            <a:off x="2711302" y="2787478"/>
            <a:ext cx="4019698" cy="400110"/>
          </a:xfrm>
          <a:prstGeom prst="rect">
            <a:avLst/>
          </a:prstGeom>
          <a:noFill/>
        </p:spPr>
        <p:txBody>
          <a:bodyPr wrap="square" rtlCol="0">
            <a:spAutoFit/>
          </a:bodyPr>
          <a:lstStyle/>
          <a:p>
            <a:r>
              <a:rPr lang="en-US" sz="2000">
                <a:solidFill>
                  <a:srgbClr val="161D23"/>
                </a:solidFill>
              </a:rPr>
              <a:t>Creating a future-ready workforce</a:t>
            </a:r>
            <a:endParaRPr lang="en-US" sz="2000">
              <a:solidFill>
                <a:srgbClr val="161D23"/>
              </a:solidFill>
            </a:endParaRPr>
          </a:p>
        </p:txBody>
      </p:sp>
      <p:sp>
        <p:nvSpPr>
          <p:cNvPr id="13" name="Google Shape;70;p13"/>
          <p:cNvSpPr txBox="1"/>
          <p:nvPr/>
        </p:nvSpPr>
        <p:spPr>
          <a:xfrm>
            <a:off x="1084580" y="3540125"/>
            <a:ext cx="3857625" cy="1013460"/>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TEAM MEMBER;</a:t>
            </a: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a:p>
            <a:pPr marL="0" marR="0" lvl="0" indent="0" rtl="0">
              <a:lnSpc>
                <a:spcPct val="100000"/>
              </a:lnSpc>
              <a:spcBef>
                <a:spcPts val="0"/>
              </a:spcBef>
              <a:spcAft>
                <a:spcPts val="0"/>
              </a:spcAft>
              <a:buNone/>
            </a:pP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STUDENT NAME: Vidhyadharan.S</a:t>
            </a: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STUDENT ID: 511721104014</a:t>
            </a: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a:p>
            <a:pPr marL="0" marR="0" lvl="0" indent="0" rtl="0">
              <a:lnSpc>
                <a:spcPct val="100000"/>
              </a:lnSpc>
              <a:spcBef>
                <a:spcPts val="0"/>
              </a:spcBef>
              <a:spcAft>
                <a:spcPts val="0"/>
              </a:spcAft>
              <a:buNone/>
            </a:pP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514975" y="3689350"/>
            <a:ext cx="2176780" cy="714375"/>
          </a:xfrm>
          <a:prstGeom prst="rect">
            <a:avLst/>
          </a:prstGeom>
          <a:noFill/>
        </p:spPr>
        <p:txBody>
          <a:bodyPr wrap="square">
            <a:noAutofit/>
          </a:bodyPr>
          <a:lstStyle/>
          <a:p>
            <a:pPr marR="0" lvl="0" rtl="0">
              <a:lnSpc>
                <a:spcPct val="100000"/>
              </a:lnSpc>
              <a:spcBef>
                <a:spcPts val="0"/>
              </a:spcBef>
              <a:spcAft>
                <a:spcPts val="200"/>
              </a:spcAft>
              <a:buClr>
                <a:schemeClr val="bg1"/>
              </a:buClr>
            </a:pPr>
            <a:r>
              <a:rPr lang="en-US" sz="1100" err="1">
                <a:solidFill>
                  <a:schemeClr val="tx1"/>
                </a:solidFill>
              </a:rPr>
              <a:t>COLLEGE NAME:</a:t>
            </a:r>
            <a:endParaRPr lang="en-US" sz="1100" err="1">
              <a:solidFill>
                <a:schemeClr val="tx1"/>
              </a:solidFill>
            </a:endParaRPr>
          </a:p>
          <a:p>
            <a:pPr marR="0" lvl="0" rtl="0">
              <a:lnSpc>
                <a:spcPct val="100000"/>
              </a:lnSpc>
              <a:spcBef>
                <a:spcPts val="0"/>
              </a:spcBef>
              <a:spcAft>
                <a:spcPts val="200"/>
              </a:spcAft>
              <a:buClr>
                <a:schemeClr val="bg1"/>
              </a:buClr>
            </a:pPr>
            <a:endParaRPr lang="en-US" sz="1000" err="1">
              <a:solidFill>
                <a:schemeClr val="tx1"/>
              </a:solidFill>
            </a:endParaRPr>
          </a:p>
          <a:p>
            <a:pPr marR="0" lvl="0" rtl="0">
              <a:lnSpc>
                <a:spcPct val="100000"/>
              </a:lnSpc>
              <a:spcBef>
                <a:spcPts val="0"/>
              </a:spcBef>
              <a:spcAft>
                <a:spcPts val="200"/>
              </a:spcAft>
              <a:buClr>
                <a:schemeClr val="bg1"/>
              </a:buClr>
            </a:pPr>
            <a:r>
              <a:rPr lang="en-US" sz="1000" err="1">
                <a:solidFill>
                  <a:schemeClr val="tx1"/>
                </a:solidFill>
              </a:rPr>
              <a:t>PALLAVAN COLLEGE OF ENGINEERING,KANCHIPURAM</a:t>
            </a:r>
            <a:r>
              <a:rPr lang="en-US" sz="1100" err="1">
                <a:solidFill>
                  <a:schemeClr val="tx1"/>
                </a:solidFill>
              </a:rPr>
              <a:t>.</a:t>
            </a:r>
            <a:endPar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4"/>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p:nvPr>
        </p:nvSpPr>
        <p:spPr>
          <a:xfrm>
            <a:off x="327660" y="578485"/>
            <a:ext cx="8359140" cy="48450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3" name="Text Box 2"/>
          <p:cNvSpPr txBox="1"/>
          <p:nvPr/>
        </p:nvSpPr>
        <p:spPr>
          <a:xfrm>
            <a:off x="130810" y="1051560"/>
            <a:ext cx="9013190" cy="2092325"/>
          </a:xfrm>
          <a:prstGeom prst="rect">
            <a:avLst/>
          </a:prstGeom>
          <a:noFill/>
        </p:spPr>
        <p:txBody>
          <a:bodyPr wrap="square" rtlCol="0">
            <a:noAutofit/>
          </a:bodyPr>
          <a:p>
            <a:pPr marL="0" indent="0">
              <a:buFont typeface="Wingdings" panose="05000000000000000000" charset="0"/>
              <a:buNone/>
            </a:pPr>
            <a:r>
              <a:rPr lang="en-US" b="1">
                <a:latin typeface="Arial Black" panose="020B0A04020102020204" charset="0"/>
                <a:cs typeface="Arial Black" panose="020B0A04020102020204" charset="0"/>
              </a:rPr>
              <a:t>                                 User Model</a:t>
            </a:r>
            <a:endParaRPr lang="en-US" b="1">
              <a:latin typeface="Arial Black" panose="020B0A04020102020204" charset="0"/>
              <a:cs typeface="Arial Black" panose="020B0A04020102020204" charset="0"/>
            </a:endParaRPr>
          </a:p>
          <a:p>
            <a:pPr marL="0" indent="0">
              <a:buFont typeface="Wingdings" panose="05000000000000000000" charset="0"/>
              <a:buNone/>
            </a:pPr>
            <a:r>
              <a:rPr lang="en-US"/>
              <a:t>                                        </a:t>
            </a:r>
            <a:r>
              <a:rPr lang="en-US" b="1">
                <a:latin typeface="Arial Black" panose="020B0A04020102020204" charset="0"/>
                <a:cs typeface="Arial Black" panose="020B0A04020102020204" charset="0"/>
              </a:rPr>
              <a:t>Bus Model</a:t>
            </a:r>
            <a:endParaRPr lang="en-US" b="1">
              <a:latin typeface="Arial Black" panose="020B0A04020102020204" charset="0"/>
              <a:cs typeface="Arial Black" panose="020B0A04020102020204" charset="0"/>
            </a:endParaRPr>
          </a:p>
          <a:p>
            <a:pPr marL="0" indent="0">
              <a:buFont typeface="Wingdings" panose="05000000000000000000" charset="0"/>
              <a:buNone/>
            </a:pPr>
            <a:r>
              <a:rPr lang="en-US" b="1">
                <a:latin typeface="Arial Black" panose="020B0A04020102020204" charset="0"/>
                <a:cs typeface="Arial Black" panose="020B0A04020102020204" charset="0"/>
              </a:rPr>
              <a:t>                                 Route Model</a:t>
            </a:r>
            <a:endParaRPr lang="en-US" b="1">
              <a:latin typeface="Arial Black" panose="020B0A04020102020204" charset="0"/>
              <a:cs typeface="Arial Black" panose="020B0A04020102020204" charset="0"/>
            </a:endParaRPr>
          </a:p>
          <a:p>
            <a:pPr marL="0" indent="0">
              <a:buFont typeface="Wingdings" panose="05000000000000000000" charset="0"/>
              <a:buNone/>
            </a:pPr>
            <a:r>
              <a:rPr lang="en-US" b="1">
                <a:latin typeface="Arial Black" panose="020B0A04020102020204" charset="0"/>
                <a:cs typeface="Arial Black" panose="020B0A04020102020204" charset="0"/>
              </a:rPr>
              <a:t>                                 Seat Model</a:t>
            </a:r>
            <a:endParaRPr lang="en-US" b="1">
              <a:latin typeface="Arial Black" panose="020B0A04020102020204" charset="0"/>
              <a:cs typeface="Arial Black" panose="020B0A04020102020204" charset="0"/>
            </a:endParaRPr>
          </a:p>
          <a:p>
            <a:pPr marL="0" indent="0">
              <a:buFont typeface="Wingdings" panose="05000000000000000000" charset="0"/>
              <a:buNone/>
            </a:pPr>
            <a:r>
              <a:rPr lang="en-US" b="1">
                <a:latin typeface="Arial Black" panose="020B0A04020102020204" charset="0"/>
                <a:cs typeface="Arial Black" panose="020B0A04020102020204" charset="0"/>
              </a:rPr>
              <a:t>                                 Payment Model</a:t>
            </a:r>
            <a:r>
              <a:rPr lang="en-US"/>
              <a:t> </a:t>
            </a:r>
            <a:endParaRPr lang="en-US"/>
          </a:p>
        </p:txBody>
      </p:sp>
      <p:sp>
        <p:nvSpPr>
          <p:cNvPr id="6" name="Text Box 5"/>
          <p:cNvSpPr txBox="1"/>
          <p:nvPr/>
        </p:nvSpPr>
        <p:spPr>
          <a:xfrm>
            <a:off x="3823970" y="3517900"/>
            <a:ext cx="3048000" cy="306705"/>
          </a:xfrm>
          <a:prstGeom prst="rect">
            <a:avLst/>
          </a:prstGeom>
          <a:noFill/>
        </p:spPr>
        <p:txBody>
          <a:bodyPr wrap="square" rtlCol="0">
            <a:spAutoFit/>
          </a:bodyPr>
          <a:p>
            <a:endParaRPr lang="en-US"/>
          </a:p>
        </p:txBody>
      </p:sp>
      <p:pic>
        <p:nvPicPr>
          <p:cNvPr id="13" name="Content Placeholder 12" descr="WhatsApp Image 2024-04-06 at 07.53.07 (4)"/>
          <p:cNvPicPr>
            <a:picLocks noChangeAspect="1"/>
          </p:cNvPicPr>
          <p:nvPr>
            <p:ph idx="1"/>
          </p:nvPr>
        </p:nvPicPr>
        <p:blipFill>
          <a:blip r:embed="rId1"/>
          <a:srcRect l="19664" t="2768" r="20058" b="8305"/>
          <a:stretch>
            <a:fillRect/>
          </a:stretch>
        </p:blipFill>
        <p:spPr>
          <a:xfrm>
            <a:off x="3883025" y="1656080"/>
            <a:ext cx="4465320" cy="30187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01132"/>
            <a:ext cx="7886430" cy="666517"/>
          </a:xfrm>
        </p:spPr>
        <p:txBody>
          <a:bodyPr/>
          <a:lstStyle/>
          <a:p>
            <a:pPr algn="ctr"/>
            <a:r>
              <a:rPr lang="en-US" b="1" dirty="0"/>
              <a:t>About-Us-Page</a:t>
            </a:r>
            <a:endParaRPr lang="en-US" b="1" dirty="0"/>
          </a:p>
        </p:txBody>
      </p:sp>
      <p:pic>
        <p:nvPicPr>
          <p:cNvPr id="4" name="Picture 3" descr="WhatsApp Image 2024-04-06 at 07.53.07 (1)"/>
          <p:cNvPicPr>
            <a:picLocks noChangeAspect="1"/>
          </p:cNvPicPr>
          <p:nvPr/>
        </p:nvPicPr>
        <p:blipFill>
          <a:blip r:embed="rId1"/>
          <a:srcRect l="8292" t="5505" r="8875" b="27465"/>
          <a:stretch>
            <a:fillRect/>
          </a:stretch>
        </p:blipFill>
        <p:spPr>
          <a:xfrm>
            <a:off x="758190" y="1165225"/>
            <a:ext cx="7574280" cy="39122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US" b="1" dirty="0"/>
              <a:t>service-Page</a:t>
            </a:r>
            <a:endParaRPr lang="en-US" b="1" dirty="0"/>
          </a:p>
        </p:txBody>
      </p:sp>
      <p:sp>
        <p:nvSpPr>
          <p:cNvPr id="4" name="Text Box 3"/>
          <p:cNvSpPr txBox="1"/>
          <p:nvPr/>
        </p:nvSpPr>
        <p:spPr>
          <a:xfrm>
            <a:off x="5935980" y="896620"/>
            <a:ext cx="3048000" cy="306705"/>
          </a:xfrm>
          <a:prstGeom prst="rect">
            <a:avLst/>
          </a:prstGeom>
          <a:noFill/>
        </p:spPr>
        <p:txBody>
          <a:bodyPr wrap="square" rtlCol="0">
            <a:spAutoFit/>
          </a:bodyPr>
          <a:p>
            <a:endParaRPr lang="en-US"/>
          </a:p>
        </p:txBody>
      </p:sp>
      <p:pic>
        <p:nvPicPr>
          <p:cNvPr id="8" name="Picture 7" descr="WhatsApp Image 2024-04-06 at 07.53.07 (9)"/>
          <p:cNvPicPr>
            <a:picLocks noChangeAspect="1"/>
          </p:cNvPicPr>
          <p:nvPr/>
        </p:nvPicPr>
        <p:blipFill>
          <a:blip r:embed="rId1"/>
          <a:srcRect l="12787" t="12245" r="12066" b="15598"/>
          <a:stretch>
            <a:fillRect/>
          </a:stretch>
        </p:blipFill>
        <p:spPr>
          <a:xfrm>
            <a:off x="1609090" y="1371600"/>
            <a:ext cx="5829300" cy="37719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43466"/>
            <a:ext cx="7886430" cy="624183"/>
          </a:xfrm>
        </p:spPr>
        <p:txBody>
          <a:bodyPr/>
          <a:lstStyle/>
          <a:p>
            <a:pPr algn="ctr"/>
            <a:r>
              <a:rPr lang="en-US" b="1"/>
              <a:t>Departments-Page</a:t>
            </a:r>
            <a:endParaRPr lang="en-US" b="1"/>
          </a:p>
        </p:txBody>
      </p:sp>
      <p:pic>
        <p:nvPicPr>
          <p:cNvPr id="3" name="Picture 2" descr="WhatsApp Image 2024-04-06 at 07.53.07 (8)"/>
          <p:cNvPicPr>
            <a:picLocks noChangeAspect="1"/>
          </p:cNvPicPr>
          <p:nvPr/>
        </p:nvPicPr>
        <p:blipFill>
          <a:blip r:embed="rId1"/>
          <a:srcRect l="8340" t="4249" r="9410" b="4324"/>
          <a:stretch>
            <a:fillRect/>
          </a:stretch>
        </p:blipFill>
        <p:spPr>
          <a:xfrm>
            <a:off x="762635" y="1267460"/>
            <a:ext cx="7520940" cy="382333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18066"/>
            <a:ext cx="7886430" cy="649583"/>
          </a:xfrm>
        </p:spPr>
        <p:txBody>
          <a:bodyPr/>
          <a:lstStyle/>
          <a:p>
            <a:pPr algn="ctr"/>
            <a:r>
              <a:rPr lang="en-US" b="1" dirty="0"/>
              <a:t>Blog-Page</a:t>
            </a:r>
            <a:endParaRPr lang="en-US" b="1" dirty="0"/>
          </a:p>
        </p:txBody>
      </p:sp>
      <p:pic>
        <p:nvPicPr>
          <p:cNvPr id="3" name="Picture 2" descr="WhatsApp Image 2024-04-06 at 07.53.07"/>
          <p:cNvPicPr>
            <a:picLocks noChangeAspect="1"/>
          </p:cNvPicPr>
          <p:nvPr/>
        </p:nvPicPr>
        <p:blipFill>
          <a:blip r:embed="rId1"/>
          <a:srcRect l="21681" t="4385" r="23486" b="3646"/>
          <a:stretch>
            <a:fillRect/>
          </a:stretch>
        </p:blipFill>
        <p:spPr>
          <a:xfrm>
            <a:off x="1982470" y="1267460"/>
            <a:ext cx="5013960" cy="38760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Text Box 2"/>
          <p:cNvSpPr txBox="1"/>
          <p:nvPr/>
        </p:nvSpPr>
        <p:spPr>
          <a:xfrm>
            <a:off x="889000" y="1113790"/>
            <a:ext cx="8306435" cy="1718945"/>
          </a:xfrm>
          <a:prstGeom prst="rect">
            <a:avLst/>
          </a:prstGeom>
          <a:noFill/>
        </p:spPr>
        <p:txBody>
          <a:bodyPr wrap="square" rtlCol="0" anchor="t">
            <a:noAutofit/>
          </a:bodyPr>
          <a:p>
            <a:pPr marL="285750" indent="-285750">
              <a:buFont typeface="Wingdings" panose="05000000000000000000" charset="0"/>
              <a:buChar char="q"/>
            </a:pPr>
            <a:r>
              <a:rPr lang="en-US" b="1"/>
              <a:t>Integration of AI and Machine Learning:</a:t>
            </a:r>
            <a:r>
              <a:rPr lang="en-US"/>
              <a:t> Implementing AI and machine learning algorithms can help in predicting demand for routes, optimizing schedules, and dynamically adjusting ticket prices based on factors like demand, time of booking, and historical data.</a:t>
            </a:r>
            <a:endParaRPr lang="en-US"/>
          </a:p>
          <a:p>
            <a:endParaRPr lang="en-US"/>
          </a:p>
          <a:p>
            <a:pPr marL="285750" indent="-285750">
              <a:buFont typeface="Wingdings" panose="05000000000000000000" charset="0"/>
              <a:buChar char="q"/>
            </a:pPr>
            <a:r>
              <a:rPr lang="en-US" b="1"/>
              <a:t>Real-time Tracking and Notifications</a:t>
            </a:r>
            <a:r>
              <a:rPr lang="en-US"/>
              <a:t>: Advanced GPS tracking systems can provide real-time updates on the location of buses, estimated arrival times, and any delays. Passengers can receive notifications through mobile apps or SMS alerts, allowing for better planning and reduced waiting times.</a:t>
            </a:r>
            <a:endParaRPr lang="en-US"/>
          </a:p>
          <a:p>
            <a:endParaRPr lang="en-US"/>
          </a:p>
          <a:p>
            <a:pPr marL="285750" indent="-285750">
              <a:buFont typeface="Wingdings" panose="05000000000000000000" charset="0"/>
              <a:buChar char="q"/>
            </a:pPr>
            <a:r>
              <a:rPr lang="en-US" b="1"/>
              <a:t>Mobile Ticketing and Contactless Payments: </a:t>
            </a:r>
            <a:r>
              <a:rPr lang="en-US"/>
              <a:t>Future systems may increasingly rely on mobile ticketing apps and contactless payment methods, reducing the need for physical tickets and cash transactions. This not only improves convenience for passengers but also streamlines the ticketing process for operators.</a:t>
            </a:r>
            <a:endParaRPr lang="en-US"/>
          </a:p>
          <a:p>
            <a:endParaRPr lang="en-US"/>
          </a:p>
          <a:p>
            <a:pPr marL="285750" indent="-285750">
              <a:buFont typeface="Wingdings" panose="05000000000000000000" charset="0"/>
              <a:buChar char="q"/>
            </a:pPr>
            <a:r>
              <a:rPr lang="en-US" b="1"/>
              <a:t>Customer Service Automation:</a:t>
            </a:r>
            <a:r>
              <a:rPr lang="en-US"/>
              <a:t> Implementing chatbots and virtual assistants powered by natural language processing (NLP) can automate customer service inquiries, provide instant responses to frequently asked questions, and assist passengers throughout their journey.</a:t>
            </a:r>
            <a:endParaRPr lang="en-US"/>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3" name="Text Box 2"/>
          <p:cNvSpPr txBox="1"/>
          <p:nvPr/>
        </p:nvSpPr>
        <p:spPr>
          <a:xfrm>
            <a:off x="473075" y="1205230"/>
            <a:ext cx="8796020" cy="3107690"/>
          </a:xfrm>
          <a:prstGeom prst="rect">
            <a:avLst/>
          </a:prstGeom>
          <a:noFill/>
        </p:spPr>
        <p:txBody>
          <a:bodyPr wrap="square" rtlCol="0">
            <a:spAutoFit/>
          </a:bodyPr>
          <a:p>
            <a:pPr marL="285750" indent="-285750">
              <a:buFont typeface="Wingdings" panose="05000000000000000000" charset="0"/>
              <a:buChar char="ü"/>
            </a:pPr>
            <a:r>
              <a:rPr lang="en-US"/>
              <a:t>The implementation of a bus reservation system offers numerous advantages for both passengers and bus operators alike. Through the utilization of advanced technologies, such as online booking platforms and mobile applications, the process of reserving seats and managing schedules becomes streamlined and efficient. </a:t>
            </a:r>
            <a:endParaRPr lang="en-US"/>
          </a:p>
          <a:p>
            <a:endParaRPr lang="en-US"/>
          </a:p>
          <a:p>
            <a:pPr marL="285750" indent="-285750">
              <a:buFont typeface="Wingdings" panose="05000000000000000000" charset="0"/>
              <a:buChar char="ü"/>
            </a:pPr>
            <a:r>
              <a:rPr lang="en-US"/>
              <a:t>Additionally, features such as seat selection, real-time updates on bus availability, and secure payment options contribute to a more satisfying journey.</a:t>
            </a:r>
            <a:endParaRPr lang="en-US"/>
          </a:p>
          <a:p>
            <a:endParaRPr lang="en-US"/>
          </a:p>
          <a:p>
            <a:pPr marL="285750" indent="-285750">
              <a:buFont typeface="Wingdings" panose="05000000000000000000" charset="0"/>
              <a:buChar char="ü"/>
            </a:pPr>
            <a:r>
              <a:rPr lang="en-US"/>
              <a:t>On the other hand, bus operators benefit from improved operational efficiency, as the automated reservation system helps in better managing seat inventory, optimizing routes, and minimizing overbooking or underbooking situations. </a:t>
            </a:r>
            <a:endParaRPr lang="en-US"/>
          </a:p>
          <a:p>
            <a:endParaRPr lang="en-US"/>
          </a:p>
          <a:p>
            <a:pPr marL="285750" indent="-285750">
              <a:buFont typeface="Wingdings" panose="05000000000000000000" charset="0"/>
              <a:buChar char="ü"/>
            </a:pPr>
            <a:r>
              <a:rPr lang="en-US"/>
              <a:t>Overall, the adoption of a bus reservation system not only enhances the convenience and experience for passengers but also facilitates better management and operations for bus companies.</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endParaRPr lang="en-US" sz="3000" b="1" spc="-5">
              <a:solidFill>
                <a:srgbClr val="22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1"/>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endParaRPr lang="en-US" sz="2000" b="1">
              <a:solidFill>
                <a:srgbClr val="213164"/>
              </a:solidFill>
              <a:latin typeface="Arial" panose="020B0604020202020204"/>
              <a:cs typeface="Arial" panose="020B0604020202020204"/>
            </a:endParaRP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6" name="Text Box 5"/>
          <p:cNvSpPr txBox="1"/>
          <p:nvPr/>
        </p:nvSpPr>
        <p:spPr>
          <a:xfrm>
            <a:off x="654685" y="1304925"/>
            <a:ext cx="8488680" cy="3335020"/>
          </a:xfrm>
          <a:prstGeom prst="rect">
            <a:avLst/>
          </a:prstGeom>
          <a:noFill/>
        </p:spPr>
        <p:txBody>
          <a:bodyPr wrap="square" rtlCol="0">
            <a:noAutofit/>
          </a:bodyPr>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The Bus Reservation System is a web application designed and implemented using the Django framework, offering a comprehensive solution for managing bus bookings efficiently. The system provides users with a user-friendly interface to browse available bus routes, view seat availability, make reservations, and manage their bookings seamlessly.</a:t>
            </a:r>
            <a:endParaRPr lang="en-US">
              <a:latin typeface="Arial" panose="020B0604020202020204" pitchFamily="34" charset="0"/>
              <a:cs typeface="Arial" panose="020B0604020202020204" pitchFamily="34" charset="0"/>
            </a:endParaRPr>
          </a:p>
          <a:p>
            <a:pPr marL="342900" indent="-342900">
              <a:buFont typeface="Arial" panose="020B0604020202020204" pitchFamily="34" charset="0"/>
              <a:buAutoNum type="arabicPeriod"/>
            </a:pPr>
            <a:endParaRPr lang="en-US">
              <a:latin typeface="Arial" panose="020B0604020202020204" pitchFamily="34" charset="0"/>
              <a:cs typeface="Arial" panose="020B0604020202020204" pitchFamily="34" charset="0"/>
            </a:endParaRPr>
          </a:p>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 Administrators have access to a robust backend interface to manage bus schedules, routes, seat allocation, and user accounts. Leveraging Django's built-in features such as authentication, ORM (Object-Relational Mapping), and templating system, the Bus Reservation System ensures security, scalability, and maintainability.</a:t>
            </a:r>
            <a:endParaRPr lang="en-US">
              <a:latin typeface="Arial" panose="020B0604020202020204" pitchFamily="34" charset="0"/>
              <a:cs typeface="Arial" panose="020B0604020202020204" pitchFamily="34" charset="0"/>
            </a:endParaRPr>
          </a:p>
          <a:p>
            <a:pPr marL="342900" indent="-342900">
              <a:buFont typeface="Arial" panose="020B0604020202020204" pitchFamily="34" charset="0"/>
              <a:buAutoNum type="arabicPeriod"/>
            </a:pPr>
            <a:endParaRPr lang="en-US">
              <a:latin typeface="Arial" panose="020B0604020202020204" pitchFamily="34" charset="0"/>
              <a:cs typeface="Arial" panose="020B0604020202020204" pitchFamily="34" charset="0"/>
            </a:endParaRPr>
          </a:p>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 With its intuitive design and robust functionality, the system aims to streamline the bus booking process, enhancing the overall user experience for both customers and administrators.</a:t>
            </a:r>
            <a:endParaRPr lang="en-US">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4" name="Text Box 3"/>
          <p:cNvSpPr txBox="1"/>
          <p:nvPr/>
        </p:nvSpPr>
        <p:spPr>
          <a:xfrm>
            <a:off x="453390" y="1443355"/>
            <a:ext cx="8457565" cy="3195955"/>
          </a:xfrm>
          <a:prstGeom prst="rect">
            <a:avLst/>
          </a:prstGeom>
          <a:noFill/>
        </p:spPr>
        <p:txBody>
          <a:bodyPr wrap="square" rtlCol="0">
            <a:noAutofit/>
          </a:bodyPr>
          <a:p>
            <a:pPr marL="342900" indent="-342900">
              <a:buAutoNum type="arabicPeriod"/>
            </a:pPr>
            <a:r>
              <a:rPr lang="en-US">
                <a:latin typeface="Arial" panose="020B0604020202020204" pitchFamily="34" charset="0"/>
                <a:cs typeface="Arial" panose="020B0604020202020204" pitchFamily="34" charset="0"/>
              </a:rPr>
              <a:t>The current manual process of bus reservation and management is cumbersome, inefficient, and prone to errors.</a:t>
            </a:r>
            <a:endParaRPr lang="en-US">
              <a:latin typeface="Arial" panose="020B0604020202020204" pitchFamily="34" charset="0"/>
              <a:cs typeface="Arial" panose="020B0604020202020204" pitchFamily="34" charset="0"/>
            </a:endParaRP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Traditional methods involve customers physically visiting bus terminals or making phone calls to book tickets, leading to long waiting times and potential booking inaccuracies.</a:t>
            </a:r>
            <a:endParaRPr lang="en-US">
              <a:latin typeface="Arial" panose="020B0604020202020204" pitchFamily="34" charset="0"/>
              <a:cs typeface="Arial" panose="020B0604020202020204" pitchFamily="34" charset="0"/>
            </a:endParaRP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Additionally, administrators struggle with managing bus schedules, seat allocations, and customer data manually, resulting in operational inefficiencies and customer dissatisfaction.</a:t>
            </a:r>
            <a:endParaRPr lang="en-US">
              <a:latin typeface="Arial" panose="020B0604020202020204" pitchFamily="34" charset="0"/>
              <a:cs typeface="Arial" panose="020B0604020202020204" pitchFamily="34" charset="0"/>
            </a:endParaRP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This system should offer users a seamless online booking experience, allowing them to browse bus routes, check seat availability, and make reservations conveniently from their devices.</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pPr marL="342900" indent="-342900">
              <a:buAutoNum type="arabicPeriod"/>
            </a:pPr>
            <a:endParaRPr lang="en-US">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4" name="Text Box 3"/>
          <p:cNvSpPr txBox="1"/>
          <p:nvPr/>
        </p:nvSpPr>
        <p:spPr>
          <a:xfrm>
            <a:off x="500380" y="1004570"/>
            <a:ext cx="8255000" cy="3496310"/>
          </a:xfrm>
          <a:prstGeom prst="rect">
            <a:avLst/>
          </a:prstGeom>
          <a:noFill/>
        </p:spPr>
        <p:txBody>
          <a:bodyPr wrap="square" rtlCol="0">
            <a:noAutofit/>
          </a:bodyPr>
          <a:p>
            <a:r>
              <a:rPr lang="en-US" b="1">
                <a:latin typeface="Arial Black" panose="020B0A04020102020204" charset="0"/>
                <a:cs typeface="Arial Black" panose="020B0A04020102020204" charset="0"/>
              </a:rPr>
              <a:t>User Registration and Authentication:</a:t>
            </a:r>
            <a:endParaRPr lang="en-US" b="1">
              <a:latin typeface="Arial Black" panose="020B0A04020102020204" charset="0"/>
              <a:cs typeface="Arial Black" panose="020B0A04020102020204" charset="0"/>
            </a:endParaRPr>
          </a:p>
          <a:p>
            <a:r>
              <a:rPr lang="en-US"/>
              <a:t>                                  </a:t>
            </a:r>
            <a:r>
              <a:rPr lang="en-US">
                <a:latin typeface="+mn-ea"/>
                <a:cs typeface="+mn-ea"/>
              </a:rPr>
              <a:t>Users can create accounts securely to access the reservation system.</a:t>
            </a:r>
            <a:endParaRPr lang="en-US">
              <a:latin typeface="+mn-ea"/>
              <a:cs typeface="+mn-ea"/>
            </a:endParaRPr>
          </a:p>
          <a:p>
            <a:r>
              <a:rPr lang="en-US">
                <a:latin typeface="+mn-ea"/>
                <a:cs typeface="+mn-ea"/>
              </a:rPr>
              <a:t>Authentication mechanisms ensure the security of user data and transactions.</a:t>
            </a:r>
            <a:endParaRPr lang="en-US">
              <a:latin typeface="+mn-ea"/>
              <a:cs typeface="+mn-ea"/>
            </a:endParaRPr>
          </a:p>
          <a:p>
            <a:endParaRPr lang="en-US">
              <a:latin typeface="+mn-ea"/>
              <a:cs typeface="+mn-ea"/>
            </a:endParaRPr>
          </a:p>
          <a:p>
            <a:r>
              <a:rPr lang="en-US" b="1">
                <a:latin typeface="Arial Black" panose="020B0A04020102020204" charset="0"/>
                <a:cs typeface="Arial Black" panose="020B0A04020102020204" charset="0"/>
              </a:rPr>
              <a:t>Booking Management: </a:t>
            </a:r>
            <a:endParaRPr lang="en-US" b="1">
              <a:latin typeface="Arial Black" panose="020B0A04020102020204" charset="0"/>
              <a:cs typeface="Arial Black" panose="020B0A04020102020204" charset="0"/>
            </a:endParaRPr>
          </a:p>
          <a:p>
            <a:r>
              <a:rPr lang="en-US"/>
              <a:t>                                Administrators have access to a dashboard for managing bookings.</a:t>
            </a:r>
            <a:endParaRPr lang="en-US"/>
          </a:p>
          <a:p>
            <a:r>
              <a:rPr lang="en-US"/>
              <a:t>They can view and update booking details, including seat allocations and payment status.</a:t>
            </a:r>
            <a:endParaRPr lang="en-US"/>
          </a:p>
          <a:p>
            <a:endParaRPr lang="en-US"/>
          </a:p>
          <a:p>
            <a:r>
              <a:rPr lang="en-US" b="1">
                <a:latin typeface="Arial Black" panose="020B0A04020102020204" charset="0"/>
                <a:cs typeface="Arial Black" panose="020B0A04020102020204" charset="0"/>
              </a:rPr>
              <a:t>Payment Integration:</a:t>
            </a:r>
            <a:endParaRPr lang="en-US" b="1">
              <a:latin typeface="Arial Black" panose="020B0A04020102020204" charset="0"/>
              <a:cs typeface="Arial Black" panose="020B0A04020102020204" charset="0"/>
            </a:endParaRPr>
          </a:p>
          <a:p>
            <a:r>
              <a:rPr lang="en-US"/>
              <a:t>                               Automated notifications are sent to users for booking confirmation, reminders, and updates.Notifications help keep users informed about their bookings and any changes to schedules.</a:t>
            </a:r>
            <a:endParaRPr lang="en-US"/>
          </a:p>
          <a:p>
            <a:endParaRPr lang="en-US"/>
          </a:p>
          <a:p>
            <a:r>
              <a:rPr lang="en-US" b="1">
                <a:latin typeface="Arial Black" panose="020B0A04020102020204" charset="0"/>
                <a:cs typeface="Arial Black" panose="020B0A04020102020204" charset="0"/>
              </a:rPr>
              <a:t>Seat Availability and Booking:</a:t>
            </a:r>
            <a:endParaRPr lang="en-US" b="1">
              <a:latin typeface="Arial Black" panose="020B0A04020102020204" charset="0"/>
              <a:cs typeface="Arial Black" panose="020B0A04020102020204" charset="0"/>
            </a:endParaRPr>
          </a:p>
          <a:p>
            <a:pPr marL="0" indent="0">
              <a:buFont typeface="Wingdings" panose="05000000000000000000" charset="0"/>
              <a:buNone/>
            </a:pPr>
            <a:r>
              <a:rPr lang="en-US"/>
              <a:t>                               Users can check seat availability for specific routes and dates.The system provides an intuitive interface for selecting seats and making reservations.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p:cNvSpPr txBox="1"/>
          <p:nvPr/>
        </p:nvSpPr>
        <p:spPr>
          <a:xfrm>
            <a:off x="401320" y="1102360"/>
            <a:ext cx="8819515" cy="2926080"/>
          </a:xfrm>
          <a:prstGeom prst="rect">
            <a:avLst/>
          </a:prstGeom>
          <a:noFill/>
        </p:spPr>
        <p:txBody>
          <a:bodyPr wrap="square">
            <a:noAutofit/>
          </a:bodyPr>
          <a:lstStyle/>
          <a:p>
            <a:pPr marL="285750" indent="-285750" algn="l">
              <a:lnSpc>
                <a:spcPct val="150000"/>
              </a:lnSpc>
              <a:buFont typeface="Wingdings" panose="05000000000000000000" charset="0"/>
              <a:buChar char="v"/>
            </a:pPr>
            <a:r>
              <a:rPr lang="en-US" b="0" i="0">
                <a:solidFill>
                  <a:srgbClr val="374151"/>
                </a:solidFill>
                <a:effectLst/>
                <a:latin typeface="Franklin Gothic Heavy" panose="020B0903020102020204" charset="0"/>
                <a:cs typeface="Franklin Gothic Heavy" panose="020B0903020102020204" charset="0"/>
              </a:rPr>
              <a:t> </a:t>
            </a:r>
            <a:r>
              <a:rPr lang="en-US" b="0" i="0">
                <a:solidFill>
                  <a:srgbClr val="374151"/>
                </a:solidFill>
                <a:effectLst/>
                <a:latin typeface="+mn-lt"/>
                <a:cs typeface="+mn-lt"/>
              </a:rPr>
              <a:t>The proposed solution aims to develop a robust and user-friendly Bus Reservation      System using the Django framework. </a:t>
            </a:r>
            <a:endParaRPr lang="en-US" b="0" i="0">
              <a:solidFill>
                <a:srgbClr val="374151"/>
              </a:solidFill>
              <a:effectLst/>
              <a:latin typeface="+mn-lt"/>
              <a:cs typeface="+mn-lt"/>
            </a:endParaRPr>
          </a:p>
          <a:p>
            <a:pPr marL="285750" indent="-285750" algn="l">
              <a:lnSpc>
                <a:spcPct val="150000"/>
              </a:lnSpc>
              <a:buFont typeface="Wingdings" panose="05000000000000000000" charset="0"/>
              <a:buChar char="v"/>
            </a:pPr>
            <a:r>
              <a:rPr lang="en-US" b="0" i="0">
                <a:solidFill>
                  <a:srgbClr val="374151"/>
                </a:solidFill>
                <a:effectLst/>
                <a:latin typeface="+mn-lt"/>
                <a:cs typeface="+mn-lt"/>
              </a:rPr>
              <a:t> This system will automate the bus booking process for users while providing administrators with efficient tools for managing routes, schedules, and bookings. </a:t>
            </a:r>
            <a:endParaRPr lang="en-US" b="0" i="0">
              <a:solidFill>
                <a:srgbClr val="374151"/>
              </a:solidFill>
              <a:effectLst/>
              <a:latin typeface="+mn-lt"/>
              <a:cs typeface="+mn-lt"/>
            </a:endParaRPr>
          </a:p>
          <a:p>
            <a:pPr marL="285750" indent="-285750" algn="l">
              <a:lnSpc>
                <a:spcPct val="150000"/>
              </a:lnSpc>
              <a:buFont typeface="Wingdings" panose="05000000000000000000" charset="0"/>
              <a:buChar char="v"/>
            </a:pPr>
            <a:r>
              <a:rPr lang="en-US" b="0" i="0">
                <a:solidFill>
                  <a:srgbClr val="374151"/>
                </a:solidFill>
                <a:effectLst/>
                <a:latin typeface="+mn-lt"/>
                <a:cs typeface="+mn-lt"/>
              </a:rPr>
              <a:t> By leveraging Django's features and adhering to best practices in software development, the solution seeks to enhance the overall user experience and streamline operations for both customers and administrators.</a:t>
            </a:r>
            <a:endParaRPr lang="en-US" b="0" i="0">
              <a:solidFill>
                <a:srgbClr val="374151"/>
              </a:solidFill>
              <a:effectLst/>
              <a:latin typeface="+mn-lt"/>
              <a:cs typeface="+mn-lt"/>
            </a:endParaRPr>
          </a:p>
          <a:p>
            <a:pPr marL="285750" indent="-285750" algn="l">
              <a:lnSpc>
                <a:spcPct val="150000"/>
              </a:lnSpc>
              <a:buFont typeface="Wingdings" panose="05000000000000000000" charset="0"/>
              <a:buChar char="Ø"/>
            </a:pPr>
            <a:r>
              <a:rPr lang="en-US" b="0" i="0">
                <a:solidFill>
                  <a:srgbClr val="374151"/>
                </a:solidFill>
                <a:effectLst/>
                <a:latin typeface="Franklin Gothic Heavy" panose="020B0903020102020204" charset="0"/>
                <a:cs typeface="Franklin Gothic Heavy" panose="020B0903020102020204" charset="0"/>
              </a:rPr>
              <a:t>User Interface:</a:t>
            </a:r>
            <a:endParaRPr lang="en-US" b="0" i="0">
              <a:solidFill>
                <a:srgbClr val="374151"/>
              </a:solidFill>
              <a:effectLst/>
              <a:latin typeface="Franklin Gothic Heavy" panose="020B0903020102020204" charset="0"/>
              <a:cs typeface="Franklin Gothic Heavy" panose="020B0903020102020204" charset="0"/>
            </a:endParaRPr>
          </a:p>
          <a:p>
            <a:pPr marL="0" indent="0" algn="l">
              <a:lnSpc>
                <a:spcPct val="150000"/>
              </a:lnSpc>
              <a:buFont typeface="Wingdings" panose="05000000000000000000" charset="0"/>
              <a:buNone/>
            </a:pPr>
            <a:r>
              <a:rPr lang="en-US" b="0" i="0">
                <a:solidFill>
                  <a:srgbClr val="374151"/>
                </a:solidFill>
                <a:effectLst/>
                <a:latin typeface="Franklin Gothic Heavy" panose="020B0903020102020204" charset="0"/>
                <a:cs typeface="Franklin Gothic Heavy" panose="020B0903020102020204" charset="0"/>
              </a:rPr>
              <a:t>             </a:t>
            </a:r>
            <a:r>
              <a:rPr lang="en-US" b="0" i="0">
                <a:solidFill>
                  <a:srgbClr val="374151"/>
                </a:solidFill>
                <a:effectLst/>
                <a:latin typeface="Arial" panose="020B0604020202020204" pitchFamily="34" charset="0"/>
                <a:cs typeface="Arial" panose="020B0604020202020204" pitchFamily="34" charset="0"/>
              </a:rPr>
              <a:t>Develop a responsive web interface for users to browse bus routes, check seat availability, and make reservations.</a:t>
            </a:r>
            <a:endParaRPr lang="en-US" b="0" i="0">
              <a:solidFill>
                <a:srgbClr val="374151"/>
              </a:solidFill>
              <a:effectLst/>
              <a:latin typeface="Arial" panose="020B0604020202020204" pitchFamily="34" charset="0"/>
              <a:cs typeface="Arial" panose="020B0604020202020204" pitchFamily="34"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2610" y="752832"/>
            <a:ext cx="8017933" cy="3646170"/>
          </a:xfrm>
          <a:prstGeom prst="rect">
            <a:avLst/>
          </a:prstGeom>
          <a:noFill/>
        </p:spPr>
        <p:txBody>
          <a:bodyPr wrap="square">
            <a:spAutoFit/>
          </a:bodyPr>
          <a:lstStyle/>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Authentication and Authorization:</a:t>
            </a:r>
            <a:endParaRPr lang="en-US" b="1" i="0">
              <a:solidFill>
                <a:srgbClr val="374151"/>
              </a:solidFill>
              <a:effectLst/>
              <a:latin typeface="Arial Black" panose="020B0A04020102020204" charset="0"/>
              <a:cs typeface="Arial Black" panose="020B0A04020102020204" charset="0"/>
            </a:endParaRPr>
          </a:p>
          <a:p>
            <a:pPr marL="457200" lvl="1" algn="l">
              <a:lnSpc>
                <a:spcPct val="150000"/>
              </a:lnSpc>
            </a:pPr>
            <a:r>
              <a:rPr lang="en-US" b="1" i="0">
                <a:solidFill>
                  <a:srgbClr val="374151"/>
                </a:solidFill>
                <a:effectLst/>
                <a:latin typeface="Stencil" panose="040409050D0802020404" charset="0"/>
                <a:cs typeface="Stencil" panose="040409050D0802020404" charset="0"/>
              </a:rPr>
              <a:t>                              </a:t>
            </a:r>
            <a:r>
              <a:rPr lang="en-US" b="0" i="0">
                <a:solidFill>
                  <a:srgbClr val="374151"/>
                </a:solidFill>
                <a:effectLst/>
                <a:latin typeface="Times New Roman" panose="02020603050405020304" pitchFamily="18" charset="0"/>
                <a:cs typeface="Times New Roman" panose="02020603050405020304" pitchFamily="18" charset="0"/>
              </a:rPr>
              <a:t>Implement user authentication mechanisms to secure user accounts and transactions.</a:t>
            </a:r>
            <a:endParaRPr lang="en-US" b="0" i="0">
              <a:solidFill>
                <a:srgbClr val="374151"/>
              </a:solidFill>
              <a:effectLst/>
              <a:latin typeface="Times New Roman" panose="02020603050405020304" pitchFamily="18" charset="0"/>
              <a:cs typeface="Times New Roman" panose="02020603050405020304" pitchFamily="18" charset="0"/>
            </a:endParaRP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Utilize Django's built-in authentication system to handle user registration, login, and password management.</a:t>
            </a: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Bus Route Management:</a:t>
            </a:r>
            <a:endParaRPr lang="en-US" b="1" i="0">
              <a:solidFill>
                <a:srgbClr val="374151"/>
              </a:solidFill>
              <a:effectLst/>
              <a:latin typeface="Arial Black" panose="020B0A04020102020204" charset="0"/>
              <a:cs typeface="Arial Black" panose="020B0A04020102020204" charset="0"/>
            </a:endParaRPr>
          </a:p>
          <a:p>
            <a:pPr marL="457200" lvl="1" algn="l">
              <a:lnSpc>
                <a:spcPct val="150000"/>
              </a:lnSpc>
            </a:pPr>
            <a:r>
              <a:rPr lang="en-US" b="1" i="0">
                <a:solidFill>
                  <a:srgbClr val="374151"/>
                </a:solidFill>
                <a:effectLst/>
                <a:latin typeface="Arial Black" panose="020B0A04020102020204" charset="0"/>
                <a:cs typeface="Arial Black" panose="020B0A04020102020204" charset="0"/>
              </a:rPr>
              <a:t>                        </a:t>
            </a:r>
            <a:r>
              <a:rPr lang="en-US" b="0" i="0">
                <a:solidFill>
                  <a:srgbClr val="374151"/>
                </a:solidFill>
                <a:effectLst/>
                <a:latin typeface="Times New Roman" panose="02020603050405020304" pitchFamily="18" charset="0"/>
                <a:cs typeface="Times New Roman" panose="02020603050405020304" pitchFamily="18" charset="0"/>
              </a:rPr>
              <a:t>Create an admin interface for managing bus routes, including adding, editing, and deleting routes.Store route information such as departure city, destination, schedule, and fare in the database.</a:t>
            </a: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Seat Availability and Booking:</a:t>
            </a:r>
            <a:endParaRPr lang="en-US" b="1" i="0">
              <a:solidFill>
                <a:srgbClr val="374151"/>
              </a:solidFill>
              <a:effectLst/>
              <a:latin typeface="Arial Black" panose="020B0A04020102020204" charset="0"/>
              <a:cs typeface="Arial Black" panose="020B0A04020102020204" charset="0"/>
            </a:endParaRP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Integrate a seat reservation system that allows users to view available seats and select their preferred seats for booking.</a:t>
            </a: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753110"/>
            <a:ext cx="8768080" cy="3886835"/>
          </a:xfrm>
          <a:prstGeom prst="rect">
            <a:avLst/>
          </a:prstGeom>
          <a:noFill/>
        </p:spPr>
        <p:txBody>
          <a:bodyPr wrap="square">
            <a:noAutofit/>
          </a:bodyPr>
          <a:lstStyle/>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Booking Management:</a:t>
            </a:r>
            <a:endParaRPr lang="en-US" b="0" i="0">
              <a:solidFill>
                <a:srgbClr val="374151"/>
              </a:solidFill>
              <a:effectLst/>
              <a:latin typeface="Times New Roman" panose="02020603050405020304" pitchFamily="18" charset="0"/>
              <a:cs typeface="Times New Roman" panose="02020603050405020304" pitchFamily="18" charset="0"/>
            </a:endParaRP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Develop an admin dashboard for managing bookings, enabling administrators to view, modify, or cancel reservations as needed.Include features for updating booking details, such as seat allocations, passenger information, and payment status.</a:t>
            </a: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Payment Integration:</a:t>
            </a:r>
            <a:endParaRPr lang="en-US" b="1" i="0">
              <a:solidFill>
                <a:srgbClr val="374151"/>
              </a:solidFill>
              <a:effectLst/>
              <a:latin typeface="Arial Black" panose="020B0A04020102020204" charset="0"/>
              <a:cs typeface="Arial Black" panose="020B0A04020102020204" charset="0"/>
            </a:endParaRP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Integrate with payment gateways (e.g., Stripe, PayPal) to facilitate secure online payments for bookings.Ensure compliance with industry standards and implement encryption protocols to protect sensitive payment information.</a:t>
            </a: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Reporting and Analytics:</a:t>
            </a:r>
            <a:endParaRPr lang="en-US" b="1" i="0">
              <a:solidFill>
                <a:srgbClr val="374151"/>
              </a:solidFill>
              <a:effectLst/>
              <a:latin typeface="Arial Black" panose="020B0A04020102020204" charset="0"/>
              <a:cs typeface="Arial Black" panose="020B0A04020102020204" charset="0"/>
            </a:endParaRP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Develop reporting tools to generate insights on booking trends, revenue, and other key performance metrics.</a:t>
            </a: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9" name="Picture 8"/>
          <p:cNvPicPr>
            <a:picLocks noChangeAspect="1"/>
          </p:cNvPicPr>
          <p:nvPr/>
        </p:nvPicPr>
        <p:blipFill>
          <a:blip r:embed="rId6"/>
          <a:stretch>
            <a:fillRect/>
          </a:stretch>
        </p:blipFill>
        <p:spPr>
          <a:xfrm>
            <a:off x="1021171" y="1723257"/>
            <a:ext cx="2956469" cy="2573047"/>
          </a:xfrm>
          <a:prstGeom prst="rect">
            <a:avLst/>
          </a:prstGeom>
        </p:spPr>
      </p:pic>
      <p:pic>
        <p:nvPicPr>
          <p:cNvPr id="11" name="Picture 10"/>
          <p:cNvPicPr>
            <a:picLocks noChangeAspect="1"/>
          </p:cNvPicPr>
          <p:nvPr/>
        </p:nvPicPr>
        <p:blipFill>
          <a:blip r:embed="rId7"/>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endParaRPr lang="en-US"/>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endParaRPr lang="en-US"/>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0 F 1 8 7 2 1 8 8 A B C F C 4 8 B E C A 6 C 8 7 E 8 A C 3 2 8 5 "   m a : c o n t e n t T y p e V e r s i o n = " 1 5 "   m a : c o n t e n t T y p e D e s c r i p t i o n = " C r e a t e   a   n e w   d o c u m e n t . "   m a : c o n t e n t T y p e S c o p e = " "   m a : v e r s i o n I D = " 7 6 7 0 6 1 8 c 0 3 e 5 4 f b a e 4 a 1 7 e c b 2 d 0 e d 1 0 f "   x m l n s : c t = " h t t p : / / s c h e m a s . m i c r o s o f t . c o m / o f f i c e / 2 0 0 6 / m e t a d a t a / c o n t e n t T y p e "   x m l n s : m a = " h t t p : / / s c h e m a s . m i c r o s o f t . c o m / o f f i c e / 2 0 0 6 / m e t a d a t a / p r o p e r t i e s / m e t a A t t r i b u t e s " >  
 < x s d : s c h e m a   t a r g e t N a m e s p a c e = " h t t p : / / s c h e m a s . m i c r o s o f t . c o m / o f f i c e / 2 0 0 6 / m e t a d a t a / p r o p e r t i e s "   m a : r o o t = " t r u e "   m a : f i e l d s I D = " 3 d 6 3 d e 1 c 5 a 2 1 7 0 4 4 e 3 1 e 0 c 8 b 2 6 0 d 3 d 7 1 " 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x m l   v e r s i o n = " 1 . 0 " ? > < p : p r o p e r t i e s   x m l n s : p = " h t t p : / / s c h e m a s . m i c r o s o f t . c o m / o f f i c e / 2 0 0 6 / m e t a d a t a / p r o p e r t i e s "   x m l n s : x s i = " h t t p : / / w w w . w 3 . o r g / 2 0 0 1 / X M L S c h e m a - i n s t a n c e "   x m l n s : p c = " h t t p : / / s c h e m a s . m i c r o s o f t . c o m / o f f i c e / i n f o p a t h / 2 0 0 7 / P a r t n e r C o n t r o l s " > < d o c u m e n t M a n a g e m e n t > < _ a c t i v i t y   x m l n s = " 9 1 6 2 b d 5 b - 4 e d 9 - 4 d a 3 - b 3 7 6 - 0 5 2 0 4 5 8 0 b a 3 f "   x s i : n i l = " t r u e " / > < / d o c u m e n t M a n a g e m e n t > < / p : p r o p e r t i e s > 
</file>

<file path=customXml/item3.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7D9E5D5E-A365-4A49-8140-C8CC82A61608}">
  <ds:schemaRefs/>
</ds:datastoreItem>
</file>

<file path=customXml/itemProps2.xml><?xml version="1.0" encoding="utf-8"?>
<ds:datastoreItem xmlns:ds="http://schemas.openxmlformats.org/officeDocument/2006/customXml" ds:itemID="{A6559A34-456E-49A1-8157-9E3D18BFAD36}">
  <ds:schemaRefs/>
</ds:datastoreItem>
</file>

<file path=customXml/itemProps3.xml><?xml version="1.0" encoding="utf-8"?>
<ds:datastoreItem xmlns:ds="http://schemas.openxmlformats.org/officeDocument/2006/customXml" ds:itemID="{3706AB80-2608-47D7-8AC8-FA6BC8A9B27C}">
  <ds:schemaRefs/>
</ds:datastoreItem>
</file>

<file path=docProps/app.xml><?xml version="1.0" encoding="utf-8"?>
<Properties xmlns="http://schemas.openxmlformats.org/officeDocument/2006/extended-properties" xmlns:vt="http://schemas.openxmlformats.org/officeDocument/2006/docPropsVTypes">
  <TotalTime>0</TotalTime>
  <Words>7299</Words>
  <Application>WPS Presentation</Application>
  <PresentationFormat>On-screen Show (16:9)</PresentationFormat>
  <Paragraphs>147</Paragraphs>
  <Slides>17</Slides>
  <Notes>10</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幻灯片标题</vt:lpstr>
      </vt:variant>
      <vt:variant>
        <vt:i4>17</vt:i4>
      </vt:variant>
      <vt:variant>
        <vt:lpstr>自定义放映</vt:lpstr>
      </vt:variant>
      <vt:variant>
        <vt:i4>1</vt:i4>
      </vt:variant>
    </vt:vector>
  </HeadingPairs>
  <TitlesOfParts>
    <vt:vector size="34" baseType="lpstr">
      <vt:lpstr>Arial</vt:lpstr>
      <vt:lpstr>SimSun</vt:lpstr>
      <vt:lpstr>Wingdings</vt:lpstr>
      <vt:lpstr>Arial</vt:lpstr>
      <vt:lpstr>Times New Roman</vt:lpstr>
      <vt:lpstr>Poppins</vt:lpstr>
      <vt:lpstr>AMGDT</vt:lpstr>
      <vt:lpstr>Arial Black</vt:lpstr>
      <vt:lpstr>Wingdings</vt:lpstr>
      <vt:lpstr>Franklin Gothic Heavy</vt:lpstr>
      <vt:lpstr>Stencil</vt:lpstr>
      <vt:lpstr>Times New Roman</vt:lpstr>
      <vt:lpstr>Söhne</vt:lpstr>
      <vt:lpstr>Microsoft YaHei</vt:lpstr>
      <vt:lpstr>Arial Unicode MS</vt:lpstr>
      <vt:lpstr>Default Design</vt:lpstr>
      <vt:lpstr>PowerPoint 演示文稿</vt:lpstr>
      <vt:lpstr>PowerPoint 演示文稿</vt:lpstr>
      <vt:lpstr>Abstract</vt:lpstr>
      <vt:lpstr>Problem Statement</vt:lpstr>
      <vt:lpstr>Project Overview</vt:lpstr>
      <vt:lpstr>Proposed Solution</vt:lpstr>
      <vt:lpstr>PowerPoint 演示文稿</vt:lpstr>
      <vt:lpstr>PowerPoint 演示文稿</vt:lpstr>
      <vt:lpstr>Technology Used</vt:lpstr>
      <vt:lpstr>Modelling &amp; Results</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Nalini Ksk</cp:lastModifiedBy>
  <cp:revision>25</cp:revision>
  <dcterms:created xsi:type="dcterms:W3CDTF">2024-04-05T06:27:00Z</dcterms:created>
  <dcterms:modified xsi:type="dcterms:W3CDTF">2024-04-08T07:08:11Z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A21260F528A94887B94007BD6FF5C9F4_13</vt:lpwstr>
  </property>
  <property fmtid="{D5CDD505-2E9C-101B-9397-08002B2CF9AE}" pid="4" name="KSOProductBuildVer">
    <vt:lpwstr>1033-12.2.0.13489</vt:lpwstr>
  </property>
</Properties>
</file>