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801600" cy="9601200" type="A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4032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iQixFpFIR6EEtpbjPJ3NfAejP5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6517B2-53E5-44A5-B0F4-53298D9B06D0}">
  <a:tblStyle styleId="{2D6517B2-53E5-44A5-B0F4-53298D9B06D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38"/>
  </p:normalViewPr>
  <p:slideViewPr>
    <p:cSldViewPr snapToGrid="0">
      <p:cViewPr>
        <p:scale>
          <a:sx n="90" d="100"/>
          <a:sy n="90" d="100"/>
        </p:scale>
        <p:origin x="576" y="-1572"/>
      </p:cViewPr>
      <p:guideLst>
        <p:guide orient="horz" pos="3024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15" Type="http://schemas.openxmlformats.org/officeDocument/2006/relationships/theme" Target="theme/theme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400"/>
              <a:buFont typeface="Calibri"/>
              <a:buNone/>
              <a:defRPr sz="8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3360"/>
              <a:buNone/>
              <a:defRPr sz="3359"/>
            </a:lvl1pPr>
            <a:lvl2pPr lvl="1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lvl="2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  <a:defRPr sz="2520"/>
            </a:lvl3pPr>
            <a:lvl4pPr lvl="3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/>
            </a:lvl4pPr>
            <a:lvl5pPr lvl="4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/>
            </a:lvl5pPr>
            <a:lvl6pPr lvl="5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/>
            </a:lvl6pPr>
            <a:lvl7pPr lvl="6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/>
            </a:lvl7pPr>
            <a:lvl8pPr lvl="7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/>
            </a:lvl8pPr>
            <a:lvl9pPr lvl="8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3354864" y="81122"/>
            <a:ext cx="6091873" cy="11041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6473032" y="3199289"/>
            <a:ext cx="8136573" cy="276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872332" y="518954"/>
            <a:ext cx="8136573" cy="8121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400"/>
              <a:buFont typeface="Calibri"/>
              <a:buNone/>
              <a:defRPr sz="8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3360"/>
              <a:buNone/>
              <a:defRPr sz="3359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 sz="2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2520"/>
              <a:buNone/>
              <a:defRPr sz="252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2240"/>
              <a:buNone/>
              <a:defRPr sz="224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2240"/>
              <a:buNone/>
              <a:defRPr sz="224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2240"/>
              <a:buNone/>
              <a:defRPr sz="224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2240"/>
              <a:buNone/>
              <a:defRPr sz="224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2240"/>
              <a:buNone/>
              <a:defRPr sz="224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2240"/>
              <a:buNone/>
              <a:defRPr sz="224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880110" y="2555875"/>
            <a:ext cx="5440680" cy="6091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6480810" y="2555875"/>
            <a:ext cx="5440680" cy="6091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3360"/>
              <a:buNone/>
              <a:defRPr sz="3359" b="1"/>
            </a:lvl1pPr>
            <a:lvl2pPr marL="914400" lvl="1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/>
            </a:lvl2pPr>
            <a:lvl3pPr marL="1371600" lvl="2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  <a:defRPr sz="2520" b="1"/>
            </a:lvl3pPr>
            <a:lvl4pPr marL="1828800" lvl="3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 b="1"/>
            </a:lvl4pPr>
            <a:lvl5pPr marL="2286000" lvl="4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 b="1"/>
            </a:lvl5pPr>
            <a:lvl6pPr marL="2743200" lvl="5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 b="1"/>
            </a:lvl6pPr>
            <a:lvl7pPr marL="3200400" lvl="6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 b="1"/>
            </a:lvl7pPr>
            <a:lvl8pPr marL="3657600" lvl="7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 b="1"/>
            </a:lvl8pPr>
            <a:lvl9pPr marL="4114800" lvl="8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881779" y="3507105"/>
            <a:ext cx="5415676" cy="5158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6480811" y="2353628"/>
            <a:ext cx="5442347" cy="1153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3360"/>
              <a:buNone/>
              <a:defRPr sz="3359" b="1"/>
            </a:lvl1pPr>
            <a:lvl2pPr marL="914400" lvl="1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/>
            </a:lvl2pPr>
            <a:lvl3pPr marL="1371600" lvl="2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  <a:defRPr sz="2520" b="1"/>
            </a:lvl3pPr>
            <a:lvl4pPr marL="1828800" lvl="3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 b="1"/>
            </a:lvl4pPr>
            <a:lvl5pPr marL="2286000" lvl="4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 b="1"/>
            </a:lvl5pPr>
            <a:lvl6pPr marL="2743200" lvl="5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 b="1"/>
            </a:lvl6pPr>
            <a:lvl7pPr marL="3200400" lvl="6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 b="1"/>
            </a:lvl7pPr>
            <a:lvl8pPr marL="3657600" lvl="7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 b="1"/>
            </a:lvl8pPr>
            <a:lvl9pPr marL="4114800" lvl="8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6480811" y="3507105"/>
            <a:ext cx="5442347" cy="5158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80"/>
              <a:buFont typeface="Calibri"/>
              <a:buNone/>
              <a:defRPr sz="448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5442347" y="1382397"/>
            <a:ext cx="6480810" cy="6823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51308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4480"/>
              <a:buChar char="•"/>
              <a:defRPr sz="4480"/>
            </a:lvl1pPr>
            <a:lvl2pPr marL="914400" lvl="1" indent="-477519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920"/>
              <a:buChar char="•"/>
              <a:defRPr sz="3920"/>
            </a:lvl2pPr>
            <a:lvl3pPr marL="1371600" lvl="2" indent="-44196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360"/>
              <a:buChar char="•"/>
              <a:defRPr sz="3359"/>
            </a:lvl3pPr>
            <a:lvl4pPr marL="1828800" lvl="3" indent="-406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4pPr>
            <a:lvl5pPr marL="2286000" lvl="4" indent="-406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5pPr>
            <a:lvl6pPr marL="2743200" lvl="5" indent="-406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6pPr>
            <a:lvl7pPr marL="3200400" lvl="6" indent="-406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7pPr>
            <a:lvl8pPr marL="3657600" lvl="7" indent="-406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8pPr>
            <a:lvl9pPr marL="4114800" lvl="8" indent="-406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881778" y="2880360"/>
            <a:ext cx="4128849" cy="5336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/>
            </a:lvl1pPr>
            <a:lvl2pPr marL="914400" lvl="1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/>
            </a:lvl2pPr>
            <a:lvl3pPr marL="1371600" lvl="2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/>
            </a:lvl3pPr>
            <a:lvl4pPr marL="1828800" lvl="3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marL="3200400" lvl="6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marL="3657600" lvl="7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marL="4114800" lvl="8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80"/>
              <a:buFont typeface="Calibri"/>
              <a:buNone/>
              <a:defRPr sz="448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442347" y="1382397"/>
            <a:ext cx="6480810" cy="682307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81778" y="2880360"/>
            <a:ext cx="4128849" cy="5336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2240"/>
            </a:lvl1pPr>
            <a:lvl2pPr marL="914400" lvl="1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/>
            </a:lvl2pPr>
            <a:lvl3pPr marL="1371600" lvl="2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/>
            </a:lvl3pPr>
            <a:lvl4pPr marL="1828800" lvl="3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marL="3200400" lvl="6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marL="3657600" lvl="7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marL="4114800" lvl="8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60"/>
              <a:buFont typeface="Calibri"/>
              <a:buNone/>
              <a:defRPr sz="6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77519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3920"/>
              <a:buFont typeface="Arial"/>
              <a:buChar char="•"/>
              <a:defRPr sz="39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4196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360"/>
              <a:buFont typeface="Arial"/>
              <a:buChar char="•"/>
              <a:defRPr sz="33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8619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sz="25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862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sz="25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8862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sz="25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862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sz="25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862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sz="25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8620" algn="l" rtl="0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sz="25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7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7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67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67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67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67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67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67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67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67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67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mailto:sathyanarayana.or2021@vitstudent.ac.in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mailto:bhuvan.d2021@vitstudent.ac.in" TargetMode="External"/><Relationship Id="rId4" Type="http://schemas.openxmlformats.org/officeDocument/2006/relationships/hyperlink" Target="mailto:dharanidharan.si2021@vitstudent.ac.in" TargetMode="Externa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8671598" y="1152289"/>
            <a:ext cx="3993368" cy="7553438"/>
          </a:xfrm>
          <a:prstGeom prst="rect">
            <a:avLst/>
          </a:prstGeom>
          <a:noFill/>
          <a:ln w="9525" cap="flat" cmpd="sng">
            <a:solidFill>
              <a:srgbClr val="92AAE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35176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67" b="1" i="0" u="none" strike="noStrike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35176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67" b="1" i="0" u="none" strike="noStrike" cap="none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RESULTS</a:t>
            </a:r>
            <a:endParaRPr sz="1050" b="1" i="0" u="none" strike="noStrike" cap="none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b="1" cap="none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b="1" cap="none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b="1" cap="none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b="1" cap="none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b="1" cap="none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b="1" cap="none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b="1" cap="none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b="1" cap="none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b="1" cap="none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b="1" cap="none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cap="none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CONCLUSION</a:t>
            </a:r>
            <a:endParaRPr sz="1050" b="1" cap="none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lvl="0">
              <a:lnSpc>
                <a:spcPct val="150000"/>
              </a:lnSpc>
            </a:pPr>
            <a:r>
              <a:rPr lang="en-US" sz="1050" dirty="0">
                <a:latin typeface="Arial" panose="020B0604020202020204" pitchFamily="34" charset="0"/>
                <a:ea typeface="Red Hat Display"/>
                <a:cs typeface="Arial" panose="020B0604020202020204" pitchFamily="34" charset="0"/>
                <a:sym typeface="Red Hat Display"/>
              </a:rPr>
              <a:t>Deep learning successfully parses cognitive states from EEG signals, with MobileNetV2 recording 88.6% accuracy for 3-class tasks and CNN-</a:t>
            </a:r>
            <a:r>
              <a:rPr lang="en-US" sz="1050" dirty="0" err="1">
                <a:latin typeface="Arial" panose="020B0604020202020204" pitchFamily="34" charset="0"/>
                <a:ea typeface="Red Hat Display"/>
                <a:cs typeface="Arial" panose="020B0604020202020204" pitchFamily="34" charset="0"/>
                <a:sym typeface="Red Hat Display"/>
              </a:rPr>
              <a:t>BiLSTM</a:t>
            </a:r>
            <a:r>
              <a:rPr lang="en-US" sz="1050" dirty="0">
                <a:latin typeface="Arial" panose="020B0604020202020204" pitchFamily="34" charset="0"/>
                <a:ea typeface="Red Hat Display"/>
                <a:cs typeface="Arial" panose="020B0604020202020204" pitchFamily="34" charset="0"/>
                <a:sym typeface="Red Hat Display"/>
              </a:rPr>
              <a:t> recording 75% for 9-class classification. </a:t>
            </a:r>
          </a:p>
          <a:p>
            <a:pPr lvl="0">
              <a:lnSpc>
                <a:spcPct val="150000"/>
              </a:lnSpc>
            </a:pPr>
            <a:endParaRPr lang="en-US" sz="1050">
              <a:latin typeface="Arial" panose="020B0604020202020204" pitchFamily="34" charset="0"/>
              <a:ea typeface="Red Hat Display"/>
              <a:cs typeface="Arial" panose="020B0604020202020204" pitchFamily="34" charset="0"/>
              <a:sym typeface="Red Hat Display"/>
            </a:endParaRPr>
          </a:p>
          <a:p>
            <a:pPr lvl="0">
              <a:lnSpc>
                <a:spcPct val="150000"/>
              </a:lnSpc>
            </a:pPr>
            <a:r>
              <a:rPr lang="en-US" sz="1050">
                <a:latin typeface="Arial" panose="020B0604020202020204" pitchFamily="34" charset="0"/>
                <a:ea typeface="Red Hat Display"/>
                <a:cs typeface="Arial" panose="020B0604020202020204" pitchFamily="34" charset="0"/>
                <a:sym typeface="Red Hat Display"/>
              </a:rPr>
              <a:t>The </a:t>
            </a:r>
            <a:r>
              <a:rPr lang="en-US" sz="1050" dirty="0">
                <a:latin typeface="Arial" panose="020B0604020202020204" pitchFamily="34" charset="0"/>
                <a:ea typeface="Red Hat Display"/>
                <a:cs typeface="Arial" panose="020B0604020202020204" pitchFamily="34" charset="0"/>
                <a:sym typeface="Red Hat Display"/>
              </a:rPr>
              <a:t>findings provide a basis for brain-computer interfaces and cognitive monitoring but also emphasize the necessity of solving inter-subject variability, allowing real-time processing, and increasing datasets for practical use.</a:t>
            </a:r>
            <a:endParaRPr sz="1050" b="1" cap="none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b="1" cap="none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cap="none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CONTACT DETAILS: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NAME: </a:t>
            </a:r>
            <a:r>
              <a:rPr lang="en-US" sz="1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Sathya Narayana O R, Dharanidharan S I, Bhuvan D</a:t>
            </a:r>
            <a:endParaRPr lang="en-US" sz="1000" b="1" cap="none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lvl="0"/>
            <a:endParaRPr lang="en-US" sz="1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1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MAIL ID: </a:t>
            </a:r>
          </a:p>
          <a:p>
            <a:pPr lvl="0"/>
            <a:r>
              <a:rPr lang="en-US" sz="1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sathyanarayana.or2021@vitstudent.ac.in</a:t>
            </a:r>
            <a:endParaRPr lang="en-US" sz="1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sz="1000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dharanidharan.si2021@vitstudent.ac.in</a:t>
            </a:r>
            <a:r>
              <a:rPr lang="en-US" sz="1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lvl="0"/>
            <a:r>
              <a:rPr lang="en-US" sz="1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bhuvan.d2021@vitstudent.ac.in</a:t>
            </a:r>
            <a:endParaRPr lang="en-US" sz="1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1000" b="1" cap="none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cap="none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MOBILE NO: </a:t>
            </a:r>
            <a:r>
              <a:rPr lang="en-US" sz="1000" cap="none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7904111685,7010952263,9500127519</a:t>
            </a:r>
            <a:endParaRPr lang="en-US" sz="1050" b="1" cap="none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cap="none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REFERENCES: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en-US" sz="900" dirty="0">
              <a:solidFill>
                <a:srgbClr val="333333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lvl="0"/>
            <a:r>
              <a:rPr lang="en-US" sz="1000" dirty="0">
                <a:solidFill>
                  <a:srgbClr val="333333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Suchetha, M., Madhumitha, R., Sorna Meena, M. and Sruthi, R., 2021. Sequential convolutional neural networks for classification of cognitive tasks from EEG signals. Applied Soft Computing,</a:t>
            </a:r>
          </a:p>
          <a:p>
            <a:pPr lvl="0"/>
            <a:r>
              <a:rPr lang="en-US" sz="1000" dirty="0">
                <a:solidFill>
                  <a:srgbClr val="333333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111, p.107664.(2022)</a:t>
            </a:r>
            <a:endParaRPr lang="en-US" sz="1000" b="1" dirty="0">
              <a:solidFill>
                <a:srgbClr val="0070C0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  <a:p>
            <a:pPr lvl="0"/>
            <a:endParaRPr lang="en-US" sz="1000" b="1" dirty="0">
              <a:solidFill>
                <a:srgbClr val="0070C0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lvl="0"/>
            <a:r>
              <a:rPr lang="en-US" sz="1000" dirty="0">
                <a:solidFill>
                  <a:srgbClr val="222222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Avital, N., Nahum, E., Levi, G.C. and </a:t>
            </a:r>
            <a:r>
              <a:rPr lang="en-US" sz="1000" dirty="0" err="1">
                <a:solidFill>
                  <a:srgbClr val="222222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Malka</a:t>
            </a:r>
            <a:r>
              <a:rPr lang="en-US" sz="1000" dirty="0">
                <a:solidFill>
                  <a:srgbClr val="222222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, D., 2024. Cognitive State Classification Using Convolutional Neural Networks on Gamma-Band EEG Signals. Applied Sciences, 14(18), p.8380.(2024)</a:t>
            </a:r>
            <a:endParaRPr sz="1000" b="1" cap="none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0" y="15182"/>
            <a:ext cx="12776389" cy="1066699"/>
          </a:xfrm>
          <a:custGeom>
            <a:avLst/>
            <a:gdLst/>
            <a:ahLst/>
            <a:cxnLst/>
            <a:rect l="l" t="t" r="r" b="b"/>
            <a:pathLst>
              <a:path w="20104100" h="2233930" extrusionOk="0">
                <a:moveTo>
                  <a:pt x="0" y="2233788"/>
                </a:moveTo>
                <a:lnTo>
                  <a:pt x="20104099" y="2233788"/>
                </a:lnTo>
                <a:lnTo>
                  <a:pt x="20104099" y="0"/>
                </a:lnTo>
                <a:lnTo>
                  <a:pt x="0" y="0"/>
                </a:lnTo>
                <a:lnTo>
                  <a:pt x="0" y="223378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1724114" y="197422"/>
            <a:ext cx="9580687" cy="227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50" rIns="0" bIns="0" anchor="b" anchorCtr="0">
            <a:spAutoFit/>
          </a:bodyPr>
          <a:lstStyle/>
          <a:p>
            <a:pPr marL="6065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600" b="1" dirty="0"/>
              <a:t>Cognitive Task Classification using EEG signals with Deep Neural Networks</a:t>
            </a:r>
            <a:endParaRPr sz="1600" b="1" u="non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3133725" y="439450"/>
            <a:ext cx="7251246" cy="187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75" rIns="0" bIns="0" anchor="t" anchorCtr="0">
            <a:spAutoFit/>
          </a:bodyPr>
          <a:lstStyle/>
          <a:p>
            <a:pPr marL="6065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67" dirty="0">
                <a:solidFill>
                  <a:srgbClr val="FFFFFF"/>
                </a:solidFill>
              </a:rPr>
              <a:t>Dharanidharan S I-21BLC1661 Sathya Narayana O R-21BLC1157, Bhuvan D-21BLC1201</a:t>
            </a:r>
            <a:endParaRPr sz="1167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3971716" y="689652"/>
            <a:ext cx="5191805" cy="187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75" rIns="0" bIns="0" anchor="t" anchorCtr="0">
            <a:spAutoFit/>
          </a:bodyPr>
          <a:lstStyle/>
          <a:p>
            <a:pPr marL="6065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67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Dr.Suchetha</a:t>
            </a:r>
            <a:r>
              <a:rPr lang="en-US" sz="1167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M</a:t>
            </a:r>
            <a:endParaRPr sz="1167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4073316" y="879528"/>
            <a:ext cx="5191805" cy="187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75" rIns="0" bIns="0" anchor="t" anchorCtr="0">
            <a:spAutoFit/>
          </a:bodyPr>
          <a:lstStyle/>
          <a:p>
            <a:pPr marL="6065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67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School of </a:t>
            </a:r>
            <a:r>
              <a:rPr lang="en-US" sz="1167" dirty="0">
                <a:solidFill>
                  <a:srgbClr val="FFFFFF"/>
                </a:solidFill>
              </a:rPr>
              <a:t>Electronics</a:t>
            </a:r>
            <a:r>
              <a:rPr lang="en-US" sz="1167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Engineering</a:t>
            </a:r>
            <a:endParaRPr sz="1167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131467" y="1152287"/>
            <a:ext cx="4048200" cy="6825098"/>
          </a:xfrm>
          <a:prstGeom prst="rect">
            <a:avLst/>
          </a:prstGeom>
          <a:noFill/>
          <a:ln w="9525" cap="flat" cmpd="sng">
            <a:solidFill>
              <a:srgbClr val="92AAE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35176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67" b="1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35176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67" b="1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MOTIVATION / INTRODUCTION</a:t>
            </a:r>
            <a:endParaRPr dirty="0"/>
          </a:p>
          <a:p>
            <a:pPr marL="0" marR="35176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67" b="1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dk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Traditional EEG analysis emphasizes frequency bands but not fine enough to distinguish individual cognitive states. Our project refines EEG interpretation by discriminating mental states during various cognitive tasks.</a:t>
            </a:r>
          </a:p>
          <a:p>
            <a:pPr marL="171450" marR="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dk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We utilize PAC-based Modulation Index (MI) as a biologically interpretable feature to encode cross-frequency interactions, allowing for more interpretable and more compact representation of cognitive activity across tasks.</a:t>
            </a:r>
          </a:p>
          <a:p>
            <a:pPr marL="171450" marR="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dk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Our dataset covers nine cognitive tasks (and baseline), allowing for more comprehensive analysis of executive functions such as memory, attention, and flexibility in 81 subjects—differing from previous research with a narrow task range.</a:t>
            </a:r>
          </a:p>
          <a:p>
            <a:pPr marL="171450" marR="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dk1"/>
                </a:solidFill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Through proper classification of cognitive states from EEG, this research establishes the foundation for personalized neurorehabilitation approaches to target particular cognitive deficits.</a:t>
            </a:r>
            <a:endParaRPr sz="1050" dirty="0">
              <a:solidFill>
                <a:schemeClr val="dk1"/>
              </a:solidFill>
              <a:latin typeface="Arial" panose="020B0604020202020204" pitchFamily="34" charset="0"/>
              <a:ea typeface="Times New Roman"/>
              <a:cs typeface="Arial" panose="020B0604020202020204" pitchFamily="34" charset="0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50" b="1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develop a classification model that accurately identifies cognitive tasks based on EEG signals and PAC-based Modulation Index (MI) features.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explore and implement advanced feature extraction techniques using Phase-Amplitude Coupling to enhance task-specific EEG representation.</a:t>
            </a:r>
            <a:endParaRPr lang="en-US" sz="1050" dirty="0"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lang="en-IN" sz="1050" dirty="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compare performance of different approaches(Image </a:t>
            </a:r>
            <a:r>
              <a:rPr lang="en-IN" sz="1050" dirty="0">
                <a:solidFill>
                  <a:srgbClr val="231F20"/>
                </a:solidFill>
              </a:rPr>
              <a:t>based, Numerical based) </a:t>
            </a:r>
            <a:r>
              <a:rPr lang="en-IN" sz="1050" dirty="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for cognitive state classification across multiple cognitive tasks.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 panose="020B0604020202020204" pitchFamily="34" charset="0"/>
              <a:buChar char="•"/>
            </a:pPr>
            <a:r>
              <a:rPr lang="en-IN" sz="1050" dirty="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To improve the accuracy and interpretability of cognitive task prediction, supporting future applications in cognitive assessment and neurorehabilitation.</a:t>
            </a: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 panose="020B0604020202020204" pitchFamily="34" charset="0"/>
              <a:buChar char="•"/>
            </a:pPr>
            <a:endParaRPr lang="en-IN" sz="1050" dirty="0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SCOPE OF THE PROJECT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 b="1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The aim of this project is to help clinicians recognize cognitive states based on EEG analysis in order to provide more specific and efficient neurorehabilitation practices.</a:t>
            </a:r>
            <a:endParaRPr sz="1050" cap="non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4241834" y="1096504"/>
            <a:ext cx="4372663" cy="7902316"/>
          </a:xfrm>
          <a:prstGeom prst="rect">
            <a:avLst/>
          </a:prstGeom>
          <a:noFill/>
          <a:ln w="9525" cap="flat" cmpd="sng">
            <a:solidFill>
              <a:srgbClr val="92AAE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35176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67" b="1" cap="none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35176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67" b="1" cap="none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METHODOLOGY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35176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67" b="1" cap="none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Preprocessing</a:t>
            </a: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EEG signals were segmented based on task-specific timestamps for each subject. Bandpass filters were applied to isolate relevant phase and amplitude frequency bands. </a:t>
            </a: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Phase-Amplitude Coupling(PAC) concept was used to compute the Modulation Index (MI) for feature extraction.</a:t>
            </a: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First Approach 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is Image based approach where we generated two types of images (Time Frequency Spectrogram) and (PAC inter-channel distribution heatmap) for input.</a:t>
            </a: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Second Approach 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we generated PAC MI features as Numerical values itself in dimension of (16x342) stored as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Array for input.</a:t>
            </a: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cap="none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ARCHITECTURE</a:t>
            </a:r>
            <a:endParaRPr sz="1050" dirty="0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Approach 1:                                             Approach 2: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>
              <a:solidFill>
                <a:srgbClr val="231F20"/>
              </a:solidFill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>
              <a:solidFill>
                <a:srgbClr val="231F20"/>
              </a:solidFill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>
              <a:solidFill>
                <a:srgbClr val="231F20"/>
              </a:solidFill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>
              <a:solidFill>
                <a:srgbClr val="231F20"/>
              </a:solidFill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>
              <a:solidFill>
                <a:srgbClr val="231F20"/>
              </a:solidFill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>
              <a:solidFill>
                <a:srgbClr val="231F20"/>
              </a:solidFill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050" dirty="0">
              <a:solidFill>
                <a:srgbClr val="231F20"/>
              </a:solidFill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/>
            <a:endParaRPr lang="en-US" sz="1050" dirty="0">
              <a:solidFill>
                <a:srgbClr val="231F20"/>
              </a:solidFill>
            </a:endParaRPr>
          </a:p>
          <a:p>
            <a:pPr lvl="0" algn="just"/>
            <a:endParaRPr lang="en-US" sz="1050" dirty="0">
              <a:solidFill>
                <a:srgbClr val="231F20"/>
              </a:solidFill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231F2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4" name="Google Shape;94;p1"/>
          <p:cNvGraphicFramePr/>
          <p:nvPr>
            <p:extLst>
              <p:ext uri="{D42A27DB-BD31-4B8C-83A1-F6EECF244321}">
                <p14:modId xmlns:p14="http://schemas.microsoft.com/office/powerpoint/2010/main" val="1317665329"/>
              </p:ext>
            </p:extLst>
          </p:nvPr>
        </p:nvGraphicFramePr>
        <p:xfrm>
          <a:off x="8847734" y="1594059"/>
          <a:ext cx="3604838" cy="1346225"/>
        </p:xfrm>
        <a:graphic>
          <a:graphicData uri="http://schemas.openxmlformats.org/drawingml/2006/table">
            <a:tbl>
              <a:tblPr firstRow="1" bandRow="1">
                <a:noFill/>
                <a:tableStyleId>{2D6517B2-53E5-44A5-B0F4-53298D9B06D0}</a:tableStyleId>
              </a:tblPr>
              <a:tblGrid>
                <a:gridCol w="1422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1050">
                  <a:extLst>
                    <a:ext uri="{9D8B030D-6E8A-4147-A177-3AD203B41FA5}">
                      <a16:colId xmlns:a16="http://schemas.microsoft.com/office/drawing/2014/main" val="3850796311"/>
                    </a:ext>
                  </a:extLst>
                </a:gridCol>
              </a:tblGrid>
              <a:tr h="307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Performance</a:t>
                      </a:r>
                      <a:r>
                        <a:rPr lang="en-US" sz="1050" b="1" u="none" strike="noStrike" cap="none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Metrics</a:t>
                      </a:r>
                      <a:endParaRPr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Approach-1</a:t>
                      </a:r>
                      <a:endParaRPr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Approach-2</a:t>
                      </a:r>
                      <a:endParaRPr sz="105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Accuracy</a:t>
                      </a:r>
                      <a:endParaRPr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86%</a:t>
                      </a:r>
                      <a:endParaRPr sz="105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74.39%</a:t>
                      </a:r>
                      <a:endParaRPr sz="105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90%</a:t>
                      </a:r>
                      <a:endParaRPr sz="105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76.37%</a:t>
                      </a:r>
                      <a:endParaRPr sz="105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F1-Score</a:t>
                      </a:r>
                      <a:endParaRPr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87%</a:t>
                      </a:r>
                      <a:endParaRPr sz="105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74.35%</a:t>
                      </a:r>
                      <a:endParaRPr sz="105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C0A72D0-6D8C-EE9A-A8FA-071EDDA77A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7251"/>
            <a:ext cx="2683217" cy="10664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F6A07E-5B1B-429C-1E14-B52B03C74F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59760" y="15182"/>
            <a:ext cx="2416629" cy="1068920"/>
          </a:xfrm>
          <a:prstGeom prst="rect">
            <a:avLst/>
          </a:prstGeom>
        </p:spPr>
      </p:pic>
      <p:pic>
        <p:nvPicPr>
          <p:cNvPr id="2" name="Google Shape;188;p35" title="graphviz (1).png">
            <a:extLst>
              <a:ext uri="{FF2B5EF4-FFF2-40B4-BE49-F238E27FC236}">
                <a16:creationId xmlns:a16="http://schemas.microsoft.com/office/drawing/2014/main" id="{958E20FC-E0C7-71EF-E5F4-310E7948B19D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296681" y="5423845"/>
            <a:ext cx="2091513" cy="308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242;p41" title="graphviz (9).png">
            <a:extLst>
              <a:ext uri="{FF2B5EF4-FFF2-40B4-BE49-F238E27FC236}">
                <a16:creationId xmlns:a16="http://schemas.microsoft.com/office/drawing/2014/main" id="{2B9A3B03-FD5C-7A46-2025-CCCB25B1AF80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720940" y="5423845"/>
            <a:ext cx="1600809" cy="2968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17034B4-875B-5FBE-3E08-B29D2C8D7330}"/>
              </a:ext>
            </a:extLst>
          </p:cNvPr>
          <p:cNvCxnSpPr>
            <a:endCxn id="92" idx="2"/>
          </p:cNvCxnSpPr>
          <p:nvPr/>
        </p:nvCxnSpPr>
        <p:spPr>
          <a:xfrm>
            <a:off x="6400800" y="4844005"/>
            <a:ext cx="27366" cy="4154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</TotalTime>
  <Words>600</Words>
  <Application>Microsoft Office PowerPoint</Application>
  <PresentationFormat>A3 Paper (297x420 mm)</PresentationFormat>
  <Paragraphs>98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Swanger, Scott A</dc:creator>
  <cp:lastModifiedBy>Dharanidharan S I</cp:lastModifiedBy>
  <cp:revision>21</cp:revision>
  <dcterms:created xsi:type="dcterms:W3CDTF">2019-03-04T22:30:53Z</dcterms:created>
  <dcterms:modified xsi:type="dcterms:W3CDTF">2025-04-08T13:05:51Z</dcterms:modified>
</cp:coreProperties>
</file>