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DBB0-1FF3-47D3-A887-BDBC1CFE4DB0}"/>
              </a:ext>
            </a:extLst>
          </p:cNvPr>
          <p:cNvSpPr>
            <a:spLocks noGrp="1"/>
          </p:cNvSpPr>
          <p:nvPr>
            <p:ph type="ctrTitle"/>
          </p:nvPr>
        </p:nvSpPr>
        <p:spPr/>
        <p:txBody>
          <a:bodyPr/>
          <a:lstStyle/>
          <a:p>
            <a:r>
              <a:rPr lang="en-US" dirty="0"/>
              <a:t>Coursera – Capstone project</a:t>
            </a:r>
          </a:p>
        </p:txBody>
      </p:sp>
      <p:sp>
        <p:nvSpPr>
          <p:cNvPr id="3" name="Subtitle 2">
            <a:extLst>
              <a:ext uri="{FF2B5EF4-FFF2-40B4-BE49-F238E27FC236}">
                <a16:creationId xmlns:a16="http://schemas.microsoft.com/office/drawing/2014/main" id="{9D2A2CA4-6F5F-4246-B33F-362AAB458B9C}"/>
              </a:ext>
            </a:extLst>
          </p:cNvPr>
          <p:cNvSpPr>
            <a:spLocks noGrp="1"/>
          </p:cNvSpPr>
          <p:nvPr>
            <p:ph type="subTitle" idx="1"/>
          </p:nvPr>
        </p:nvSpPr>
        <p:spPr/>
        <p:txBody>
          <a:bodyPr>
            <a:normAutofit fontScale="92500" lnSpcReduction="20000"/>
          </a:bodyPr>
          <a:lstStyle/>
          <a:p>
            <a:r>
              <a:rPr lang="en-US" dirty="0"/>
              <a:t>Restaurant Analysis based on cuisine</a:t>
            </a:r>
          </a:p>
          <a:p>
            <a:endParaRPr lang="en-US" dirty="0"/>
          </a:p>
          <a:p>
            <a:endParaRPr lang="en-US" dirty="0"/>
          </a:p>
          <a:p>
            <a:r>
              <a:rPr lang="en-US" dirty="0"/>
              <a:t>- Dharan Sendamaraikannan  (10/28/2020)</a:t>
            </a:r>
          </a:p>
        </p:txBody>
      </p:sp>
    </p:spTree>
    <p:extLst>
      <p:ext uri="{BB962C8B-B14F-4D97-AF65-F5344CB8AC3E}">
        <p14:creationId xmlns:p14="http://schemas.microsoft.com/office/powerpoint/2010/main" val="219572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B360-0AA4-4C21-BA6B-CB7166C0542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324A61F-13DB-4A95-89FC-C3C6B18A7731}"/>
              </a:ext>
            </a:extLst>
          </p:cNvPr>
          <p:cNvSpPr>
            <a:spLocks noGrp="1"/>
          </p:cNvSpPr>
          <p:nvPr>
            <p:ph idx="1"/>
          </p:nvPr>
        </p:nvSpPr>
        <p:spPr/>
        <p:txBody>
          <a:bodyPr>
            <a:normAutofit lnSpcReduction="10000"/>
          </a:bodyPr>
          <a:lstStyle/>
          <a:p>
            <a:pPr marL="0" marR="0" indent="0">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rPr>
              <a:t>Let's assume in this one of the world's most diverse region we want to open an Indian restaurant, so what are all the factors we must take into account such as follows, </a:t>
            </a:r>
          </a:p>
          <a:p>
            <a:pPr marL="342900" marR="0" lvl="0" indent="-342900">
              <a:spcBef>
                <a:spcPts val="0"/>
              </a:spcBef>
              <a:spcAft>
                <a:spcPts val="905"/>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Market Places </a:t>
            </a:r>
          </a:p>
          <a:p>
            <a:pPr marL="342900" marR="0" lvl="0" indent="-342900">
              <a:spcBef>
                <a:spcPts val="0"/>
              </a:spcBef>
              <a:spcAft>
                <a:spcPts val="905"/>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Competition in particular location </a:t>
            </a:r>
          </a:p>
          <a:p>
            <a:pPr marL="342900" marR="0" lvl="0" indent="-342900">
              <a:spcBef>
                <a:spcPts val="0"/>
              </a:spcBef>
              <a:spcAft>
                <a:spcPts val="905"/>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Aiding places that make people come to restaurants like Gym, Entertaining Public places </a:t>
            </a:r>
          </a:p>
          <a:p>
            <a:pPr marL="342900" marR="0" lvl="0" indent="-342900">
              <a:spcBef>
                <a:spcPts val="0"/>
              </a:spcBef>
              <a:spcAft>
                <a:spcPts val="905"/>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Population </a:t>
            </a:r>
          </a:p>
          <a:p>
            <a:pPr marL="342900" indent="-342900">
              <a:spcBef>
                <a:spcPts val="0"/>
              </a:spcBef>
              <a:spcAft>
                <a:spcPts val="905"/>
              </a:spcAft>
            </a:pPr>
            <a:r>
              <a:rPr lang="en-US" sz="1800" dirty="0">
                <a:solidFill>
                  <a:srgbClr val="000000"/>
                </a:solidFill>
                <a:effectLst/>
                <a:latin typeface="Times New Roman" panose="02020603050405020304" pitchFamily="18" charset="0"/>
                <a:ea typeface="Calibri" panose="020F0502020204030204" pitchFamily="34" charset="0"/>
              </a:rPr>
              <a:t>Menu from competitors </a:t>
            </a:r>
          </a:p>
          <a:p>
            <a:pPr marL="0" indent="0">
              <a:spcBef>
                <a:spcPts val="0"/>
              </a:spcBef>
              <a:spcAft>
                <a:spcPts val="905"/>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solution needs to be data driven for avoiding or considering low risk criteria and high success rate and thus apply our overall knowledge in the techniques and the tools gained so far in this course.</a:t>
            </a:r>
          </a:p>
          <a:p>
            <a:pPr marL="0" indent="0">
              <a:spcBef>
                <a:spcPts val="0"/>
              </a:spcBef>
              <a:spcAft>
                <a:spcPts val="905"/>
              </a:spcAft>
              <a:buNone/>
            </a:pPr>
            <a:endParaRPr lang="en-US" sz="1800" dirty="0">
              <a:solidFill>
                <a:srgbClr val="000000"/>
              </a:solidFill>
              <a:latin typeface="Times New Roman" panose="02020603050405020304" pitchFamily="18" charset="0"/>
              <a:ea typeface="Calibri" panose="020F0502020204030204" pitchFamily="34" charset="0"/>
            </a:endParaRPr>
          </a:p>
          <a:p>
            <a:pPr marL="0" indent="0">
              <a:spcBef>
                <a:spcPts val="0"/>
              </a:spcBef>
              <a:spcAft>
                <a:spcPts val="905"/>
              </a:spcAft>
              <a:buNone/>
            </a:pPr>
            <a:endParaRPr lang="en-US"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2763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1E88-A70F-4B9F-9DE9-430F71E43757}"/>
              </a:ext>
            </a:extLst>
          </p:cNvPr>
          <p:cNvSpPr>
            <a:spLocks noGrp="1"/>
          </p:cNvSpPr>
          <p:nvPr>
            <p:ph type="title"/>
          </p:nvPr>
        </p:nvSpPr>
        <p:spPr/>
        <p:txBody>
          <a:bodyPr/>
          <a:lstStyle/>
          <a:p>
            <a:r>
              <a:rPr lang="en-US" dirty="0" err="1"/>
              <a:t>DaTA</a:t>
            </a:r>
            <a:r>
              <a:rPr lang="en-US" dirty="0"/>
              <a:t> </a:t>
            </a:r>
            <a:r>
              <a:rPr lang="en-US" dirty="0" err="1"/>
              <a:t>SOurces</a:t>
            </a:r>
            <a:endParaRPr lang="en-US" dirty="0"/>
          </a:p>
        </p:txBody>
      </p:sp>
      <p:sp>
        <p:nvSpPr>
          <p:cNvPr id="3" name="Content Placeholder 2">
            <a:extLst>
              <a:ext uri="{FF2B5EF4-FFF2-40B4-BE49-F238E27FC236}">
                <a16:creationId xmlns:a16="http://schemas.microsoft.com/office/drawing/2014/main" id="{DDF7066D-569B-4D8D-8E55-D1B60BFF9781}"/>
              </a:ext>
            </a:extLst>
          </p:cNvPr>
          <p:cNvSpPr>
            <a:spLocks noGrp="1"/>
          </p:cNvSpPr>
          <p:nvPr>
            <p:ph idx="1"/>
          </p:nvPr>
        </p:nvSpPr>
        <p:spPr/>
        <p:txBody>
          <a:bodyPr/>
          <a:lstStyle/>
          <a:p>
            <a:r>
              <a:rPr lang="en-US" dirty="0"/>
              <a:t>DATA 1 : </a:t>
            </a:r>
            <a:r>
              <a:rPr lang="en-US" sz="1800" u="sng" dirty="0">
                <a:solidFill>
                  <a:srgbClr val="000000"/>
                </a:solidFill>
                <a:effectLst/>
                <a:latin typeface="Times New Roman" panose="02020603050405020304" pitchFamily="18" charset="0"/>
                <a:ea typeface="Calibri" panose="020F0502020204030204" pitchFamily="34" charset="0"/>
                <a:hlinkClick r:id="rId2"/>
              </a:rPr>
              <a:t>https://cocl.us/new_york_dataset</a:t>
            </a:r>
            <a:r>
              <a:rPr lang="en-US" sz="1800" dirty="0">
                <a:solidFill>
                  <a:srgbClr val="000000"/>
                </a:solidFill>
                <a:effectLst/>
                <a:latin typeface="Times New Roman" panose="02020603050405020304" pitchFamily="18" charset="0"/>
                <a:ea typeface="Calibri" panose="020F0502020204030204" pitchFamily="34" charset="0"/>
              </a:rPr>
              <a:t> </a:t>
            </a:r>
          </a:p>
          <a:p>
            <a:endParaRPr lang="en-US" dirty="0"/>
          </a:p>
          <a:p>
            <a:r>
              <a:rPr lang="en-US" dirty="0"/>
              <a:t>DATA 2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https://data.cityofnewyork.us/City-Government/Borough-Boundaries/tqmj-j8zm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dirty="0"/>
              <a:t>DATA 3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FOURSQUARE 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806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9AAB-565A-4D41-BD1D-262A5C648B40}"/>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19130591-D8F0-45E8-A38F-FDBEF5945737}"/>
              </a:ext>
            </a:extLst>
          </p:cNvPr>
          <p:cNvSpPr>
            <a:spLocks noGrp="1"/>
          </p:cNvSpPr>
          <p:nvPr>
            <p:ph idx="1"/>
          </p:nvPr>
        </p:nvSpPr>
        <p:spPr/>
        <p:txBody>
          <a:bodyPr>
            <a:norm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Number of Neighborhoods in New York city</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6E594C03-D00B-4574-8BFE-F87598AB3D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91807" y="2864073"/>
            <a:ext cx="2970251" cy="2557013"/>
          </a:xfrm>
          <a:prstGeom prst="rect">
            <a:avLst/>
          </a:prstGeom>
          <a:noFill/>
          <a:ln>
            <a:noFill/>
          </a:ln>
        </p:spPr>
      </p:pic>
    </p:spTree>
    <p:extLst>
      <p:ext uri="{BB962C8B-B14F-4D97-AF65-F5344CB8AC3E}">
        <p14:creationId xmlns:p14="http://schemas.microsoft.com/office/powerpoint/2010/main" val="393451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C1BA-82E2-4ED4-8280-642020B3E2EF}"/>
              </a:ext>
            </a:extLst>
          </p:cNvPr>
          <p:cNvSpPr>
            <a:spLocks noGrp="1"/>
          </p:cNvSpPr>
          <p:nvPr>
            <p:ph type="title"/>
          </p:nvPr>
        </p:nvSpPr>
        <p:spPr/>
        <p:txBody>
          <a:bodyPr/>
          <a:lstStyle/>
          <a:p>
            <a:r>
              <a:rPr lang="en-US" dirty="0"/>
              <a:t>ANALYSIS (</a:t>
            </a:r>
            <a:r>
              <a:rPr lang="en-US" dirty="0" err="1"/>
              <a:t>contd</a:t>
            </a:r>
            <a:r>
              <a:rPr lang="en-US" dirty="0"/>
              <a:t>…)</a:t>
            </a:r>
          </a:p>
        </p:txBody>
      </p:sp>
      <p:sp>
        <p:nvSpPr>
          <p:cNvPr id="3" name="Content Placeholder 2">
            <a:extLst>
              <a:ext uri="{FF2B5EF4-FFF2-40B4-BE49-F238E27FC236}">
                <a16:creationId xmlns:a16="http://schemas.microsoft.com/office/drawing/2014/main" id="{27774C2D-6DB4-4A46-A9C4-70918BCFA6C0}"/>
              </a:ext>
            </a:extLst>
          </p:cNvPr>
          <p:cNvSpPr>
            <a:spLocks noGrp="1"/>
          </p:cNvSpPr>
          <p:nvPr>
            <p:ph idx="1"/>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Boroughs vs. Indian cuisine restaurants – New York</a:t>
            </a:r>
          </a:p>
          <a:p>
            <a:endParaRPr lang="en-US" dirty="0"/>
          </a:p>
        </p:txBody>
      </p:sp>
      <p:pic>
        <p:nvPicPr>
          <p:cNvPr id="4" name="Picture 3">
            <a:extLst>
              <a:ext uri="{FF2B5EF4-FFF2-40B4-BE49-F238E27FC236}">
                <a16:creationId xmlns:a16="http://schemas.microsoft.com/office/drawing/2014/main" id="{A4B47CBD-B925-4F22-93DC-4095CB5716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41787" y="2827144"/>
            <a:ext cx="3146099" cy="2761893"/>
          </a:xfrm>
          <a:prstGeom prst="rect">
            <a:avLst/>
          </a:prstGeom>
          <a:noFill/>
          <a:ln>
            <a:noFill/>
          </a:ln>
        </p:spPr>
      </p:pic>
    </p:spTree>
    <p:extLst>
      <p:ext uri="{BB962C8B-B14F-4D97-AF65-F5344CB8AC3E}">
        <p14:creationId xmlns:p14="http://schemas.microsoft.com/office/powerpoint/2010/main" val="64116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704A-30C9-4735-B48B-65ACB0A45D42}"/>
              </a:ext>
            </a:extLst>
          </p:cNvPr>
          <p:cNvSpPr>
            <a:spLocks noGrp="1"/>
          </p:cNvSpPr>
          <p:nvPr>
            <p:ph type="title"/>
          </p:nvPr>
        </p:nvSpPr>
        <p:spPr/>
        <p:txBody>
          <a:bodyPr/>
          <a:lstStyle/>
          <a:p>
            <a:r>
              <a:rPr lang="en-US" dirty="0"/>
              <a:t>ANALYSIS (</a:t>
            </a:r>
            <a:r>
              <a:rPr lang="en-US" dirty="0" err="1"/>
              <a:t>contd</a:t>
            </a:r>
            <a:r>
              <a:rPr lang="en-US" dirty="0"/>
              <a:t>…)</a:t>
            </a:r>
          </a:p>
        </p:txBody>
      </p:sp>
      <p:sp>
        <p:nvSpPr>
          <p:cNvPr id="3" name="Content Placeholder 2">
            <a:extLst>
              <a:ext uri="{FF2B5EF4-FFF2-40B4-BE49-F238E27FC236}">
                <a16:creationId xmlns:a16="http://schemas.microsoft.com/office/drawing/2014/main" id="{4704FA95-4565-408E-B79F-384A7D7EE8B6}"/>
              </a:ext>
            </a:extLst>
          </p:cNvPr>
          <p:cNvSpPr>
            <a:spLocks noGrp="1"/>
          </p:cNvSpPr>
          <p:nvPr>
            <p:ph idx="1"/>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Top Neighborhoods based on number of Indian restaurants</a:t>
            </a:r>
            <a:endParaRPr lang="en-US" dirty="0"/>
          </a:p>
        </p:txBody>
      </p:sp>
      <p:pic>
        <p:nvPicPr>
          <p:cNvPr id="5" name="Picture 4">
            <a:extLst>
              <a:ext uri="{FF2B5EF4-FFF2-40B4-BE49-F238E27FC236}">
                <a16:creationId xmlns:a16="http://schemas.microsoft.com/office/drawing/2014/main" id="{A9F09C78-DDED-4A84-BEDF-FC2B85BE5335}"/>
              </a:ext>
            </a:extLst>
          </p:cNvPr>
          <p:cNvPicPr>
            <a:picLocks noChangeAspect="1"/>
          </p:cNvPicPr>
          <p:nvPr/>
        </p:nvPicPr>
        <p:blipFill>
          <a:blip r:embed="rId2"/>
          <a:stretch>
            <a:fillRect/>
          </a:stretch>
        </p:blipFill>
        <p:spPr>
          <a:xfrm>
            <a:off x="3023119" y="2956092"/>
            <a:ext cx="3549262" cy="2987508"/>
          </a:xfrm>
          <a:prstGeom prst="rect">
            <a:avLst/>
          </a:prstGeom>
        </p:spPr>
      </p:pic>
    </p:spTree>
    <p:extLst>
      <p:ext uri="{BB962C8B-B14F-4D97-AF65-F5344CB8AC3E}">
        <p14:creationId xmlns:p14="http://schemas.microsoft.com/office/powerpoint/2010/main" val="408906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0AA9-33A0-467C-BB77-9D29C2A83E3A}"/>
              </a:ext>
            </a:extLst>
          </p:cNvPr>
          <p:cNvSpPr>
            <a:spLocks noGrp="1"/>
          </p:cNvSpPr>
          <p:nvPr>
            <p:ph type="title"/>
          </p:nvPr>
        </p:nvSpPr>
        <p:spPr/>
        <p:txBody>
          <a:bodyPr/>
          <a:lstStyle/>
          <a:p>
            <a:r>
              <a:rPr lang="en-US" dirty="0"/>
              <a:t>ANALYSIS (</a:t>
            </a:r>
            <a:r>
              <a:rPr lang="en-US" dirty="0" err="1"/>
              <a:t>contd</a:t>
            </a:r>
            <a:r>
              <a:rPr lang="en-US" dirty="0"/>
              <a:t>…)</a:t>
            </a:r>
          </a:p>
        </p:txBody>
      </p:sp>
      <p:sp>
        <p:nvSpPr>
          <p:cNvPr id="3" name="Content Placeholder 2">
            <a:extLst>
              <a:ext uri="{FF2B5EF4-FFF2-40B4-BE49-F238E27FC236}">
                <a16:creationId xmlns:a16="http://schemas.microsoft.com/office/drawing/2014/main" id="{3E53044A-47AC-4B0F-BD6D-B2FA24357BDC}"/>
              </a:ext>
            </a:extLst>
          </p:cNvPr>
          <p:cNvSpPr>
            <a:spLocks noGrp="1"/>
          </p:cNvSpPr>
          <p:nvPr>
            <p:ph idx="1"/>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Boroughs based on Average rating of Indian restaurants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CB232BE-A985-4C72-85E3-F36F7A27232C}"/>
              </a:ext>
            </a:extLst>
          </p:cNvPr>
          <p:cNvPicPr/>
          <p:nvPr/>
        </p:nvPicPr>
        <p:blipFill>
          <a:blip r:embed="rId2"/>
          <a:stretch>
            <a:fillRect/>
          </a:stretch>
        </p:blipFill>
        <p:spPr>
          <a:xfrm>
            <a:off x="3390473" y="2977395"/>
            <a:ext cx="2926351" cy="2729831"/>
          </a:xfrm>
          <a:prstGeom prst="rect">
            <a:avLst/>
          </a:prstGeom>
        </p:spPr>
      </p:pic>
    </p:spTree>
    <p:extLst>
      <p:ext uri="{BB962C8B-B14F-4D97-AF65-F5344CB8AC3E}">
        <p14:creationId xmlns:p14="http://schemas.microsoft.com/office/powerpoint/2010/main" val="306776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416A-4F1A-4057-8360-5E89D358000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7E69444-88BA-4A4C-99A3-12CB75A5DED2}"/>
              </a:ext>
            </a:extLst>
          </p:cNvPr>
          <p:cNvSpPr>
            <a:spLocks noGrp="1"/>
          </p:cNvSpPr>
          <p:nvPr>
            <p:ph idx="1"/>
          </p:nvPr>
        </p:nvSpPr>
        <p:spPr/>
        <p:txBody>
          <a:bodyPr>
            <a:normAutofit lnSpcReduction="10000"/>
          </a:bodyPr>
          <a:lstStyle/>
          <a:p>
            <a:pPr marL="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Best Neighborhood for opening Restaurant (Indian Cuisine) in New York. </a:t>
            </a:r>
          </a:p>
          <a:p>
            <a:pPr marL="0" marR="0" indent="0">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rPr>
              <a:t>	o </a:t>
            </a:r>
            <a:r>
              <a:rPr lang="en-US" sz="1400" dirty="0">
                <a:solidFill>
                  <a:srgbClr val="000000"/>
                </a:solidFill>
                <a:latin typeface="Times New Roman" panose="02020603050405020304" pitchFamily="18" charset="0"/>
              </a:rPr>
              <a:t>Astoria (Queens), </a:t>
            </a:r>
            <a:r>
              <a:rPr lang="en-US" sz="1400" dirty="0" err="1">
                <a:solidFill>
                  <a:srgbClr val="000000"/>
                </a:solidFill>
                <a:latin typeface="Times New Roman" panose="02020603050405020304" pitchFamily="18" charset="0"/>
              </a:rPr>
              <a:t>Blissville</a:t>
            </a:r>
            <a:r>
              <a:rPr lang="en-US" sz="1400" dirty="0">
                <a:solidFill>
                  <a:srgbClr val="000000"/>
                </a:solidFill>
                <a:latin typeface="Times New Roman" panose="02020603050405020304" pitchFamily="18" charset="0"/>
              </a:rPr>
              <a:t> (Queens), Civic Center (Manhattan) are some of the best neighborhoods for Indian cuisine. </a:t>
            </a:r>
          </a:p>
          <a:p>
            <a:pPr marL="0" marR="0" indent="0">
              <a:spcBef>
                <a:spcPts val="0"/>
              </a:spcBef>
              <a:spcAft>
                <a:spcPts val="0"/>
              </a:spcAft>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Area which lack Indian Restaurants. </a:t>
            </a:r>
          </a:p>
          <a:p>
            <a:pPr marL="228600" lvl="1" indent="0">
              <a:spcBef>
                <a:spcPts val="0"/>
              </a:spcBef>
              <a:buNone/>
            </a:pPr>
            <a:r>
              <a:rPr lang="en-US" sz="1400" dirty="0">
                <a:solidFill>
                  <a:srgbClr val="000000"/>
                </a:solidFill>
                <a:effectLst/>
                <a:latin typeface="Courier New" panose="02070309020205020404" pitchFamily="49" charset="0"/>
                <a:ea typeface="Calibri" panose="020F0502020204030204" pitchFamily="34" charset="0"/>
              </a:rPr>
              <a:t>	o </a:t>
            </a:r>
            <a:r>
              <a:rPr lang="en-US" sz="1400" dirty="0">
                <a:solidFill>
                  <a:srgbClr val="000000"/>
                </a:solidFill>
                <a:effectLst/>
                <a:latin typeface="Times New Roman" panose="02020603050405020304" pitchFamily="18" charset="0"/>
                <a:ea typeface="Calibri" panose="020F0502020204030204" pitchFamily="34" charset="0"/>
              </a:rPr>
              <a:t>Staten Island ranks last in average rating of Indian Restaurants. </a:t>
            </a:r>
          </a:p>
          <a:p>
            <a:pPr marL="0" marR="0" indent="0">
              <a:spcBef>
                <a:spcPts val="0"/>
              </a:spcBef>
              <a:spcAft>
                <a:spcPts val="0"/>
              </a:spcAft>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Places with best Indian Cuisine. </a:t>
            </a:r>
          </a:p>
          <a:p>
            <a:pPr marL="0" marR="0" indent="0">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rPr>
              <a:t>	o </a:t>
            </a:r>
            <a:r>
              <a:rPr lang="en-US" sz="1400" dirty="0">
                <a:solidFill>
                  <a:srgbClr val="000000"/>
                </a:solidFill>
                <a:latin typeface="Times New Roman" panose="02020603050405020304" pitchFamily="18" charset="0"/>
              </a:rPr>
              <a:t>Manhattan is the best place to stay if you prefer Indian Cuisine. </a:t>
            </a:r>
          </a:p>
          <a:p>
            <a:pPr marL="0" marR="0">
              <a:spcBef>
                <a:spcPts val="0"/>
              </a:spcBef>
              <a:spcAft>
                <a:spcPts val="0"/>
              </a:spcAft>
            </a:pPr>
            <a:endParaRPr lang="en-US" sz="1800" dirty="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r>
              <a:rPr lang="en-US" sz="1800" dirty="0">
                <a:solidFill>
                  <a:srgbClr val="000000"/>
                </a:solidFill>
                <a:latin typeface="Times New Roman" panose="02020603050405020304" pitchFamily="18" charset="0"/>
              </a:rPr>
              <a:t>Areas with Potential Indian Restaurants. </a:t>
            </a:r>
          </a:p>
          <a:p>
            <a:pPr marL="0" marR="0" indent="0">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rPr>
              <a:t>	o </a:t>
            </a:r>
            <a:r>
              <a:rPr lang="en-US" sz="1400" dirty="0">
                <a:solidFill>
                  <a:srgbClr val="000000"/>
                </a:solidFill>
                <a:latin typeface="Times New Roman" panose="02020603050405020304" pitchFamily="18" charset="0"/>
              </a:rPr>
              <a:t>Manhattan have potential Indian Restaurant Market </a:t>
            </a:r>
          </a:p>
          <a:p>
            <a:endParaRPr lang="en-US" dirty="0"/>
          </a:p>
        </p:txBody>
      </p:sp>
    </p:spTree>
    <p:extLst>
      <p:ext uri="{BB962C8B-B14F-4D97-AF65-F5344CB8AC3E}">
        <p14:creationId xmlns:p14="http://schemas.microsoft.com/office/powerpoint/2010/main" val="2340436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TotalTime>
  <Words>289</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Times New Roman</vt:lpstr>
      <vt:lpstr>Tw Cen MT</vt:lpstr>
      <vt:lpstr>Circuit</vt:lpstr>
      <vt:lpstr>Coursera – Capstone project</vt:lpstr>
      <vt:lpstr>Introduction</vt:lpstr>
      <vt:lpstr>DaTA SOurces</vt:lpstr>
      <vt:lpstr>ANALYSIS:</vt:lpstr>
      <vt:lpstr>ANALYSIS (contd…)</vt:lpstr>
      <vt:lpstr>ANALYSIS (contd…)</vt:lpstr>
      <vt:lpstr>ANALYSIS (contd…)</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 Capstone project</dc:title>
  <dc:creator>Dharan S</dc:creator>
  <cp:lastModifiedBy>Dharan S</cp:lastModifiedBy>
  <cp:revision>3</cp:revision>
  <dcterms:created xsi:type="dcterms:W3CDTF">2020-10-28T04:11:54Z</dcterms:created>
  <dcterms:modified xsi:type="dcterms:W3CDTF">2020-10-28T19:33:39Z</dcterms:modified>
</cp:coreProperties>
</file>