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9"/>
  </p:notesMasterIdLst>
  <p:handoutMasterIdLst>
    <p:handoutMasterId r:id="rId20"/>
  </p:handoutMasterIdLst>
  <p:sldIdLst>
    <p:sldId id="421" r:id="rId2"/>
    <p:sldId id="426" r:id="rId3"/>
    <p:sldId id="462" r:id="rId4"/>
    <p:sldId id="463" r:id="rId5"/>
    <p:sldId id="464" r:id="rId6"/>
    <p:sldId id="465" r:id="rId7"/>
    <p:sldId id="466" r:id="rId8"/>
    <p:sldId id="467" r:id="rId9"/>
    <p:sldId id="468" r:id="rId10"/>
    <p:sldId id="469" r:id="rId11"/>
    <p:sldId id="470" r:id="rId12"/>
    <p:sldId id="471" r:id="rId13"/>
    <p:sldId id="472" r:id="rId14"/>
    <p:sldId id="473" r:id="rId15"/>
    <p:sldId id="474" r:id="rId16"/>
    <p:sldId id="475" r:id="rId17"/>
    <p:sldId id="461" r:id="rId18"/>
  </p:sldIdLst>
  <p:sldSz cx="12192000" cy="6858000"/>
  <p:notesSz cx="6858000" cy="9144000"/>
  <p:embeddedFontLst>
    <p:embeddedFont>
      <p:font typeface="Arial Black" panose="020B0A04020102020204" pitchFamily="34" charset="0"/>
      <p:bold r:id="rId21"/>
    </p:embeddedFont>
    <p:embeddedFont>
      <p:font typeface="Nunito Sans" pitchFamily="2" charset="0"/>
      <p:regular r:id="rId22"/>
      <p:bold r:id="rId23"/>
      <p:italic r:id="rId24"/>
      <p:boldItalic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98">
          <p15:clr>
            <a:srgbClr val="A4A3A4"/>
          </p15:clr>
        </p15:guide>
        <p15:guide id="2" pos="600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3C1F"/>
    <a:srgbClr val="000000"/>
    <a:srgbClr val="D94333"/>
    <a:srgbClr val="CB5541"/>
    <a:srgbClr val="D56837"/>
    <a:srgbClr val="F05136"/>
    <a:srgbClr val="E5E5E5"/>
    <a:srgbClr val="525252"/>
    <a:srgbClr val="1A1A1A"/>
    <a:srgbClr val="4A4A4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94" autoAdjust="0"/>
    <p:restoredTop sz="95033" autoAdjust="0"/>
  </p:normalViewPr>
  <p:slideViewPr>
    <p:cSldViewPr>
      <p:cViewPr>
        <p:scale>
          <a:sx n="109" d="100"/>
          <a:sy n="109" d="100"/>
        </p:scale>
        <p:origin x="288" y="132"/>
      </p:cViewPr>
      <p:guideLst>
        <p:guide orient="horz" pos="698"/>
        <p:guide pos="6000"/>
      </p:guideLst>
    </p:cSldViewPr>
  </p:slideViewPr>
  <p:notesTextViewPr>
    <p:cViewPr>
      <p:scale>
        <a:sx n="100" d="100"/>
        <a:sy n="100" d="100"/>
      </p:scale>
      <p:origin x="0" y="0"/>
    </p:cViewPr>
  </p:notesTextViewPr>
  <p:sorterViewPr>
    <p:cViewPr>
      <p:scale>
        <a:sx n="80" d="100"/>
        <a:sy n="80" d="100"/>
      </p:scale>
      <p:origin x="0" y="-1157"/>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t>12/1/2024</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t>‹#›</a:t>
            </a:fld>
            <a:endParaRPr lang="en-US" dirty="0"/>
          </a:p>
        </p:txBody>
      </p:sp>
    </p:spTree>
    <p:extLst>
      <p:ext uri="{BB962C8B-B14F-4D97-AF65-F5344CB8AC3E}">
        <p14:creationId xmlns:p14="http://schemas.microsoft.com/office/powerpoint/2010/main" val="8647884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9A3E1-D0AF-40CA-9CA4-BE00645EFE64}" type="datetimeFigureOut">
              <a:rPr lang="en-US" smtClean="0"/>
              <a:t>12/1/2024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AB6876-1BF1-4B88-890A-0B4E46201506}" type="slidenum">
              <a:rPr lang="en-US" smtClean="0"/>
              <a:t>‹#›</a:t>
            </a:fld>
            <a:endParaRPr lang="en-US" dirty="0"/>
          </a:p>
        </p:txBody>
      </p:sp>
    </p:spTree>
    <p:extLst>
      <p:ext uri="{BB962C8B-B14F-4D97-AF65-F5344CB8AC3E}">
        <p14:creationId xmlns:p14="http://schemas.microsoft.com/office/powerpoint/2010/main" val="29836204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1"/>
              <a:t>1</a:t>
            </a:r>
            <a:r>
              <a:rPr lang="en-US" b="1" baseline="30000"/>
              <a:t>st</a:t>
            </a:r>
            <a:r>
              <a:rPr lang="en-US" b="1"/>
              <a:t> slide (Mandatory)</a:t>
            </a: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extLst>
      <p:ext uri="{BB962C8B-B14F-4D97-AF65-F5344CB8AC3E}">
        <p14:creationId xmlns:p14="http://schemas.microsoft.com/office/powerpoint/2010/main" val="2993455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Thank you slide</a:t>
            </a:r>
          </a:p>
        </p:txBody>
      </p:sp>
      <p:sp>
        <p:nvSpPr>
          <p:cNvPr id="4" name="Slide Number Placeholder 3"/>
          <p:cNvSpPr>
            <a:spLocks noGrp="1"/>
          </p:cNvSpPr>
          <p:nvPr>
            <p:ph type="sldNum" sz="quarter" idx="5"/>
          </p:nvPr>
        </p:nvSpPr>
        <p:spPr/>
        <p:txBody>
          <a:bodyPr/>
          <a:lstStyle/>
          <a:p>
            <a:fld id="{0AAB6876-1BF1-4B88-890A-0B4E46201506}" type="slidenum">
              <a:rPr lang="en-US" smtClean="0"/>
              <a:t>17</a:t>
            </a:fld>
            <a:endParaRPr lang="en-US"/>
          </a:p>
        </p:txBody>
      </p:sp>
    </p:spTree>
    <p:extLst>
      <p:ext uri="{BB962C8B-B14F-4D97-AF65-F5344CB8AC3E}">
        <p14:creationId xmlns:p14="http://schemas.microsoft.com/office/powerpoint/2010/main" val="41901331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t>12/1/2024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t>12/1/2024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t>12/1/2024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t>12/1/2024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12/1/2024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12/1/2024</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pic>
        <p:nvPicPr>
          <p:cNvPr id="6" name="Picture 5">
            <a:extLst>
              <a:ext uri="{FF2B5EF4-FFF2-40B4-BE49-F238E27FC236}">
                <a16:creationId xmlns:a16="http://schemas.microsoft.com/office/drawing/2014/main" id="{9F8247E0-BCFF-73A0-0843-94C6EAE171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8806" y="1998021"/>
            <a:ext cx="4834388" cy="2861958"/>
          </a:xfrm>
          <a:prstGeom prst="rect">
            <a:avLst/>
          </a:prstGeom>
        </p:spPr>
      </p:pic>
    </p:spTree>
    <p:extLst>
      <p:ext uri="{BB962C8B-B14F-4D97-AF65-F5344CB8AC3E}">
        <p14:creationId xmlns:p14="http://schemas.microsoft.com/office/powerpoint/2010/main" val="28548707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305F268-3FA3-FD6E-8A4E-D647B44C40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2" name="TextBox 1">
            <a:extLst>
              <a:ext uri="{FF2B5EF4-FFF2-40B4-BE49-F238E27FC236}">
                <a16:creationId xmlns:a16="http://schemas.microsoft.com/office/drawing/2014/main" id="{8E1F99C8-0645-B46E-65C8-00743B7C0199}"/>
              </a:ext>
            </a:extLst>
          </p:cNvPr>
          <p:cNvSpPr txBox="1"/>
          <p:nvPr/>
        </p:nvSpPr>
        <p:spPr>
          <a:xfrm>
            <a:off x="5194150" y="457200"/>
            <a:ext cx="1388522" cy="646331"/>
          </a:xfrm>
          <a:prstGeom prst="rect">
            <a:avLst/>
          </a:prstGeom>
          <a:noFill/>
        </p:spPr>
        <p:txBody>
          <a:bodyPr wrap="none" rtlCol="0">
            <a:spAutoFit/>
          </a:bodyPr>
          <a:lstStyle/>
          <a:p>
            <a:r>
              <a:rPr lang="en-US" sz="3600" b="1" dirty="0"/>
              <a:t>INPUT</a:t>
            </a:r>
            <a:endParaRPr lang="en-IN" sz="3600" b="1" dirty="0"/>
          </a:p>
        </p:txBody>
      </p:sp>
      <p:sp>
        <p:nvSpPr>
          <p:cNvPr id="3" name="Rectangle 1">
            <a:extLst>
              <a:ext uri="{FF2B5EF4-FFF2-40B4-BE49-F238E27FC236}">
                <a16:creationId xmlns:a16="http://schemas.microsoft.com/office/drawing/2014/main" id="{9812E666-46FB-595F-DB17-9EA0EB0F8FDE}"/>
              </a:ext>
            </a:extLst>
          </p:cNvPr>
          <p:cNvSpPr>
            <a:spLocks noChangeArrowheads="1"/>
          </p:cNvSpPr>
          <p:nvPr/>
        </p:nvSpPr>
        <p:spPr bwMode="auto">
          <a:xfrm>
            <a:off x="609600" y="1103531"/>
            <a:ext cx="11582400"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IN" sz="1600" b="0" dirty="0">
                <a:solidFill>
                  <a:srgbClr val="0000FF"/>
                </a:solidFill>
                <a:effectLst/>
                <a:latin typeface="Arial" panose="020B0604020202020204" pitchFamily="34" charset="0"/>
                <a:cs typeface="Arial" panose="020B0604020202020204" pitchFamily="34" charset="0"/>
              </a:rPr>
              <a:t>import</a:t>
            </a:r>
            <a:r>
              <a:rPr lang="en-IN" sz="1600" b="0" dirty="0">
                <a:solidFill>
                  <a:srgbClr val="3B3B3B"/>
                </a:solidFill>
                <a:effectLst/>
                <a:latin typeface="Arial" panose="020B0604020202020204" pitchFamily="34" charset="0"/>
                <a:cs typeface="Arial" panose="020B0604020202020204" pitchFamily="34" charset="0"/>
              </a:rPr>
              <a:t> </a:t>
            </a:r>
            <a:r>
              <a:rPr lang="en-IN" sz="1600" b="0" dirty="0" err="1">
                <a:solidFill>
                  <a:srgbClr val="267F99"/>
                </a:solidFill>
                <a:effectLst/>
                <a:latin typeface="Arial" panose="020B0604020202020204" pitchFamily="34" charset="0"/>
                <a:cs typeface="Arial" panose="020B0604020202020204" pitchFamily="34" charset="0"/>
              </a:rPr>
              <a:t>java</a:t>
            </a:r>
            <a:r>
              <a:rPr lang="en-IN" sz="1600" b="0" dirty="0" err="1">
                <a:solidFill>
                  <a:srgbClr val="000000"/>
                </a:solidFill>
                <a:effectLst/>
                <a:latin typeface="Arial" panose="020B0604020202020204" pitchFamily="34" charset="0"/>
                <a:cs typeface="Arial" panose="020B0604020202020204" pitchFamily="34" charset="0"/>
              </a:rPr>
              <a:t>.</a:t>
            </a:r>
            <a:r>
              <a:rPr lang="en-IN" sz="1600" b="0" dirty="0" err="1">
                <a:solidFill>
                  <a:srgbClr val="267F99"/>
                </a:solidFill>
                <a:effectLst/>
                <a:latin typeface="Arial" panose="020B0604020202020204" pitchFamily="34" charset="0"/>
                <a:cs typeface="Arial" panose="020B0604020202020204" pitchFamily="34" charset="0"/>
              </a:rPr>
              <a:t>io</a:t>
            </a:r>
            <a:r>
              <a:rPr lang="en-IN" sz="1600" b="0" dirty="0" err="1">
                <a:solidFill>
                  <a:srgbClr val="000000"/>
                </a:solidFill>
                <a:effectLst/>
                <a:latin typeface="Arial" panose="020B0604020202020204" pitchFamily="34" charset="0"/>
                <a:cs typeface="Arial" panose="020B0604020202020204" pitchFamily="34" charset="0"/>
              </a:rPr>
              <a:t>.</a:t>
            </a:r>
            <a:r>
              <a:rPr lang="en-IN" sz="1600" b="0" dirty="0" err="1">
                <a:solidFill>
                  <a:srgbClr val="267F99"/>
                </a:solidFill>
                <a:effectLst/>
                <a:latin typeface="Arial" panose="020B0604020202020204" pitchFamily="34" charset="0"/>
                <a:cs typeface="Arial" panose="020B0604020202020204" pitchFamily="34" charset="0"/>
              </a:rPr>
              <a:t>BufferedReader</a:t>
            </a:r>
            <a:r>
              <a:rPr lang="en-IN" sz="1600" b="0" dirty="0">
                <a:solidFill>
                  <a:srgbClr val="3B3B3B"/>
                </a:solidFill>
                <a:effectLst/>
                <a:latin typeface="Arial" panose="020B0604020202020204" pitchFamily="34" charset="0"/>
                <a:cs typeface="Arial" panose="020B0604020202020204" pitchFamily="34" charset="0"/>
              </a:rPr>
              <a:t>;</a:t>
            </a:r>
          </a:p>
          <a:p>
            <a:r>
              <a:rPr lang="en-IN" sz="1600" b="0" dirty="0">
                <a:solidFill>
                  <a:srgbClr val="0000FF"/>
                </a:solidFill>
                <a:effectLst/>
                <a:latin typeface="Arial" panose="020B0604020202020204" pitchFamily="34" charset="0"/>
                <a:cs typeface="Arial" panose="020B0604020202020204" pitchFamily="34" charset="0"/>
              </a:rPr>
              <a:t>import</a:t>
            </a:r>
            <a:r>
              <a:rPr lang="en-IN" sz="1600" b="0" dirty="0">
                <a:solidFill>
                  <a:srgbClr val="3B3B3B"/>
                </a:solidFill>
                <a:effectLst/>
                <a:latin typeface="Arial" panose="020B0604020202020204" pitchFamily="34" charset="0"/>
                <a:cs typeface="Arial" panose="020B0604020202020204" pitchFamily="34" charset="0"/>
              </a:rPr>
              <a:t> </a:t>
            </a:r>
            <a:r>
              <a:rPr lang="en-IN" sz="1600" b="0" dirty="0" err="1">
                <a:solidFill>
                  <a:srgbClr val="267F99"/>
                </a:solidFill>
                <a:effectLst/>
                <a:latin typeface="Arial" panose="020B0604020202020204" pitchFamily="34" charset="0"/>
                <a:cs typeface="Arial" panose="020B0604020202020204" pitchFamily="34" charset="0"/>
              </a:rPr>
              <a:t>java</a:t>
            </a:r>
            <a:r>
              <a:rPr lang="en-IN" sz="1600" b="0" dirty="0" err="1">
                <a:solidFill>
                  <a:srgbClr val="000000"/>
                </a:solidFill>
                <a:effectLst/>
                <a:latin typeface="Arial" panose="020B0604020202020204" pitchFamily="34" charset="0"/>
                <a:cs typeface="Arial" panose="020B0604020202020204" pitchFamily="34" charset="0"/>
              </a:rPr>
              <a:t>.</a:t>
            </a:r>
            <a:r>
              <a:rPr lang="en-IN" sz="1600" b="0" dirty="0" err="1">
                <a:solidFill>
                  <a:srgbClr val="267F99"/>
                </a:solidFill>
                <a:effectLst/>
                <a:latin typeface="Arial" panose="020B0604020202020204" pitchFamily="34" charset="0"/>
                <a:cs typeface="Arial" panose="020B0604020202020204" pitchFamily="34" charset="0"/>
              </a:rPr>
              <a:t>io</a:t>
            </a:r>
            <a:r>
              <a:rPr lang="en-IN" sz="1600" b="0" dirty="0" err="1">
                <a:solidFill>
                  <a:srgbClr val="000000"/>
                </a:solidFill>
                <a:effectLst/>
                <a:latin typeface="Arial" panose="020B0604020202020204" pitchFamily="34" charset="0"/>
                <a:cs typeface="Arial" panose="020B0604020202020204" pitchFamily="34" charset="0"/>
              </a:rPr>
              <a:t>.</a:t>
            </a:r>
            <a:r>
              <a:rPr lang="en-IN" sz="1600" b="0" dirty="0" err="1">
                <a:solidFill>
                  <a:srgbClr val="267F99"/>
                </a:solidFill>
                <a:effectLst/>
                <a:latin typeface="Arial" panose="020B0604020202020204" pitchFamily="34" charset="0"/>
                <a:cs typeface="Arial" panose="020B0604020202020204" pitchFamily="34" charset="0"/>
              </a:rPr>
              <a:t>InputStreamReader</a:t>
            </a:r>
            <a:r>
              <a:rPr lang="en-IN" sz="1600" b="0" dirty="0">
                <a:solidFill>
                  <a:srgbClr val="3B3B3B"/>
                </a:solidFill>
                <a:effectLst/>
                <a:latin typeface="Arial" panose="020B0604020202020204" pitchFamily="34" charset="0"/>
                <a:cs typeface="Arial" panose="020B0604020202020204" pitchFamily="34" charset="0"/>
              </a:rPr>
              <a:t>;</a:t>
            </a:r>
          </a:p>
          <a:p>
            <a:r>
              <a:rPr lang="en-IN" sz="1600" b="0" dirty="0">
                <a:solidFill>
                  <a:srgbClr val="0000FF"/>
                </a:solidFill>
                <a:effectLst/>
                <a:latin typeface="Arial" panose="020B0604020202020204" pitchFamily="34" charset="0"/>
                <a:cs typeface="Arial" panose="020B0604020202020204" pitchFamily="34" charset="0"/>
              </a:rPr>
              <a:t>import</a:t>
            </a:r>
            <a:r>
              <a:rPr lang="en-IN" sz="1600" b="0" dirty="0">
                <a:solidFill>
                  <a:srgbClr val="3B3B3B"/>
                </a:solidFill>
                <a:effectLst/>
                <a:latin typeface="Arial" panose="020B0604020202020204" pitchFamily="34" charset="0"/>
                <a:cs typeface="Arial" panose="020B0604020202020204" pitchFamily="34" charset="0"/>
              </a:rPr>
              <a:t> </a:t>
            </a:r>
            <a:r>
              <a:rPr lang="en-IN" sz="1600" b="0" dirty="0" err="1">
                <a:solidFill>
                  <a:srgbClr val="267F99"/>
                </a:solidFill>
                <a:effectLst/>
                <a:latin typeface="Arial" panose="020B0604020202020204" pitchFamily="34" charset="0"/>
                <a:cs typeface="Arial" panose="020B0604020202020204" pitchFamily="34" charset="0"/>
              </a:rPr>
              <a:t>java</a:t>
            </a:r>
            <a:r>
              <a:rPr lang="en-IN" sz="1600" b="0" dirty="0" err="1">
                <a:solidFill>
                  <a:srgbClr val="000000"/>
                </a:solidFill>
                <a:effectLst/>
                <a:latin typeface="Arial" panose="020B0604020202020204" pitchFamily="34" charset="0"/>
                <a:cs typeface="Arial" panose="020B0604020202020204" pitchFamily="34" charset="0"/>
              </a:rPr>
              <a:t>.</a:t>
            </a:r>
            <a:r>
              <a:rPr lang="en-IN" sz="1600" b="0" dirty="0" err="1">
                <a:solidFill>
                  <a:srgbClr val="267F99"/>
                </a:solidFill>
                <a:effectLst/>
                <a:latin typeface="Arial" panose="020B0604020202020204" pitchFamily="34" charset="0"/>
                <a:cs typeface="Arial" panose="020B0604020202020204" pitchFamily="34" charset="0"/>
              </a:rPr>
              <a:t>io</a:t>
            </a:r>
            <a:r>
              <a:rPr lang="en-IN" sz="1600" b="0" dirty="0" err="1">
                <a:solidFill>
                  <a:srgbClr val="000000"/>
                </a:solidFill>
                <a:effectLst/>
                <a:latin typeface="Arial" panose="020B0604020202020204" pitchFamily="34" charset="0"/>
                <a:cs typeface="Arial" panose="020B0604020202020204" pitchFamily="34" charset="0"/>
              </a:rPr>
              <a:t>.</a:t>
            </a:r>
            <a:r>
              <a:rPr lang="en-IN" sz="1600" b="0" dirty="0" err="1">
                <a:solidFill>
                  <a:srgbClr val="267F99"/>
                </a:solidFill>
                <a:effectLst/>
                <a:latin typeface="Arial" panose="020B0604020202020204" pitchFamily="34" charset="0"/>
                <a:cs typeface="Arial" panose="020B0604020202020204" pitchFamily="34" charset="0"/>
              </a:rPr>
              <a:t>IOException</a:t>
            </a:r>
            <a:r>
              <a:rPr lang="en-IN" sz="1600" b="0" dirty="0">
                <a:solidFill>
                  <a:srgbClr val="3B3B3B"/>
                </a:solidFill>
                <a:effectLst/>
                <a:latin typeface="Arial" panose="020B0604020202020204" pitchFamily="34" charset="0"/>
                <a:cs typeface="Arial" panose="020B0604020202020204" pitchFamily="34" charset="0"/>
              </a:rPr>
              <a:t>;</a:t>
            </a:r>
            <a:br>
              <a:rPr lang="en-IN" sz="1600" b="0" dirty="0">
                <a:solidFill>
                  <a:srgbClr val="3B3B3B"/>
                </a:solidFill>
                <a:effectLst/>
                <a:latin typeface="Arial" panose="020B0604020202020204" pitchFamily="34" charset="0"/>
                <a:cs typeface="Arial" panose="020B0604020202020204" pitchFamily="34" charset="0"/>
              </a:rPr>
            </a:br>
            <a:r>
              <a:rPr lang="en-IN" sz="1600" b="0" dirty="0">
                <a:solidFill>
                  <a:srgbClr val="0000FF"/>
                </a:solidFill>
                <a:effectLst/>
                <a:latin typeface="Arial" panose="020B0604020202020204" pitchFamily="34" charset="0"/>
                <a:cs typeface="Arial" panose="020B0604020202020204" pitchFamily="34" charset="0"/>
              </a:rPr>
              <a:t>public</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000FF"/>
                </a:solidFill>
                <a:effectLst/>
                <a:latin typeface="Arial" panose="020B0604020202020204" pitchFamily="34" charset="0"/>
                <a:cs typeface="Arial" panose="020B0604020202020204" pitchFamily="34" charset="0"/>
              </a:rPr>
              <a:t>class</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267F99"/>
                </a:solidFill>
                <a:effectLst/>
                <a:latin typeface="Arial" panose="020B0604020202020204" pitchFamily="34" charset="0"/>
                <a:cs typeface="Arial" panose="020B0604020202020204" pitchFamily="34" charset="0"/>
              </a:rPr>
              <a:t>Main</a:t>
            </a:r>
            <a:r>
              <a:rPr lang="en-IN" sz="1600" b="0" dirty="0">
                <a:solidFill>
                  <a:srgbClr val="3B3B3B"/>
                </a:solidFill>
                <a:effectLst/>
                <a:latin typeface="Arial" panose="020B0604020202020204" pitchFamily="34" charset="0"/>
                <a:cs typeface="Arial" panose="020B0604020202020204" pitchFamily="34" charset="0"/>
              </a:rPr>
              <a:t> {</a:t>
            </a:r>
          </a:p>
          <a:p>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000FF"/>
                </a:solidFill>
                <a:effectLst/>
                <a:latin typeface="Arial" panose="020B0604020202020204" pitchFamily="34" charset="0"/>
                <a:cs typeface="Arial" panose="020B0604020202020204" pitchFamily="34" charset="0"/>
              </a:rPr>
              <a:t>public</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000FF"/>
                </a:solidFill>
                <a:effectLst/>
                <a:latin typeface="Arial" panose="020B0604020202020204" pitchFamily="34" charset="0"/>
                <a:cs typeface="Arial" panose="020B0604020202020204" pitchFamily="34" charset="0"/>
              </a:rPr>
              <a:t>static</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267F99"/>
                </a:solidFill>
                <a:effectLst/>
                <a:latin typeface="Arial" panose="020B0604020202020204" pitchFamily="34" charset="0"/>
                <a:cs typeface="Arial" panose="020B0604020202020204" pitchFamily="34" charset="0"/>
              </a:rPr>
              <a:t>void</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795E26"/>
                </a:solidFill>
                <a:effectLst/>
                <a:latin typeface="Arial" panose="020B0604020202020204" pitchFamily="34" charset="0"/>
                <a:cs typeface="Arial" panose="020B0604020202020204" pitchFamily="34" charset="0"/>
              </a:rPr>
              <a:t>main</a:t>
            </a:r>
            <a:r>
              <a:rPr lang="en-IN" sz="1600" b="0" dirty="0">
                <a:solidFill>
                  <a:srgbClr val="3B3B3B"/>
                </a:solidFill>
                <a:effectLst/>
                <a:latin typeface="Arial" panose="020B0604020202020204" pitchFamily="34" charset="0"/>
                <a:cs typeface="Arial" panose="020B0604020202020204" pitchFamily="34" charset="0"/>
              </a:rPr>
              <a:t>(</a:t>
            </a:r>
            <a:r>
              <a:rPr lang="en-IN" sz="1600" b="0" dirty="0">
                <a:solidFill>
                  <a:srgbClr val="267F99"/>
                </a:solidFill>
                <a:effectLst/>
                <a:latin typeface="Arial" panose="020B0604020202020204" pitchFamily="34" charset="0"/>
                <a:cs typeface="Arial" panose="020B0604020202020204" pitchFamily="34" charset="0"/>
              </a:rPr>
              <a:t>String</a:t>
            </a:r>
            <a:r>
              <a:rPr lang="en-IN" sz="1600" b="0" dirty="0">
                <a:solidFill>
                  <a:srgbClr val="3B3B3B"/>
                </a:solidFill>
                <a:effectLst/>
                <a:latin typeface="Arial" panose="020B0604020202020204" pitchFamily="34" charset="0"/>
                <a:cs typeface="Arial" panose="020B0604020202020204" pitchFamily="34" charset="0"/>
              </a:rPr>
              <a:t>[] </a:t>
            </a:r>
            <a:r>
              <a:rPr lang="en-IN" sz="1600" b="0" dirty="0" err="1">
                <a:solidFill>
                  <a:srgbClr val="001080"/>
                </a:solidFill>
                <a:effectLst/>
                <a:latin typeface="Arial" panose="020B0604020202020204" pitchFamily="34" charset="0"/>
                <a:cs typeface="Arial" panose="020B0604020202020204" pitchFamily="34" charset="0"/>
              </a:rPr>
              <a:t>args</a:t>
            </a:r>
            <a:r>
              <a:rPr lang="en-IN" sz="1600" b="0" dirty="0">
                <a:solidFill>
                  <a:srgbClr val="3B3B3B"/>
                </a:solidFill>
                <a:effectLst/>
                <a:latin typeface="Arial" panose="020B0604020202020204" pitchFamily="34" charset="0"/>
                <a:cs typeface="Arial" panose="020B0604020202020204" pitchFamily="34" charset="0"/>
              </a:rPr>
              <a:t>) {</a:t>
            </a:r>
          </a:p>
          <a:p>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08000"/>
                </a:solidFill>
                <a:effectLst/>
                <a:latin typeface="Arial" panose="020B0604020202020204" pitchFamily="34" charset="0"/>
                <a:cs typeface="Arial" panose="020B0604020202020204" pitchFamily="34" charset="0"/>
              </a:rPr>
              <a:t>// Create </a:t>
            </a:r>
            <a:r>
              <a:rPr lang="en-IN" sz="1600" b="0" dirty="0" err="1">
                <a:solidFill>
                  <a:srgbClr val="008000"/>
                </a:solidFill>
                <a:effectLst/>
                <a:latin typeface="Arial" panose="020B0604020202020204" pitchFamily="34" charset="0"/>
                <a:cs typeface="Arial" panose="020B0604020202020204" pitchFamily="34" charset="0"/>
              </a:rPr>
              <a:t>BufferedReader</a:t>
            </a:r>
            <a:r>
              <a:rPr lang="en-IN" sz="1600" b="0" dirty="0">
                <a:solidFill>
                  <a:srgbClr val="008000"/>
                </a:solidFill>
                <a:effectLst/>
                <a:latin typeface="Arial" panose="020B0604020202020204" pitchFamily="34" charset="0"/>
                <a:cs typeface="Arial" panose="020B0604020202020204" pitchFamily="34" charset="0"/>
              </a:rPr>
              <a:t> object</a:t>
            </a:r>
            <a:endParaRPr lang="en-IN" sz="1600" b="0" dirty="0">
              <a:solidFill>
                <a:srgbClr val="3B3B3B"/>
              </a:solidFill>
              <a:effectLst/>
              <a:latin typeface="Arial" panose="020B0604020202020204" pitchFamily="34" charset="0"/>
              <a:cs typeface="Arial" panose="020B0604020202020204" pitchFamily="34" charset="0"/>
            </a:endParaRPr>
          </a:p>
          <a:p>
            <a:r>
              <a:rPr lang="en-IN" sz="1600" b="0" dirty="0">
                <a:solidFill>
                  <a:srgbClr val="3B3B3B"/>
                </a:solidFill>
                <a:effectLst/>
                <a:latin typeface="Arial" panose="020B0604020202020204" pitchFamily="34" charset="0"/>
                <a:cs typeface="Arial" panose="020B0604020202020204" pitchFamily="34" charset="0"/>
              </a:rPr>
              <a:t>        </a:t>
            </a:r>
            <a:r>
              <a:rPr lang="en-IN" sz="1600" b="0" dirty="0" err="1">
                <a:solidFill>
                  <a:srgbClr val="267F99"/>
                </a:solidFill>
                <a:effectLst/>
                <a:latin typeface="Arial" panose="020B0604020202020204" pitchFamily="34" charset="0"/>
                <a:cs typeface="Arial" panose="020B0604020202020204" pitchFamily="34" charset="0"/>
              </a:rPr>
              <a:t>BufferedReader</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01080"/>
                </a:solidFill>
                <a:effectLst/>
                <a:latin typeface="Arial" panose="020B0604020202020204" pitchFamily="34" charset="0"/>
                <a:cs typeface="Arial" panose="020B0604020202020204" pitchFamily="34" charset="0"/>
              </a:rPr>
              <a:t>reader</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00000"/>
                </a:solidFill>
                <a:effectLst/>
                <a:latin typeface="Arial" panose="020B0604020202020204" pitchFamily="34" charset="0"/>
                <a:cs typeface="Arial" panose="020B0604020202020204" pitchFamily="34" charset="0"/>
              </a:rPr>
              <a:t>=</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AF00DB"/>
                </a:solidFill>
                <a:effectLst/>
                <a:latin typeface="Arial" panose="020B0604020202020204" pitchFamily="34" charset="0"/>
                <a:cs typeface="Arial" panose="020B0604020202020204" pitchFamily="34" charset="0"/>
              </a:rPr>
              <a:t>new</a:t>
            </a:r>
            <a:r>
              <a:rPr lang="en-IN" sz="1600" b="0" dirty="0">
                <a:solidFill>
                  <a:srgbClr val="3B3B3B"/>
                </a:solidFill>
                <a:effectLst/>
                <a:latin typeface="Arial" panose="020B0604020202020204" pitchFamily="34" charset="0"/>
                <a:cs typeface="Arial" panose="020B0604020202020204" pitchFamily="34" charset="0"/>
              </a:rPr>
              <a:t> </a:t>
            </a:r>
            <a:r>
              <a:rPr lang="en-IN" sz="1600" b="0" dirty="0" err="1">
                <a:solidFill>
                  <a:srgbClr val="795E26"/>
                </a:solidFill>
                <a:effectLst/>
                <a:latin typeface="Arial" panose="020B0604020202020204" pitchFamily="34" charset="0"/>
                <a:cs typeface="Arial" panose="020B0604020202020204" pitchFamily="34" charset="0"/>
              </a:rPr>
              <a:t>BufferedReader</a:t>
            </a:r>
            <a:r>
              <a:rPr lang="en-IN" sz="1600" b="0" dirty="0">
                <a:solidFill>
                  <a:srgbClr val="3B3B3B"/>
                </a:solidFill>
                <a:effectLst/>
                <a:latin typeface="Arial" panose="020B0604020202020204" pitchFamily="34" charset="0"/>
                <a:cs typeface="Arial" panose="020B0604020202020204" pitchFamily="34" charset="0"/>
              </a:rPr>
              <a:t>(</a:t>
            </a:r>
            <a:r>
              <a:rPr lang="en-IN" sz="1600" b="0" dirty="0">
                <a:solidFill>
                  <a:srgbClr val="AF00DB"/>
                </a:solidFill>
                <a:effectLst/>
                <a:latin typeface="Arial" panose="020B0604020202020204" pitchFamily="34" charset="0"/>
                <a:cs typeface="Arial" panose="020B0604020202020204" pitchFamily="34" charset="0"/>
              </a:rPr>
              <a:t>new</a:t>
            </a:r>
            <a:r>
              <a:rPr lang="en-IN" sz="1600" b="0" dirty="0">
                <a:solidFill>
                  <a:srgbClr val="3B3B3B"/>
                </a:solidFill>
                <a:effectLst/>
                <a:latin typeface="Arial" panose="020B0604020202020204" pitchFamily="34" charset="0"/>
                <a:cs typeface="Arial" panose="020B0604020202020204" pitchFamily="34" charset="0"/>
              </a:rPr>
              <a:t> </a:t>
            </a:r>
            <a:r>
              <a:rPr lang="en-IN" sz="1600" b="0" dirty="0" err="1">
                <a:solidFill>
                  <a:srgbClr val="795E26"/>
                </a:solidFill>
                <a:effectLst/>
                <a:latin typeface="Arial" panose="020B0604020202020204" pitchFamily="34" charset="0"/>
                <a:cs typeface="Arial" panose="020B0604020202020204" pitchFamily="34" charset="0"/>
              </a:rPr>
              <a:t>InputStreamReader</a:t>
            </a:r>
            <a:r>
              <a:rPr lang="en-IN" sz="1600" b="0" dirty="0">
                <a:solidFill>
                  <a:srgbClr val="3B3B3B"/>
                </a:solidFill>
                <a:effectLst/>
                <a:latin typeface="Arial" panose="020B0604020202020204" pitchFamily="34" charset="0"/>
                <a:cs typeface="Arial" panose="020B0604020202020204" pitchFamily="34" charset="0"/>
              </a:rPr>
              <a:t>(</a:t>
            </a:r>
            <a:r>
              <a:rPr lang="en-IN" sz="1600" b="0" dirty="0">
                <a:solidFill>
                  <a:srgbClr val="267F99"/>
                </a:solidFill>
                <a:effectLst/>
                <a:latin typeface="Arial" panose="020B0604020202020204" pitchFamily="34" charset="0"/>
                <a:cs typeface="Arial" panose="020B0604020202020204" pitchFamily="34" charset="0"/>
              </a:rPr>
              <a:t>System</a:t>
            </a:r>
            <a:r>
              <a:rPr lang="en-IN" sz="1600" b="0" dirty="0">
                <a:solidFill>
                  <a:srgbClr val="3B3B3B"/>
                </a:solidFill>
                <a:effectLst/>
                <a:latin typeface="Arial" panose="020B0604020202020204" pitchFamily="34" charset="0"/>
                <a:cs typeface="Arial" panose="020B0604020202020204" pitchFamily="34" charset="0"/>
              </a:rPr>
              <a:t>.</a:t>
            </a:r>
            <a:r>
              <a:rPr lang="en-IN" sz="1600" b="0" dirty="0">
                <a:solidFill>
                  <a:srgbClr val="0070C1"/>
                </a:solidFill>
                <a:effectLst/>
                <a:latin typeface="Arial" panose="020B0604020202020204" pitchFamily="34" charset="0"/>
                <a:cs typeface="Arial" panose="020B0604020202020204" pitchFamily="34" charset="0"/>
              </a:rPr>
              <a:t>in</a:t>
            </a:r>
            <a:r>
              <a:rPr lang="en-IN" sz="1600" b="0" dirty="0">
                <a:solidFill>
                  <a:srgbClr val="3B3B3B"/>
                </a:solidFill>
                <a:effectLst/>
                <a:latin typeface="Arial" panose="020B0604020202020204" pitchFamily="34" charset="0"/>
                <a:cs typeface="Arial" panose="020B0604020202020204" pitchFamily="34" charset="0"/>
              </a:rPr>
              <a:t>));</a:t>
            </a:r>
            <a:br>
              <a:rPr lang="en-IN" sz="1600" b="0" dirty="0">
                <a:solidFill>
                  <a:srgbClr val="3B3B3B"/>
                </a:solidFill>
                <a:effectLst/>
                <a:latin typeface="Arial" panose="020B0604020202020204" pitchFamily="34" charset="0"/>
                <a:cs typeface="Arial" panose="020B0604020202020204" pitchFamily="34" charset="0"/>
              </a:rPr>
            </a:b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AF00DB"/>
                </a:solidFill>
                <a:effectLst/>
                <a:latin typeface="Arial" panose="020B0604020202020204" pitchFamily="34" charset="0"/>
                <a:cs typeface="Arial" panose="020B0604020202020204" pitchFamily="34" charset="0"/>
              </a:rPr>
              <a:t>try</a:t>
            </a:r>
            <a:r>
              <a:rPr lang="en-IN" sz="1600" b="0" dirty="0">
                <a:solidFill>
                  <a:srgbClr val="3B3B3B"/>
                </a:solidFill>
                <a:effectLst/>
                <a:latin typeface="Arial" panose="020B0604020202020204" pitchFamily="34" charset="0"/>
                <a:cs typeface="Arial" panose="020B0604020202020204" pitchFamily="34" charset="0"/>
              </a:rPr>
              <a:t> {</a:t>
            </a:r>
          </a:p>
          <a:p>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08000"/>
                </a:solidFill>
                <a:effectLst/>
                <a:latin typeface="Arial" panose="020B0604020202020204" pitchFamily="34" charset="0"/>
                <a:cs typeface="Arial" panose="020B0604020202020204" pitchFamily="34" charset="0"/>
              </a:rPr>
              <a:t>// Reading string input</a:t>
            </a:r>
            <a:endParaRPr lang="en-IN" sz="1600" b="0" dirty="0">
              <a:solidFill>
                <a:srgbClr val="3B3B3B"/>
              </a:solidFill>
              <a:effectLst/>
              <a:latin typeface="Arial" panose="020B0604020202020204" pitchFamily="34" charset="0"/>
              <a:cs typeface="Arial" panose="020B0604020202020204" pitchFamily="34" charset="0"/>
            </a:endParaRPr>
          </a:p>
          <a:p>
            <a:r>
              <a:rPr lang="en-IN" sz="1600" b="0" dirty="0">
                <a:solidFill>
                  <a:srgbClr val="3B3B3B"/>
                </a:solidFill>
                <a:effectLst/>
                <a:latin typeface="Arial" panose="020B0604020202020204" pitchFamily="34" charset="0"/>
                <a:cs typeface="Arial" panose="020B0604020202020204" pitchFamily="34" charset="0"/>
              </a:rPr>
              <a:t>            </a:t>
            </a:r>
            <a:r>
              <a:rPr lang="en-IN" sz="1600" b="0" dirty="0" err="1">
                <a:solidFill>
                  <a:srgbClr val="267F99"/>
                </a:solidFill>
                <a:effectLst/>
                <a:latin typeface="Arial" panose="020B0604020202020204" pitchFamily="34" charset="0"/>
                <a:cs typeface="Arial" panose="020B0604020202020204" pitchFamily="34" charset="0"/>
              </a:rPr>
              <a:t>System</a:t>
            </a:r>
            <a:r>
              <a:rPr lang="en-IN" sz="1600" b="0" dirty="0" err="1">
                <a:solidFill>
                  <a:srgbClr val="3B3B3B"/>
                </a:solidFill>
                <a:effectLst/>
                <a:latin typeface="Arial" panose="020B0604020202020204" pitchFamily="34" charset="0"/>
                <a:cs typeface="Arial" panose="020B0604020202020204" pitchFamily="34" charset="0"/>
              </a:rPr>
              <a:t>.</a:t>
            </a:r>
            <a:r>
              <a:rPr lang="en-IN" sz="1600" b="0" dirty="0" err="1">
                <a:solidFill>
                  <a:srgbClr val="0070C1"/>
                </a:solidFill>
                <a:effectLst/>
                <a:latin typeface="Arial" panose="020B0604020202020204" pitchFamily="34" charset="0"/>
                <a:cs typeface="Arial" panose="020B0604020202020204" pitchFamily="34" charset="0"/>
              </a:rPr>
              <a:t>out</a:t>
            </a:r>
            <a:r>
              <a:rPr lang="en-IN" sz="1600" b="0" dirty="0" err="1">
                <a:solidFill>
                  <a:srgbClr val="3B3B3B"/>
                </a:solidFill>
                <a:effectLst/>
                <a:latin typeface="Arial" panose="020B0604020202020204" pitchFamily="34" charset="0"/>
                <a:cs typeface="Arial" panose="020B0604020202020204" pitchFamily="34" charset="0"/>
              </a:rPr>
              <a:t>.</a:t>
            </a:r>
            <a:r>
              <a:rPr lang="en-IN" sz="1600" b="0" dirty="0" err="1">
                <a:solidFill>
                  <a:srgbClr val="795E26"/>
                </a:solidFill>
                <a:effectLst/>
                <a:latin typeface="Arial" panose="020B0604020202020204" pitchFamily="34" charset="0"/>
                <a:cs typeface="Arial" panose="020B0604020202020204" pitchFamily="34" charset="0"/>
              </a:rPr>
              <a:t>println</a:t>
            </a:r>
            <a:r>
              <a:rPr lang="en-IN" sz="1600" b="0" dirty="0">
                <a:solidFill>
                  <a:srgbClr val="3B3B3B"/>
                </a:solidFill>
                <a:effectLst/>
                <a:latin typeface="Arial" panose="020B0604020202020204" pitchFamily="34" charset="0"/>
                <a:cs typeface="Arial" panose="020B0604020202020204" pitchFamily="34" charset="0"/>
              </a:rPr>
              <a:t>(</a:t>
            </a:r>
            <a:r>
              <a:rPr lang="en-IN" sz="1600" b="0" dirty="0">
                <a:solidFill>
                  <a:srgbClr val="A31515"/>
                </a:solidFill>
                <a:effectLst/>
                <a:latin typeface="Arial" panose="020B0604020202020204" pitchFamily="34" charset="0"/>
                <a:cs typeface="Arial" panose="020B0604020202020204" pitchFamily="34" charset="0"/>
              </a:rPr>
              <a:t>"Enter a string: "</a:t>
            </a:r>
            <a:r>
              <a:rPr lang="en-IN" sz="1600" b="0" dirty="0">
                <a:solidFill>
                  <a:srgbClr val="3B3B3B"/>
                </a:solidFill>
                <a:effectLst/>
                <a:latin typeface="Arial" panose="020B0604020202020204" pitchFamily="34" charset="0"/>
                <a:cs typeface="Arial" panose="020B0604020202020204" pitchFamily="34" charset="0"/>
              </a:rPr>
              <a:t>);</a:t>
            </a:r>
          </a:p>
          <a:p>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267F99"/>
                </a:solidFill>
                <a:effectLst/>
                <a:latin typeface="Arial" panose="020B0604020202020204" pitchFamily="34" charset="0"/>
                <a:cs typeface="Arial" panose="020B0604020202020204" pitchFamily="34" charset="0"/>
              </a:rPr>
              <a:t>String</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01080"/>
                </a:solidFill>
                <a:effectLst/>
                <a:latin typeface="Arial" panose="020B0604020202020204" pitchFamily="34" charset="0"/>
                <a:cs typeface="Arial" panose="020B0604020202020204" pitchFamily="34" charset="0"/>
              </a:rPr>
              <a:t>str</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00000"/>
                </a:solidFill>
                <a:effectLst/>
                <a:latin typeface="Arial" panose="020B0604020202020204" pitchFamily="34" charset="0"/>
                <a:cs typeface="Arial" panose="020B0604020202020204" pitchFamily="34" charset="0"/>
              </a:rPr>
              <a:t>=</a:t>
            </a:r>
            <a:r>
              <a:rPr lang="en-IN" sz="1600" b="0" dirty="0">
                <a:solidFill>
                  <a:srgbClr val="3B3B3B"/>
                </a:solidFill>
                <a:effectLst/>
                <a:latin typeface="Arial" panose="020B0604020202020204" pitchFamily="34" charset="0"/>
                <a:cs typeface="Arial" panose="020B0604020202020204" pitchFamily="34" charset="0"/>
              </a:rPr>
              <a:t> </a:t>
            </a:r>
            <a:r>
              <a:rPr lang="en-IN" sz="1600" b="0" dirty="0" err="1">
                <a:solidFill>
                  <a:srgbClr val="001080"/>
                </a:solidFill>
                <a:effectLst/>
                <a:latin typeface="Arial" panose="020B0604020202020204" pitchFamily="34" charset="0"/>
                <a:cs typeface="Arial" panose="020B0604020202020204" pitchFamily="34" charset="0"/>
              </a:rPr>
              <a:t>reader</a:t>
            </a:r>
            <a:r>
              <a:rPr lang="en-IN" sz="1600" b="0" dirty="0" err="1">
                <a:solidFill>
                  <a:srgbClr val="3B3B3B"/>
                </a:solidFill>
                <a:effectLst/>
                <a:latin typeface="Arial" panose="020B0604020202020204" pitchFamily="34" charset="0"/>
                <a:cs typeface="Arial" panose="020B0604020202020204" pitchFamily="34" charset="0"/>
              </a:rPr>
              <a:t>.</a:t>
            </a:r>
            <a:r>
              <a:rPr lang="en-IN" sz="1600" b="0" dirty="0" err="1">
                <a:solidFill>
                  <a:srgbClr val="795E26"/>
                </a:solidFill>
                <a:effectLst/>
                <a:latin typeface="Arial" panose="020B0604020202020204" pitchFamily="34" charset="0"/>
                <a:cs typeface="Arial" panose="020B0604020202020204" pitchFamily="34" charset="0"/>
              </a:rPr>
              <a:t>readLine</a:t>
            </a:r>
            <a:r>
              <a:rPr lang="en-IN" sz="1600" b="0" dirty="0">
                <a:solidFill>
                  <a:srgbClr val="3B3B3B"/>
                </a:solidFill>
                <a:effectLst/>
                <a:latin typeface="Arial" panose="020B0604020202020204" pitchFamily="34" charset="0"/>
                <a:cs typeface="Arial" panose="020B0604020202020204" pitchFamily="34" charset="0"/>
              </a:rPr>
              <a:t>();</a:t>
            </a:r>
            <a:br>
              <a:rPr lang="en-IN" sz="1600" b="0" dirty="0">
                <a:solidFill>
                  <a:srgbClr val="3B3B3B"/>
                </a:solidFill>
                <a:effectLst/>
                <a:latin typeface="Arial" panose="020B0604020202020204" pitchFamily="34" charset="0"/>
                <a:cs typeface="Arial" panose="020B0604020202020204" pitchFamily="34" charset="0"/>
              </a:rPr>
            </a:b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08000"/>
                </a:solidFill>
                <a:effectLst/>
                <a:latin typeface="Arial" panose="020B0604020202020204" pitchFamily="34" charset="0"/>
                <a:cs typeface="Arial" panose="020B0604020202020204" pitchFamily="34" charset="0"/>
              </a:rPr>
              <a:t>// Reading integer input</a:t>
            </a:r>
            <a:endParaRPr lang="en-IN" sz="1600" b="0" dirty="0">
              <a:solidFill>
                <a:srgbClr val="3B3B3B"/>
              </a:solidFill>
              <a:effectLst/>
              <a:latin typeface="Arial" panose="020B0604020202020204" pitchFamily="34" charset="0"/>
              <a:cs typeface="Arial" panose="020B0604020202020204" pitchFamily="34" charset="0"/>
            </a:endParaRPr>
          </a:p>
          <a:p>
            <a:r>
              <a:rPr lang="en-IN" sz="1600" b="0" dirty="0">
                <a:solidFill>
                  <a:srgbClr val="3B3B3B"/>
                </a:solidFill>
                <a:effectLst/>
                <a:latin typeface="Arial" panose="020B0604020202020204" pitchFamily="34" charset="0"/>
                <a:cs typeface="Arial" panose="020B0604020202020204" pitchFamily="34" charset="0"/>
              </a:rPr>
              <a:t>            </a:t>
            </a:r>
            <a:r>
              <a:rPr lang="en-IN" sz="1600" b="0" dirty="0" err="1">
                <a:solidFill>
                  <a:srgbClr val="267F99"/>
                </a:solidFill>
                <a:effectLst/>
                <a:latin typeface="Arial" panose="020B0604020202020204" pitchFamily="34" charset="0"/>
                <a:cs typeface="Arial" panose="020B0604020202020204" pitchFamily="34" charset="0"/>
              </a:rPr>
              <a:t>System</a:t>
            </a:r>
            <a:r>
              <a:rPr lang="en-IN" sz="1600" b="0" dirty="0" err="1">
                <a:solidFill>
                  <a:srgbClr val="3B3B3B"/>
                </a:solidFill>
                <a:effectLst/>
                <a:latin typeface="Arial" panose="020B0604020202020204" pitchFamily="34" charset="0"/>
                <a:cs typeface="Arial" panose="020B0604020202020204" pitchFamily="34" charset="0"/>
              </a:rPr>
              <a:t>.</a:t>
            </a:r>
            <a:r>
              <a:rPr lang="en-IN" sz="1600" b="0" dirty="0" err="1">
                <a:solidFill>
                  <a:srgbClr val="0070C1"/>
                </a:solidFill>
                <a:effectLst/>
                <a:latin typeface="Arial" panose="020B0604020202020204" pitchFamily="34" charset="0"/>
                <a:cs typeface="Arial" panose="020B0604020202020204" pitchFamily="34" charset="0"/>
              </a:rPr>
              <a:t>out</a:t>
            </a:r>
            <a:r>
              <a:rPr lang="en-IN" sz="1600" b="0" dirty="0" err="1">
                <a:solidFill>
                  <a:srgbClr val="3B3B3B"/>
                </a:solidFill>
                <a:effectLst/>
                <a:latin typeface="Arial" panose="020B0604020202020204" pitchFamily="34" charset="0"/>
                <a:cs typeface="Arial" panose="020B0604020202020204" pitchFamily="34" charset="0"/>
              </a:rPr>
              <a:t>.</a:t>
            </a:r>
            <a:r>
              <a:rPr lang="en-IN" sz="1600" b="0" dirty="0" err="1">
                <a:solidFill>
                  <a:srgbClr val="795E26"/>
                </a:solidFill>
                <a:effectLst/>
                <a:latin typeface="Arial" panose="020B0604020202020204" pitchFamily="34" charset="0"/>
                <a:cs typeface="Arial" panose="020B0604020202020204" pitchFamily="34" charset="0"/>
              </a:rPr>
              <a:t>println</a:t>
            </a:r>
            <a:r>
              <a:rPr lang="en-IN" sz="1600" b="0" dirty="0">
                <a:solidFill>
                  <a:srgbClr val="3B3B3B"/>
                </a:solidFill>
                <a:effectLst/>
                <a:latin typeface="Arial" panose="020B0604020202020204" pitchFamily="34" charset="0"/>
                <a:cs typeface="Arial" panose="020B0604020202020204" pitchFamily="34" charset="0"/>
              </a:rPr>
              <a:t>(</a:t>
            </a:r>
            <a:r>
              <a:rPr lang="en-IN" sz="1600" b="0" dirty="0">
                <a:solidFill>
                  <a:srgbClr val="A31515"/>
                </a:solidFill>
                <a:effectLst/>
                <a:latin typeface="Arial" panose="020B0604020202020204" pitchFamily="34" charset="0"/>
                <a:cs typeface="Arial" panose="020B0604020202020204" pitchFamily="34" charset="0"/>
              </a:rPr>
              <a:t>"Enter an integer: "</a:t>
            </a:r>
            <a:r>
              <a:rPr lang="en-IN" sz="1600" b="0" dirty="0">
                <a:solidFill>
                  <a:srgbClr val="3B3B3B"/>
                </a:solidFill>
                <a:effectLst/>
                <a:latin typeface="Arial" panose="020B0604020202020204" pitchFamily="34" charset="0"/>
                <a:cs typeface="Arial" panose="020B0604020202020204" pitchFamily="34" charset="0"/>
              </a:rPr>
              <a:t>);</a:t>
            </a:r>
          </a:p>
          <a:p>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267F99"/>
                </a:solidFill>
                <a:effectLst/>
                <a:latin typeface="Arial" panose="020B0604020202020204" pitchFamily="34" charset="0"/>
                <a:cs typeface="Arial" panose="020B0604020202020204" pitchFamily="34" charset="0"/>
              </a:rPr>
              <a:t>int</a:t>
            </a:r>
            <a:r>
              <a:rPr lang="en-IN" sz="1600" b="0" dirty="0">
                <a:solidFill>
                  <a:srgbClr val="3B3B3B"/>
                </a:solidFill>
                <a:effectLst/>
                <a:latin typeface="Arial" panose="020B0604020202020204" pitchFamily="34" charset="0"/>
                <a:cs typeface="Arial" panose="020B0604020202020204" pitchFamily="34" charset="0"/>
              </a:rPr>
              <a:t> </a:t>
            </a:r>
            <a:r>
              <a:rPr lang="en-IN" sz="1600" b="0" dirty="0" err="1">
                <a:solidFill>
                  <a:srgbClr val="001080"/>
                </a:solidFill>
                <a:effectLst/>
                <a:latin typeface="Arial" panose="020B0604020202020204" pitchFamily="34" charset="0"/>
                <a:cs typeface="Arial" panose="020B0604020202020204" pitchFamily="34" charset="0"/>
              </a:rPr>
              <a:t>num</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00000"/>
                </a:solidFill>
                <a:effectLst/>
                <a:latin typeface="Arial" panose="020B0604020202020204" pitchFamily="34" charset="0"/>
                <a:cs typeface="Arial" panose="020B0604020202020204" pitchFamily="34" charset="0"/>
              </a:rPr>
              <a:t>=</a:t>
            </a:r>
            <a:r>
              <a:rPr lang="en-IN" sz="1600" b="0" dirty="0">
                <a:solidFill>
                  <a:srgbClr val="3B3B3B"/>
                </a:solidFill>
                <a:effectLst/>
                <a:latin typeface="Arial" panose="020B0604020202020204" pitchFamily="34" charset="0"/>
                <a:cs typeface="Arial" panose="020B0604020202020204" pitchFamily="34" charset="0"/>
              </a:rPr>
              <a:t> </a:t>
            </a:r>
            <a:r>
              <a:rPr lang="en-IN" sz="1600" b="0" dirty="0" err="1">
                <a:solidFill>
                  <a:srgbClr val="267F99"/>
                </a:solidFill>
                <a:effectLst/>
                <a:latin typeface="Arial" panose="020B0604020202020204" pitchFamily="34" charset="0"/>
                <a:cs typeface="Arial" panose="020B0604020202020204" pitchFamily="34" charset="0"/>
              </a:rPr>
              <a:t>Integer</a:t>
            </a:r>
            <a:r>
              <a:rPr lang="en-IN" sz="1600" b="0" dirty="0" err="1">
                <a:solidFill>
                  <a:srgbClr val="3B3B3B"/>
                </a:solidFill>
                <a:effectLst/>
                <a:latin typeface="Arial" panose="020B0604020202020204" pitchFamily="34" charset="0"/>
                <a:cs typeface="Arial" panose="020B0604020202020204" pitchFamily="34" charset="0"/>
              </a:rPr>
              <a:t>.</a:t>
            </a:r>
            <a:r>
              <a:rPr lang="en-IN" sz="1600" b="0" dirty="0" err="1">
                <a:solidFill>
                  <a:srgbClr val="795E26"/>
                </a:solidFill>
                <a:effectLst/>
                <a:latin typeface="Arial" panose="020B0604020202020204" pitchFamily="34" charset="0"/>
                <a:cs typeface="Arial" panose="020B0604020202020204" pitchFamily="34" charset="0"/>
              </a:rPr>
              <a:t>parseInt</a:t>
            </a:r>
            <a:r>
              <a:rPr lang="en-IN" sz="1600" b="0" dirty="0">
                <a:solidFill>
                  <a:srgbClr val="3B3B3B"/>
                </a:solidFill>
                <a:effectLst/>
                <a:latin typeface="Arial" panose="020B0604020202020204" pitchFamily="34" charset="0"/>
                <a:cs typeface="Arial" panose="020B0604020202020204" pitchFamily="34" charset="0"/>
              </a:rPr>
              <a:t>(</a:t>
            </a:r>
            <a:r>
              <a:rPr lang="en-IN" sz="1600" b="0" dirty="0" err="1">
                <a:solidFill>
                  <a:srgbClr val="001080"/>
                </a:solidFill>
                <a:effectLst/>
                <a:latin typeface="Arial" panose="020B0604020202020204" pitchFamily="34" charset="0"/>
                <a:cs typeface="Arial" panose="020B0604020202020204" pitchFamily="34" charset="0"/>
              </a:rPr>
              <a:t>reader</a:t>
            </a:r>
            <a:r>
              <a:rPr lang="en-IN" sz="1600" b="0" dirty="0" err="1">
                <a:solidFill>
                  <a:srgbClr val="3B3B3B"/>
                </a:solidFill>
                <a:effectLst/>
                <a:latin typeface="Arial" panose="020B0604020202020204" pitchFamily="34" charset="0"/>
                <a:cs typeface="Arial" panose="020B0604020202020204" pitchFamily="34" charset="0"/>
              </a:rPr>
              <a:t>.</a:t>
            </a:r>
            <a:r>
              <a:rPr lang="en-IN" sz="1600" b="0" dirty="0" err="1">
                <a:solidFill>
                  <a:srgbClr val="795E26"/>
                </a:solidFill>
                <a:effectLst/>
                <a:latin typeface="Arial" panose="020B0604020202020204" pitchFamily="34" charset="0"/>
                <a:cs typeface="Arial" panose="020B0604020202020204" pitchFamily="34" charset="0"/>
              </a:rPr>
              <a:t>readLine</a:t>
            </a:r>
            <a:r>
              <a:rPr lang="en-IN" sz="1600" b="0" dirty="0">
                <a:solidFill>
                  <a:srgbClr val="3B3B3B"/>
                </a:solidFill>
                <a:effectLst/>
                <a:latin typeface="Arial" panose="020B0604020202020204" pitchFamily="34" charset="0"/>
                <a:cs typeface="Arial" panose="020B0604020202020204" pitchFamily="34" charset="0"/>
              </a:rPr>
              <a:t>());</a:t>
            </a:r>
            <a:r>
              <a:rPr lang="en-IN" sz="1600" b="0" dirty="0">
                <a:solidFill>
                  <a:srgbClr val="008000"/>
                </a:solidFill>
                <a:effectLst/>
                <a:latin typeface="Arial" panose="020B0604020202020204" pitchFamily="34" charset="0"/>
                <a:cs typeface="Arial" panose="020B0604020202020204" pitchFamily="34" charset="0"/>
              </a:rPr>
              <a:t>//Need to parse string input into an integer</a:t>
            </a:r>
            <a:br>
              <a:rPr lang="en-IN" sz="1600" b="0" dirty="0">
                <a:solidFill>
                  <a:srgbClr val="3B3B3B"/>
                </a:solidFill>
                <a:effectLst/>
                <a:latin typeface="Arial" panose="020B0604020202020204" pitchFamily="34" charset="0"/>
                <a:cs typeface="Arial" panose="020B0604020202020204" pitchFamily="34" charset="0"/>
              </a:rPr>
            </a:b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08000"/>
                </a:solidFill>
                <a:effectLst/>
                <a:latin typeface="Arial" panose="020B0604020202020204" pitchFamily="34" charset="0"/>
                <a:cs typeface="Arial" panose="020B0604020202020204" pitchFamily="34" charset="0"/>
              </a:rPr>
              <a:t>// Output the inputs</a:t>
            </a:r>
            <a:endParaRPr lang="en-IN" sz="1600" b="0" dirty="0">
              <a:solidFill>
                <a:srgbClr val="3B3B3B"/>
              </a:solidFill>
              <a:effectLst/>
              <a:latin typeface="Arial" panose="020B0604020202020204" pitchFamily="34" charset="0"/>
              <a:cs typeface="Arial" panose="020B0604020202020204" pitchFamily="34" charset="0"/>
            </a:endParaRPr>
          </a:p>
          <a:p>
            <a:r>
              <a:rPr lang="en-IN" sz="1600" b="0" dirty="0">
                <a:solidFill>
                  <a:srgbClr val="3B3B3B"/>
                </a:solidFill>
                <a:effectLst/>
                <a:latin typeface="Arial" panose="020B0604020202020204" pitchFamily="34" charset="0"/>
                <a:cs typeface="Arial" panose="020B0604020202020204" pitchFamily="34" charset="0"/>
              </a:rPr>
              <a:t>            </a:t>
            </a:r>
            <a:r>
              <a:rPr lang="en-IN" sz="1600" b="0" dirty="0" err="1">
                <a:solidFill>
                  <a:srgbClr val="267F99"/>
                </a:solidFill>
                <a:effectLst/>
                <a:latin typeface="Arial" panose="020B0604020202020204" pitchFamily="34" charset="0"/>
                <a:cs typeface="Arial" panose="020B0604020202020204" pitchFamily="34" charset="0"/>
              </a:rPr>
              <a:t>System</a:t>
            </a:r>
            <a:r>
              <a:rPr lang="en-IN" sz="1600" b="0" dirty="0" err="1">
                <a:solidFill>
                  <a:srgbClr val="3B3B3B"/>
                </a:solidFill>
                <a:effectLst/>
                <a:latin typeface="Arial" panose="020B0604020202020204" pitchFamily="34" charset="0"/>
                <a:cs typeface="Arial" panose="020B0604020202020204" pitchFamily="34" charset="0"/>
              </a:rPr>
              <a:t>.</a:t>
            </a:r>
            <a:r>
              <a:rPr lang="en-IN" sz="1600" b="0" dirty="0" err="1">
                <a:solidFill>
                  <a:srgbClr val="0070C1"/>
                </a:solidFill>
                <a:effectLst/>
                <a:latin typeface="Arial" panose="020B0604020202020204" pitchFamily="34" charset="0"/>
                <a:cs typeface="Arial" panose="020B0604020202020204" pitchFamily="34" charset="0"/>
              </a:rPr>
              <a:t>out</a:t>
            </a:r>
            <a:r>
              <a:rPr lang="en-IN" sz="1600" b="0" dirty="0" err="1">
                <a:solidFill>
                  <a:srgbClr val="3B3B3B"/>
                </a:solidFill>
                <a:effectLst/>
                <a:latin typeface="Arial" panose="020B0604020202020204" pitchFamily="34" charset="0"/>
                <a:cs typeface="Arial" panose="020B0604020202020204" pitchFamily="34" charset="0"/>
              </a:rPr>
              <a:t>.</a:t>
            </a:r>
            <a:r>
              <a:rPr lang="en-IN" sz="1600" b="0" dirty="0" err="1">
                <a:solidFill>
                  <a:srgbClr val="795E26"/>
                </a:solidFill>
                <a:effectLst/>
                <a:latin typeface="Arial" panose="020B0604020202020204" pitchFamily="34" charset="0"/>
                <a:cs typeface="Arial" panose="020B0604020202020204" pitchFamily="34" charset="0"/>
              </a:rPr>
              <a:t>println</a:t>
            </a:r>
            <a:r>
              <a:rPr lang="en-IN" sz="1600" b="0" dirty="0">
                <a:solidFill>
                  <a:srgbClr val="3B3B3B"/>
                </a:solidFill>
                <a:effectLst/>
                <a:latin typeface="Arial" panose="020B0604020202020204" pitchFamily="34" charset="0"/>
                <a:cs typeface="Arial" panose="020B0604020202020204" pitchFamily="34" charset="0"/>
              </a:rPr>
              <a:t>(</a:t>
            </a:r>
            <a:r>
              <a:rPr lang="en-IN" sz="1600" b="0" dirty="0">
                <a:solidFill>
                  <a:srgbClr val="A31515"/>
                </a:solidFill>
                <a:effectLst/>
                <a:latin typeface="Arial" panose="020B0604020202020204" pitchFamily="34" charset="0"/>
                <a:cs typeface="Arial" panose="020B0604020202020204" pitchFamily="34" charset="0"/>
              </a:rPr>
              <a:t>"String: "</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00000"/>
                </a:solidFill>
                <a:effectLst/>
                <a:latin typeface="Arial" panose="020B0604020202020204" pitchFamily="34" charset="0"/>
                <a:cs typeface="Arial" panose="020B0604020202020204" pitchFamily="34" charset="0"/>
              </a:rPr>
              <a:t>+</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01080"/>
                </a:solidFill>
                <a:effectLst/>
                <a:latin typeface="Arial" panose="020B0604020202020204" pitchFamily="34" charset="0"/>
                <a:cs typeface="Arial" panose="020B0604020202020204" pitchFamily="34" charset="0"/>
              </a:rPr>
              <a:t>str</a:t>
            </a:r>
            <a:r>
              <a:rPr lang="en-IN" sz="1600" b="0" dirty="0">
                <a:solidFill>
                  <a:srgbClr val="3B3B3B"/>
                </a:solidFill>
                <a:effectLst/>
                <a:latin typeface="Arial" panose="020B0604020202020204" pitchFamily="34" charset="0"/>
                <a:cs typeface="Arial" panose="020B0604020202020204" pitchFamily="34" charset="0"/>
              </a:rPr>
              <a:t>);</a:t>
            </a:r>
          </a:p>
          <a:p>
            <a:r>
              <a:rPr lang="en-IN" sz="1600" b="0" dirty="0">
                <a:solidFill>
                  <a:srgbClr val="3B3B3B"/>
                </a:solidFill>
                <a:effectLst/>
                <a:latin typeface="Arial" panose="020B0604020202020204" pitchFamily="34" charset="0"/>
                <a:cs typeface="Arial" panose="020B0604020202020204" pitchFamily="34" charset="0"/>
              </a:rPr>
              <a:t>            </a:t>
            </a:r>
            <a:r>
              <a:rPr lang="en-IN" sz="1600" b="0" dirty="0" err="1">
                <a:solidFill>
                  <a:srgbClr val="267F99"/>
                </a:solidFill>
                <a:effectLst/>
                <a:latin typeface="Arial" panose="020B0604020202020204" pitchFamily="34" charset="0"/>
                <a:cs typeface="Arial" panose="020B0604020202020204" pitchFamily="34" charset="0"/>
              </a:rPr>
              <a:t>System</a:t>
            </a:r>
            <a:r>
              <a:rPr lang="en-IN" sz="1600" b="0" dirty="0" err="1">
                <a:solidFill>
                  <a:srgbClr val="3B3B3B"/>
                </a:solidFill>
                <a:effectLst/>
                <a:latin typeface="Arial" panose="020B0604020202020204" pitchFamily="34" charset="0"/>
                <a:cs typeface="Arial" panose="020B0604020202020204" pitchFamily="34" charset="0"/>
              </a:rPr>
              <a:t>.</a:t>
            </a:r>
            <a:r>
              <a:rPr lang="en-IN" sz="1600" b="0" dirty="0" err="1">
                <a:solidFill>
                  <a:srgbClr val="0070C1"/>
                </a:solidFill>
                <a:effectLst/>
                <a:latin typeface="Arial" panose="020B0604020202020204" pitchFamily="34" charset="0"/>
                <a:cs typeface="Arial" panose="020B0604020202020204" pitchFamily="34" charset="0"/>
              </a:rPr>
              <a:t>out</a:t>
            </a:r>
            <a:r>
              <a:rPr lang="en-IN" sz="1600" b="0" dirty="0" err="1">
                <a:solidFill>
                  <a:srgbClr val="3B3B3B"/>
                </a:solidFill>
                <a:effectLst/>
                <a:latin typeface="Arial" panose="020B0604020202020204" pitchFamily="34" charset="0"/>
                <a:cs typeface="Arial" panose="020B0604020202020204" pitchFamily="34" charset="0"/>
              </a:rPr>
              <a:t>.</a:t>
            </a:r>
            <a:r>
              <a:rPr lang="en-IN" sz="1600" b="0" dirty="0" err="1">
                <a:solidFill>
                  <a:srgbClr val="795E26"/>
                </a:solidFill>
                <a:effectLst/>
                <a:latin typeface="Arial" panose="020B0604020202020204" pitchFamily="34" charset="0"/>
                <a:cs typeface="Arial" panose="020B0604020202020204" pitchFamily="34" charset="0"/>
              </a:rPr>
              <a:t>println</a:t>
            </a:r>
            <a:r>
              <a:rPr lang="en-IN" sz="1600" b="0" dirty="0">
                <a:solidFill>
                  <a:srgbClr val="3B3B3B"/>
                </a:solidFill>
                <a:effectLst/>
                <a:latin typeface="Arial" panose="020B0604020202020204" pitchFamily="34" charset="0"/>
                <a:cs typeface="Arial" panose="020B0604020202020204" pitchFamily="34" charset="0"/>
              </a:rPr>
              <a:t>(</a:t>
            </a:r>
            <a:r>
              <a:rPr lang="en-IN" sz="1600" b="0" dirty="0">
                <a:solidFill>
                  <a:srgbClr val="A31515"/>
                </a:solidFill>
                <a:effectLst/>
                <a:latin typeface="Arial" panose="020B0604020202020204" pitchFamily="34" charset="0"/>
                <a:cs typeface="Arial" panose="020B0604020202020204" pitchFamily="34" charset="0"/>
              </a:rPr>
              <a:t>"Integer: "</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00000"/>
                </a:solidFill>
                <a:effectLst/>
                <a:latin typeface="Arial" panose="020B0604020202020204" pitchFamily="34" charset="0"/>
                <a:cs typeface="Arial" panose="020B0604020202020204" pitchFamily="34" charset="0"/>
              </a:rPr>
              <a:t>+</a:t>
            </a:r>
            <a:r>
              <a:rPr lang="en-IN" sz="1600" b="0" dirty="0">
                <a:solidFill>
                  <a:srgbClr val="3B3B3B"/>
                </a:solidFill>
                <a:effectLst/>
                <a:latin typeface="Arial" panose="020B0604020202020204" pitchFamily="34" charset="0"/>
                <a:cs typeface="Arial" panose="020B0604020202020204" pitchFamily="34" charset="0"/>
              </a:rPr>
              <a:t> </a:t>
            </a:r>
            <a:r>
              <a:rPr lang="en-IN" sz="1600" b="0" dirty="0" err="1">
                <a:solidFill>
                  <a:srgbClr val="001080"/>
                </a:solidFill>
                <a:effectLst/>
                <a:latin typeface="Arial" panose="020B0604020202020204" pitchFamily="34" charset="0"/>
                <a:cs typeface="Arial" panose="020B0604020202020204" pitchFamily="34" charset="0"/>
              </a:rPr>
              <a:t>num</a:t>
            </a:r>
            <a:r>
              <a:rPr lang="en-IN" sz="1600" b="0" dirty="0">
                <a:solidFill>
                  <a:srgbClr val="3B3B3B"/>
                </a:solidFill>
                <a:effectLst/>
                <a:latin typeface="Arial" panose="020B0604020202020204" pitchFamily="34" charset="0"/>
                <a:cs typeface="Arial" panose="020B0604020202020204" pitchFamily="34" charset="0"/>
              </a:rPr>
              <a:t>);</a:t>
            </a:r>
          </a:p>
          <a:p>
            <a:r>
              <a:rPr lang="en-IN" sz="1600" b="0" dirty="0">
                <a:solidFill>
                  <a:srgbClr val="3B3B3B"/>
                </a:solidFill>
                <a:effectLst/>
                <a:latin typeface="Arial" panose="020B0604020202020204" pitchFamily="34" charset="0"/>
                <a:cs typeface="Arial" panose="020B0604020202020204" pitchFamily="34" charset="0"/>
              </a:rPr>
              <a:t>        } </a:t>
            </a:r>
            <a:r>
              <a:rPr lang="en-IN" sz="1600" b="0" dirty="0">
                <a:solidFill>
                  <a:srgbClr val="AF00DB"/>
                </a:solidFill>
                <a:effectLst/>
                <a:latin typeface="Arial" panose="020B0604020202020204" pitchFamily="34" charset="0"/>
                <a:cs typeface="Arial" panose="020B0604020202020204" pitchFamily="34" charset="0"/>
              </a:rPr>
              <a:t>catch</a:t>
            </a:r>
            <a:r>
              <a:rPr lang="en-IN" sz="1600" b="0" dirty="0">
                <a:solidFill>
                  <a:srgbClr val="3B3B3B"/>
                </a:solidFill>
                <a:effectLst/>
                <a:latin typeface="Arial" panose="020B0604020202020204" pitchFamily="34" charset="0"/>
                <a:cs typeface="Arial" panose="020B0604020202020204" pitchFamily="34" charset="0"/>
              </a:rPr>
              <a:t> (</a:t>
            </a:r>
            <a:r>
              <a:rPr lang="en-IN" sz="1600" b="0" dirty="0" err="1">
                <a:solidFill>
                  <a:srgbClr val="267F99"/>
                </a:solidFill>
                <a:effectLst/>
                <a:latin typeface="Arial" panose="020B0604020202020204" pitchFamily="34" charset="0"/>
                <a:cs typeface="Arial" panose="020B0604020202020204" pitchFamily="34" charset="0"/>
              </a:rPr>
              <a:t>IOException</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01080"/>
                </a:solidFill>
                <a:effectLst/>
                <a:latin typeface="Arial" panose="020B0604020202020204" pitchFamily="34" charset="0"/>
                <a:cs typeface="Arial" panose="020B0604020202020204" pitchFamily="34" charset="0"/>
              </a:rPr>
              <a:t>e</a:t>
            </a:r>
            <a:r>
              <a:rPr lang="en-IN" sz="1600" b="0" dirty="0">
                <a:solidFill>
                  <a:srgbClr val="3B3B3B"/>
                </a:solidFill>
                <a:effectLst/>
                <a:latin typeface="Arial" panose="020B0604020202020204" pitchFamily="34" charset="0"/>
                <a:cs typeface="Arial" panose="020B0604020202020204" pitchFamily="34" charset="0"/>
              </a:rPr>
              <a:t>) {</a:t>
            </a:r>
          </a:p>
          <a:p>
            <a:r>
              <a:rPr lang="en-IN" sz="1600" b="0" dirty="0">
                <a:solidFill>
                  <a:srgbClr val="3B3B3B"/>
                </a:solidFill>
                <a:effectLst/>
                <a:latin typeface="Arial" panose="020B0604020202020204" pitchFamily="34" charset="0"/>
                <a:cs typeface="Arial" panose="020B0604020202020204" pitchFamily="34" charset="0"/>
              </a:rPr>
              <a:t>            </a:t>
            </a:r>
            <a:r>
              <a:rPr lang="en-IN" sz="1600" b="0" dirty="0" err="1">
                <a:solidFill>
                  <a:srgbClr val="267F99"/>
                </a:solidFill>
                <a:effectLst/>
                <a:latin typeface="Arial" panose="020B0604020202020204" pitchFamily="34" charset="0"/>
                <a:cs typeface="Arial" panose="020B0604020202020204" pitchFamily="34" charset="0"/>
              </a:rPr>
              <a:t>System</a:t>
            </a:r>
            <a:r>
              <a:rPr lang="en-IN" sz="1600" b="0" dirty="0" err="1">
                <a:solidFill>
                  <a:srgbClr val="3B3B3B"/>
                </a:solidFill>
                <a:effectLst/>
                <a:latin typeface="Arial" panose="020B0604020202020204" pitchFamily="34" charset="0"/>
                <a:cs typeface="Arial" panose="020B0604020202020204" pitchFamily="34" charset="0"/>
              </a:rPr>
              <a:t>.</a:t>
            </a:r>
            <a:r>
              <a:rPr lang="en-IN" sz="1600" b="0" dirty="0" err="1">
                <a:solidFill>
                  <a:srgbClr val="0070C1"/>
                </a:solidFill>
                <a:effectLst/>
                <a:latin typeface="Arial" panose="020B0604020202020204" pitchFamily="34" charset="0"/>
                <a:cs typeface="Arial" panose="020B0604020202020204" pitchFamily="34" charset="0"/>
              </a:rPr>
              <a:t>out</a:t>
            </a:r>
            <a:r>
              <a:rPr lang="en-IN" sz="1600" b="0" dirty="0" err="1">
                <a:solidFill>
                  <a:srgbClr val="3B3B3B"/>
                </a:solidFill>
                <a:effectLst/>
                <a:latin typeface="Arial" panose="020B0604020202020204" pitchFamily="34" charset="0"/>
                <a:cs typeface="Arial" panose="020B0604020202020204" pitchFamily="34" charset="0"/>
              </a:rPr>
              <a:t>.</a:t>
            </a:r>
            <a:r>
              <a:rPr lang="en-IN" sz="1600" b="0" dirty="0" err="1">
                <a:solidFill>
                  <a:srgbClr val="795E26"/>
                </a:solidFill>
                <a:effectLst/>
                <a:latin typeface="Arial" panose="020B0604020202020204" pitchFamily="34" charset="0"/>
                <a:cs typeface="Arial" panose="020B0604020202020204" pitchFamily="34" charset="0"/>
              </a:rPr>
              <a:t>println</a:t>
            </a:r>
            <a:r>
              <a:rPr lang="en-IN" sz="1600" b="0" dirty="0">
                <a:solidFill>
                  <a:srgbClr val="3B3B3B"/>
                </a:solidFill>
                <a:effectLst/>
                <a:latin typeface="Arial" panose="020B0604020202020204" pitchFamily="34" charset="0"/>
                <a:cs typeface="Arial" panose="020B0604020202020204" pitchFamily="34" charset="0"/>
              </a:rPr>
              <a:t>(</a:t>
            </a:r>
            <a:r>
              <a:rPr lang="en-IN" sz="1600" b="0" dirty="0">
                <a:solidFill>
                  <a:srgbClr val="A31515"/>
                </a:solidFill>
                <a:effectLst/>
                <a:latin typeface="Arial" panose="020B0604020202020204" pitchFamily="34" charset="0"/>
                <a:cs typeface="Arial" panose="020B0604020202020204" pitchFamily="34" charset="0"/>
              </a:rPr>
              <a:t>"Error reading input: "</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00000"/>
                </a:solidFill>
                <a:effectLst/>
                <a:latin typeface="Arial" panose="020B0604020202020204" pitchFamily="34" charset="0"/>
                <a:cs typeface="Arial" panose="020B0604020202020204" pitchFamily="34" charset="0"/>
              </a:rPr>
              <a:t>+</a:t>
            </a:r>
            <a:r>
              <a:rPr lang="en-IN" sz="1600" b="0" dirty="0">
                <a:solidFill>
                  <a:srgbClr val="3B3B3B"/>
                </a:solidFill>
                <a:effectLst/>
                <a:latin typeface="Arial" panose="020B0604020202020204" pitchFamily="34" charset="0"/>
                <a:cs typeface="Arial" panose="020B0604020202020204" pitchFamily="34" charset="0"/>
              </a:rPr>
              <a:t> </a:t>
            </a:r>
            <a:r>
              <a:rPr lang="en-IN" sz="1600" b="0" dirty="0" err="1">
                <a:solidFill>
                  <a:srgbClr val="001080"/>
                </a:solidFill>
                <a:effectLst/>
                <a:latin typeface="Arial" panose="020B0604020202020204" pitchFamily="34" charset="0"/>
                <a:cs typeface="Arial" panose="020B0604020202020204" pitchFamily="34" charset="0"/>
              </a:rPr>
              <a:t>e</a:t>
            </a:r>
            <a:r>
              <a:rPr lang="en-IN" sz="1600" b="0" dirty="0" err="1">
                <a:solidFill>
                  <a:srgbClr val="3B3B3B"/>
                </a:solidFill>
                <a:effectLst/>
                <a:latin typeface="Arial" panose="020B0604020202020204" pitchFamily="34" charset="0"/>
                <a:cs typeface="Arial" panose="020B0604020202020204" pitchFamily="34" charset="0"/>
              </a:rPr>
              <a:t>.</a:t>
            </a:r>
            <a:r>
              <a:rPr lang="en-IN" sz="1600" b="0" dirty="0" err="1">
                <a:solidFill>
                  <a:srgbClr val="795E26"/>
                </a:solidFill>
                <a:effectLst/>
                <a:latin typeface="Arial" panose="020B0604020202020204" pitchFamily="34" charset="0"/>
                <a:cs typeface="Arial" panose="020B0604020202020204" pitchFamily="34" charset="0"/>
              </a:rPr>
              <a:t>getMessage</a:t>
            </a:r>
            <a:r>
              <a:rPr lang="en-IN" sz="1600" b="0" dirty="0">
                <a:solidFill>
                  <a:srgbClr val="3B3B3B"/>
                </a:solidFill>
                <a:effectLst/>
                <a:latin typeface="Arial" panose="020B0604020202020204" pitchFamily="34" charset="0"/>
                <a:cs typeface="Arial" panose="020B0604020202020204" pitchFamily="34" charset="0"/>
              </a:rPr>
              <a:t>());</a:t>
            </a:r>
          </a:p>
          <a:p>
            <a:r>
              <a:rPr lang="en-IN" sz="1600" b="0" dirty="0">
                <a:solidFill>
                  <a:srgbClr val="3B3B3B"/>
                </a:solidFill>
                <a:effectLst/>
                <a:latin typeface="Arial" panose="020B0604020202020204" pitchFamily="34" charset="0"/>
                <a:cs typeface="Arial" panose="020B0604020202020204" pitchFamily="34" charset="0"/>
              </a:rPr>
              <a:t>        }</a:t>
            </a:r>
          </a:p>
          <a:p>
            <a:r>
              <a:rPr lang="en-IN" sz="1600" b="0" dirty="0">
                <a:solidFill>
                  <a:srgbClr val="3B3B3B"/>
                </a:solidFill>
                <a:effectLst/>
                <a:latin typeface="Arial" panose="020B0604020202020204" pitchFamily="34" charset="0"/>
                <a:cs typeface="Arial" panose="020B0604020202020204" pitchFamily="34" charset="0"/>
              </a:rPr>
              <a:t>    }</a:t>
            </a:r>
          </a:p>
          <a:p>
            <a:r>
              <a:rPr lang="en-IN" sz="1600" b="0" dirty="0">
                <a:solidFill>
                  <a:srgbClr val="3B3B3B"/>
                </a:solidFill>
                <a:effectLst/>
                <a:latin typeface="Arial" panose="020B0604020202020204" pitchFamily="34" charset="0"/>
                <a:cs typeface="Arial" panose="020B0604020202020204" pitchFamily="34" charset="0"/>
              </a:rPr>
              <a:t>}</a:t>
            </a:r>
            <a:endPar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14091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305F268-3FA3-FD6E-8A4E-D647B44C40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2" name="TextBox 1">
            <a:extLst>
              <a:ext uri="{FF2B5EF4-FFF2-40B4-BE49-F238E27FC236}">
                <a16:creationId xmlns:a16="http://schemas.microsoft.com/office/drawing/2014/main" id="{8E1F99C8-0645-B46E-65C8-00743B7C0199}"/>
              </a:ext>
            </a:extLst>
          </p:cNvPr>
          <p:cNvSpPr txBox="1"/>
          <p:nvPr/>
        </p:nvSpPr>
        <p:spPr>
          <a:xfrm>
            <a:off x="5194150" y="457200"/>
            <a:ext cx="1388522" cy="646331"/>
          </a:xfrm>
          <a:prstGeom prst="rect">
            <a:avLst/>
          </a:prstGeom>
          <a:noFill/>
        </p:spPr>
        <p:txBody>
          <a:bodyPr wrap="none" rtlCol="0">
            <a:spAutoFit/>
          </a:bodyPr>
          <a:lstStyle/>
          <a:p>
            <a:r>
              <a:rPr lang="en-US" sz="3600" b="1" dirty="0"/>
              <a:t>INPUT</a:t>
            </a:r>
            <a:endParaRPr lang="en-IN" sz="3600" b="1" dirty="0"/>
          </a:p>
        </p:txBody>
      </p:sp>
      <p:sp>
        <p:nvSpPr>
          <p:cNvPr id="3" name="Rectangle 1">
            <a:extLst>
              <a:ext uri="{FF2B5EF4-FFF2-40B4-BE49-F238E27FC236}">
                <a16:creationId xmlns:a16="http://schemas.microsoft.com/office/drawing/2014/main" id="{9812E666-46FB-595F-DB17-9EA0EB0F8FDE}"/>
              </a:ext>
            </a:extLst>
          </p:cNvPr>
          <p:cNvSpPr>
            <a:spLocks noChangeArrowheads="1"/>
          </p:cNvSpPr>
          <p:nvPr/>
        </p:nvSpPr>
        <p:spPr bwMode="auto">
          <a:xfrm>
            <a:off x="609600" y="1103533"/>
            <a:ext cx="11582400"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Using the Console Class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Console class is used for secure input, especially when you want to mask input (such as passwords). It’s part of the java.io package and is available only when running the program from a console or command-line environment.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Steps to use Console: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Obtain a Console object using </a:t>
            </a:r>
            <a:r>
              <a:rPr kumimoji="0" lang="en-US" altLang="en-US"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System.console</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Use the </a:t>
            </a:r>
            <a:r>
              <a:rPr kumimoji="0" lang="en-US" altLang="en-US"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readLine</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or </a:t>
            </a:r>
            <a:r>
              <a:rPr kumimoji="0" lang="en-US" altLang="en-US"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readPassword</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methods to read input.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Key Methods in Console: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readLine</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Reads a line of text.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readPassword</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Reads input as a character array and masks the input (commonly used for passwords).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Advantages: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Allows secure input for sensitive data like passwords.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Avoids the newline issue found in Scanner.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Disadvantages: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Only works in a real console environment (not available in some IDEs like Eclipse or IntelliJ).</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73664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305F268-3FA3-FD6E-8A4E-D647B44C40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2" name="TextBox 1">
            <a:extLst>
              <a:ext uri="{FF2B5EF4-FFF2-40B4-BE49-F238E27FC236}">
                <a16:creationId xmlns:a16="http://schemas.microsoft.com/office/drawing/2014/main" id="{8E1F99C8-0645-B46E-65C8-00743B7C0199}"/>
              </a:ext>
            </a:extLst>
          </p:cNvPr>
          <p:cNvSpPr txBox="1"/>
          <p:nvPr/>
        </p:nvSpPr>
        <p:spPr>
          <a:xfrm>
            <a:off x="5194150" y="457200"/>
            <a:ext cx="1388522" cy="646331"/>
          </a:xfrm>
          <a:prstGeom prst="rect">
            <a:avLst/>
          </a:prstGeom>
          <a:noFill/>
        </p:spPr>
        <p:txBody>
          <a:bodyPr wrap="none" rtlCol="0">
            <a:spAutoFit/>
          </a:bodyPr>
          <a:lstStyle/>
          <a:p>
            <a:r>
              <a:rPr lang="en-US" sz="3600" b="1" dirty="0"/>
              <a:t>INPUT</a:t>
            </a:r>
            <a:endParaRPr lang="en-IN" sz="3600" b="1" dirty="0"/>
          </a:p>
        </p:txBody>
      </p:sp>
      <p:sp>
        <p:nvSpPr>
          <p:cNvPr id="3" name="Rectangle 1">
            <a:extLst>
              <a:ext uri="{FF2B5EF4-FFF2-40B4-BE49-F238E27FC236}">
                <a16:creationId xmlns:a16="http://schemas.microsoft.com/office/drawing/2014/main" id="{9812E666-46FB-595F-DB17-9EA0EB0F8FDE}"/>
              </a:ext>
            </a:extLst>
          </p:cNvPr>
          <p:cNvSpPr>
            <a:spLocks noChangeArrowheads="1"/>
          </p:cNvSpPr>
          <p:nvPr/>
        </p:nvSpPr>
        <p:spPr bwMode="auto">
          <a:xfrm>
            <a:off x="609600" y="1108075"/>
            <a:ext cx="11582400"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IN" sz="1600" b="0" dirty="0">
                <a:solidFill>
                  <a:srgbClr val="0000FF"/>
                </a:solidFill>
                <a:effectLst/>
                <a:latin typeface="Arial" panose="020B0604020202020204" pitchFamily="34" charset="0"/>
                <a:cs typeface="Arial" panose="020B0604020202020204" pitchFamily="34" charset="0"/>
              </a:rPr>
              <a:t>import</a:t>
            </a:r>
            <a:r>
              <a:rPr lang="en-IN" sz="1600" b="0" dirty="0">
                <a:solidFill>
                  <a:srgbClr val="3B3B3B"/>
                </a:solidFill>
                <a:effectLst/>
                <a:latin typeface="Arial" panose="020B0604020202020204" pitchFamily="34" charset="0"/>
                <a:cs typeface="Arial" panose="020B0604020202020204" pitchFamily="34" charset="0"/>
              </a:rPr>
              <a:t> </a:t>
            </a:r>
            <a:r>
              <a:rPr lang="en-IN" sz="1600" b="0" dirty="0" err="1">
                <a:solidFill>
                  <a:srgbClr val="000000"/>
                </a:solidFill>
                <a:effectLst/>
                <a:latin typeface="Arial" panose="020B0604020202020204" pitchFamily="34" charset="0"/>
                <a:cs typeface="Arial" panose="020B0604020202020204" pitchFamily="34" charset="0"/>
              </a:rPr>
              <a:t>java.io.Console</a:t>
            </a:r>
            <a:r>
              <a:rPr lang="en-IN" sz="1600" b="0" dirty="0">
                <a:solidFill>
                  <a:srgbClr val="3B3B3B"/>
                </a:solidFill>
                <a:effectLst/>
                <a:latin typeface="Arial" panose="020B0604020202020204" pitchFamily="34" charset="0"/>
                <a:cs typeface="Arial" panose="020B0604020202020204" pitchFamily="34" charset="0"/>
              </a:rPr>
              <a:t>;</a:t>
            </a:r>
            <a:br>
              <a:rPr lang="en-IN" sz="1600" b="0" dirty="0">
                <a:solidFill>
                  <a:srgbClr val="3B3B3B"/>
                </a:solidFill>
                <a:effectLst/>
                <a:latin typeface="Arial" panose="020B0604020202020204" pitchFamily="34" charset="0"/>
                <a:cs typeface="Arial" panose="020B0604020202020204" pitchFamily="34" charset="0"/>
              </a:rPr>
            </a:br>
            <a:r>
              <a:rPr lang="en-IN" sz="1600" b="0" dirty="0">
                <a:solidFill>
                  <a:srgbClr val="0000FF"/>
                </a:solidFill>
                <a:effectLst/>
                <a:latin typeface="Arial" panose="020B0604020202020204" pitchFamily="34" charset="0"/>
                <a:cs typeface="Arial" panose="020B0604020202020204" pitchFamily="34" charset="0"/>
              </a:rPr>
              <a:t>public</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000FF"/>
                </a:solidFill>
                <a:effectLst/>
                <a:latin typeface="Arial" panose="020B0604020202020204" pitchFamily="34" charset="0"/>
                <a:cs typeface="Arial" panose="020B0604020202020204" pitchFamily="34" charset="0"/>
              </a:rPr>
              <a:t>class</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267F99"/>
                </a:solidFill>
                <a:effectLst/>
                <a:latin typeface="Arial" panose="020B0604020202020204" pitchFamily="34" charset="0"/>
                <a:cs typeface="Arial" panose="020B0604020202020204" pitchFamily="34" charset="0"/>
              </a:rPr>
              <a:t>Main</a:t>
            </a:r>
            <a:r>
              <a:rPr lang="en-IN" sz="1600" b="0" dirty="0">
                <a:solidFill>
                  <a:srgbClr val="3B3B3B"/>
                </a:solidFill>
                <a:effectLst/>
                <a:latin typeface="Arial" panose="020B0604020202020204" pitchFamily="34" charset="0"/>
                <a:cs typeface="Arial" panose="020B0604020202020204" pitchFamily="34" charset="0"/>
              </a:rPr>
              <a:t> </a:t>
            </a:r>
          </a:p>
          <a:p>
            <a:r>
              <a:rPr lang="en-IN" sz="1600" b="0" dirty="0">
                <a:solidFill>
                  <a:srgbClr val="3B3B3B"/>
                </a:solidFill>
                <a:effectLst/>
                <a:latin typeface="Arial" panose="020B0604020202020204" pitchFamily="34" charset="0"/>
                <a:cs typeface="Arial" panose="020B0604020202020204" pitchFamily="34" charset="0"/>
              </a:rPr>
              <a:t>{</a:t>
            </a:r>
          </a:p>
          <a:p>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000FF"/>
                </a:solidFill>
                <a:effectLst/>
                <a:latin typeface="Arial" panose="020B0604020202020204" pitchFamily="34" charset="0"/>
                <a:cs typeface="Arial" panose="020B0604020202020204" pitchFamily="34" charset="0"/>
              </a:rPr>
              <a:t>public</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000FF"/>
                </a:solidFill>
                <a:effectLst/>
                <a:latin typeface="Arial" panose="020B0604020202020204" pitchFamily="34" charset="0"/>
                <a:cs typeface="Arial" panose="020B0604020202020204" pitchFamily="34" charset="0"/>
              </a:rPr>
              <a:t>static</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267F99"/>
                </a:solidFill>
                <a:effectLst/>
                <a:latin typeface="Arial" panose="020B0604020202020204" pitchFamily="34" charset="0"/>
                <a:cs typeface="Arial" panose="020B0604020202020204" pitchFamily="34" charset="0"/>
              </a:rPr>
              <a:t>void</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795E26"/>
                </a:solidFill>
                <a:effectLst/>
                <a:latin typeface="Arial" panose="020B0604020202020204" pitchFamily="34" charset="0"/>
                <a:cs typeface="Arial" panose="020B0604020202020204" pitchFamily="34" charset="0"/>
              </a:rPr>
              <a:t>main</a:t>
            </a:r>
            <a:r>
              <a:rPr lang="en-IN" sz="1600" b="0" dirty="0">
                <a:solidFill>
                  <a:srgbClr val="3B3B3B"/>
                </a:solidFill>
                <a:effectLst/>
                <a:latin typeface="Arial" panose="020B0604020202020204" pitchFamily="34" charset="0"/>
                <a:cs typeface="Arial" panose="020B0604020202020204" pitchFamily="34" charset="0"/>
              </a:rPr>
              <a:t>(</a:t>
            </a:r>
            <a:r>
              <a:rPr lang="en-IN" sz="1600" b="0" dirty="0">
                <a:solidFill>
                  <a:srgbClr val="267F99"/>
                </a:solidFill>
                <a:effectLst/>
                <a:latin typeface="Arial" panose="020B0604020202020204" pitchFamily="34" charset="0"/>
                <a:cs typeface="Arial" panose="020B0604020202020204" pitchFamily="34" charset="0"/>
              </a:rPr>
              <a:t>String</a:t>
            </a:r>
            <a:r>
              <a:rPr lang="en-IN" sz="1600" b="0" dirty="0">
                <a:solidFill>
                  <a:srgbClr val="3B3B3B"/>
                </a:solidFill>
                <a:effectLst/>
                <a:latin typeface="Arial" panose="020B0604020202020204" pitchFamily="34" charset="0"/>
                <a:cs typeface="Arial" panose="020B0604020202020204" pitchFamily="34" charset="0"/>
              </a:rPr>
              <a:t>[] </a:t>
            </a:r>
            <a:r>
              <a:rPr lang="en-IN" sz="1600" b="0" dirty="0" err="1">
                <a:solidFill>
                  <a:srgbClr val="001080"/>
                </a:solidFill>
                <a:effectLst/>
                <a:latin typeface="Arial" panose="020B0604020202020204" pitchFamily="34" charset="0"/>
                <a:cs typeface="Arial" panose="020B0604020202020204" pitchFamily="34" charset="0"/>
              </a:rPr>
              <a:t>args</a:t>
            </a:r>
            <a:r>
              <a:rPr lang="en-IN" sz="1600" b="0" dirty="0">
                <a:solidFill>
                  <a:srgbClr val="3B3B3B"/>
                </a:solidFill>
                <a:effectLst/>
                <a:latin typeface="Arial" panose="020B0604020202020204" pitchFamily="34" charset="0"/>
                <a:cs typeface="Arial" panose="020B0604020202020204" pitchFamily="34" charset="0"/>
              </a:rPr>
              <a:t>) {</a:t>
            </a:r>
          </a:p>
          <a:p>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08000"/>
                </a:solidFill>
                <a:effectLst/>
                <a:latin typeface="Arial" panose="020B0604020202020204" pitchFamily="34" charset="0"/>
                <a:cs typeface="Arial" panose="020B0604020202020204" pitchFamily="34" charset="0"/>
              </a:rPr>
              <a:t>// Get the system console</a:t>
            </a:r>
            <a:endParaRPr lang="en-IN" sz="1600" b="0" dirty="0">
              <a:solidFill>
                <a:srgbClr val="3B3B3B"/>
              </a:solidFill>
              <a:effectLst/>
              <a:latin typeface="Arial" panose="020B0604020202020204" pitchFamily="34" charset="0"/>
              <a:cs typeface="Arial" panose="020B0604020202020204" pitchFamily="34" charset="0"/>
            </a:endParaRPr>
          </a:p>
          <a:p>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267F99"/>
                </a:solidFill>
                <a:effectLst/>
                <a:latin typeface="Arial" panose="020B0604020202020204" pitchFamily="34" charset="0"/>
                <a:cs typeface="Arial" panose="020B0604020202020204" pitchFamily="34" charset="0"/>
              </a:rPr>
              <a:t>Console</a:t>
            </a:r>
            <a:r>
              <a:rPr lang="en-IN" sz="1600" b="0" dirty="0">
                <a:solidFill>
                  <a:srgbClr val="3B3B3B"/>
                </a:solidFill>
                <a:effectLst/>
                <a:latin typeface="Arial" panose="020B0604020202020204" pitchFamily="34" charset="0"/>
                <a:cs typeface="Arial" panose="020B0604020202020204" pitchFamily="34" charset="0"/>
              </a:rPr>
              <a:t> </a:t>
            </a:r>
            <a:r>
              <a:rPr lang="en-IN" sz="1600" b="0" dirty="0" err="1">
                <a:solidFill>
                  <a:srgbClr val="001080"/>
                </a:solidFill>
                <a:effectLst/>
                <a:latin typeface="Arial" panose="020B0604020202020204" pitchFamily="34" charset="0"/>
                <a:cs typeface="Arial" panose="020B0604020202020204" pitchFamily="34" charset="0"/>
              </a:rPr>
              <a:t>console</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00000"/>
                </a:solidFill>
                <a:effectLst/>
                <a:latin typeface="Arial" panose="020B0604020202020204" pitchFamily="34" charset="0"/>
                <a:cs typeface="Arial" panose="020B0604020202020204" pitchFamily="34" charset="0"/>
              </a:rPr>
              <a:t>=</a:t>
            </a:r>
            <a:r>
              <a:rPr lang="en-IN" sz="1600" b="0" dirty="0">
                <a:solidFill>
                  <a:srgbClr val="3B3B3B"/>
                </a:solidFill>
                <a:effectLst/>
                <a:latin typeface="Arial" panose="020B0604020202020204" pitchFamily="34" charset="0"/>
                <a:cs typeface="Arial" panose="020B0604020202020204" pitchFamily="34" charset="0"/>
              </a:rPr>
              <a:t> </a:t>
            </a:r>
            <a:r>
              <a:rPr lang="en-IN" sz="1600" b="0" dirty="0" err="1">
                <a:solidFill>
                  <a:srgbClr val="001080"/>
                </a:solidFill>
                <a:effectLst/>
                <a:latin typeface="Arial" panose="020B0604020202020204" pitchFamily="34" charset="0"/>
                <a:cs typeface="Arial" panose="020B0604020202020204" pitchFamily="34" charset="0"/>
              </a:rPr>
              <a:t>System</a:t>
            </a:r>
            <a:r>
              <a:rPr lang="en-IN" sz="1600" b="0" dirty="0" err="1">
                <a:solidFill>
                  <a:srgbClr val="3B3B3B"/>
                </a:solidFill>
                <a:effectLst/>
                <a:latin typeface="Arial" panose="020B0604020202020204" pitchFamily="34" charset="0"/>
                <a:cs typeface="Arial" panose="020B0604020202020204" pitchFamily="34" charset="0"/>
              </a:rPr>
              <a:t>.</a:t>
            </a:r>
            <a:r>
              <a:rPr lang="en-IN" sz="1600" b="0" dirty="0" err="1">
                <a:solidFill>
                  <a:srgbClr val="795E26"/>
                </a:solidFill>
                <a:effectLst/>
                <a:latin typeface="Arial" panose="020B0604020202020204" pitchFamily="34" charset="0"/>
                <a:cs typeface="Arial" panose="020B0604020202020204" pitchFamily="34" charset="0"/>
              </a:rPr>
              <a:t>console</a:t>
            </a:r>
            <a:r>
              <a:rPr lang="en-IN" sz="1600" b="0" dirty="0">
                <a:solidFill>
                  <a:srgbClr val="3B3B3B"/>
                </a:solidFill>
                <a:effectLst/>
                <a:latin typeface="Arial" panose="020B0604020202020204" pitchFamily="34" charset="0"/>
                <a:cs typeface="Arial" panose="020B0604020202020204" pitchFamily="34" charset="0"/>
              </a:rPr>
              <a:t>();</a:t>
            </a:r>
          </a:p>
          <a:p>
            <a:br>
              <a:rPr lang="en-IN" sz="1600" b="0" dirty="0">
                <a:solidFill>
                  <a:srgbClr val="3B3B3B"/>
                </a:solidFill>
                <a:effectLst/>
                <a:latin typeface="Arial" panose="020B0604020202020204" pitchFamily="34" charset="0"/>
                <a:cs typeface="Arial" panose="020B0604020202020204" pitchFamily="34" charset="0"/>
              </a:rPr>
            </a:b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AF00DB"/>
                </a:solidFill>
                <a:effectLst/>
                <a:latin typeface="Arial" panose="020B0604020202020204" pitchFamily="34" charset="0"/>
                <a:cs typeface="Arial" panose="020B0604020202020204" pitchFamily="34" charset="0"/>
              </a:rPr>
              <a:t>if</a:t>
            </a:r>
            <a:r>
              <a:rPr lang="en-IN" sz="1600" b="0" dirty="0">
                <a:solidFill>
                  <a:srgbClr val="3B3B3B"/>
                </a:solidFill>
                <a:effectLst/>
                <a:latin typeface="Arial" panose="020B0604020202020204" pitchFamily="34" charset="0"/>
                <a:cs typeface="Arial" panose="020B0604020202020204" pitchFamily="34" charset="0"/>
              </a:rPr>
              <a:t> (console </a:t>
            </a:r>
            <a:r>
              <a:rPr lang="en-IN" sz="1600" b="0" dirty="0">
                <a:solidFill>
                  <a:srgbClr val="000000"/>
                </a:solidFill>
                <a:effectLst/>
                <a:latin typeface="Arial" panose="020B0604020202020204" pitchFamily="34" charset="0"/>
                <a:cs typeface="Arial" panose="020B0604020202020204" pitchFamily="34" charset="0"/>
              </a:rPr>
              <a:t>!=</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000FF"/>
                </a:solidFill>
                <a:effectLst/>
                <a:latin typeface="Arial" panose="020B0604020202020204" pitchFamily="34" charset="0"/>
                <a:cs typeface="Arial" panose="020B0604020202020204" pitchFamily="34" charset="0"/>
              </a:rPr>
              <a:t>null</a:t>
            </a:r>
            <a:r>
              <a:rPr lang="en-IN" sz="1600" b="0" dirty="0">
                <a:solidFill>
                  <a:srgbClr val="3B3B3B"/>
                </a:solidFill>
                <a:effectLst/>
                <a:latin typeface="Arial" panose="020B0604020202020204" pitchFamily="34" charset="0"/>
                <a:cs typeface="Arial" panose="020B0604020202020204" pitchFamily="34" charset="0"/>
              </a:rPr>
              <a:t>) {</a:t>
            </a:r>
          </a:p>
          <a:p>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08000"/>
                </a:solidFill>
                <a:effectLst/>
                <a:latin typeface="Arial" panose="020B0604020202020204" pitchFamily="34" charset="0"/>
                <a:cs typeface="Arial" panose="020B0604020202020204" pitchFamily="34" charset="0"/>
              </a:rPr>
              <a:t>// Reading a line of input</a:t>
            </a:r>
            <a:endParaRPr lang="en-IN" sz="1600" b="0" dirty="0">
              <a:solidFill>
                <a:srgbClr val="3B3B3B"/>
              </a:solidFill>
              <a:effectLst/>
              <a:latin typeface="Arial" panose="020B0604020202020204" pitchFamily="34" charset="0"/>
              <a:cs typeface="Arial" panose="020B0604020202020204" pitchFamily="34" charset="0"/>
            </a:endParaRPr>
          </a:p>
          <a:p>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267F99"/>
                </a:solidFill>
                <a:effectLst/>
                <a:latin typeface="Arial" panose="020B0604020202020204" pitchFamily="34" charset="0"/>
                <a:cs typeface="Arial" panose="020B0604020202020204" pitchFamily="34" charset="0"/>
              </a:rPr>
              <a:t>String</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01080"/>
                </a:solidFill>
                <a:effectLst/>
                <a:latin typeface="Arial" panose="020B0604020202020204" pitchFamily="34" charset="0"/>
                <a:cs typeface="Arial" panose="020B0604020202020204" pitchFamily="34" charset="0"/>
              </a:rPr>
              <a:t>name</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00000"/>
                </a:solidFill>
                <a:effectLst/>
                <a:latin typeface="Arial" panose="020B0604020202020204" pitchFamily="34" charset="0"/>
                <a:cs typeface="Arial" panose="020B0604020202020204" pitchFamily="34" charset="0"/>
              </a:rPr>
              <a:t>=</a:t>
            </a:r>
            <a:r>
              <a:rPr lang="en-IN" sz="1600" b="0" dirty="0">
                <a:solidFill>
                  <a:srgbClr val="3B3B3B"/>
                </a:solidFill>
                <a:effectLst/>
                <a:latin typeface="Arial" panose="020B0604020202020204" pitchFamily="34" charset="0"/>
                <a:cs typeface="Arial" panose="020B0604020202020204" pitchFamily="34" charset="0"/>
              </a:rPr>
              <a:t> </a:t>
            </a:r>
            <a:r>
              <a:rPr lang="en-IN" sz="1600" b="0" dirty="0" err="1">
                <a:solidFill>
                  <a:srgbClr val="001080"/>
                </a:solidFill>
                <a:effectLst/>
                <a:latin typeface="Arial" panose="020B0604020202020204" pitchFamily="34" charset="0"/>
                <a:cs typeface="Arial" panose="020B0604020202020204" pitchFamily="34" charset="0"/>
              </a:rPr>
              <a:t>console</a:t>
            </a:r>
            <a:r>
              <a:rPr lang="en-IN" sz="1600" b="0" dirty="0" err="1">
                <a:solidFill>
                  <a:srgbClr val="3B3B3B"/>
                </a:solidFill>
                <a:effectLst/>
                <a:latin typeface="Arial" panose="020B0604020202020204" pitchFamily="34" charset="0"/>
                <a:cs typeface="Arial" panose="020B0604020202020204" pitchFamily="34" charset="0"/>
              </a:rPr>
              <a:t>.</a:t>
            </a:r>
            <a:r>
              <a:rPr lang="en-IN" sz="1600" b="0" dirty="0" err="1">
                <a:solidFill>
                  <a:srgbClr val="795E26"/>
                </a:solidFill>
                <a:effectLst/>
                <a:latin typeface="Arial" panose="020B0604020202020204" pitchFamily="34" charset="0"/>
                <a:cs typeface="Arial" panose="020B0604020202020204" pitchFamily="34" charset="0"/>
              </a:rPr>
              <a:t>readLine</a:t>
            </a:r>
            <a:r>
              <a:rPr lang="en-IN" sz="1600" b="0" dirty="0">
                <a:solidFill>
                  <a:srgbClr val="3B3B3B"/>
                </a:solidFill>
                <a:effectLst/>
                <a:latin typeface="Arial" panose="020B0604020202020204" pitchFamily="34" charset="0"/>
                <a:cs typeface="Arial" panose="020B0604020202020204" pitchFamily="34" charset="0"/>
              </a:rPr>
              <a:t>(</a:t>
            </a:r>
            <a:r>
              <a:rPr lang="en-IN" sz="1600" b="0" dirty="0">
                <a:solidFill>
                  <a:srgbClr val="A31515"/>
                </a:solidFill>
                <a:effectLst/>
                <a:latin typeface="Arial" panose="020B0604020202020204" pitchFamily="34" charset="0"/>
                <a:cs typeface="Arial" panose="020B0604020202020204" pitchFamily="34" charset="0"/>
              </a:rPr>
              <a:t>"Enter your name: "</a:t>
            </a:r>
            <a:r>
              <a:rPr lang="en-IN" sz="1600" b="0" dirty="0">
                <a:solidFill>
                  <a:srgbClr val="3B3B3B"/>
                </a:solidFill>
                <a:effectLst/>
                <a:latin typeface="Arial" panose="020B0604020202020204" pitchFamily="34" charset="0"/>
                <a:cs typeface="Arial" panose="020B0604020202020204" pitchFamily="34" charset="0"/>
              </a:rPr>
              <a:t>);</a:t>
            </a:r>
          </a:p>
          <a:p>
            <a:br>
              <a:rPr lang="en-IN" sz="1600" b="0" dirty="0">
                <a:solidFill>
                  <a:srgbClr val="3B3B3B"/>
                </a:solidFill>
                <a:effectLst/>
                <a:latin typeface="Arial" panose="020B0604020202020204" pitchFamily="34" charset="0"/>
                <a:cs typeface="Arial" panose="020B0604020202020204" pitchFamily="34" charset="0"/>
              </a:rPr>
            </a:b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08000"/>
                </a:solidFill>
                <a:effectLst/>
                <a:latin typeface="Arial" panose="020B0604020202020204" pitchFamily="34" charset="0"/>
                <a:cs typeface="Arial" panose="020B0604020202020204" pitchFamily="34" charset="0"/>
              </a:rPr>
              <a:t>// Reading a password securely (input will be masked)</a:t>
            </a:r>
            <a:endParaRPr lang="en-IN" sz="1600" b="0" dirty="0">
              <a:solidFill>
                <a:srgbClr val="3B3B3B"/>
              </a:solidFill>
              <a:effectLst/>
              <a:latin typeface="Arial" panose="020B0604020202020204" pitchFamily="34" charset="0"/>
              <a:cs typeface="Arial" panose="020B0604020202020204" pitchFamily="34" charset="0"/>
            </a:endParaRPr>
          </a:p>
          <a:p>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267F99"/>
                </a:solidFill>
                <a:effectLst/>
                <a:latin typeface="Arial" panose="020B0604020202020204" pitchFamily="34" charset="0"/>
                <a:cs typeface="Arial" panose="020B0604020202020204" pitchFamily="34" charset="0"/>
              </a:rPr>
              <a:t>char</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01080"/>
                </a:solidFill>
                <a:effectLst/>
                <a:latin typeface="Arial" panose="020B0604020202020204" pitchFamily="34" charset="0"/>
                <a:cs typeface="Arial" panose="020B0604020202020204" pitchFamily="34" charset="0"/>
              </a:rPr>
              <a:t>password</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00000"/>
                </a:solidFill>
                <a:effectLst/>
                <a:latin typeface="Arial" panose="020B0604020202020204" pitchFamily="34" charset="0"/>
                <a:cs typeface="Arial" panose="020B0604020202020204" pitchFamily="34" charset="0"/>
              </a:rPr>
              <a:t>=</a:t>
            </a:r>
            <a:r>
              <a:rPr lang="en-IN" sz="1600" b="0" dirty="0">
                <a:solidFill>
                  <a:srgbClr val="3B3B3B"/>
                </a:solidFill>
                <a:effectLst/>
                <a:latin typeface="Arial" panose="020B0604020202020204" pitchFamily="34" charset="0"/>
                <a:cs typeface="Arial" panose="020B0604020202020204" pitchFamily="34" charset="0"/>
              </a:rPr>
              <a:t> </a:t>
            </a:r>
            <a:r>
              <a:rPr lang="en-IN" sz="1600" b="0" dirty="0" err="1">
                <a:solidFill>
                  <a:srgbClr val="001080"/>
                </a:solidFill>
                <a:effectLst/>
                <a:latin typeface="Arial" panose="020B0604020202020204" pitchFamily="34" charset="0"/>
                <a:cs typeface="Arial" panose="020B0604020202020204" pitchFamily="34" charset="0"/>
              </a:rPr>
              <a:t>console</a:t>
            </a:r>
            <a:r>
              <a:rPr lang="en-IN" sz="1600" b="0" dirty="0" err="1">
                <a:solidFill>
                  <a:srgbClr val="3B3B3B"/>
                </a:solidFill>
                <a:effectLst/>
                <a:latin typeface="Arial" panose="020B0604020202020204" pitchFamily="34" charset="0"/>
                <a:cs typeface="Arial" panose="020B0604020202020204" pitchFamily="34" charset="0"/>
              </a:rPr>
              <a:t>.</a:t>
            </a:r>
            <a:r>
              <a:rPr lang="en-IN" sz="1600" b="0" dirty="0" err="1">
                <a:solidFill>
                  <a:srgbClr val="795E26"/>
                </a:solidFill>
                <a:effectLst/>
                <a:latin typeface="Arial" panose="020B0604020202020204" pitchFamily="34" charset="0"/>
                <a:cs typeface="Arial" panose="020B0604020202020204" pitchFamily="34" charset="0"/>
              </a:rPr>
              <a:t>readPassword</a:t>
            </a:r>
            <a:r>
              <a:rPr lang="en-IN" sz="1600" b="0" dirty="0">
                <a:solidFill>
                  <a:srgbClr val="3B3B3B"/>
                </a:solidFill>
                <a:effectLst/>
                <a:latin typeface="Arial" panose="020B0604020202020204" pitchFamily="34" charset="0"/>
                <a:cs typeface="Arial" panose="020B0604020202020204" pitchFamily="34" charset="0"/>
              </a:rPr>
              <a:t>(</a:t>
            </a:r>
            <a:r>
              <a:rPr lang="en-IN" sz="1600" b="0" dirty="0">
                <a:solidFill>
                  <a:srgbClr val="A31515"/>
                </a:solidFill>
                <a:effectLst/>
                <a:latin typeface="Arial" panose="020B0604020202020204" pitchFamily="34" charset="0"/>
                <a:cs typeface="Arial" panose="020B0604020202020204" pitchFamily="34" charset="0"/>
              </a:rPr>
              <a:t>"Enter your password: "</a:t>
            </a:r>
            <a:r>
              <a:rPr lang="en-IN" sz="1600" b="0" dirty="0">
                <a:solidFill>
                  <a:srgbClr val="3B3B3B"/>
                </a:solidFill>
                <a:effectLst/>
                <a:latin typeface="Arial" panose="020B0604020202020204" pitchFamily="34" charset="0"/>
                <a:cs typeface="Arial" panose="020B0604020202020204" pitchFamily="34" charset="0"/>
              </a:rPr>
              <a:t>);</a:t>
            </a:r>
          </a:p>
          <a:p>
            <a:br>
              <a:rPr lang="en-IN" sz="1600" b="0" dirty="0">
                <a:solidFill>
                  <a:srgbClr val="3B3B3B"/>
                </a:solidFill>
                <a:effectLst/>
                <a:latin typeface="Arial" panose="020B0604020202020204" pitchFamily="34" charset="0"/>
                <a:cs typeface="Arial" panose="020B0604020202020204" pitchFamily="34" charset="0"/>
              </a:rPr>
            </a:b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08000"/>
                </a:solidFill>
                <a:effectLst/>
                <a:latin typeface="Arial" panose="020B0604020202020204" pitchFamily="34" charset="0"/>
                <a:cs typeface="Arial" panose="020B0604020202020204" pitchFamily="34" charset="0"/>
              </a:rPr>
              <a:t>// Output the inputs</a:t>
            </a:r>
            <a:endParaRPr lang="en-IN" sz="1600" b="0" dirty="0">
              <a:solidFill>
                <a:srgbClr val="3B3B3B"/>
              </a:solidFill>
              <a:effectLst/>
              <a:latin typeface="Arial" panose="020B0604020202020204" pitchFamily="34" charset="0"/>
              <a:cs typeface="Arial" panose="020B0604020202020204" pitchFamily="34" charset="0"/>
            </a:endParaRPr>
          </a:p>
          <a:p>
            <a:r>
              <a:rPr lang="en-IN" sz="1600" b="0" dirty="0">
                <a:solidFill>
                  <a:srgbClr val="3B3B3B"/>
                </a:solidFill>
                <a:effectLst/>
                <a:latin typeface="Arial" panose="020B0604020202020204" pitchFamily="34" charset="0"/>
                <a:cs typeface="Arial" panose="020B0604020202020204" pitchFamily="34" charset="0"/>
              </a:rPr>
              <a:t>            </a:t>
            </a:r>
            <a:r>
              <a:rPr lang="en-IN" sz="1600" b="0" dirty="0" err="1">
                <a:solidFill>
                  <a:srgbClr val="001080"/>
                </a:solidFill>
                <a:effectLst/>
                <a:latin typeface="Arial" panose="020B0604020202020204" pitchFamily="34" charset="0"/>
                <a:cs typeface="Arial" panose="020B0604020202020204" pitchFamily="34" charset="0"/>
              </a:rPr>
              <a:t>System</a:t>
            </a:r>
            <a:r>
              <a:rPr lang="en-IN" sz="1600" b="0" dirty="0" err="1">
                <a:solidFill>
                  <a:srgbClr val="3B3B3B"/>
                </a:solidFill>
                <a:effectLst/>
                <a:latin typeface="Arial" panose="020B0604020202020204" pitchFamily="34" charset="0"/>
                <a:cs typeface="Arial" panose="020B0604020202020204" pitchFamily="34" charset="0"/>
              </a:rPr>
              <a:t>.</a:t>
            </a:r>
            <a:r>
              <a:rPr lang="en-IN" sz="1600" b="0" dirty="0" err="1">
                <a:solidFill>
                  <a:srgbClr val="001080"/>
                </a:solidFill>
                <a:effectLst/>
                <a:latin typeface="Arial" panose="020B0604020202020204" pitchFamily="34" charset="0"/>
                <a:cs typeface="Arial" panose="020B0604020202020204" pitchFamily="34" charset="0"/>
              </a:rPr>
              <a:t>out</a:t>
            </a:r>
            <a:r>
              <a:rPr lang="en-IN" sz="1600" b="0" dirty="0" err="1">
                <a:solidFill>
                  <a:srgbClr val="3B3B3B"/>
                </a:solidFill>
                <a:effectLst/>
                <a:latin typeface="Arial" panose="020B0604020202020204" pitchFamily="34" charset="0"/>
                <a:cs typeface="Arial" panose="020B0604020202020204" pitchFamily="34" charset="0"/>
              </a:rPr>
              <a:t>.</a:t>
            </a:r>
            <a:r>
              <a:rPr lang="en-IN" sz="1600" b="0" dirty="0" err="1">
                <a:solidFill>
                  <a:srgbClr val="795E26"/>
                </a:solidFill>
                <a:effectLst/>
                <a:latin typeface="Arial" panose="020B0604020202020204" pitchFamily="34" charset="0"/>
                <a:cs typeface="Arial" panose="020B0604020202020204" pitchFamily="34" charset="0"/>
              </a:rPr>
              <a:t>println</a:t>
            </a:r>
            <a:r>
              <a:rPr lang="en-IN" sz="1600" b="0" dirty="0">
                <a:solidFill>
                  <a:srgbClr val="3B3B3B"/>
                </a:solidFill>
                <a:effectLst/>
                <a:latin typeface="Arial" panose="020B0604020202020204" pitchFamily="34" charset="0"/>
                <a:cs typeface="Arial" panose="020B0604020202020204" pitchFamily="34" charset="0"/>
              </a:rPr>
              <a:t>(</a:t>
            </a:r>
            <a:r>
              <a:rPr lang="en-IN" sz="1600" b="0" dirty="0">
                <a:solidFill>
                  <a:srgbClr val="A31515"/>
                </a:solidFill>
                <a:effectLst/>
                <a:latin typeface="Arial" panose="020B0604020202020204" pitchFamily="34" charset="0"/>
                <a:cs typeface="Arial" panose="020B0604020202020204" pitchFamily="34" charset="0"/>
              </a:rPr>
              <a:t>"Name: "</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00000"/>
                </a:solidFill>
                <a:effectLst/>
                <a:latin typeface="Arial" panose="020B0604020202020204" pitchFamily="34" charset="0"/>
                <a:cs typeface="Arial" panose="020B0604020202020204" pitchFamily="34" charset="0"/>
              </a:rPr>
              <a:t>+</a:t>
            </a:r>
            <a:r>
              <a:rPr lang="en-IN" sz="1600" b="0" dirty="0">
                <a:solidFill>
                  <a:srgbClr val="3B3B3B"/>
                </a:solidFill>
                <a:effectLst/>
                <a:latin typeface="Arial" panose="020B0604020202020204" pitchFamily="34" charset="0"/>
                <a:cs typeface="Arial" panose="020B0604020202020204" pitchFamily="34" charset="0"/>
              </a:rPr>
              <a:t> name);</a:t>
            </a:r>
          </a:p>
          <a:p>
            <a:r>
              <a:rPr lang="en-IN" sz="1600" b="0" dirty="0">
                <a:solidFill>
                  <a:srgbClr val="3B3B3B"/>
                </a:solidFill>
                <a:effectLst/>
                <a:latin typeface="Arial" panose="020B0604020202020204" pitchFamily="34" charset="0"/>
                <a:cs typeface="Arial" panose="020B0604020202020204" pitchFamily="34" charset="0"/>
              </a:rPr>
              <a:t>            </a:t>
            </a:r>
            <a:r>
              <a:rPr lang="en-IN" sz="1600" b="0" dirty="0" err="1">
                <a:solidFill>
                  <a:srgbClr val="001080"/>
                </a:solidFill>
                <a:effectLst/>
                <a:latin typeface="Arial" panose="020B0604020202020204" pitchFamily="34" charset="0"/>
                <a:cs typeface="Arial" panose="020B0604020202020204" pitchFamily="34" charset="0"/>
              </a:rPr>
              <a:t>System</a:t>
            </a:r>
            <a:r>
              <a:rPr lang="en-IN" sz="1600" b="0" dirty="0" err="1">
                <a:solidFill>
                  <a:srgbClr val="3B3B3B"/>
                </a:solidFill>
                <a:effectLst/>
                <a:latin typeface="Arial" panose="020B0604020202020204" pitchFamily="34" charset="0"/>
                <a:cs typeface="Arial" panose="020B0604020202020204" pitchFamily="34" charset="0"/>
              </a:rPr>
              <a:t>.</a:t>
            </a:r>
            <a:r>
              <a:rPr lang="en-IN" sz="1600" b="0" dirty="0" err="1">
                <a:solidFill>
                  <a:srgbClr val="001080"/>
                </a:solidFill>
                <a:effectLst/>
                <a:latin typeface="Arial" panose="020B0604020202020204" pitchFamily="34" charset="0"/>
                <a:cs typeface="Arial" panose="020B0604020202020204" pitchFamily="34" charset="0"/>
              </a:rPr>
              <a:t>out</a:t>
            </a:r>
            <a:r>
              <a:rPr lang="en-IN" sz="1600" b="0" dirty="0" err="1">
                <a:solidFill>
                  <a:srgbClr val="3B3B3B"/>
                </a:solidFill>
                <a:effectLst/>
                <a:latin typeface="Arial" panose="020B0604020202020204" pitchFamily="34" charset="0"/>
                <a:cs typeface="Arial" panose="020B0604020202020204" pitchFamily="34" charset="0"/>
              </a:rPr>
              <a:t>.</a:t>
            </a:r>
            <a:r>
              <a:rPr lang="en-IN" sz="1600" b="0" dirty="0" err="1">
                <a:solidFill>
                  <a:srgbClr val="795E26"/>
                </a:solidFill>
                <a:effectLst/>
                <a:latin typeface="Arial" panose="020B0604020202020204" pitchFamily="34" charset="0"/>
                <a:cs typeface="Arial" panose="020B0604020202020204" pitchFamily="34" charset="0"/>
              </a:rPr>
              <a:t>println</a:t>
            </a:r>
            <a:r>
              <a:rPr lang="en-IN" sz="1600" b="0" dirty="0">
                <a:solidFill>
                  <a:srgbClr val="3B3B3B"/>
                </a:solidFill>
                <a:effectLst/>
                <a:latin typeface="Arial" panose="020B0604020202020204" pitchFamily="34" charset="0"/>
                <a:cs typeface="Arial" panose="020B0604020202020204" pitchFamily="34" charset="0"/>
              </a:rPr>
              <a:t>(</a:t>
            </a:r>
            <a:r>
              <a:rPr lang="en-IN" sz="1600" b="0" dirty="0">
                <a:solidFill>
                  <a:srgbClr val="A31515"/>
                </a:solidFill>
                <a:effectLst/>
                <a:latin typeface="Arial" panose="020B0604020202020204" pitchFamily="34" charset="0"/>
                <a:cs typeface="Arial" panose="020B0604020202020204" pitchFamily="34" charset="0"/>
              </a:rPr>
              <a:t>"Password: "</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00000"/>
                </a:solidFill>
                <a:effectLst/>
                <a:latin typeface="Arial" panose="020B0604020202020204" pitchFamily="34" charset="0"/>
                <a:cs typeface="Arial" panose="020B0604020202020204" pitchFamily="34" charset="0"/>
              </a:rPr>
              <a:t>+</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AF00DB"/>
                </a:solidFill>
                <a:effectLst/>
                <a:latin typeface="Arial" panose="020B0604020202020204" pitchFamily="34" charset="0"/>
                <a:cs typeface="Arial" panose="020B0604020202020204" pitchFamily="34" charset="0"/>
              </a:rPr>
              <a:t>new</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795E26"/>
                </a:solidFill>
                <a:effectLst/>
                <a:latin typeface="Arial" panose="020B0604020202020204" pitchFamily="34" charset="0"/>
                <a:cs typeface="Arial" panose="020B0604020202020204" pitchFamily="34" charset="0"/>
              </a:rPr>
              <a:t>String</a:t>
            </a:r>
            <a:r>
              <a:rPr lang="en-IN" sz="1600" b="0" dirty="0">
                <a:solidFill>
                  <a:srgbClr val="3B3B3B"/>
                </a:solidFill>
                <a:effectLst/>
                <a:latin typeface="Arial" panose="020B0604020202020204" pitchFamily="34" charset="0"/>
                <a:cs typeface="Arial" panose="020B0604020202020204" pitchFamily="34" charset="0"/>
              </a:rPr>
              <a:t>(password));</a:t>
            </a:r>
          </a:p>
          <a:p>
            <a:r>
              <a:rPr lang="en-IN" sz="1600" b="0" dirty="0">
                <a:solidFill>
                  <a:srgbClr val="3B3B3B"/>
                </a:solidFill>
                <a:effectLst/>
                <a:latin typeface="Arial" panose="020B0604020202020204" pitchFamily="34" charset="0"/>
                <a:cs typeface="Arial" panose="020B0604020202020204" pitchFamily="34" charset="0"/>
              </a:rPr>
              <a:t>        } </a:t>
            </a:r>
            <a:r>
              <a:rPr lang="en-IN" sz="1600" b="0" dirty="0">
                <a:solidFill>
                  <a:srgbClr val="AF00DB"/>
                </a:solidFill>
                <a:effectLst/>
                <a:latin typeface="Arial" panose="020B0604020202020204" pitchFamily="34" charset="0"/>
                <a:cs typeface="Arial" panose="020B0604020202020204" pitchFamily="34" charset="0"/>
              </a:rPr>
              <a:t>else</a:t>
            </a:r>
            <a:r>
              <a:rPr lang="en-IN" sz="1600" b="0" dirty="0">
                <a:solidFill>
                  <a:srgbClr val="3B3B3B"/>
                </a:solidFill>
                <a:effectLst/>
                <a:latin typeface="Arial" panose="020B0604020202020204" pitchFamily="34" charset="0"/>
                <a:cs typeface="Arial" panose="020B0604020202020204" pitchFamily="34" charset="0"/>
              </a:rPr>
              <a:t> {</a:t>
            </a:r>
          </a:p>
          <a:p>
            <a:r>
              <a:rPr lang="en-IN" sz="1600" b="0" dirty="0">
                <a:solidFill>
                  <a:srgbClr val="3B3B3B"/>
                </a:solidFill>
                <a:effectLst/>
                <a:latin typeface="Arial" panose="020B0604020202020204" pitchFamily="34" charset="0"/>
                <a:cs typeface="Arial" panose="020B0604020202020204" pitchFamily="34" charset="0"/>
              </a:rPr>
              <a:t>            </a:t>
            </a:r>
            <a:r>
              <a:rPr lang="en-IN" sz="1600" b="0" dirty="0" err="1">
                <a:solidFill>
                  <a:srgbClr val="001080"/>
                </a:solidFill>
                <a:effectLst/>
                <a:latin typeface="Arial" panose="020B0604020202020204" pitchFamily="34" charset="0"/>
                <a:cs typeface="Arial" panose="020B0604020202020204" pitchFamily="34" charset="0"/>
              </a:rPr>
              <a:t>System</a:t>
            </a:r>
            <a:r>
              <a:rPr lang="en-IN" sz="1600" b="0" dirty="0" err="1">
                <a:solidFill>
                  <a:srgbClr val="3B3B3B"/>
                </a:solidFill>
                <a:effectLst/>
                <a:latin typeface="Arial" panose="020B0604020202020204" pitchFamily="34" charset="0"/>
                <a:cs typeface="Arial" panose="020B0604020202020204" pitchFamily="34" charset="0"/>
              </a:rPr>
              <a:t>.</a:t>
            </a:r>
            <a:r>
              <a:rPr lang="en-IN" sz="1600" b="0" dirty="0" err="1">
                <a:solidFill>
                  <a:srgbClr val="001080"/>
                </a:solidFill>
                <a:effectLst/>
                <a:latin typeface="Arial" panose="020B0604020202020204" pitchFamily="34" charset="0"/>
                <a:cs typeface="Arial" panose="020B0604020202020204" pitchFamily="34" charset="0"/>
              </a:rPr>
              <a:t>out</a:t>
            </a:r>
            <a:r>
              <a:rPr lang="en-IN" sz="1600" b="0" dirty="0" err="1">
                <a:solidFill>
                  <a:srgbClr val="3B3B3B"/>
                </a:solidFill>
                <a:effectLst/>
                <a:latin typeface="Arial" panose="020B0604020202020204" pitchFamily="34" charset="0"/>
                <a:cs typeface="Arial" panose="020B0604020202020204" pitchFamily="34" charset="0"/>
              </a:rPr>
              <a:t>.</a:t>
            </a:r>
            <a:r>
              <a:rPr lang="en-IN" sz="1600" b="0" dirty="0" err="1">
                <a:solidFill>
                  <a:srgbClr val="795E26"/>
                </a:solidFill>
                <a:effectLst/>
                <a:latin typeface="Arial" panose="020B0604020202020204" pitchFamily="34" charset="0"/>
                <a:cs typeface="Arial" panose="020B0604020202020204" pitchFamily="34" charset="0"/>
              </a:rPr>
              <a:t>println</a:t>
            </a:r>
            <a:r>
              <a:rPr lang="en-IN" sz="1600" b="0" dirty="0">
                <a:solidFill>
                  <a:srgbClr val="3B3B3B"/>
                </a:solidFill>
                <a:effectLst/>
                <a:latin typeface="Arial" panose="020B0604020202020204" pitchFamily="34" charset="0"/>
                <a:cs typeface="Arial" panose="020B0604020202020204" pitchFamily="34" charset="0"/>
              </a:rPr>
              <a:t>(</a:t>
            </a:r>
            <a:r>
              <a:rPr lang="en-IN" sz="1600" b="0" dirty="0">
                <a:solidFill>
                  <a:srgbClr val="A31515"/>
                </a:solidFill>
                <a:effectLst/>
                <a:latin typeface="Arial" panose="020B0604020202020204" pitchFamily="34" charset="0"/>
                <a:cs typeface="Arial" panose="020B0604020202020204" pitchFamily="34" charset="0"/>
              </a:rPr>
              <a:t>"Console not available"</a:t>
            </a:r>
            <a:r>
              <a:rPr lang="en-IN" sz="1600" b="0" dirty="0">
                <a:solidFill>
                  <a:srgbClr val="3B3B3B"/>
                </a:solidFill>
                <a:effectLst/>
                <a:latin typeface="Arial" panose="020B0604020202020204" pitchFamily="34" charset="0"/>
                <a:cs typeface="Arial" panose="020B0604020202020204" pitchFamily="34" charset="0"/>
              </a:rPr>
              <a:t>);</a:t>
            </a:r>
          </a:p>
          <a:p>
            <a:r>
              <a:rPr lang="en-IN" sz="1600" b="0" dirty="0">
                <a:solidFill>
                  <a:srgbClr val="3B3B3B"/>
                </a:solidFill>
                <a:effectLst/>
                <a:latin typeface="Arial" panose="020B0604020202020204" pitchFamily="34" charset="0"/>
                <a:cs typeface="Arial" panose="020B0604020202020204" pitchFamily="34" charset="0"/>
              </a:rPr>
              <a:t>        }</a:t>
            </a:r>
          </a:p>
          <a:p>
            <a:r>
              <a:rPr lang="en-IN" sz="1600" b="0" dirty="0">
                <a:solidFill>
                  <a:srgbClr val="3B3B3B"/>
                </a:solidFill>
                <a:effectLst/>
                <a:latin typeface="Arial" panose="020B0604020202020204" pitchFamily="34" charset="0"/>
                <a:cs typeface="Arial" panose="020B0604020202020204" pitchFamily="34" charset="0"/>
              </a:rPr>
              <a:t>    }</a:t>
            </a:r>
          </a:p>
          <a:p>
            <a:r>
              <a:rPr lang="en-IN" sz="1600" b="0" dirty="0">
                <a:solidFill>
                  <a:srgbClr val="3B3B3B"/>
                </a:solidFill>
                <a:effectLst/>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884692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305F268-3FA3-FD6E-8A4E-D647B44C40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2" name="TextBox 1">
            <a:extLst>
              <a:ext uri="{FF2B5EF4-FFF2-40B4-BE49-F238E27FC236}">
                <a16:creationId xmlns:a16="http://schemas.microsoft.com/office/drawing/2014/main" id="{8E1F99C8-0645-B46E-65C8-00743B7C0199}"/>
              </a:ext>
            </a:extLst>
          </p:cNvPr>
          <p:cNvSpPr txBox="1"/>
          <p:nvPr/>
        </p:nvSpPr>
        <p:spPr>
          <a:xfrm>
            <a:off x="5194150" y="457200"/>
            <a:ext cx="1388522" cy="646331"/>
          </a:xfrm>
          <a:prstGeom prst="rect">
            <a:avLst/>
          </a:prstGeom>
          <a:noFill/>
        </p:spPr>
        <p:txBody>
          <a:bodyPr wrap="none" rtlCol="0">
            <a:spAutoFit/>
          </a:bodyPr>
          <a:lstStyle/>
          <a:p>
            <a:r>
              <a:rPr lang="en-US" sz="3600" b="1" dirty="0"/>
              <a:t>INPUT</a:t>
            </a:r>
            <a:endParaRPr lang="en-IN" sz="3600" b="1" dirty="0"/>
          </a:p>
        </p:txBody>
      </p:sp>
      <p:sp>
        <p:nvSpPr>
          <p:cNvPr id="3" name="Rectangle 1">
            <a:extLst>
              <a:ext uri="{FF2B5EF4-FFF2-40B4-BE49-F238E27FC236}">
                <a16:creationId xmlns:a16="http://schemas.microsoft.com/office/drawing/2014/main" id="{9812E666-46FB-595F-DB17-9EA0EB0F8FDE}"/>
              </a:ext>
            </a:extLst>
          </p:cNvPr>
          <p:cNvSpPr>
            <a:spLocks noChangeArrowheads="1"/>
          </p:cNvSpPr>
          <p:nvPr/>
        </p:nvSpPr>
        <p:spPr bwMode="auto">
          <a:xfrm>
            <a:off x="609600" y="1108075"/>
            <a:ext cx="11582400"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Using Command-Line Arguments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Command-line arguments are another way to pass input to a Java program. These are passed when the program is executed, and you can access them via the String[] </a:t>
            </a:r>
            <a:r>
              <a:rPr kumimoji="0" lang="en-US" altLang="en-US"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args</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parameter of the main() method.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Key Points: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args</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[0], </a:t>
            </a:r>
            <a:r>
              <a:rPr kumimoji="0" lang="en-US" altLang="en-US"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args</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[1], etc., contain the command-line arguments passed when running the program.</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You need to convert the string arguments into appropriate types if needed (e.g., using </a:t>
            </a:r>
            <a:r>
              <a:rPr kumimoji="0" lang="en-US" altLang="en-US"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Integer.parseInt</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for integers).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Advantages: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Useful for passing configuration options or parameters without prompting the user during runtime.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Disadvantages: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Requires user to run the program with specific arguments at the command line.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089827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305F268-3FA3-FD6E-8A4E-D647B44C40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2" name="TextBox 1">
            <a:extLst>
              <a:ext uri="{FF2B5EF4-FFF2-40B4-BE49-F238E27FC236}">
                <a16:creationId xmlns:a16="http://schemas.microsoft.com/office/drawing/2014/main" id="{8E1F99C8-0645-B46E-65C8-00743B7C0199}"/>
              </a:ext>
            </a:extLst>
          </p:cNvPr>
          <p:cNvSpPr txBox="1"/>
          <p:nvPr/>
        </p:nvSpPr>
        <p:spPr>
          <a:xfrm>
            <a:off x="5194150" y="457200"/>
            <a:ext cx="1388522" cy="646331"/>
          </a:xfrm>
          <a:prstGeom prst="rect">
            <a:avLst/>
          </a:prstGeom>
          <a:noFill/>
        </p:spPr>
        <p:txBody>
          <a:bodyPr wrap="none" rtlCol="0">
            <a:spAutoFit/>
          </a:bodyPr>
          <a:lstStyle/>
          <a:p>
            <a:r>
              <a:rPr lang="en-US" sz="3600" b="1" dirty="0"/>
              <a:t>INPUT</a:t>
            </a:r>
            <a:endParaRPr lang="en-IN" sz="3600" b="1" dirty="0"/>
          </a:p>
        </p:txBody>
      </p:sp>
      <p:sp>
        <p:nvSpPr>
          <p:cNvPr id="3" name="Rectangle 1">
            <a:extLst>
              <a:ext uri="{FF2B5EF4-FFF2-40B4-BE49-F238E27FC236}">
                <a16:creationId xmlns:a16="http://schemas.microsoft.com/office/drawing/2014/main" id="{9812E666-46FB-595F-DB17-9EA0EB0F8FDE}"/>
              </a:ext>
            </a:extLst>
          </p:cNvPr>
          <p:cNvSpPr>
            <a:spLocks noChangeArrowheads="1"/>
          </p:cNvSpPr>
          <p:nvPr/>
        </p:nvSpPr>
        <p:spPr bwMode="auto">
          <a:xfrm>
            <a:off x="609600" y="1108075"/>
            <a:ext cx="11582400" cy="427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IN" sz="1600" b="0" dirty="0">
                <a:solidFill>
                  <a:srgbClr val="0000FF"/>
                </a:solidFill>
                <a:effectLst/>
                <a:latin typeface="Arial" panose="020B0604020202020204" pitchFamily="34" charset="0"/>
                <a:cs typeface="Arial" panose="020B0604020202020204" pitchFamily="34" charset="0"/>
              </a:rPr>
              <a:t>public</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000FF"/>
                </a:solidFill>
                <a:effectLst/>
                <a:latin typeface="Arial" panose="020B0604020202020204" pitchFamily="34" charset="0"/>
                <a:cs typeface="Arial" panose="020B0604020202020204" pitchFamily="34" charset="0"/>
              </a:rPr>
              <a:t>class</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267F99"/>
                </a:solidFill>
                <a:effectLst/>
                <a:latin typeface="Arial" panose="020B0604020202020204" pitchFamily="34" charset="0"/>
                <a:cs typeface="Arial" panose="020B0604020202020204" pitchFamily="34" charset="0"/>
              </a:rPr>
              <a:t>Main</a:t>
            </a:r>
            <a:r>
              <a:rPr lang="en-IN" sz="1600" b="0" dirty="0">
                <a:solidFill>
                  <a:srgbClr val="3B3B3B"/>
                </a:solidFill>
                <a:effectLst/>
                <a:latin typeface="Arial" panose="020B0604020202020204" pitchFamily="34" charset="0"/>
                <a:cs typeface="Arial" panose="020B0604020202020204" pitchFamily="34" charset="0"/>
              </a:rPr>
              <a:t> </a:t>
            </a:r>
          </a:p>
          <a:p>
            <a:r>
              <a:rPr lang="en-IN" sz="1600" b="0" dirty="0">
                <a:solidFill>
                  <a:srgbClr val="3B3B3B"/>
                </a:solidFill>
                <a:effectLst/>
                <a:latin typeface="Arial" panose="020B0604020202020204" pitchFamily="34" charset="0"/>
                <a:cs typeface="Arial" panose="020B0604020202020204" pitchFamily="34" charset="0"/>
              </a:rPr>
              <a:t>{</a:t>
            </a:r>
          </a:p>
          <a:p>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000FF"/>
                </a:solidFill>
                <a:effectLst/>
                <a:latin typeface="Arial" panose="020B0604020202020204" pitchFamily="34" charset="0"/>
                <a:cs typeface="Arial" panose="020B0604020202020204" pitchFamily="34" charset="0"/>
              </a:rPr>
              <a:t>public</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000FF"/>
                </a:solidFill>
                <a:effectLst/>
                <a:latin typeface="Arial" panose="020B0604020202020204" pitchFamily="34" charset="0"/>
                <a:cs typeface="Arial" panose="020B0604020202020204" pitchFamily="34" charset="0"/>
              </a:rPr>
              <a:t>static</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267F99"/>
                </a:solidFill>
                <a:effectLst/>
                <a:latin typeface="Arial" panose="020B0604020202020204" pitchFamily="34" charset="0"/>
                <a:cs typeface="Arial" panose="020B0604020202020204" pitchFamily="34" charset="0"/>
              </a:rPr>
              <a:t>void</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795E26"/>
                </a:solidFill>
                <a:effectLst/>
                <a:latin typeface="Arial" panose="020B0604020202020204" pitchFamily="34" charset="0"/>
                <a:cs typeface="Arial" panose="020B0604020202020204" pitchFamily="34" charset="0"/>
              </a:rPr>
              <a:t>main</a:t>
            </a:r>
            <a:r>
              <a:rPr lang="en-IN" sz="1600" b="0" dirty="0">
                <a:solidFill>
                  <a:srgbClr val="3B3B3B"/>
                </a:solidFill>
                <a:effectLst/>
                <a:latin typeface="Arial" panose="020B0604020202020204" pitchFamily="34" charset="0"/>
                <a:cs typeface="Arial" panose="020B0604020202020204" pitchFamily="34" charset="0"/>
              </a:rPr>
              <a:t>(</a:t>
            </a:r>
            <a:r>
              <a:rPr lang="en-IN" sz="1600" b="0" dirty="0">
                <a:solidFill>
                  <a:srgbClr val="267F99"/>
                </a:solidFill>
                <a:effectLst/>
                <a:latin typeface="Arial" panose="020B0604020202020204" pitchFamily="34" charset="0"/>
                <a:cs typeface="Arial" panose="020B0604020202020204" pitchFamily="34" charset="0"/>
              </a:rPr>
              <a:t>String</a:t>
            </a:r>
            <a:r>
              <a:rPr lang="en-IN" sz="1600" b="0" dirty="0">
                <a:solidFill>
                  <a:srgbClr val="3B3B3B"/>
                </a:solidFill>
                <a:effectLst/>
                <a:latin typeface="Arial" panose="020B0604020202020204" pitchFamily="34" charset="0"/>
                <a:cs typeface="Arial" panose="020B0604020202020204" pitchFamily="34" charset="0"/>
              </a:rPr>
              <a:t>[] </a:t>
            </a:r>
            <a:r>
              <a:rPr lang="en-IN" sz="1600" b="0" dirty="0" err="1">
                <a:solidFill>
                  <a:srgbClr val="001080"/>
                </a:solidFill>
                <a:effectLst/>
                <a:latin typeface="Arial" panose="020B0604020202020204" pitchFamily="34" charset="0"/>
                <a:cs typeface="Arial" panose="020B0604020202020204" pitchFamily="34" charset="0"/>
              </a:rPr>
              <a:t>args</a:t>
            </a:r>
            <a:r>
              <a:rPr lang="en-IN" sz="1600" b="0" dirty="0">
                <a:solidFill>
                  <a:srgbClr val="3B3B3B"/>
                </a:solidFill>
                <a:effectLst/>
                <a:latin typeface="Arial" panose="020B0604020202020204" pitchFamily="34" charset="0"/>
                <a:cs typeface="Arial" panose="020B0604020202020204" pitchFamily="34" charset="0"/>
              </a:rPr>
              <a:t>) </a:t>
            </a:r>
          </a:p>
          <a:p>
            <a:r>
              <a:rPr lang="en-IN" sz="1600" b="0" dirty="0">
                <a:solidFill>
                  <a:srgbClr val="3B3B3B"/>
                </a:solidFill>
                <a:effectLst/>
                <a:latin typeface="Arial" panose="020B0604020202020204" pitchFamily="34" charset="0"/>
                <a:cs typeface="Arial" panose="020B0604020202020204" pitchFamily="34" charset="0"/>
              </a:rPr>
              <a:t>    {</a:t>
            </a:r>
          </a:p>
          <a:p>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AF00DB"/>
                </a:solidFill>
                <a:effectLst/>
                <a:latin typeface="Arial" panose="020B0604020202020204" pitchFamily="34" charset="0"/>
                <a:cs typeface="Arial" panose="020B0604020202020204" pitchFamily="34" charset="0"/>
              </a:rPr>
              <a:t>if</a:t>
            </a:r>
            <a:r>
              <a:rPr lang="en-IN" sz="1600" b="0" dirty="0">
                <a:solidFill>
                  <a:srgbClr val="3B3B3B"/>
                </a:solidFill>
                <a:effectLst/>
                <a:latin typeface="Arial" panose="020B0604020202020204" pitchFamily="34" charset="0"/>
                <a:cs typeface="Arial" panose="020B0604020202020204" pitchFamily="34" charset="0"/>
              </a:rPr>
              <a:t> (</a:t>
            </a:r>
            <a:r>
              <a:rPr lang="en-IN" sz="1600" b="0" dirty="0" err="1">
                <a:solidFill>
                  <a:srgbClr val="001080"/>
                </a:solidFill>
                <a:effectLst/>
                <a:latin typeface="Arial" panose="020B0604020202020204" pitchFamily="34" charset="0"/>
                <a:cs typeface="Arial" panose="020B0604020202020204" pitchFamily="34" charset="0"/>
              </a:rPr>
              <a:t>args</a:t>
            </a:r>
            <a:r>
              <a:rPr lang="en-IN" sz="1600" b="0" dirty="0" err="1">
                <a:solidFill>
                  <a:srgbClr val="3B3B3B"/>
                </a:solidFill>
                <a:effectLst/>
                <a:latin typeface="Arial" panose="020B0604020202020204" pitchFamily="34" charset="0"/>
                <a:cs typeface="Arial" panose="020B0604020202020204" pitchFamily="34" charset="0"/>
              </a:rPr>
              <a:t>.</a:t>
            </a:r>
            <a:r>
              <a:rPr lang="en-IN" sz="1600" b="0" dirty="0" err="1">
                <a:solidFill>
                  <a:srgbClr val="001080"/>
                </a:solidFill>
                <a:effectLst/>
                <a:latin typeface="Arial" panose="020B0604020202020204" pitchFamily="34" charset="0"/>
                <a:cs typeface="Arial" panose="020B0604020202020204" pitchFamily="34" charset="0"/>
              </a:rPr>
              <a:t>length</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00000"/>
                </a:solidFill>
                <a:effectLst/>
                <a:latin typeface="Arial" panose="020B0604020202020204" pitchFamily="34" charset="0"/>
                <a:cs typeface="Arial" panose="020B0604020202020204" pitchFamily="34" charset="0"/>
              </a:rPr>
              <a:t>&gt;</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98658"/>
                </a:solidFill>
                <a:effectLst/>
                <a:latin typeface="Arial" panose="020B0604020202020204" pitchFamily="34" charset="0"/>
                <a:cs typeface="Arial" panose="020B0604020202020204" pitchFamily="34" charset="0"/>
              </a:rPr>
              <a:t>0</a:t>
            </a:r>
            <a:r>
              <a:rPr lang="en-IN" sz="1600" b="0" dirty="0">
                <a:solidFill>
                  <a:srgbClr val="3B3B3B"/>
                </a:solidFill>
                <a:effectLst/>
                <a:latin typeface="Arial" panose="020B0604020202020204" pitchFamily="34" charset="0"/>
                <a:cs typeface="Arial" panose="020B0604020202020204" pitchFamily="34" charset="0"/>
              </a:rPr>
              <a:t>) </a:t>
            </a:r>
          </a:p>
          <a:p>
            <a:r>
              <a:rPr lang="en-IN" sz="1600" dirty="0">
                <a:solidFill>
                  <a:srgbClr val="3B3B3B"/>
                </a:solidFill>
                <a:latin typeface="Arial" panose="020B0604020202020204" pitchFamily="34" charset="0"/>
                <a:cs typeface="Arial" panose="020B0604020202020204" pitchFamily="34" charset="0"/>
              </a:rPr>
              <a:t>        </a:t>
            </a:r>
            <a:r>
              <a:rPr lang="en-IN" sz="1600" b="0" dirty="0">
                <a:solidFill>
                  <a:srgbClr val="3B3B3B"/>
                </a:solidFill>
                <a:effectLst/>
                <a:latin typeface="Arial" panose="020B0604020202020204" pitchFamily="34" charset="0"/>
                <a:cs typeface="Arial" panose="020B0604020202020204" pitchFamily="34" charset="0"/>
              </a:rPr>
              <a:t>{</a:t>
            </a:r>
          </a:p>
          <a:p>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08000"/>
                </a:solidFill>
                <a:effectLst/>
                <a:latin typeface="Arial" panose="020B0604020202020204" pitchFamily="34" charset="0"/>
                <a:cs typeface="Arial" panose="020B0604020202020204" pitchFamily="34" charset="0"/>
              </a:rPr>
              <a:t>// Output command-line arguments</a:t>
            </a:r>
            <a:endParaRPr lang="en-IN" sz="1600" b="0" dirty="0">
              <a:solidFill>
                <a:srgbClr val="3B3B3B"/>
              </a:solidFill>
              <a:effectLst/>
              <a:latin typeface="Arial" panose="020B0604020202020204" pitchFamily="34" charset="0"/>
              <a:cs typeface="Arial" panose="020B0604020202020204" pitchFamily="34" charset="0"/>
            </a:endParaRPr>
          </a:p>
          <a:p>
            <a:r>
              <a:rPr lang="en-IN" sz="1600" b="0" dirty="0">
                <a:solidFill>
                  <a:srgbClr val="3B3B3B"/>
                </a:solidFill>
                <a:effectLst/>
                <a:latin typeface="Arial" panose="020B0604020202020204" pitchFamily="34" charset="0"/>
                <a:cs typeface="Arial" panose="020B0604020202020204" pitchFamily="34" charset="0"/>
              </a:rPr>
              <a:t>            </a:t>
            </a:r>
            <a:r>
              <a:rPr lang="en-IN" sz="1600" b="0" dirty="0" err="1">
                <a:solidFill>
                  <a:srgbClr val="001080"/>
                </a:solidFill>
                <a:effectLst/>
                <a:latin typeface="Arial" panose="020B0604020202020204" pitchFamily="34" charset="0"/>
                <a:cs typeface="Arial" panose="020B0604020202020204" pitchFamily="34" charset="0"/>
              </a:rPr>
              <a:t>System</a:t>
            </a:r>
            <a:r>
              <a:rPr lang="en-IN" sz="1600" b="0" dirty="0" err="1">
                <a:solidFill>
                  <a:srgbClr val="3B3B3B"/>
                </a:solidFill>
                <a:effectLst/>
                <a:latin typeface="Arial" panose="020B0604020202020204" pitchFamily="34" charset="0"/>
                <a:cs typeface="Arial" panose="020B0604020202020204" pitchFamily="34" charset="0"/>
              </a:rPr>
              <a:t>.</a:t>
            </a:r>
            <a:r>
              <a:rPr lang="en-IN" sz="1600" b="0" dirty="0" err="1">
                <a:solidFill>
                  <a:srgbClr val="001080"/>
                </a:solidFill>
                <a:effectLst/>
                <a:latin typeface="Arial" panose="020B0604020202020204" pitchFamily="34" charset="0"/>
                <a:cs typeface="Arial" panose="020B0604020202020204" pitchFamily="34" charset="0"/>
              </a:rPr>
              <a:t>out</a:t>
            </a:r>
            <a:r>
              <a:rPr lang="en-IN" sz="1600" b="0" dirty="0" err="1">
                <a:solidFill>
                  <a:srgbClr val="3B3B3B"/>
                </a:solidFill>
                <a:effectLst/>
                <a:latin typeface="Arial" panose="020B0604020202020204" pitchFamily="34" charset="0"/>
                <a:cs typeface="Arial" panose="020B0604020202020204" pitchFamily="34" charset="0"/>
              </a:rPr>
              <a:t>.</a:t>
            </a:r>
            <a:r>
              <a:rPr lang="en-IN" sz="1600" b="0" dirty="0" err="1">
                <a:solidFill>
                  <a:srgbClr val="795E26"/>
                </a:solidFill>
                <a:effectLst/>
                <a:latin typeface="Arial" panose="020B0604020202020204" pitchFamily="34" charset="0"/>
                <a:cs typeface="Arial" panose="020B0604020202020204" pitchFamily="34" charset="0"/>
              </a:rPr>
              <a:t>println</a:t>
            </a:r>
            <a:r>
              <a:rPr lang="en-IN" sz="1600" b="0" dirty="0">
                <a:solidFill>
                  <a:srgbClr val="3B3B3B"/>
                </a:solidFill>
                <a:effectLst/>
                <a:latin typeface="Arial" panose="020B0604020202020204" pitchFamily="34" charset="0"/>
                <a:cs typeface="Arial" panose="020B0604020202020204" pitchFamily="34" charset="0"/>
              </a:rPr>
              <a:t>(</a:t>
            </a:r>
            <a:r>
              <a:rPr lang="en-IN" sz="1600" b="0" dirty="0">
                <a:solidFill>
                  <a:srgbClr val="A31515"/>
                </a:solidFill>
                <a:effectLst/>
                <a:latin typeface="Arial" panose="020B0604020202020204" pitchFamily="34" charset="0"/>
                <a:cs typeface="Arial" panose="020B0604020202020204" pitchFamily="34" charset="0"/>
              </a:rPr>
              <a:t>"First argument: "</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00000"/>
                </a:solidFill>
                <a:effectLst/>
                <a:latin typeface="Arial" panose="020B0604020202020204" pitchFamily="34" charset="0"/>
                <a:cs typeface="Arial" panose="020B0604020202020204" pitchFamily="34" charset="0"/>
              </a:rPr>
              <a:t>+</a:t>
            </a:r>
            <a:r>
              <a:rPr lang="en-IN" sz="1600" b="0" dirty="0">
                <a:solidFill>
                  <a:srgbClr val="3B3B3B"/>
                </a:solidFill>
                <a:effectLst/>
                <a:latin typeface="Arial" panose="020B0604020202020204" pitchFamily="34" charset="0"/>
                <a:cs typeface="Arial" panose="020B0604020202020204" pitchFamily="34" charset="0"/>
              </a:rPr>
              <a:t> </a:t>
            </a:r>
            <a:r>
              <a:rPr lang="en-IN" sz="1600" b="0" dirty="0" err="1">
                <a:solidFill>
                  <a:srgbClr val="3B3B3B"/>
                </a:solidFill>
                <a:effectLst/>
                <a:latin typeface="Arial" panose="020B0604020202020204" pitchFamily="34" charset="0"/>
                <a:cs typeface="Arial" panose="020B0604020202020204" pitchFamily="34" charset="0"/>
              </a:rPr>
              <a:t>args</a:t>
            </a:r>
            <a:r>
              <a:rPr lang="en-IN" sz="1600" b="0" dirty="0">
                <a:solidFill>
                  <a:srgbClr val="3B3B3B"/>
                </a:solidFill>
                <a:effectLst/>
                <a:latin typeface="Arial" panose="020B0604020202020204" pitchFamily="34" charset="0"/>
                <a:cs typeface="Arial" panose="020B0604020202020204" pitchFamily="34" charset="0"/>
              </a:rPr>
              <a:t>[</a:t>
            </a:r>
            <a:r>
              <a:rPr lang="en-IN" sz="1600" b="0" dirty="0">
                <a:solidFill>
                  <a:srgbClr val="098658"/>
                </a:solidFill>
                <a:effectLst/>
                <a:latin typeface="Arial" panose="020B0604020202020204" pitchFamily="34" charset="0"/>
                <a:cs typeface="Arial" panose="020B0604020202020204" pitchFamily="34" charset="0"/>
              </a:rPr>
              <a:t>0</a:t>
            </a:r>
            <a:r>
              <a:rPr lang="en-IN" sz="1600" b="0" dirty="0">
                <a:solidFill>
                  <a:srgbClr val="3B3B3B"/>
                </a:solidFill>
                <a:effectLst/>
                <a:latin typeface="Arial" panose="020B0604020202020204" pitchFamily="34" charset="0"/>
                <a:cs typeface="Arial" panose="020B0604020202020204" pitchFamily="34" charset="0"/>
              </a:rPr>
              <a:t>]);</a:t>
            </a:r>
          </a:p>
          <a:p>
            <a:r>
              <a:rPr lang="en-IN" sz="1600" b="0" dirty="0">
                <a:solidFill>
                  <a:srgbClr val="3B3B3B"/>
                </a:solidFill>
                <a:effectLst/>
                <a:latin typeface="Arial" panose="020B0604020202020204" pitchFamily="34" charset="0"/>
                <a:cs typeface="Arial" panose="020B0604020202020204" pitchFamily="34" charset="0"/>
              </a:rPr>
              <a:t>        } </a:t>
            </a:r>
          </a:p>
          <a:p>
            <a:r>
              <a:rPr lang="en-IN" sz="1600" dirty="0">
                <a:solidFill>
                  <a:srgbClr val="3B3B3B"/>
                </a:solidFill>
                <a:latin typeface="Arial" panose="020B0604020202020204" pitchFamily="34" charset="0"/>
                <a:cs typeface="Arial" panose="020B0604020202020204" pitchFamily="34" charset="0"/>
              </a:rPr>
              <a:t>        </a:t>
            </a:r>
            <a:r>
              <a:rPr lang="en-IN" sz="1600" b="0" dirty="0">
                <a:solidFill>
                  <a:srgbClr val="AF00DB"/>
                </a:solidFill>
                <a:effectLst/>
                <a:latin typeface="Arial" panose="020B0604020202020204" pitchFamily="34" charset="0"/>
                <a:cs typeface="Arial" panose="020B0604020202020204" pitchFamily="34" charset="0"/>
              </a:rPr>
              <a:t>else</a:t>
            </a:r>
            <a:r>
              <a:rPr lang="en-IN" sz="1600" b="0" dirty="0">
                <a:solidFill>
                  <a:srgbClr val="3B3B3B"/>
                </a:solidFill>
                <a:effectLst/>
                <a:latin typeface="Arial" panose="020B0604020202020204" pitchFamily="34" charset="0"/>
                <a:cs typeface="Arial" panose="020B0604020202020204" pitchFamily="34" charset="0"/>
              </a:rPr>
              <a:t> </a:t>
            </a:r>
          </a:p>
          <a:p>
            <a:r>
              <a:rPr lang="en-IN" sz="1600" dirty="0">
                <a:solidFill>
                  <a:srgbClr val="3B3B3B"/>
                </a:solidFill>
                <a:latin typeface="Arial" panose="020B0604020202020204" pitchFamily="34" charset="0"/>
                <a:cs typeface="Arial" panose="020B0604020202020204" pitchFamily="34" charset="0"/>
              </a:rPr>
              <a:t>        </a:t>
            </a:r>
            <a:r>
              <a:rPr lang="en-IN" sz="1600" b="0" dirty="0">
                <a:solidFill>
                  <a:srgbClr val="3B3B3B"/>
                </a:solidFill>
                <a:effectLst/>
                <a:latin typeface="Arial" panose="020B0604020202020204" pitchFamily="34" charset="0"/>
                <a:cs typeface="Arial" panose="020B0604020202020204" pitchFamily="34" charset="0"/>
              </a:rPr>
              <a:t>{</a:t>
            </a:r>
          </a:p>
          <a:p>
            <a:r>
              <a:rPr lang="en-IN" sz="1600" b="0" dirty="0">
                <a:solidFill>
                  <a:srgbClr val="3B3B3B"/>
                </a:solidFill>
                <a:effectLst/>
                <a:latin typeface="Arial" panose="020B0604020202020204" pitchFamily="34" charset="0"/>
                <a:cs typeface="Arial" panose="020B0604020202020204" pitchFamily="34" charset="0"/>
              </a:rPr>
              <a:t>            </a:t>
            </a:r>
            <a:r>
              <a:rPr lang="en-IN" sz="1600" b="0" dirty="0" err="1">
                <a:solidFill>
                  <a:srgbClr val="001080"/>
                </a:solidFill>
                <a:effectLst/>
                <a:latin typeface="Arial" panose="020B0604020202020204" pitchFamily="34" charset="0"/>
                <a:cs typeface="Arial" panose="020B0604020202020204" pitchFamily="34" charset="0"/>
              </a:rPr>
              <a:t>System</a:t>
            </a:r>
            <a:r>
              <a:rPr lang="en-IN" sz="1600" b="0" dirty="0" err="1">
                <a:solidFill>
                  <a:srgbClr val="3B3B3B"/>
                </a:solidFill>
                <a:effectLst/>
                <a:latin typeface="Arial" panose="020B0604020202020204" pitchFamily="34" charset="0"/>
                <a:cs typeface="Arial" panose="020B0604020202020204" pitchFamily="34" charset="0"/>
              </a:rPr>
              <a:t>.</a:t>
            </a:r>
            <a:r>
              <a:rPr lang="en-IN" sz="1600" b="0" dirty="0" err="1">
                <a:solidFill>
                  <a:srgbClr val="001080"/>
                </a:solidFill>
                <a:effectLst/>
                <a:latin typeface="Arial" panose="020B0604020202020204" pitchFamily="34" charset="0"/>
                <a:cs typeface="Arial" panose="020B0604020202020204" pitchFamily="34" charset="0"/>
              </a:rPr>
              <a:t>out</a:t>
            </a:r>
            <a:r>
              <a:rPr lang="en-IN" sz="1600" b="0" dirty="0" err="1">
                <a:solidFill>
                  <a:srgbClr val="3B3B3B"/>
                </a:solidFill>
                <a:effectLst/>
                <a:latin typeface="Arial" panose="020B0604020202020204" pitchFamily="34" charset="0"/>
                <a:cs typeface="Arial" panose="020B0604020202020204" pitchFamily="34" charset="0"/>
              </a:rPr>
              <a:t>.</a:t>
            </a:r>
            <a:r>
              <a:rPr lang="en-IN" sz="1600" b="0" dirty="0" err="1">
                <a:solidFill>
                  <a:srgbClr val="795E26"/>
                </a:solidFill>
                <a:effectLst/>
                <a:latin typeface="Arial" panose="020B0604020202020204" pitchFamily="34" charset="0"/>
                <a:cs typeface="Arial" panose="020B0604020202020204" pitchFamily="34" charset="0"/>
              </a:rPr>
              <a:t>println</a:t>
            </a:r>
            <a:r>
              <a:rPr lang="en-IN" sz="1600" b="0" dirty="0">
                <a:solidFill>
                  <a:srgbClr val="3B3B3B"/>
                </a:solidFill>
                <a:effectLst/>
                <a:latin typeface="Arial" panose="020B0604020202020204" pitchFamily="34" charset="0"/>
                <a:cs typeface="Arial" panose="020B0604020202020204" pitchFamily="34" charset="0"/>
              </a:rPr>
              <a:t>(</a:t>
            </a:r>
            <a:r>
              <a:rPr lang="en-IN" sz="1600" b="0" dirty="0">
                <a:solidFill>
                  <a:srgbClr val="A31515"/>
                </a:solidFill>
                <a:effectLst/>
                <a:latin typeface="Arial" panose="020B0604020202020204" pitchFamily="34" charset="0"/>
                <a:cs typeface="Arial" panose="020B0604020202020204" pitchFamily="34" charset="0"/>
              </a:rPr>
              <a:t>"No arguments passed."</a:t>
            </a:r>
            <a:r>
              <a:rPr lang="en-IN" sz="1600" b="0" dirty="0">
                <a:solidFill>
                  <a:srgbClr val="3B3B3B"/>
                </a:solidFill>
                <a:effectLst/>
                <a:latin typeface="Arial" panose="020B0604020202020204" pitchFamily="34" charset="0"/>
                <a:cs typeface="Arial" panose="020B0604020202020204" pitchFamily="34" charset="0"/>
              </a:rPr>
              <a:t>);</a:t>
            </a:r>
          </a:p>
          <a:p>
            <a:r>
              <a:rPr lang="en-IN" sz="1600" b="0" dirty="0">
                <a:solidFill>
                  <a:srgbClr val="3B3B3B"/>
                </a:solidFill>
                <a:effectLst/>
                <a:latin typeface="Arial" panose="020B0604020202020204" pitchFamily="34" charset="0"/>
                <a:cs typeface="Arial" panose="020B0604020202020204" pitchFamily="34" charset="0"/>
              </a:rPr>
              <a:t>        }</a:t>
            </a:r>
          </a:p>
          <a:p>
            <a:r>
              <a:rPr lang="en-IN" sz="1600" b="0" dirty="0">
                <a:solidFill>
                  <a:srgbClr val="3B3B3B"/>
                </a:solidFill>
                <a:effectLst/>
                <a:latin typeface="Arial" panose="020B0604020202020204" pitchFamily="34" charset="0"/>
                <a:cs typeface="Arial" panose="020B0604020202020204" pitchFamily="34" charset="0"/>
              </a:rPr>
              <a:t>    }</a:t>
            </a:r>
          </a:p>
          <a:p>
            <a:r>
              <a:rPr lang="en-IN" sz="1600" b="0" dirty="0">
                <a:solidFill>
                  <a:srgbClr val="3B3B3B"/>
                </a:solidFill>
                <a:effectLst/>
                <a:latin typeface="Arial" panose="020B0604020202020204" pitchFamily="34" charset="0"/>
                <a:cs typeface="Arial" panose="020B0604020202020204" pitchFamily="34" charset="0"/>
              </a:rPr>
              <a:t>}</a:t>
            </a:r>
          </a:p>
          <a:p>
            <a:br>
              <a:rPr lang="en-IN" sz="1600" b="0" dirty="0">
                <a:solidFill>
                  <a:srgbClr val="3B3B3B"/>
                </a:solidFill>
                <a:effectLst/>
                <a:latin typeface="Arial" panose="020B0604020202020204" pitchFamily="34" charset="0"/>
                <a:cs typeface="Arial" panose="020B0604020202020204" pitchFamily="34" charset="0"/>
              </a:rPr>
            </a:br>
            <a:endParaRPr lang="en-IN" sz="1600" b="0" dirty="0">
              <a:solidFill>
                <a:srgbClr val="3B3B3B"/>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143173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305F268-3FA3-FD6E-8A4E-D647B44C40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2" name="TextBox 1">
            <a:extLst>
              <a:ext uri="{FF2B5EF4-FFF2-40B4-BE49-F238E27FC236}">
                <a16:creationId xmlns:a16="http://schemas.microsoft.com/office/drawing/2014/main" id="{8E1F99C8-0645-B46E-65C8-00743B7C0199}"/>
              </a:ext>
            </a:extLst>
          </p:cNvPr>
          <p:cNvSpPr txBox="1"/>
          <p:nvPr/>
        </p:nvSpPr>
        <p:spPr>
          <a:xfrm>
            <a:off x="5194150" y="457200"/>
            <a:ext cx="1388522" cy="646331"/>
          </a:xfrm>
          <a:prstGeom prst="rect">
            <a:avLst/>
          </a:prstGeom>
          <a:noFill/>
        </p:spPr>
        <p:txBody>
          <a:bodyPr wrap="none" rtlCol="0">
            <a:spAutoFit/>
          </a:bodyPr>
          <a:lstStyle/>
          <a:p>
            <a:r>
              <a:rPr lang="en-US" sz="3600" b="1" dirty="0"/>
              <a:t>INPUT</a:t>
            </a:r>
            <a:endParaRPr lang="en-IN" sz="3600" b="1" dirty="0"/>
          </a:p>
        </p:txBody>
      </p:sp>
      <p:graphicFrame>
        <p:nvGraphicFramePr>
          <p:cNvPr id="4" name="Table 3">
            <a:extLst>
              <a:ext uri="{FF2B5EF4-FFF2-40B4-BE49-F238E27FC236}">
                <a16:creationId xmlns:a16="http://schemas.microsoft.com/office/drawing/2014/main" id="{30B2C2A0-5393-D058-696C-D82FC751357C}"/>
              </a:ext>
            </a:extLst>
          </p:cNvPr>
          <p:cNvGraphicFramePr>
            <a:graphicFrameLocks noGrp="1"/>
          </p:cNvGraphicFramePr>
          <p:nvPr>
            <p:extLst>
              <p:ext uri="{D42A27DB-BD31-4B8C-83A1-F6EECF244321}">
                <p14:modId xmlns:p14="http://schemas.microsoft.com/office/powerpoint/2010/main" val="2634069926"/>
              </p:ext>
            </p:extLst>
          </p:nvPr>
        </p:nvGraphicFramePr>
        <p:xfrm>
          <a:off x="1752600" y="1114783"/>
          <a:ext cx="8778580" cy="4525964"/>
        </p:xfrm>
        <a:graphic>
          <a:graphicData uri="http://schemas.openxmlformats.org/drawingml/2006/table">
            <a:tbl>
              <a:tblPr>
                <a:tableStyleId>{5C22544A-7EE6-4342-B048-85BDC9FD1C3A}</a:tableStyleId>
              </a:tblPr>
              <a:tblGrid>
                <a:gridCol w="1755716">
                  <a:extLst>
                    <a:ext uri="{9D8B030D-6E8A-4147-A177-3AD203B41FA5}">
                      <a16:colId xmlns:a16="http://schemas.microsoft.com/office/drawing/2014/main" val="2676657546"/>
                    </a:ext>
                  </a:extLst>
                </a:gridCol>
                <a:gridCol w="1755716">
                  <a:extLst>
                    <a:ext uri="{9D8B030D-6E8A-4147-A177-3AD203B41FA5}">
                      <a16:colId xmlns:a16="http://schemas.microsoft.com/office/drawing/2014/main" val="108021222"/>
                    </a:ext>
                  </a:extLst>
                </a:gridCol>
                <a:gridCol w="1755716">
                  <a:extLst>
                    <a:ext uri="{9D8B030D-6E8A-4147-A177-3AD203B41FA5}">
                      <a16:colId xmlns:a16="http://schemas.microsoft.com/office/drawing/2014/main" val="2633865788"/>
                    </a:ext>
                  </a:extLst>
                </a:gridCol>
                <a:gridCol w="1755716">
                  <a:extLst>
                    <a:ext uri="{9D8B030D-6E8A-4147-A177-3AD203B41FA5}">
                      <a16:colId xmlns:a16="http://schemas.microsoft.com/office/drawing/2014/main" val="451502630"/>
                    </a:ext>
                  </a:extLst>
                </a:gridCol>
                <a:gridCol w="1755716">
                  <a:extLst>
                    <a:ext uri="{9D8B030D-6E8A-4147-A177-3AD203B41FA5}">
                      <a16:colId xmlns:a16="http://schemas.microsoft.com/office/drawing/2014/main" val="686024156"/>
                    </a:ext>
                  </a:extLst>
                </a:gridCol>
              </a:tblGrid>
              <a:tr h="362708">
                <a:tc>
                  <a:txBody>
                    <a:bodyPr/>
                    <a:lstStyle/>
                    <a:p>
                      <a:pPr algn="ctr" fontAlgn="ctr"/>
                      <a:r>
                        <a:rPr lang="en-IN" sz="2000" b="1" u="none" strike="noStrike" dirty="0">
                          <a:effectLst/>
                        </a:rPr>
                        <a:t>Method</a:t>
                      </a:r>
                      <a:endParaRPr lang="en-IN" sz="2000" b="1" i="0" u="none" strike="noStrike" dirty="0">
                        <a:solidFill>
                          <a:srgbClr val="000000"/>
                        </a:solidFill>
                        <a:effectLst/>
                        <a:latin typeface="Arial" panose="020B0604020202020204" pitchFamily="34" charset="0"/>
                      </a:endParaRPr>
                    </a:p>
                  </a:txBody>
                  <a:tcPr marL="7885" marR="7885" marT="7885" marB="0" anchor="ctr"/>
                </a:tc>
                <a:tc>
                  <a:txBody>
                    <a:bodyPr/>
                    <a:lstStyle/>
                    <a:p>
                      <a:pPr algn="ctr" fontAlgn="ctr"/>
                      <a:r>
                        <a:rPr lang="en-IN" sz="2000" b="1" u="none" strike="noStrike" dirty="0">
                          <a:effectLst/>
                        </a:rPr>
                        <a:t>Class</a:t>
                      </a:r>
                      <a:endParaRPr lang="en-IN" sz="2000" b="1" i="0" u="none" strike="noStrike" dirty="0">
                        <a:solidFill>
                          <a:srgbClr val="000000"/>
                        </a:solidFill>
                        <a:effectLst/>
                        <a:latin typeface="Arial" panose="020B0604020202020204" pitchFamily="34" charset="0"/>
                      </a:endParaRPr>
                    </a:p>
                  </a:txBody>
                  <a:tcPr marL="7885" marR="7885" marT="7885" marB="0" anchor="ctr"/>
                </a:tc>
                <a:tc>
                  <a:txBody>
                    <a:bodyPr/>
                    <a:lstStyle/>
                    <a:p>
                      <a:pPr algn="ctr" fontAlgn="ctr"/>
                      <a:r>
                        <a:rPr lang="en-IN" sz="2000" b="1" u="none" strike="noStrike" dirty="0">
                          <a:effectLst/>
                        </a:rPr>
                        <a:t>Use Case</a:t>
                      </a:r>
                      <a:endParaRPr lang="en-IN" sz="2000" b="1" i="0" u="none" strike="noStrike" dirty="0">
                        <a:solidFill>
                          <a:srgbClr val="000000"/>
                        </a:solidFill>
                        <a:effectLst/>
                        <a:latin typeface="Arial" panose="020B0604020202020204" pitchFamily="34" charset="0"/>
                      </a:endParaRPr>
                    </a:p>
                  </a:txBody>
                  <a:tcPr marL="7885" marR="7885" marT="7885" marB="0" anchor="ctr"/>
                </a:tc>
                <a:tc>
                  <a:txBody>
                    <a:bodyPr/>
                    <a:lstStyle/>
                    <a:p>
                      <a:pPr algn="ctr" fontAlgn="ctr"/>
                      <a:r>
                        <a:rPr lang="en-IN" sz="2000" b="1" u="none" strike="noStrike" dirty="0">
                          <a:effectLst/>
                        </a:rPr>
                        <a:t>Advantages</a:t>
                      </a:r>
                      <a:endParaRPr lang="en-IN" sz="2000" b="1" i="0" u="none" strike="noStrike" dirty="0">
                        <a:solidFill>
                          <a:srgbClr val="000000"/>
                        </a:solidFill>
                        <a:effectLst/>
                        <a:latin typeface="Arial" panose="020B0604020202020204" pitchFamily="34" charset="0"/>
                      </a:endParaRPr>
                    </a:p>
                  </a:txBody>
                  <a:tcPr marL="7885" marR="7885" marT="7885" marB="0" anchor="ctr"/>
                </a:tc>
                <a:tc>
                  <a:txBody>
                    <a:bodyPr/>
                    <a:lstStyle/>
                    <a:p>
                      <a:pPr algn="ctr" fontAlgn="ctr"/>
                      <a:r>
                        <a:rPr lang="en-IN" sz="2000" b="1" u="none" strike="noStrike" dirty="0">
                          <a:effectLst/>
                        </a:rPr>
                        <a:t>Disadvantages</a:t>
                      </a:r>
                      <a:endParaRPr lang="en-IN" sz="2000" b="1" i="0" u="none" strike="noStrike" dirty="0">
                        <a:solidFill>
                          <a:srgbClr val="000000"/>
                        </a:solidFill>
                        <a:effectLst/>
                        <a:latin typeface="Arial" panose="020B0604020202020204" pitchFamily="34" charset="0"/>
                      </a:endParaRPr>
                    </a:p>
                  </a:txBody>
                  <a:tcPr marL="7885" marR="7885" marT="7885" marB="0" anchor="ctr"/>
                </a:tc>
                <a:extLst>
                  <a:ext uri="{0D108BD9-81ED-4DB2-BD59-A6C34878D82A}">
                    <a16:rowId xmlns:a16="http://schemas.microsoft.com/office/drawing/2014/main" val="1640238505"/>
                  </a:ext>
                </a:extLst>
              </a:tr>
              <a:tr h="1040814">
                <a:tc>
                  <a:txBody>
                    <a:bodyPr/>
                    <a:lstStyle/>
                    <a:p>
                      <a:pPr algn="ctr" fontAlgn="ctr"/>
                      <a:r>
                        <a:rPr lang="en-IN" sz="1200" b="1" u="none" strike="noStrike" dirty="0">
                          <a:effectLst/>
                          <a:latin typeface="Arial" panose="020B0604020202020204" pitchFamily="34" charset="0"/>
                          <a:cs typeface="Arial" panose="020B0604020202020204" pitchFamily="34" charset="0"/>
                        </a:rPr>
                        <a:t>Scanner</a:t>
                      </a:r>
                      <a:endParaRPr lang="en-IN" sz="1200" b="1" i="0" u="none" strike="noStrike" dirty="0">
                        <a:solidFill>
                          <a:srgbClr val="000000"/>
                        </a:solidFill>
                        <a:effectLst/>
                        <a:latin typeface="Arial" panose="020B0604020202020204" pitchFamily="34" charset="0"/>
                        <a:cs typeface="Arial" panose="020B0604020202020204" pitchFamily="34" charset="0"/>
                      </a:endParaRPr>
                    </a:p>
                  </a:txBody>
                  <a:tcPr marL="7885" marR="7885" marT="7885" marB="0" anchor="ctr"/>
                </a:tc>
                <a:tc>
                  <a:txBody>
                    <a:bodyPr/>
                    <a:lstStyle/>
                    <a:p>
                      <a:pPr algn="ctr" fontAlgn="ctr"/>
                      <a:r>
                        <a:rPr lang="en-IN" sz="1200" u="none" strike="noStrike" dirty="0" err="1">
                          <a:effectLst/>
                          <a:latin typeface="Arial" panose="020B0604020202020204" pitchFamily="34" charset="0"/>
                          <a:cs typeface="Arial" panose="020B0604020202020204" pitchFamily="34" charset="0"/>
                        </a:rPr>
                        <a:t>java.util.Scanner</a:t>
                      </a:r>
                      <a:endParaRPr lang="en-IN" sz="1200" b="0" i="0" u="none" strike="noStrike" dirty="0">
                        <a:solidFill>
                          <a:srgbClr val="000000"/>
                        </a:solidFill>
                        <a:effectLst/>
                        <a:latin typeface="Arial" panose="020B0604020202020204" pitchFamily="34" charset="0"/>
                        <a:cs typeface="Arial" panose="020B0604020202020204" pitchFamily="34" charset="0"/>
                      </a:endParaRPr>
                    </a:p>
                  </a:txBody>
                  <a:tcPr marL="7885" marR="7885" marT="7885" marB="0" anchor="ctr"/>
                </a:tc>
                <a:tc>
                  <a:txBody>
                    <a:bodyPr/>
                    <a:lstStyle/>
                    <a:p>
                      <a:pPr algn="ctr" fontAlgn="ctr"/>
                      <a:r>
                        <a:rPr lang="en-IN" sz="1200" u="none" strike="noStrike">
                          <a:effectLst/>
                          <a:latin typeface="Arial" panose="020B0604020202020204" pitchFamily="34" charset="0"/>
                          <a:cs typeface="Arial" panose="020B0604020202020204" pitchFamily="34" charset="0"/>
                        </a:rPr>
                        <a:t>General-purpose input</a:t>
                      </a:r>
                      <a:endParaRPr lang="en-IN" sz="1200" b="0" i="0" u="none" strike="noStrike">
                        <a:solidFill>
                          <a:srgbClr val="000000"/>
                        </a:solidFill>
                        <a:effectLst/>
                        <a:latin typeface="Arial" panose="020B0604020202020204" pitchFamily="34" charset="0"/>
                        <a:cs typeface="Arial" panose="020B0604020202020204" pitchFamily="34" charset="0"/>
                      </a:endParaRPr>
                    </a:p>
                  </a:txBody>
                  <a:tcPr marL="7885" marR="7885" marT="7885" marB="0" anchor="ctr"/>
                </a:tc>
                <a:tc>
                  <a:txBody>
                    <a:bodyPr/>
                    <a:lstStyle/>
                    <a:p>
                      <a:pPr algn="ctr" fontAlgn="ctr"/>
                      <a:r>
                        <a:rPr lang="en-US" sz="1200" u="none" strike="noStrike">
                          <a:effectLst/>
                          <a:latin typeface="Arial" panose="020B0604020202020204" pitchFamily="34" charset="0"/>
                          <a:cs typeface="Arial" panose="020B0604020202020204" pitchFamily="34" charset="0"/>
                        </a:rPr>
                        <a:t>Easy to use, supports multiple data types</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7885" marR="7885" marT="7885" marB="0" anchor="ctr"/>
                </a:tc>
                <a:tc>
                  <a:txBody>
                    <a:bodyPr/>
                    <a:lstStyle/>
                    <a:p>
                      <a:pPr algn="ctr" fontAlgn="ctr"/>
                      <a:r>
                        <a:rPr lang="en-US" sz="1200" u="none" strike="noStrike">
                          <a:effectLst/>
                          <a:latin typeface="Arial" panose="020B0604020202020204" pitchFamily="34" charset="0"/>
                          <a:cs typeface="Arial" panose="020B0604020202020204" pitchFamily="34" charset="0"/>
                        </a:rPr>
                        <a:t>Not very efficient, newline issues between inputs</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7885" marR="7885" marT="7885" marB="0" anchor="ctr"/>
                </a:tc>
                <a:extLst>
                  <a:ext uri="{0D108BD9-81ED-4DB2-BD59-A6C34878D82A}">
                    <a16:rowId xmlns:a16="http://schemas.microsoft.com/office/drawing/2014/main" val="1385021534"/>
                  </a:ext>
                </a:extLst>
              </a:tr>
              <a:tr h="1040814">
                <a:tc>
                  <a:txBody>
                    <a:bodyPr/>
                    <a:lstStyle/>
                    <a:p>
                      <a:pPr algn="ctr" fontAlgn="ctr"/>
                      <a:r>
                        <a:rPr lang="en-IN" sz="1200" b="1" u="none" strike="noStrike" dirty="0" err="1">
                          <a:effectLst/>
                          <a:latin typeface="Arial" panose="020B0604020202020204" pitchFamily="34" charset="0"/>
                          <a:cs typeface="Arial" panose="020B0604020202020204" pitchFamily="34" charset="0"/>
                        </a:rPr>
                        <a:t>BufferedReader</a:t>
                      </a:r>
                      <a:endParaRPr lang="en-IN" sz="1200" b="1" i="0" u="none" strike="noStrike" dirty="0">
                        <a:solidFill>
                          <a:srgbClr val="000000"/>
                        </a:solidFill>
                        <a:effectLst/>
                        <a:latin typeface="Arial" panose="020B0604020202020204" pitchFamily="34" charset="0"/>
                        <a:cs typeface="Arial" panose="020B0604020202020204" pitchFamily="34" charset="0"/>
                      </a:endParaRPr>
                    </a:p>
                  </a:txBody>
                  <a:tcPr marL="7885" marR="7885" marT="7885" marB="0" anchor="ctr"/>
                </a:tc>
                <a:tc>
                  <a:txBody>
                    <a:bodyPr/>
                    <a:lstStyle/>
                    <a:p>
                      <a:pPr algn="ctr" fontAlgn="ctr"/>
                      <a:r>
                        <a:rPr lang="en-IN" sz="1200" u="none" strike="noStrike" dirty="0" err="1">
                          <a:effectLst/>
                          <a:latin typeface="Arial" panose="020B0604020202020204" pitchFamily="34" charset="0"/>
                          <a:cs typeface="Arial" panose="020B0604020202020204" pitchFamily="34" charset="0"/>
                        </a:rPr>
                        <a:t>java.io.BufferedReader</a:t>
                      </a:r>
                      <a:endParaRPr lang="en-IN" sz="1200" b="0" i="0" u="none" strike="noStrike" dirty="0">
                        <a:solidFill>
                          <a:srgbClr val="000000"/>
                        </a:solidFill>
                        <a:effectLst/>
                        <a:latin typeface="Arial" panose="020B0604020202020204" pitchFamily="34" charset="0"/>
                        <a:cs typeface="Arial" panose="020B0604020202020204" pitchFamily="34" charset="0"/>
                      </a:endParaRPr>
                    </a:p>
                  </a:txBody>
                  <a:tcPr marL="7885" marR="7885" marT="7885" marB="0" anchor="ctr"/>
                </a:tc>
                <a:tc>
                  <a:txBody>
                    <a:bodyPr/>
                    <a:lstStyle/>
                    <a:p>
                      <a:pPr algn="ctr" fontAlgn="ctr"/>
                      <a:r>
                        <a:rPr lang="en-US" sz="1200" u="none" strike="noStrike" dirty="0">
                          <a:effectLst/>
                          <a:latin typeface="Arial" panose="020B0604020202020204" pitchFamily="34" charset="0"/>
                          <a:cs typeface="Arial" panose="020B0604020202020204" pitchFamily="34" charset="0"/>
                        </a:rPr>
                        <a:t>Efficient reading of large text input</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7885" marR="7885" marT="7885" marB="0" anchor="ctr"/>
                </a:tc>
                <a:tc>
                  <a:txBody>
                    <a:bodyPr/>
                    <a:lstStyle/>
                    <a:p>
                      <a:pPr algn="ctr" fontAlgn="ctr"/>
                      <a:r>
                        <a:rPr lang="en-US" sz="1200" u="none" strike="noStrike">
                          <a:effectLst/>
                          <a:latin typeface="Arial" panose="020B0604020202020204" pitchFamily="34" charset="0"/>
                          <a:cs typeface="Arial" panose="020B0604020202020204" pitchFamily="34" charset="0"/>
                        </a:rPr>
                        <a:t>Fast, can handle large blocks of input</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7885" marR="7885" marT="7885" marB="0" anchor="ctr"/>
                </a:tc>
                <a:tc>
                  <a:txBody>
                    <a:bodyPr/>
                    <a:lstStyle/>
                    <a:p>
                      <a:pPr algn="ctr" fontAlgn="ctr"/>
                      <a:r>
                        <a:rPr lang="en-US" sz="1200" u="none" strike="noStrike">
                          <a:effectLst/>
                          <a:latin typeface="Arial" panose="020B0604020202020204" pitchFamily="34" charset="0"/>
                          <a:cs typeface="Arial" panose="020B0604020202020204" pitchFamily="34" charset="0"/>
                        </a:rPr>
                        <a:t>Requires manual parsing, needs exception handling</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7885" marR="7885" marT="7885" marB="0" anchor="ctr"/>
                </a:tc>
                <a:extLst>
                  <a:ext uri="{0D108BD9-81ED-4DB2-BD59-A6C34878D82A}">
                    <a16:rowId xmlns:a16="http://schemas.microsoft.com/office/drawing/2014/main" val="476098141"/>
                  </a:ext>
                </a:extLst>
              </a:tr>
              <a:tr h="1040814">
                <a:tc>
                  <a:txBody>
                    <a:bodyPr/>
                    <a:lstStyle/>
                    <a:p>
                      <a:pPr algn="ctr" fontAlgn="ctr"/>
                      <a:r>
                        <a:rPr lang="en-IN" sz="1200" b="1" u="none" strike="noStrike" dirty="0">
                          <a:effectLst/>
                          <a:latin typeface="Arial" panose="020B0604020202020204" pitchFamily="34" charset="0"/>
                          <a:cs typeface="Arial" panose="020B0604020202020204" pitchFamily="34" charset="0"/>
                        </a:rPr>
                        <a:t>Console</a:t>
                      </a:r>
                      <a:endParaRPr lang="en-IN" sz="1200" b="1" i="0" u="none" strike="noStrike" dirty="0">
                        <a:solidFill>
                          <a:srgbClr val="000000"/>
                        </a:solidFill>
                        <a:effectLst/>
                        <a:latin typeface="Arial" panose="020B0604020202020204" pitchFamily="34" charset="0"/>
                        <a:cs typeface="Arial" panose="020B0604020202020204" pitchFamily="34" charset="0"/>
                      </a:endParaRPr>
                    </a:p>
                  </a:txBody>
                  <a:tcPr marL="7885" marR="7885" marT="7885" marB="0" anchor="ctr"/>
                </a:tc>
                <a:tc>
                  <a:txBody>
                    <a:bodyPr/>
                    <a:lstStyle/>
                    <a:p>
                      <a:pPr algn="ctr" fontAlgn="ctr"/>
                      <a:r>
                        <a:rPr lang="en-IN" sz="1200" u="none" strike="noStrike">
                          <a:effectLst/>
                          <a:latin typeface="Arial" panose="020B0604020202020204" pitchFamily="34" charset="0"/>
                          <a:cs typeface="Arial" panose="020B0604020202020204" pitchFamily="34" charset="0"/>
                        </a:rPr>
                        <a:t>java.io.Console</a:t>
                      </a:r>
                      <a:endParaRPr lang="en-IN" sz="1200" b="0" i="0" u="none" strike="noStrike">
                        <a:solidFill>
                          <a:srgbClr val="000000"/>
                        </a:solidFill>
                        <a:effectLst/>
                        <a:latin typeface="Arial" panose="020B0604020202020204" pitchFamily="34" charset="0"/>
                        <a:cs typeface="Arial" panose="020B0604020202020204" pitchFamily="34" charset="0"/>
                      </a:endParaRPr>
                    </a:p>
                  </a:txBody>
                  <a:tcPr marL="7885" marR="7885" marT="7885" marB="0" anchor="ctr"/>
                </a:tc>
                <a:tc>
                  <a:txBody>
                    <a:bodyPr/>
                    <a:lstStyle/>
                    <a:p>
                      <a:pPr algn="ctr" fontAlgn="ctr"/>
                      <a:r>
                        <a:rPr lang="en-IN" sz="1200" u="none" strike="noStrike" dirty="0">
                          <a:effectLst/>
                          <a:latin typeface="Arial" panose="020B0604020202020204" pitchFamily="34" charset="0"/>
                          <a:cs typeface="Arial" panose="020B0604020202020204" pitchFamily="34" charset="0"/>
                        </a:rPr>
                        <a:t>Secure input, especially passwords</a:t>
                      </a:r>
                      <a:endParaRPr lang="en-IN" sz="1200" b="0" i="0" u="none" strike="noStrike" dirty="0">
                        <a:solidFill>
                          <a:srgbClr val="000000"/>
                        </a:solidFill>
                        <a:effectLst/>
                        <a:latin typeface="Arial" panose="020B0604020202020204" pitchFamily="34" charset="0"/>
                        <a:cs typeface="Arial" panose="020B0604020202020204" pitchFamily="34" charset="0"/>
                      </a:endParaRPr>
                    </a:p>
                  </a:txBody>
                  <a:tcPr marL="7885" marR="7885" marT="7885" marB="0" anchor="ctr"/>
                </a:tc>
                <a:tc>
                  <a:txBody>
                    <a:bodyPr/>
                    <a:lstStyle/>
                    <a:p>
                      <a:pPr algn="ctr" fontAlgn="ctr"/>
                      <a:r>
                        <a:rPr lang="en-US" sz="1200" u="none" strike="noStrike" dirty="0">
                          <a:effectLst/>
                          <a:latin typeface="Arial" panose="020B0604020202020204" pitchFamily="34" charset="0"/>
                          <a:cs typeface="Arial" panose="020B0604020202020204" pitchFamily="34" charset="0"/>
                        </a:rPr>
                        <a:t>Allows secure input (e.g., passwords)</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7885" marR="7885" marT="7885" marB="0" anchor="ctr"/>
                </a:tc>
                <a:tc>
                  <a:txBody>
                    <a:bodyPr/>
                    <a:lstStyle/>
                    <a:p>
                      <a:pPr algn="ctr" fontAlgn="ctr"/>
                      <a:r>
                        <a:rPr lang="en-US" sz="1200" u="none" strike="noStrike" dirty="0">
                          <a:effectLst/>
                          <a:latin typeface="Arial" panose="020B0604020202020204" pitchFamily="34" charset="0"/>
                          <a:cs typeface="Arial" panose="020B0604020202020204" pitchFamily="34" charset="0"/>
                        </a:rPr>
                        <a:t>Works only in console environments, not in all IDEs</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7885" marR="7885" marT="7885" marB="0" anchor="ctr"/>
                </a:tc>
                <a:extLst>
                  <a:ext uri="{0D108BD9-81ED-4DB2-BD59-A6C34878D82A}">
                    <a16:rowId xmlns:a16="http://schemas.microsoft.com/office/drawing/2014/main" val="3841187490"/>
                  </a:ext>
                </a:extLst>
              </a:tr>
              <a:tr h="1040814">
                <a:tc>
                  <a:txBody>
                    <a:bodyPr/>
                    <a:lstStyle/>
                    <a:p>
                      <a:pPr algn="ctr" fontAlgn="ctr"/>
                      <a:r>
                        <a:rPr lang="en-IN" sz="1200" b="1" u="none" strike="noStrike" dirty="0">
                          <a:effectLst/>
                          <a:latin typeface="Arial" panose="020B0604020202020204" pitchFamily="34" charset="0"/>
                          <a:cs typeface="Arial" panose="020B0604020202020204" pitchFamily="34" charset="0"/>
                        </a:rPr>
                        <a:t>Command-line </a:t>
                      </a:r>
                      <a:r>
                        <a:rPr lang="en-IN" sz="1200" b="1" u="none" strike="noStrike" dirty="0" err="1">
                          <a:effectLst/>
                          <a:latin typeface="Arial" panose="020B0604020202020204" pitchFamily="34" charset="0"/>
                          <a:cs typeface="Arial" panose="020B0604020202020204" pitchFamily="34" charset="0"/>
                        </a:rPr>
                        <a:t>args</a:t>
                      </a:r>
                      <a:endParaRPr lang="en-IN" sz="1200" b="1" i="0" u="none" strike="noStrike" dirty="0">
                        <a:solidFill>
                          <a:srgbClr val="000000"/>
                        </a:solidFill>
                        <a:effectLst/>
                        <a:latin typeface="Arial" panose="020B0604020202020204" pitchFamily="34" charset="0"/>
                        <a:cs typeface="Arial" panose="020B0604020202020204" pitchFamily="34" charset="0"/>
                      </a:endParaRPr>
                    </a:p>
                  </a:txBody>
                  <a:tcPr marL="7885" marR="7885" marT="7885" marB="0" anchor="ctr"/>
                </a:tc>
                <a:tc>
                  <a:txBody>
                    <a:bodyPr/>
                    <a:lstStyle/>
                    <a:p>
                      <a:pPr algn="ctr" fontAlgn="ctr"/>
                      <a:r>
                        <a:rPr lang="en-IN" sz="1200" u="none" strike="noStrike">
                          <a:effectLst/>
                          <a:latin typeface="Arial" panose="020B0604020202020204" pitchFamily="34" charset="0"/>
                          <a:cs typeface="Arial" panose="020B0604020202020204" pitchFamily="34" charset="0"/>
                        </a:rPr>
                        <a:t>String[] args</a:t>
                      </a:r>
                      <a:endParaRPr lang="en-IN" sz="1200" b="0" i="0" u="none" strike="noStrike">
                        <a:solidFill>
                          <a:srgbClr val="000000"/>
                        </a:solidFill>
                        <a:effectLst/>
                        <a:latin typeface="Arial" panose="020B0604020202020204" pitchFamily="34" charset="0"/>
                        <a:cs typeface="Arial" panose="020B0604020202020204" pitchFamily="34" charset="0"/>
                      </a:endParaRPr>
                    </a:p>
                  </a:txBody>
                  <a:tcPr marL="7885" marR="7885" marT="7885" marB="0" anchor="ctr"/>
                </a:tc>
                <a:tc>
                  <a:txBody>
                    <a:bodyPr/>
                    <a:lstStyle/>
                    <a:p>
                      <a:pPr algn="ctr" fontAlgn="ctr"/>
                      <a:r>
                        <a:rPr lang="en-US" sz="1200" u="none" strike="noStrike">
                          <a:effectLst/>
                          <a:latin typeface="Arial" panose="020B0604020202020204" pitchFamily="34" charset="0"/>
                          <a:cs typeface="Arial" panose="020B0604020202020204" pitchFamily="34" charset="0"/>
                        </a:rPr>
                        <a:t>Input passed during program execution</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7885" marR="7885" marT="7885" marB="0" anchor="ctr"/>
                </a:tc>
                <a:tc>
                  <a:txBody>
                    <a:bodyPr/>
                    <a:lstStyle/>
                    <a:p>
                      <a:pPr algn="ctr" fontAlgn="ctr"/>
                      <a:r>
                        <a:rPr lang="en-US" sz="1200" u="none" strike="noStrike">
                          <a:effectLst/>
                          <a:latin typeface="Arial" panose="020B0604020202020204" pitchFamily="34" charset="0"/>
                          <a:cs typeface="Arial" panose="020B0604020202020204" pitchFamily="34" charset="0"/>
                        </a:rPr>
                        <a:t>Useful for configuration or initial parameters</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7885" marR="7885" marT="7885" marB="0" anchor="ctr"/>
                </a:tc>
                <a:tc>
                  <a:txBody>
                    <a:bodyPr/>
                    <a:lstStyle/>
                    <a:p>
                      <a:pPr algn="ctr" fontAlgn="ctr"/>
                      <a:r>
                        <a:rPr lang="en-US" sz="1200" u="none" strike="noStrike" dirty="0">
                          <a:effectLst/>
                          <a:latin typeface="Arial" panose="020B0604020202020204" pitchFamily="34" charset="0"/>
                          <a:cs typeface="Arial" panose="020B0604020202020204" pitchFamily="34" charset="0"/>
                        </a:rPr>
                        <a:t>Input cannot be changed after program starts</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7885" marR="7885" marT="7885" marB="0" anchor="ctr"/>
                </a:tc>
                <a:extLst>
                  <a:ext uri="{0D108BD9-81ED-4DB2-BD59-A6C34878D82A}">
                    <a16:rowId xmlns:a16="http://schemas.microsoft.com/office/drawing/2014/main" val="3168118967"/>
                  </a:ext>
                </a:extLst>
              </a:tr>
            </a:tbl>
          </a:graphicData>
        </a:graphic>
      </p:graphicFrame>
    </p:spTree>
    <p:extLst>
      <p:ext uri="{BB962C8B-B14F-4D97-AF65-F5344CB8AC3E}">
        <p14:creationId xmlns:p14="http://schemas.microsoft.com/office/powerpoint/2010/main" val="33232405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305F268-3FA3-FD6E-8A4E-D647B44C40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2" name="TextBox 1">
            <a:extLst>
              <a:ext uri="{FF2B5EF4-FFF2-40B4-BE49-F238E27FC236}">
                <a16:creationId xmlns:a16="http://schemas.microsoft.com/office/drawing/2014/main" id="{8E1F99C8-0645-B46E-65C8-00743B7C0199}"/>
              </a:ext>
            </a:extLst>
          </p:cNvPr>
          <p:cNvSpPr txBox="1"/>
          <p:nvPr/>
        </p:nvSpPr>
        <p:spPr>
          <a:xfrm>
            <a:off x="5194150" y="457200"/>
            <a:ext cx="1388522" cy="646331"/>
          </a:xfrm>
          <a:prstGeom prst="rect">
            <a:avLst/>
          </a:prstGeom>
          <a:noFill/>
        </p:spPr>
        <p:txBody>
          <a:bodyPr wrap="none" rtlCol="0">
            <a:spAutoFit/>
          </a:bodyPr>
          <a:lstStyle/>
          <a:p>
            <a:r>
              <a:rPr lang="en-US" sz="3600" b="1" dirty="0"/>
              <a:t>INPUT</a:t>
            </a:r>
            <a:endParaRPr lang="en-IN" sz="3600" b="1" dirty="0"/>
          </a:p>
        </p:txBody>
      </p:sp>
      <p:sp>
        <p:nvSpPr>
          <p:cNvPr id="3" name="TextBox 2">
            <a:extLst>
              <a:ext uri="{FF2B5EF4-FFF2-40B4-BE49-F238E27FC236}">
                <a16:creationId xmlns:a16="http://schemas.microsoft.com/office/drawing/2014/main" id="{833B4CB8-B680-DD92-A5F7-C3F7DBB6BDF4}"/>
              </a:ext>
            </a:extLst>
          </p:cNvPr>
          <p:cNvSpPr txBox="1"/>
          <p:nvPr/>
        </p:nvSpPr>
        <p:spPr>
          <a:xfrm>
            <a:off x="609600" y="1103531"/>
            <a:ext cx="8915400" cy="5513689"/>
          </a:xfrm>
          <a:prstGeom prst="rect">
            <a:avLst/>
          </a:prstGeom>
          <a:noFill/>
        </p:spPr>
        <p:txBody>
          <a:bodyPr wrap="square" rtlCol="0">
            <a:spAutoFit/>
          </a:bodyPr>
          <a:lstStyle/>
          <a:p>
            <a:pPr marR="0" lvl="0">
              <a:lnSpc>
                <a:spcPct val="107000"/>
              </a:lnSpc>
            </a:pPr>
            <a:r>
              <a:rPr lang="en-IN" sz="1800" b="1" kern="100" dirty="0">
                <a:effectLst/>
                <a:latin typeface="Arial" panose="020B0604020202020204" pitchFamily="34" charset="0"/>
                <a:ea typeface="Calibri" panose="020F0502020204030204" pitchFamily="34" charset="0"/>
                <a:cs typeface="Arial" panose="020B0604020202020204" pitchFamily="34" charset="0"/>
              </a:rPr>
              <a:t>Practice Questions:</a:t>
            </a:r>
          </a:p>
          <a:p>
            <a:pPr marL="742950" lvl="1" indent="-285750">
              <a:lnSpc>
                <a:spcPct val="150000"/>
              </a:lnSpc>
              <a:buFont typeface="Wingdings" panose="05000000000000000000" pitchFamily="2" charset="2"/>
              <a:buChar char="Ø"/>
            </a:pPr>
            <a:r>
              <a:rPr lang="en-IN" sz="1600" kern="100" dirty="0">
                <a:effectLst/>
                <a:latin typeface="Arial" panose="020B0604020202020204" pitchFamily="34" charset="0"/>
                <a:ea typeface="Calibri" panose="020F0502020204030204" pitchFamily="34" charset="0"/>
                <a:cs typeface="Arial" panose="020B0604020202020204" pitchFamily="34" charset="0"/>
              </a:rPr>
              <a:t>java_IP_L0_1.Print the following output: </a:t>
            </a:r>
            <a:r>
              <a:rPr lang="en-US" sz="1600" b="0" i="0" dirty="0">
                <a:solidFill>
                  <a:srgbClr val="414141"/>
                </a:solidFill>
                <a:effectLst/>
                <a:latin typeface="Arial" panose="020B0604020202020204" pitchFamily="34" charset="0"/>
              </a:rPr>
              <a:t>Print the following output : Let's learn 'JAVA' together with </a:t>
            </a:r>
            <a:r>
              <a:rPr lang="en-US" sz="1600" b="0" i="0" dirty="0" err="1">
                <a:solidFill>
                  <a:srgbClr val="414141"/>
                </a:solidFill>
                <a:effectLst/>
                <a:latin typeface="Arial" panose="020B0604020202020204" pitchFamily="34" charset="0"/>
              </a:rPr>
              <a:t>MySlate</a:t>
            </a:r>
            <a:r>
              <a:rPr lang="en-US" sz="1600" b="0" i="0" dirty="0">
                <a:solidFill>
                  <a:srgbClr val="414141"/>
                </a:solidFill>
                <a:effectLst/>
                <a:latin typeface="Arial" panose="020B0604020202020204" pitchFamily="34" charset="0"/>
              </a:rPr>
              <a:t> Team</a:t>
            </a:r>
            <a:endParaRPr lang="en-IN" sz="1600" kern="100" dirty="0">
              <a:effectLst/>
              <a:latin typeface="Arial" panose="020B0604020202020204" pitchFamily="34" charset="0"/>
              <a:ea typeface="Calibri" panose="020F0502020204030204" pitchFamily="34" charset="0"/>
              <a:cs typeface="Arial" panose="020B0604020202020204" pitchFamily="34" charset="0"/>
            </a:endParaRPr>
          </a:p>
          <a:p>
            <a:pPr marL="742950" lvl="1" indent="-285750">
              <a:lnSpc>
                <a:spcPct val="150000"/>
              </a:lnSpc>
              <a:buFont typeface="Wingdings" panose="05000000000000000000" pitchFamily="2" charset="2"/>
              <a:buChar char="Ø"/>
            </a:pPr>
            <a:r>
              <a:rPr lang="en-IN" sz="1600" kern="100" dirty="0">
                <a:effectLst/>
                <a:latin typeface="Arial" panose="020B0604020202020204" pitchFamily="34" charset="0"/>
                <a:ea typeface="Calibri" panose="020F0502020204030204" pitchFamily="34" charset="0"/>
                <a:cs typeface="Arial" panose="020B0604020202020204" pitchFamily="34" charset="0"/>
              </a:rPr>
              <a:t>java_IP_L0_2,Print the following output:</a:t>
            </a:r>
            <a:r>
              <a:rPr lang="en-US" sz="1600" b="0" i="0" dirty="0">
                <a:solidFill>
                  <a:srgbClr val="414141"/>
                </a:solidFill>
                <a:effectLst/>
                <a:latin typeface="Arial" panose="020B0604020202020204" pitchFamily="34" charset="0"/>
              </a:rPr>
              <a:t>Print the following output : Success is when your "signature" becomes "autograph"</a:t>
            </a:r>
            <a:endParaRPr lang="en-IN" sz="1600" kern="100" dirty="0">
              <a:effectLst/>
              <a:latin typeface="Arial" panose="020B0604020202020204" pitchFamily="34" charset="0"/>
              <a:ea typeface="Calibri" panose="020F0502020204030204" pitchFamily="34" charset="0"/>
              <a:cs typeface="Arial" panose="020B0604020202020204" pitchFamily="34" charset="0"/>
            </a:endParaRPr>
          </a:p>
          <a:p>
            <a:pPr marL="742950" lvl="1" indent="-285750">
              <a:lnSpc>
                <a:spcPct val="150000"/>
              </a:lnSpc>
              <a:buFont typeface="Wingdings" panose="05000000000000000000" pitchFamily="2" charset="2"/>
              <a:buChar char="Ø"/>
            </a:pPr>
            <a:r>
              <a:rPr lang="en-IN" sz="1600" kern="100" dirty="0">
                <a:effectLst/>
                <a:latin typeface="Arial" panose="020B0604020202020204" pitchFamily="34" charset="0"/>
                <a:ea typeface="Calibri" panose="020F0502020204030204" pitchFamily="34" charset="0"/>
                <a:cs typeface="Arial" panose="020B0604020202020204" pitchFamily="34" charset="0"/>
              </a:rPr>
              <a:t>java_IP_L0_3.Print the following output: \n</a:t>
            </a:r>
          </a:p>
          <a:p>
            <a:pPr marL="742950" lvl="1" indent="-285750">
              <a:lnSpc>
                <a:spcPct val="150000"/>
              </a:lnSpc>
              <a:buFont typeface="Wingdings" panose="05000000000000000000" pitchFamily="2" charset="2"/>
              <a:buChar char="Ø"/>
            </a:pPr>
            <a:r>
              <a:rPr lang="en-IN" sz="1600" kern="100" dirty="0">
                <a:effectLst/>
                <a:latin typeface="Arial" panose="020B0604020202020204" pitchFamily="34" charset="0"/>
                <a:ea typeface="Calibri" panose="020F0502020204030204" pitchFamily="34" charset="0"/>
                <a:cs typeface="Arial" panose="020B0604020202020204" pitchFamily="34" charset="0"/>
              </a:rPr>
              <a:t>java_IP_L0_4.Print the following output: %% </a:t>
            </a:r>
          </a:p>
          <a:p>
            <a:pPr marL="742950" lvl="1" indent="-285750">
              <a:lnSpc>
                <a:spcPct val="150000"/>
              </a:lnSpc>
              <a:buFont typeface="Wingdings" panose="05000000000000000000" pitchFamily="2" charset="2"/>
              <a:buChar char="Ø"/>
            </a:pPr>
            <a:r>
              <a:rPr lang="en-IN" sz="1600" kern="100" dirty="0">
                <a:effectLst/>
                <a:latin typeface="Arial" panose="020B0604020202020204" pitchFamily="34" charset="0"/>
                <a:ea typeface="Calibri" panose="020F0502020204030204" pitchFamily="34" charset="0"/>
                <a:cs typeface="Arial" panose="020B0604020202020204" pitchFamily="34" charset="0"/>
              </a:rPr>
              <a:t>java_IP_L0_5.Print the following output :\ </a:t>
            </a:r>
          </a:p>
          <a:p>
            <a:pPr marL="742950" lvl="1" indent="-285750">
              <a:lnSpc>
                <a:spcPct val="150000"/>
              </a:lnSpc>
              <a:buFont typeface="Wingdings" panose="05000000000000000000" pitchFamily="2" charset="2"/>
              <a:buChar char="Ø"/>
            </a:pPr>
            <a:r>
              <a:rPr lang="en-IN" sz="1600" kern="100" dirty="0">
                <a:effectLst/>
                <a:latin typeface="Arial" panose="020B0604020202020204" pitchFamily="34" charset="0"/>
                <a:ea typeface="Calibri" panose="020F0502020204030204" pitchFamily="34" charset="0"/>
                <a:cs typeface="Arial" panose="020B0604020202020204" pitchFamily="34" charset="0"/>
              </a:rPr>
              <a:t>java_IP_L0_6.Read n Print Integer </a:t>
            </a:r>
          </a:p>
          <a:p>
            <a:pPr marL="742950" lvl="1" indent="-285750">
              <a:lnSpc>
                <a:spcPct val="150000"/>
              </a:lnSpc>
              <a:buFont typeface="Wingdings" panose="05000000000000000000" pitchFamily="2" charset="2"/>
              <a:buChar char="Ø"/>
            </a:pPr>
            <a:r>
              <a:rPr lang="en-IN" sz="1600" kern="100" dirty="0">
                <a:effectLst/>
                <a:latin typeface="Arial" panose="020B0604020202020204" pitchFamily="34" charset="0"/>
                <a:ea typeface="Calibri" panose="020F0502020204030204" pitchFamily="34" charset="0"/>
                <a:cs typeface="Arial" panose="020B0604020202020204" pitchFamily="34" charset="0"/>
              </a:rPr>
              <a:t>java_IP_L0_7.Print Character </a:t>
            </a:r>
          </a:p>
          <a:p>
            <a:pPr marL="742950" lvl="1" indent="-285750">
              <a:lnSpc>
                <a:spcPct val="150000"/>
              </a:lnSpc>
              <a:buFont typeface="Wingdings" panose="05000000000000000000" pitchFamily="2" charset="2"/>
              <a:buChar char="Ø"/>
            </a:pPr>
            <a:r>
              <a:rPr lang="en-IN" sz="1600" kern="100" dirty="0">
                <a:effectLst/>
                <a:latin typeface="Arial" panose="020B0604020202020204" pitchFamily="34" charset="0"/>
                <a:ea typeface="Calibri" panose="020F0502020204030204" pitchFamily="34" charset="0"/>
                <a:cs typeface="Arial" panose="020B0604020202020204" pitchFamily="34" charset="0"/>
              </a:rPr>
              <a:t>java_IP_L0_8.Initialize values: A = 10 , B = 20</a:t>
            </a:r>
          </a:p>
          <a:p>
            <a:pPr marL="742950" lvl="1" indent="-285750">
              <a:lnSpc>
                <a:spcPct val="150000"/>
              </a:lnSpc>
              <a:buFont typeface="Wingdings" panose="05000000000000000000" pitchFamily="2" charset="2"/>
              <a:buChar char="Ø"/>
            </a:pPr>
            <a:r>
              <a:rPr lang="en-IN" sz="1600" kern="100" dirty="0">
                <a:effectLst/>
                <a:latin typeface="Arial" panose="020B0604020202020204" pitchFamily="34" charset="0"/>
                <a:ea typeface="Calibri" panose="020F0502020204030204" pitchFamily="34" charset="0"/>
                <a:cs typeface="Arial" panose="020B0604020202020204" pitchFamily="34" charset="0"/>
              </a:rPr>
              <a:t>java_IP_L0_9,Width Space: 25 , 98</a:t>
            </a:r>
          </a:p>
          <a:p>
            <a:pPr lvl="1">
              <a:lnSpc>
                <a:spcPct val="150000"/>
              </a:lnSpc>
            </a:pPr>
            <a:r>
              <a:rPr lang="en-IN" sz="1600" kern="100" dirty="0">
                <a:latin typeface="Arial" panose="020B0604020202020204" pitchFamily="34" charset="0"/>
                <a:ea typeface="Calibri" panose="020F0502020204030204" pitchFamily="34" charset="0"/>
                <a:cs typeface="Arial" panose="020B0604020202020204" pitchFamily="34" charset="0"/>
              </a:rPr>
              <a:t>     00025</a:t>
            </a:r>
          </a:p>
          <a:p>
            <a:pPr lvl="1">
              <a:lnSpc>
                <a:spcPct val="150000"/>
              </a:lnSpc>
            </a:pPr>
            <a:r>
              <a:rPr lang="en-IN" sz="1600" kern="100" dirty="0">
                <a:effectLst/>
                <a:latin typeface="Arial" panose="020B0604020202020204" pitchFamily="34" charset="0"/>
                <a:ea typeface="Calibri" panose="020F0502020204030204" pitchFamily="34" charset="0"/>
                <a:cs typeface="Arial" panose="020B0604020202020204" pitchFamily="34" charset="0"/>
              </a:rPr>
              <a:t>           98</a:t>
            </a:r>
          </a:p>
          <a:p>
            <a:pPr marL="742950" lvl="1" indent="-285750">
              <a:lnSpc>
                <a:spcPct val="150000"/>
              </a:lnSpc>
              <a:buFont typeface="Wingdings" panose="05000000000000000000" pitchFamily="2" charset="2"/>
              <a:buChar char="Ø"/>
            </a:pPr>
            <a:r>
              <a:rPr lang="en-IN" sz="1600" kern="100" dirty="0">
                <a:effectLst/>
                <a:latin typeface="Arial" panose="020B0604020202020204" pitchFamily="34" charset="0"/>
                <a:ea typeface="Calibri" panose="020F0502020204030204" pitchFamily="34" charset="0"/>
                <a:cs typeface="Arial" panose="020B0604020202020204" pitchFamily="34" charset="0"/>
              </a:rPr>
              <a:t>java_IP_L0_10.Print the number along with its sign</a:t>
            </a:r>
          </a:p>
        </p:txBody>
      </p:sp>
    </p:spTree>
    <p:extLst>
      <p:ext uri="{BB962C8B-B14F-4D97-AF65-F5344CB8AC3E}">
        <p14:creationId xmlns:p14="http://schemas.microsoft.com/office/powerpoint/2010/main" val="1216478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A29A662-E105-4DCD-B841-5AE7DE607E52}"/>
              </a:ext>
            </a:extLst>
          </p:cNvPr>
          <p:cNvSpPr/>
          <p:nvPr/>
        </p:nvSpPr>
        <p:spPr>
          <a:xfrm>
            <a:off x="286287" y="990600"/>
            <a:ext cx="12192000" cy="1323439"/>
          </a:xfrm>
          <a:prstGeom prst="rect">
            <a:avLst/>
          </a:prstGeom>
        </p:spPr>
        <p:txBody>
          <a:bodyPr wrap="square">
            <a:spAutoFit/>
          </a:bodyPr>
          <a:lstStyle/>
          <a:p>
            <a:pPr algn="ctr"/>
            <a:r>
              <a:rPr lang="en-US" sz="8000" b="1" dirty="0">
                <a:solidFill>
                  <a:schemeClr val="tx2">
                    <a:lumMod val="60000"/>
                    <a:lumOff val="40000"/>
                  </a:schemeClr>
                </a:solidFill>
                <a:latin typeface="Nunito Sans" panose="00000500000000000000" pitchFamily="2" charset="0"/>
              </a:rPr>
              <a:t>THANK YOU</a:t>
            </a:r>
            <a:endParaRPr lang="en-US" sz="8000" b="1" dirty="0">
              <a:solidFill>
                <a:schemeClr val="tx2">
                  <a:lumMod val="60000"/>
                  <a:lumOff val="40000"/>
                </a:schemeClr>
              </a:solidFill>
            </a:endParaRPr>
          </a:p>
        </p:txBody>
      </p:sp>
      <p:pic>
        <p:nvPicPr>
          <p:cNvPr id="2" name="Picture 1">
            <a:extLst>
              <a:ext uri="{FF2B5EF4-FFF2-40B4-BE49-F238E27FC236}">
                <a16:creationId xmlns:a16="http://schemas.microsoft.com/office/drawing/2014/main" id="{17270ADB-67C3-7912-0753-600C5F0A66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grpSp>
        <p:nvGrpSpPr>
          <p:cNvPr id="3" name="Group 2">
            <a:extLst>
              <a:ext uri="{FF2B5EF4-FFF2-40B4-BE49-F238E27FC236}">
                <a16:creationId xmlns:a16="http://schemas.microsoft.com/office/drawing/2014/main" id="{0031D759-A441-2DE1-8AC4-A095C3273689}"/>
              </a:ext>
            </a:extLst>
          </p:cNvPr>
          <p:cNvGrpSpPr/>
          <p:nvPr/>
        </p:nvGrpSpPr>
        <p:grpSpPr>
          <a:xfrm flipH="1">
            <a:off x="-1" y="1981201"/>
            <a:ext cx="6058173" cy="4876800"/>
            <a:chOff x="7966969" y="2260887"/>
            <a:chExt cx="4225031" cy="4615403"/>
          </a:xfrm>
          <a:solidFill>
            <a:srgbClr val="92D050"/>
          </a:solidFill>
        </p:grpSpPr>
        <p:sp>
          <p:nvSpPr>
            <p:cNvPr id="4" name="Isosceles Triangle 3">
              <a:extLst>
                <a:ext uri="{FF2B5EF4-FFF2-40B4-BE49-F238E27FC236}">
                  <a16:creationId xmlns:a16="http://schemas.microsoft.com/office/drawing/2014/main" id="{FC64FF06-DF09-FBF9-9A8B-F1DA2EBF6C73}"/>
                </a:ext>
              </a:extLst>
            </p:cNvPr>
            <p:cNvSpPr/>
            <p:nvPr/>
          </p:nvSpPr>
          <p:spPr>
            <a:xfrm>
              <a:off x="8807355" y="4597114"/>
              <a:ext cx="3384645" cy="2279176"/>
            </a:xfrm>
            <a:prstGeom prst="triangle">
              <a:avLst/>
            </a:prstGeom>
            <a:grp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Isosceles Triangle 6">
              <a:extLst>
                <a:ext uri="{FF2B5EF4-FFF2-40B4-BE49-F238E27FC236}">
                  <a16:creationId xmlns:a16="http://schemas.microsoft.com/office/drawing/2014/main" id="{314F3538-042B-7FB3-849A-9068AD0AA146}"/>
                </a:ext>
              </a:extLst>
            </p:cNvPr>
            <p:cNvSpPr/>
            <p:nvPr/>
          </p:nvSpPr>
          <p:spPr>
            <a:xfrm rot="16200000">
              <a:off x="7780928" y="2446928"/>
              <a:ext cx="4597113" cy="4225031"/>
            </a:xfrm>
            <a:prstGeom prst="triangle">
              <a:avLst/>
            </a:prstGeom>
            <a:grp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22517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305F268-3FA3-FD6E-8A4E-D647B44C40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3" name="TextBox 2">
            <a:extLst>
              <a:ext uri="{FF2B5EF4-FFF2-40B4-BE49-F238E27FC236}">
                <a16:creationId xmlns:a16="http://schemas.microsoft.com/office/drawing/2014/main" id="{978A5B27-09E8-E246-01B1-A0555B117305}"/>
              </a:ext>
            </a:extLst>
          </p:cNvPr>
          <p:cNvSpPr txBox="1"/>
          <p:nvPr/>
        </p:nvSpPr>
        <p:spPr>
          <a:xfrm>
            <a:off x="2324100" y="1925273"/>
            <a:ext cx="7508846" cy="646331"/>
          </a:xfrm>
          <a:prstGeom prst="rect">
            <a:avLst/>
          </a:prstGeom>
          <a:noFill/>
        </p:spPr>
        <p:txBody>
          <a:bodyPr wrap="square">
            <a:spAutoFit/>
          </a:bodyPr>
          <a:lstStyle/>
          <a:p>
            <a:pPr algn="ctr"/>
            <a:r>
              <a:rPr lang="en-IN" sz="3600" b="1" i="0" u="none" strike="noStrike" dirty="0">
                <a:effectLst/>
                <a:latin typeface="Arial Black" panose="020B0A04020102020204" pitchFamily="34" charset="0"/>
              </a:rPr>
              <a:t>Basic i</a:t>
            </a:r>
            <a:r>
              <a:rPr lang="en-IN" sz="3600" b="1" dirty="0">
                <a:latin typeface="Arial Black" panose="020B0A04020102020204" pitchFamily="34" charset="0"/>
              </a:rPr>
              <a:t>nput and output</a:t>
            </a:r>
          </a:p>
        </p:txBody>
      </p:sp>
      <p:sp>
        <p:nvSpPr>
          <p:cNvPr id="4" name="Rectangle 3">
            <a:extLst>
              <a:ext uri="{FF2B5EF4-FFF2-40B4-BE49-F238E27FC236}">
                <a16:creationId xmlns:a16="http://schemas.microsoft.com/office/drawing/2014/main" id="{FF4E21E7-36D4-98E2-2D97-D27314541366}"/>
              </a:ext>
            </a:extLst>
          </p:cNvPr>
          <p:cNvSpPr/>
          <p:nvPr/>
        </p:nvSpPr>
        <p:spPr>
          <a:xfrm>
            <a:off x="2324100" y="1925273"/>
            <a:ext cx="7543800" cy="685800"/>
          </a:xfrm>
          <a:prstGeom prst="rect">
            <a:avLst/>
          </a:prstGeom>
          <a:noFill/>
          <a:effectLst>
            <a:glow rad="101600">
              <a:schemeClr val="accent3">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14062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305F268-3FA3-FD6E-8A4E-D647B44C40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2" name="TextBox 1">
            <a:extLst>
              <a:ext uri="{FF2B5EF4-FFF2-40B4-BE49-F238E27FC236}">
                <a16:creationId xmlns:a16="http://schemas.microsoft.com/office/drawing/2014/main" id="{8E1F99C8-0645-B46E-65C8-00743B7C0199}"/>
              </a:ext>
            </a:extLst>
          </p:cNvPr>
          <p:cNvSpPr txBox="1"/>
          <p:nvPr/>
        </p:nvSpPr>
        <p:spPr>
          <a:xfrm>
            <a:off x="5194150" y="457200"/>
            <a:ext cx="1803699" cy="646331"/>
          </a:xfrm>
          <a:prstGeom prst="rect">
            <a:avLst/>
          </a:prstGeom>
          <a:noFill/>
        </p:spPr>
        <p:txBody>
          <a:bodyPr wrap="none" rtlCol="0">
            <a:spAutoFit/>
          </a:bodyPr>
          <a:lstStyle/>
          <a:p>
            <a:r>
              <a:rPr lang="en-US" sz="3600" b="1" dirty="0"/>
              <a:t>OUTPUT</a:t>
            </a:r>
            <a:endParaRPr lang="en-IN" sz="3600" b="1" dirty="0"/>
          </a:p>
        </p:txBody>
      </p:sp>
      <p:sp>
        <p:nvSpPr>
          <p:cNvPr id="9" name="Rectangle 1">
            <a:extLst>
              <a:ext uri="{FF2B5EF4-FFF2-40B4-BE49-F238E27FC236}">
                <a16:creationId xmlns:a16="http://schemas.microsoft.com/office/drawing/2014/main" id="{C841CAA3-87D5-B3D3-D4C2-3BA7340D8F1F}"/>
              </a:ext>
            </a:extLst>
          </p:cNvPr>
          <p:cNvSpPr>
            <a:spLocks noChangeArrowheads="1"/>
          </p:cNvSpPr>
          <p:nvPr/>
        </p:nvSpPr>
        <p:spPr bwMode="auto">
          <a:xfrm>
            <a:off x="609600" y="1108075"/>
            <a:ext cx="107442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System Class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285750" indent="-285750" eaLnBrk="0" fontAlgn="base" hangingPunct="0">
              <a:spcBef>
                <a:spcPct val="0"/>
              </a:spcBef>
              <a:spcAft>
                <a:spcPct val="0"/>
              </a:spcAft>
              <a:buFont typeface="Wingdings" panose="05000000000000000000" pitchFamily="2" charset="2"/>
              <a:buChar char="Ø"/>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a:t>
            </a: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System</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class in Java is a part of the </a:t>
            </a:r>
            <a:r>
              <a:rPr kumimoji="0" lang="en-US" altLang="en-US"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java.lang</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package and provides access to system-level resources such as standard input, output, and error streams. It contains several static methods and fields, one of which is out. </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b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out Field</a:t>
            </a:r>
            <a:endPar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System.out</a:t>
            </a: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is a static member of the System class that refers to the standard output stream. By default, this stream outputs data to the console. It is an instance of the </a:t>
            </a:r>
            <a:r>
              <a:rPr kumimoji="0" lang="en-US" altLang="en-US"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PrintStream</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class</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which handles text data display.</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br>
            <a:r>
              <a:rPr kumimoji="0" lang="en-US" altLang="en-US"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PrintStream</a:t>
            </a: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 Methods</a:t>
            </a:r>
            <a:endPar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a:t>
            </a:r>
            <a:r>
              <a:rPr kumimoji="0" lang="en-US" altLang="en-US"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PrintStream</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class provides several methods for printing text, including: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print</a:t>
            </a: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Outputs the given text without adding a newline at the end.</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println</a:t>
            </a: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Outputs the given text and moves the cursor to the next line (i.e., appends a newline character).</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printf()</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Allows formatted output similar to printf in C, where you can format strings, integers, floating-point numbers, etc.</a:t>
            </a:r>
          </a:p>
        </p:txBody>
      </p:sp>
    </p:spTree>
    <p:extLst>
      <p:ext uri="{BB962C8B-B14F-4D97-AF65-F5344CB8AC3E}">
        <p14:creationId xmlns:p14="http://schemas.microsoft.com/office/powerpoint/2010/main" val="2237253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305F268-3FA3-FD6E-8A4E-D647B44C40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2" name="TextBox 1">
            <a:extLst>
              <a:ext uri="{FF2B5EF4-FFF2-40B4-BE49-F238E27FC236}">
                <a16:creationId xmlns:a16="http://schemas.microsoft.com/office/drawing/2014/main" id="{8E1F99C8-0645-B46E-65C8-00743B7C0199}"/>
              </a:ext>
            </a:extLst>
          </p:cNvPr>
          <p:cNvSpPr txBox="1"/>
          <p:nvPr/>
        </p:nvSpPr>
        <p:spPr>
          <a:xfrm>
            <a:off x="5194150" y="457200"/>
            <a:ext cx="1803699" cy="646331"/>
          </a:xfrm>
          <a:prstGeom prst="rect">
            <a:avLst/>
          </a:prstGeom>
          <a:noFill/>
        </p:spPr>
        <p:txBody>
          <a:bodyPr wrap="none" rtlCol="0">
            <a:spAutoFit/>
          </a:bodyPr>
          <a:lstStyle/>
          <a:p>
            <a:r>
              <a:rPr lang="en-US" sz="3600" b="1" dirty="0"/>
              <a:t>OUTPUT</a:t>
            </a:r>
            <a:endParaRPr lang="en-IN" sz="3600" b="1" dirty="0"/>
          </a:p>
        </p:txBody>
      </p:sp>
      <p:sp>
        <p:nvSpPr>
          <p:cNvPr id="3" name="Rectangle 1">
            <a:extLst>
              <a:ext uri="{FF2B5EF4-FFF2-40B4-BE49-F238E27FC236}">
                <a16:creationId xmlns:a16="http://schemas.microsoft.com/office/drawing/2014/main" id="{9812E666-46FB-595F-DB17-9EA0EB0F8FDE}"/>
              </a:ext>
            </a:extLst>
          </p:cNvPr>
          <p:cNvSpPr>
            <a:spLocks noChangeArrowheads="1"/>
          </p:cNvSpPr>
          <p:nvPr/>
        </p:nvSpPr>
        <p:spPr bwMode="auto">
          <a:xfrm>
            <a:off x="571499" y="1074483"/>
            <a:ext cx="1104900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Common Printing Methods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System.out.print</a:t>
            </a: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Used for printing text or data without appending a newline.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System.out.print</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("Hello"); </a:t>
            </a:r>
            <a:b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br>
            <a:r>
              <a:rPr kumimoji="0" lang="en-US" altLang="en-US"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System.out.print</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("World"); </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Output: HelloWorld</a:t>
            </a:r>
            <a:endParaRPr lang="en-US" altLang="en-US" sz="1600"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System.out.println</a:t>
            </a: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Prints the text followed by a newline.</a:t>
            </a:r>
            <a:r>
              <a:rPr lang="en-US" altLang="en-US" sz="1600" dirty="0">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System.out.println</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("Hello");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System.out.println</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("World");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Output: // Hello // World</a:t>
            </a:r>
            <a:b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b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System.out.printf</a:t>
            </a: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Allows formatted printing similar to printf in C/C++.</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System.out.printf</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("My age is %d years", 25);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Output: My age is 25 years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20230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305F268-3FA3-FD6E-8A4E-D647B44C40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2" name="TextBox 1">
            <a:extLst>
              <a:ext uri="{FF2B5EF4-FFF2-40B4-BE49-F238E27FC236}">
                <a16:creationId xmlns:a16="http://schemas.microsoft.com/office/drawing/2014/main" id="{8E1F99C8-0645-B46E-65C8-00743B7C0199}"/>
              </a:ext>
            </a:extLst>
          </p:cNvPr>
          <p:cNvSpPr txBox="1"/>
          <p:nvPr/>
        </p:nvSpPr>
        <p:spPr>
          <a:xfrm>
            <a:off x="5194150" y="457200"/>
            <a:ext cx="1803699" cy="646331"/>
          </a:xfrm>
          <a:prstGeom prst="rect">
            <a:avLst/>
          </a:prstGeom>
          <a:noFill/>
        </p:spPr>
        <p:txBody>
          <a:bodyPr wrap="none" rtlCol="0">
            <a:spAutoFit/>
          </a:bodyPr>
          <a:lstStyle/>
          <a:p>
            <a:r>
              <a:rPr lang="en-US" sz="3600" b="1" dirty="0"/>
              <a:t>OUTPUT</a:t>
            </a:r>
            <a:endParaRPr lang="en-IN" sz="3600" b="1" dirty="0"/>
          </a:p>
        </p:txBody>
      </p:sp>
      <p:sp>
        <p:nvSpPr>
          <p:cNvPr id="3" name="Rectangle 1">
            <a:extLst>
              <a:ext uri="{FF2B5EF4-FFF2-40B4-BE49-F238E27FC236}">
                <a16:creationId xmlns:a16="http://schemas.microsoft.com/office/drawing/2014/main" id="{9812E666-46FB-595F-DB17-9EA0EB0F8FDE}"/>
              </a:ext>
            </a:extLst>
          </p:cNvPr>
          <p:cNvSpPr>
            <a:spLocks noChangeArrowheads="1"/>
          </p:cNvSpPr>
          <p:nvPr/>
        </p:nvSpPr>
        <p:spPr bwMode="auto">
          <a:xfrm>
            <a:off x="609599" y="1103531"/>
            <a:ext cx="10972800"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Escape Sequences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In Java, certain characters are considered "escape sequences," which are used to represent non-printing characters like newlines (\n), tabs (\t), and backslashes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\n: Newline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\t: Tab</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Backslash Example:</a:t>
            </a:r>
          </a:p>
          <a:p>
            <a:pPr marR="0" lvl="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System.out.println</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("Hello\</a:t>
            </a:r>
            <a:r>
              <a:rPr kumimoji="0" lang="en-US" altLang="en-US"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nWorld</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Output: // Hello // World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Why Use </a:t>
            </a:r>
            <a:r>
              <a:rPr kumimoji="0" lang="en-US" altLang="en-US"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System.out</a:t>
            </a: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a:t>
            </a:r>
            <a:r>
              <a:rPr kumimoji="0" lang="en-US" altLang="en-US"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System.out</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stream is primarily used for debugging purposes or displaying results in console-based programs. In graphical user interface (GUI) applications, this method is rarely used as GUI frameworks have their own methods for outputting data to windows and dialogs.</a:t>
            </a:r>
            <a:endPar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These printing methods are commonly used when running Java applications in a </a:t>
            </a:r>
          </a:p>
          <a:p>
            <a:pPr marR="0" lvl="0" algn="l" defTabSz="914400" rtl="0" eaLnBrk="0" fontAlgn="base" latinLnBrk="0" hangingPunct="0">
              <a:lnSpc>
                <a:spcPct val="100000"/>
              </a:lnSpc>
              <a:spcBef>
                <a:spcPct val="0"/>
              </a:spcBef>
              <a:spcAft>
                <a:spcPct val="0"/>
              </a:spcAft>
              <a:buClrTx/>
              <a:buSzTx/>
              <a:tabLst/>
            </a:pPr>
            <a:r>
              <a:rPr lang="en-US" altLang="en-US" dirty="0">
                <a:latin typeface="Arial" panose="020B0604020202020204" pitchFamily="34" charset="0"/>
                <a:cs typeface="Arial" panose="020B0604020202020204" pitchFamily="34" charset="0"/>
              </a:rPr>
              <a:t>     </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command-line interface (CLI) or for basic debugging during development.</a:t>
            </a:r>
          </a:p>
        </p:txBody>
      </p:sp>
    </p:spTree>
    <p:extLst>
      <p:ext uri="{BB962C8B-B14F-4D97-AF65-F5344CB8AC3E}">
        <p14:creationId xmlns:p14="http://schemas.microsoft.com/office/powerpoint/2010/main" val="2800860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305F268-3FA3-FD6E-8A4E-D647B44C40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2" name="TextBox 1">
            <a:extLst>
              <a:ext uri="{FF2B5EF4-FFF2-40B4-BE49-F238E27FC236}">
                <a16:creationId xmlns:a16="http://schemas.microsoft.com/office/drawing/2014/main" id="{8E1F99C8-0645-B46E-65C8-00743B7C0199}"/>
              </a:ext>
            </a:extLst>
          </p:cNvPr>
          <p:cNvSpPr txBox="1"/>
          <p:nvPr/>
        </p:nvSpPr>
        <p:spPr>
          <a:xfrm>
            <a:off x="5194150" y="457200"/>
            <a:ext cx="1388522" cy="646331"/>
          </a:xfrm>
          <a:prstGeom prst="rect">
            <a:avLst/>
          </a:prstGeom>
          <a:noFill/>
        </p:spPr>
        <p:txBody>
          <a:bodyPr wrap="none" rtlCol="0">
            <a:spAutoFit/>
          </a:bodyPr>
          <a:lstStyle/>
          <a:p>
            <a:r>
              <a:rPr lang="en-US" sz="3600" b="1" dirty="0"/>
              <a:t>INPUT</a:t>
            </a:r>
            <a:endParaRPr lang="en-IN" sz="3600" b="1" dirty="0"/>
          </a:p>
        </p:txBody>
      </p:sp>
      <p:sp>
        <p:nvSpPr>
          <p:cNvPr id="3" name="Rectangle 1">
            <a:extLst>
              <a:ext uri="{FF2B5EF4-FFF2-40B4-BE49-F238E27FC236}">
                <a16:creationId xmlns:a16="http://schemas.microsoft.com/office/drawing/2014/main" id="{9812E666-46FB-595F-DB17-9EA0EB0F8FDE}"/>
              </a:ext>
            </a:extLst>
          </p:cNvPr>
          <p:cNvSpPr>
            <a:spLocks noChangeArrowheads="1"/>
          </p:cNvSpPr>
          <p:nvPr/>
        </p:nvSpPr>
        <p:spPr bwMode="auto">
          <a:xfrm>
            <a:off x="609600" y="1103531"/>
            <a:ext cx="10972800"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In Java, taking input from the user is commonly done using the </a:t>
            </a: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Scanner class</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which is part of the </a:t>
            </a:r>
            <a:r>
              <a:rPr kumimoji="0" lang="en-US" altLang="en-US"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java.util</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package. However, there are other methods available as well, such as using </a:t>
            </a:r>
            <a:r>
              <a:rPr kumimoji="0" lang="en-US" altLang="en-US" sz="16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BufferedReader</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or </a:t>
            </a: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Console</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Using the Scanner Class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Scanner class is one of the most commonly used classes for getting user input. It allows you to take input of various data types like int, float, double, String, etc.</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Steps to use Scanner:</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Import the </a:t>
            </a:r>
            <a:r>
              <a:rPr kumimoji="0" lang="en-US" altLang="en-US" sz="16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java.util.Scanner</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package.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Create a </a:t>
            </a: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Scanner object</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Use the appropriate method to get input from the user.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Common Methods in Scanner: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nextInt</a:t>
            </a: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Reads an integer.</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nextDouble</a:t>
            </a: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Reads a double.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nextBoolean</a:t>
            </a: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Reads a </a:t>
            </a:r>
            <a:r>
              <a:rPr kumimoji="0" lang="en-US" altLang="en-US"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boolean</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nextLine</a:t>
            </a: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Reads a line of text.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next()</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Reads a single word (stops at space or newline).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nextFloat</a:t>
            </a: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6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nextLong</a:t>
            </a: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etc.: Reads other data types like float, long, etc.</a:t>
            </a:r>
          </a:p>
        </p:txBody>
      </p:sp>
    </p:spTree>
    <p:extLst>
      <p:ext uri="{BB962C8B-B14F-4D97-AF65-F5344CB8AC3E}">
        <p14:creationId xmlns:p14="http://schemas.microsoft.com/office/powerpoint/2010/main" val="97181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305F268-3FA3-FD6E-8A4E-D647B44C40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2" name="TextBox 1">
            <a:extLst>
              <a:ext uri="{FF2B5EF4-FFF2-40B4-BE49-F238E27FC236}">
                <a16:creationId xmlns:a16="http://schemas.microsoft.com/office/drawing/2014/main" id="{8E1F99C8-0645-B46E-65C8-00743B7C0199}"/>
              </a:ext>
            </a:extLst>
          </p:cNvPr>
          <p:cNvSpPr txBox="1"/>
          <p:nvPr/>
        </p:nvSpPr>
        <p:spPr>
          <a:xfrm>
            <a:off x="5194150" y="457200"/>
            <a:ext cx="1388522" cy="646331"/>
          </a:xfrm>
          <a:prstGeom prst="rect">
            <a:avLst/>
          </a:prstGeom>
          <a:noFill/>
        </p:spPr>
        <p:txBody>
          <a:bodyPr wrap="none" rtlCol="0">
            <a:spAutoFit/>
          </a:bodyPr>
          <a:lstStyle/>
          <a:p>
            <a:r>
              <a:rPr lang="en-US" sz="3600" b="1" dirty="0"/>
              <a:t>INPUT</a:t>
            </a:r>
            <a:endParaRPr lang="en-IN" sz="3600" b="1" dirty="0"/>
          </a:p>
        </p:txBody>
      </p:sp>
      <p:sp>
        <p:nvSpPr>
          <p:cNvPr id="3" name="Rectangle 1">
            <a:extLst>
              <a:ext uri="{FF2B5EF4-FFF2-40B4-BE49-F238E27FC236}">
                <a16:creationId xmlns:a16="http://schemas.microsoft.com/office/drawing/2014/main" id="{9812E666-46FB-595F-DB17-9EA0EB0F8FDE}"/>
              </a:ext>
            </a:extLst>
          </p:cNvPr>
          <p:cNvSpPr>
            <a:spLocks noChangeArrowheads="1"/>
          </p:cNvSpPr>
          <p:nvPr/>
        </p:nvSpPr>
        <p:spPr bwMode="auto">
          <a:xfrm>
            <a:off x="609600" y="1103531"/>
            <a:ext cx="10972800"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Scanner Considerations: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Newline issue</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When you use methods like </a:t>
            </a:r>
            <a:r>
              <a:rPr kumimoji="0" lang="en-US" altLang="en-US"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nextInt</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or </a:t>
            </a:r>
            <a:r>
              <a:rPr kumimoji="0" lang="en-US" altLang="en-US"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nextDouble</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the newline character (\n) is not consumed. To solve this, you can call </a:t>
            </a:r>
            <a:r>
              <a:rPr kumimoji="0" lang="en-US" altLang="en-US"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scanner.nextLine</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after such inputs to consume the remaining newline.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Advantages: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Simple to use for basic input tasks.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Supports input of different types.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Disadvantages: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Not the most efficient for large-scale input as it involves tokenizing.</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Needs proper handling of newline characters between inputs.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514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305F268-3FA3-FD6E-8A4E-D647B44C40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2" name="TextBox 1">
            <a:extLst>
              <a:ext uri="{FF2B5EF4-FFF2-40B4-BE49-F238E27FC236}">
                <a16:creationId xmlns:a16="http://schemas.microsoft.com/office/drawing/2014/main" id="{8E1F99C8-0645-B46E-65C8-00743B7C0199}"/>
              </a:ext>
            </a:extLst>
          </p:cNvPr>
          <p:cNvSpPr txBox="1"/>
          <p:nvPr/>
        </p:nvSpPr>
        <p:spPr>
          <a:xfrm>
            <a:off x="5194150" y="457200"/>
            <a:ext cx="1388522" cy="646331"/>
          </a:xfrm>
          <a:prstGeom prst="rect">
            <a:avLst/>
          </a:prstGeom>
          <a:noFill/>
        </p:spPr>
        <p:txBody>
          <a:bodyPr wrap="none" rtlCol="0">
            <a:spAutoFit/>
          </a:bodyPr>
          <a:lstStyle/>
          <a:p>
            <a:r>
              <a:rPr lang="en-US" sz="3600" b="1" dirty="0"/>
              <a:t>INPUT</a:t>
            </a:r>
            <a:endParaRPr lang="en-IN" sz="3600" b="1" dirty="0"/>
          </a:p>
        </p:txBody>
      </p:sp>
      <p:sp>
        <p:nvSpPr>
          <p:cNvPr id="3" name="Rectangle 1">
            <a:extLst>
              <a:ext uri="{FF2B5EF4-FFF2-40B4-BE49-F238E27FC236}">
                <a16:creationId xmlns:a16="http://schemas.microsoft.com/office/drawing/2014/main" id="{9812E666-46FB-595F-DB17-9EA0EB0F8FDE}"/>
              </a:ext>
            </a:extLst>
          </p:cNvPr>
          <p:cNvSpPr>
            <a:spLocks noChangeArrowheads="1"/>
          </p:cNvSpPr>
          <p:nvPr/>
        </p:nvSpPr>
        <p:spPr bwMode="auto">
          <a:xfrm>
            <a:off x="609600" y="1122057"/>
            <a:ext cx="10972800" cy="5755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IN" sz="1600" b="0" dirty="0">
                <a:solidFill>
                  <a:srgbClr val="0000FF"/>
                </a:solidFill>
                <a:effectLst/>
                <a:latin typeface="Arial" panose="020B0604020202020204" pitchFamily="34" charset="0"/>
                <a:cs typeface="Arial" panose="020B0604020202020204" pitchFamily="34" charset="0"/>
              </a:rPr>
              <a:t>import</a:t>
            </a:r>
            <a:r>
              <a:rPr lang="en-IN" sz="1600" b="0" dirty="0">
                <a:solidFill>
                  <a:srgbClr val="3B3B3B"/>
                </a:solidFill>
                <a:effectLst/>
                <a:latin typeface="Arial" panose="020B0604020202020204" pitchFamily="34" charset="0"/>
                <a:cs typeface="Arial" panose="020B0604020202020204" pitchFamily="34" charset="0"/>
              </a:rPr>
              <a:t> </a:t>
            </a:r>
            <a:r>
              <a:rPr lang="en-IN" sz="1600" b="0" dirty="0" err="1">
                <a:solidFill>
                  <a:srgbClr val="000000"/>
                </a:solidFill>
                <a:effectLst/>
                <a:latin typeface="Arial" panose="020B0604020202020204" pitchFamily="34" charset="0"/>
                <a:cs typeface="Arial" panose="020B0604020202020204" pitchFamily="34" charset="0"/>
              </a:rPr>
              <a:t>java.util.Scanner</a:t>
            </a:r>
            <a:r>
              <a:rPr lang="en-IN" sz="1600" b="0" dirty="0">
                <a:solidFill>
                  <a:srgbClr val="3B3B3B"/>
                </a:solidFill>
                <a:effectLst/>
                <a:latin typeface="Arial" panose="020B0604020202020204" pitchFamily="34" charset="0"/>
                <a:cs typeface="Arial" panose="020B0604020202020204" pitchFamily="34" charset="0"/>
              </a:rPr>
              <a:t>;</a:t>
            </a:r>
            <a:br>
              <a:rPr lang="en-IN" sz="1600" b="0" dirty="0">
                <a:solidFill>
                  <a:srgbClr val="3B3B3B"/>
                </a:solidFill>
                <a:effectLst/>
                <a:latin typeface="Arial" panose="020B0604020202020204" pitchFamily="34" charset="0"/>
                <a:cs typeface="Arial" panose="020B0604020202020204" pitchFamily="34" charset="0"/>
              </a:rPr>
            </a:br>
            <a:r>
              <a:rPr lang="en-IN" sz="1600" b="0" dirty="0">
                <a:solidFill>
                  <a:srgbClr val="0000FF"/>
                </a:solidFill>
                <a:effectLst/>
                <a:latin typeface="Arial" panose="020B0604020202020204" pitchFamily="34" charset="0"/>
                <a:cs typeface="Arial" panose="020B0604020202020204" pitchFamily="34" charset="0"/>
              </a:rPr>
              <a:t>public</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000FF"/>
                </a:solidFill>
                <a:effectLst/>
                <a:latin typeface="Arial" panose="020B0604020202020204" pitchFamily="34" charset="0"/>
                <a:cs typeface="Arial" panose="020B0604020202020204" pitchFamily="34" charset="0"/>
              </a:rPr>
              <a:t>class</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267F99"/>
                </a:solidFill>
                <a:effectLst/>
                <a:latin typeface="Arial" panose="020B0604020202020204" pitchFamily="34" charset="0"/>
                <a:cs typeface="Arial" panose="020B0604020202020204" pitchFamily="34" charset="0"/>
              </a:rPr>
              <a:t>Main</a:t>
            </a:r>
            <a:r>
              <a:rPr lang="en-IN" sz="1600" b="0" dirty="0">
                <a:solidFill>
                  <a:srgbClr val="3B3B3B"/>
                </a:solidFill>
                <a:effectLst/>
                <a:latin typeface="Arial" panose="020B0604020202020204" pitchFamily="34" charset="0"/>
                <a:cs typeface="Arial" panose="020B0604020202020204" pitchFamily="34" charset="0"/>
              </a:rPr>
              <a:t> {</a:t>
            </a:r>
          </a:p>
          <a:p>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000FF"/>
                </a:solidFill>
                <a:effectLst/>
                <a:latin typeface="Arial" panose="020B0604020202020204" pitchFamily="34" charset="0"/>
                <a:cs typeface="Arial" panose="020B0604020202020204" pitchFamily="34" charset="0"/>
              </a:rPr>
              <a:t>public</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000FF"/>
                </a:solidFill>
                <a:effectLst/>
                <a:latin typeface="Arial" panose="020B0604020202020204" pitchFamily="34" charset="0"/>
                <a:cs typeface="Arial" panose="020B0604020202020204" pitchFamily="34" charset="0"/>
              </a:rPr>
              <a:t>static</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267F99"/>
                </a:solidFill>
                <a:effectLst/>
                <a:latin typeface="Arial" panose="020B0604020202020204" pitchFamily="34" charset="0"/>
                <a:cs typeface="Arial" panose="020B0604020202020204" pitchFamily="34" charset="0"/>
              </a:rPr>
              <a:t>void</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795E26"/>
                </a:solidFill>
                <a:effectLst/>
                <a:latin typeface="Arial" panose="020B0604020202020204" pitchFamily="34" charset="0"/>
                <a:cs typeface="Arial" panose="020B0604020202020204" pitchFamily="34" charset="0"/>
              </a:rPr>
              <a:t>main</a:t>
            </a:r>
            <a:r>
              <a:rPr lang="en-IN" sz="1600" b="0" dirty="0">
                <a:solidFill>
                  <a:srgbClr val="3B3B3B"/>
                </a:solidFill>
                <a:effectLst/>
                <a:latin typeface="Arial" panose="020B0604020202020204" pitchFamily="34" charset="0"/>
                <a:cs typeface="Arial" panose="020B0604020202020204" pitchFamily="34" charset="0"/>
              </a:rPr>
              <a:t>(</a:t>
            </a:r>
            <a:r>
              <a:rPr lang="en-IN" sz="1600" b="0" dirty="0">
                <a:solidFill>
                  <a:srgbClr val="267F99"/>
                </a:solidFill>
                <a:effectLst/>
                <a:latin typeface="Arial" panose="020B0604020202020204" pitchFamily="34" charset="0"/>
                <a:cs typeface="Arial" panose="020B0604020202020204" pitchFamily="34" charset="0"/>
              </a:rPr>
              <a:t>String</a:t>
            </a:r>
            <a:r>
              <a:rPr lang="en-IN" sz="1600" b="0" dirty="0">
                <a:solidFill>
                  <a:srgbClr val="3B3B3B"/>
                </a:solidFill>
                <a:effectLst/>
                <a:latin typeface="Arial" panose="020B0604020202020204" pitchFamily="34" charset="0"/>
                <a:cs typeface="Arial" panose="020B0604020202020204" pitchFamily="34" charset="0"/>
              </a:rPr>
              <a:t>[] </a:t>
            </a:r>
            <a:r>
              <a:rPr lang="en-IN" sz="1600" b="0" dirty="0" err="1">
                <a:solidFill>
                  <a:srgbClr val="001080"/>
                </a:solidFill>
                <a:effectLst/>
                <a:latin typeface="Arial" panose="020B0604020202020204" pitchFamily="34" charset="0"/>
                <a:cs typeface="Arial" panose="020B0604020202020204" pitchFamily="34" charset="0"/>
              </a:rPr>
              <a:t>args</a:t>
            </a:r>
            <a:r>
              <a:rPr lang="en-IN" sz="1600" b="0" dirty="0">
                <a:solidFill>
                  <a:srgbClr val="3B3B3B"/>
                </a:solidFill>
                <a:effectLst/>
                <a:latin typeface="Arial" panose="020B0604020202020204" pitchFamily="34" charset="0"/>
                <a:cs typeface="Arial" panose="020B0604020202020204" pitchFamily="34" charset="0"/>
              </a:rPr>
              <a:t>) {</a:t>
            </a:r>
          </a:p>
          <a:p>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08000"/>
                </a:solidFill>
                <a:effectLst/>
                <a:latin typeface="Arial" panose="020B0604020202020204" pitchFamily="34" charset="0"/>
                <a:cs typeface="Arial" panose="020B0604020202020204" pitchFamily="34" charset="0"/>
              </a:rPr>
              <a:t>// Create a Scanner object to take input from the console</a:t>
            </a:r>
            <a:endParaRPr lang="en-IN" sz="1600" b="0" dirty="0">
              <a:solidFill>
                <a:srgbClr val="3B3B3B"/>
              </a:solidFill>
              <a:effectLst/>
              <a:latin typeface="Arial" panose="020B0604020202020204" pitchFamily="34" charset="0"/>
              <a:cs typeface="Arial" panose="020B0604020202020204" pitchFamily="34" charset="0"/>
            </a:endParaRPr>
          </a:p>
          <a:p>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267F99"/>
                </a:solidFill>
                <a:effectLst/>
                <a:latin typeface="Arial" panose="020B0604020202020204" pitchFamily="34" charset="0"/>
                <a:cs typeface="Arial" panose="020B0604020202020204" pitchFamily="34" charset="0"/>
              </a:rPr>
              <a:t>Scanner</a:t>
            </a:r>
            <a:r>
              <a:rPr lang="en-IN" sz="1600" b="0" dirty="0">
                <a:solidFill>
                  <a:srgbClr val="3B3B3B"/>
                </a:solidFill>
                <a:effectLst/>
                <a:latin typeface="Arial" panose="020B0604020202020204" pitchFamily="34" charset="0"/>
                <a:cs typeface="Arial" panose="020B0604020202020204" pitchFamily="34" charset="0"/>
              </a:rPr>
              <a:t> </a:t>
            </a:r>
            <a:r>
              <a:rPr lang="en-IN" sz="1600" b="0" dirty="0" err="1">
                <a:solidFill>
                  <a:srgbClr val="001080"/>
                </a:solidFill>
                <a:effectLst/>
                <a:latin typeface="Arial" panose="020B0604020202020204" pitchFamily="34" charset="0"/>
                <a:cs typeface="Arial" panose="020B0604020202020204" pitchFamily="34" charset="0"/>
              </a:rPr>
              <a:t>scanner</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00000"/>
                </a:solidFill>
                <a:effectLst/>
                <a:latin typeface="Arial" panose="020B0604020202020204" pitchFamily="34" charset="0"/>
                <a:cs typeface="Arial" panose="020B0604020202020204" pitchFamily="34" charset="0"/>
              </a:rPr>
              <a:t>=</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AF00DB"/>
                </a:solidFill>
                <a:effectLst/>
                <a:latin typeface="Arial" panose="020B0604020202020204" pitchFamily="34" charset="0"/>
                <a:cs typeface="Arial" panose="020B0604020202020204" pitchFamily="34" charset="0"/>
              </a:rPr>
              <a:t>new</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795E26"/>
                </a:solidFill>
                <a:effectLst/>
                <a:latin typeface="Arial" panose="020B0604020202020204" pitchFamily="34" charset="0"/>
                <a:cs typeface="Arial" panose="020B0604020202020204" pitchFamily="34" charset="0"/>
              </a:rPr>
              <a:t>Scanner</a:t>
            </a:r>
            <a:r>
              <a:rPr lang="en-IN" sz="1600" b="0" dirty="0">
                <a:solidFill>
                  <a:srgbClr val="3B3B3B"/>
                </a:solidFill>
                <a:effectLst/>
                <a:latin typeface="Arial" panose="020B0604020202020204" pitchFamily="34" charset="0"/>
                <a:cs typeface="Arial" panose="020B0604020202020204" pitchFamily="34" charset="0"/>
              </a:rPr>
              <a:t>(</a:t>
            </a:r>
            <a:r>
              <a:rPr lang="en-IN" sz="1600" b="0" dirty="0">
                <a:solidFill>
                  <a:srgbClr val="001080"/>
                </a:solidFill>
                <a:effectLst/>
                <a:latin typeface="Arial" panose="020B0604020202020204" pitchFamily="34" charset="0"/>
                <a:cs typeface="Arial" panose="020B0604020202020204" pitchFamily="34" charset="0"/>
              </a:rPr>
              <a:t>System</a:t>
            </a:r>
            <a:r>
              <a:rPr lang="en-IN" sz="1600" b="0" dirty="0">
                <a:solidFill>
                  <a:srgbClr val="3B3B3B"/>
                </a:solidFill>
                <a:effectLst/>
                <a:latin typeface="Arial" panose="020B0604020202020204" pitchFamily="34" charset="0"/>
                <a:cs typeface="Arial" panose="020B0604020202020204" pitchFamily="34" charset="0"/>
              </a:rPr>
              <a:t>.</a:t>
            </a:r>
            <a:r>
              <a:rPr lang="en-IN" sz="1600" b="0" dirty="0">
                <a:solidFill>
                  <a:srgbClr val="001080"/>
                </a:solidFill>
                <a:effectLst/>
                <a:latin typeface="Arial" panose="020B0604020202020204" pitchFamily="34" charset="0"/>
                <a:cs typeface="Arial" panose="020B0604020202020204" pitchFamily="34" charset="0"/>
              </a:rPr>
              <a:t>in</a:t>
            </a:r>
            <a:r>
              <a:rPr lang="en-IN" sz="1600" b="0" dirty="0">
                <a:solidFill>
                  <a:srgbClr val="3B3B3B"/>
                </a:solidFill>
                <a:effectLst/>
                <a:latin typeface="Arial" panose="020B0604020202020204" pitchFamily="34" charset="0"/>
                <a:cs typeface="Arial" panose="020B0604020202020204" pitchFamily="34" charset="0"/>
              </a:rPr>
              <a:t>);</a:t>
            </a:r>
          </a:p>
          <a:p>
            <a:r>
              <a:rPr lang="en-IN" sz="1600" b="0" dirty="0">
                <a:solidFill>
                  <a:srgbClr val="3B3B3B"/>
                </a:solidFill>
                <a:effectLst/>
                <a:latin typeface="Arial" panose="020B0604020202020204" pitchFamily="34" charset="0"/>
                <a:cs typeface="Arial" panose="020B0604020202020204" pitchFamily="34" charset="0"/>
              </a:rPr>
              <a:t>        </a:t>
            </a:r>
            <a:r>
              <a:rPr lang="en-IN" sz="1600" b="0" dirty="0" err="1">
                <a:solidFill>
                  <a:srgbClr val="001080"/>
                </a:solidFill>
                <a:effectLst/>
                <a:latin typeface="Arial" panose="020B0604020202020204" pitchFamily="34" charset="0"/>
                <a:cs typeface="Arial" panose="020B0604020202020204" pitchFamily="34" charset="0"/>
              </a:rPr>
              <a:t>System</a:t>
            </a:r>
            <a:r>
              <a:rPr lang="en-IN" sz="1600" b="0" dirty="0" err="1">
                <a:solidFill>
                  <a:srgbClr val="3B3B3B"/>
                </a:solidFill>
                <a:effectLst/>
                <a:latin typeface="Arial" panose="020B0604020202020204" pitchFamily="34" charset="0"/>
                <a:cs typeface="Arial" panose="020B0604020202020204" pitchFamily="34" charset="0"/>
              </a:rPr>
              <a:t>.</a:t>
            </a:r>
            <a:r>
              <a:rPr lang="en-IN" sz="1600" b="0" dirty="0" err="1">
                <a:solidFill>
                  <a:srgbClr val="001080"/>
                </a:solidFill>
                <a:effectLst/>
                <a:latin typeface="Arial" panose="020B0604020202020204" pitchFamily="34" charset="0"/>
                <a:cs typeface="Arial" panose="020B0604020202020204" pitchFamily="34" charset="0"/>
              </a:rPr>
              <a:t>out</a:t>
            </a:r>
            <a:r>
              <a:rPr lang="en-IN" sz="1600" b="0" dirty="0" err="1">
                <a:solidFill>
                  <a:srgbClr val="3B3B3B"/>
                </a:solidFill>
                <a:effectLst/>
                <a:latin typeface="Arial" panose="020B0604020202020204" pitchFamily="34" charset="0"/>
                <a:cs typeface="Arial" panose="020B0604020202020204" pitchFamily="34" charset="0"/>
              </a:rPr>
              <a:t>.</a:t>
            </a:r>
            <a:r>
              <a:rPr lang="en-IN" sz="1600" b="0" dirty="0" err="1">
                <a:solidFill>
                  <a:srgbClr val="795E26"/>
                </a:solidFill>
                <a:effectLst/>
                <a:latin typeface="Arial" panose="020B0604020202020204" pitchFamily="34" charset="0"/>
                <a:cs typeface="Arial" panose="020B0604020202020204" pitchFamily="34" charset="0"/>
              </a:rPr>
              <a:t>println</a:t>
            </a:r>
            <a:r>
              <a:rPr lang="en-IN" sz="1600" b="0" dirty="0">
                <a:solidFill>
                  <a:srgbClr val="3B3B3B"/>
                </a:solidFill>
                <a:effectLst/>
                <a:latin typeface="Arial" panose="020B0604020202020204" pitchFamily="34" charset="0"/>
                <a:cs typeface="Arial" panose="020B0604020202020204" pitchFamily="34" charset="0"/>
              </a:rPr>
              <a:t>(</a:t>
            </a:r>
            <a:r>
              <a:rPr lang="en-IN" sz="1600" b="0" dirty="0">
                <a:solidFill>
                  <a:srgbClr val="A31515"/>
                </a:solidFill>
                <a:effectLst/>
                <a:latin typeface="Arial" panose="020B0604020202020204" pitchFamily="34" charset="0"/>
                <a:cs typeface="Arial" panose="020B0604020202020204" pitchFamily="34" charset="0"/>
              </a:rPr>
              <a:t>"Enter an integer: "</a:t>
            </a:r>
            <a:r>
              <a:rPr lang="en-IN" sz="1600" b="0" dirty="0">
                <a:solidFill>
                  <a:srgbClr val="3B3B3B"/>
                </a:solidFill>
                <a:effectLst/>
                <a:latin typeface="Arial" panose="020B0604020202020204" pitchFamily="34" charset="0"/>
                <a:cs typeface="Arial" panose="020B0604020202020204" pitchFamily="34" charset="0"/>
              </a:rPr>
              <a:t>);</a:t>
            </a:r>
          </a:p>
          <a:p>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267F99"/>
                </a:solidFill>
                <a:effectLst/>
                <a:latin typeface="Arial" panose="020B0604020202020204" pitchFamily="34" charset="0"/>
                <a:cs typeface="Arial" panose="020B0604020202020204" pitchFamily="34" charset="0"/>
              </a:rPr>
              <a:t>int</a:t>
            </a:r>
            <a:r>
              <a:rPr lang="en-IN" sz="1600" b="0" dirty="0">
                <a:solidFill>
                  <a:srgbClr val="3B3B3B"/>
                </a:solidFill>
                <a:effectLst/>
                <a:latin typeface="Arial" panose="020B0604020202020204" pitchFamily="34" charset="0"/>
                <a:cs typeface="Arial" panose="020B0604020202020204" pitchFamily="34" charset="0"/>
              </a:rPr>
              <a:t> </a:t>
            </a:r>
            <a:r>
              <a:rPr lang="en-IN" sz="1600" b="0" dirty="0" err="1">
                <a:solidFill>
                  <a:srgbClr val="001080"/>
                </a:solidFill>
                <a:effectLst/>
                <a:latin typeface="Arial" panose="020B0604020202020204" pitchFamily="34" charset="0"/>
                <a:cs typeface="Arial" panose="020B0604020202020204" pitchFamily="34" charset="0"/>
              </a:rPr>
              <a:t>num</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00000"/>
                </a:solidFill>
                <a:effectLst/>
                <a:latin typeface="Arial" panose="020B0604020202020204" pitchFamily="34" charset="0"/>
                <a:cs typeface="Arial" panose="020B0604020202020204" pitchFamily="34" charset="0"/>
              </a:rPr>
              <a:t>=</a:t>
            </a:r>
            <a:r>
              <a:rPr lang="en-IN" sz="1600" b="0" dirty="0">
                <a:solidFill>
                  <a:srgbClr val="3B3B3B"/>
                </a:solidFill>
                <a:effectLst/>
                <a:latin typeface="Arial" panose="020B0604020202020204" pitchFamily="34" charset="0"/>
                <a:cs typeface="Arial" panose="020B0604020202020204" pitchFamily="34" charset="0"/>
              </a:rPr>
              <a:t> </a:t>
            </a:r>
            <a:r>
              <a:rPr lang="en-IN" sz="1600" b="0" dirty="0" err="1">
                <a:solidFill>
                  <a:srgbClr val="001080"/>
                </a:solidFill>
                <a:effectLst/>
                <a:latin typeface="Arial" panose="020B0604020202020204" pitchFamily="34" charset="0"/>
                <a:cs typeface="Arial" panose="020B0604020202020204" pitchFamily="34" charset="0"/>
              </a:rPr>
              <a:t>scanner</a:t>
            </a:r>
            <a:r>
              <a:rPr lang="en-IN" sz="1600" b="0" dirty="0" err="1">
                <a:solidFill>
                  <a:srgbClr val="3B3B3B"/>
                </a:solidFill>
                <a:effectLst/>
                <a:latin typeface="Arial" panose="020B0604020202020204" pitchFamily="34" charset="0"/>
                <a:cs typeface="Arial" panose="020B0604020202020204" pitchFamily="34" charset="0"/>
              </a:rPr>
              <a:t>.</a:t>
            </a:r>
            <a:r>
              <a:rPr lang="en-IN" sz="1600" b="0" dirty="0" err="1">
                <a:solidFill>
                  <a:srgbClr val="795E26"/>
                </a:solidFill>
                <a:effectLst/>
                <a:latin typeface="Arial" panose="020B0604020202020204" pitchFamily="34" charset="0"/>
                <a:cs typeface="Arial" panose="020B0604020202020204" pitchFamily="34" charset="0"/>
              </a:rPr>
              <a:t>nextInt</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08000"/>
                </a:solidFill>
                <a:effectLst/>
                <a:latin typeface="Arial" panose="020B0604020202020204" pitchFamily="34" charset="0"/>
                <a:cs typeface="Arial" panose="020B0604020202020204" pitchFamily="34" charset="0"/>
              </a:rPr>
              <a:t>// Reading an integer</a:t>
            </a:r>
          </a:p>
          <a:p>
            <a:br>
              <a:rPr lang="en-IN" sz="1600" b="0" dirty="0">
                <a:solidFill>
                  <a:srgbClr val="3B3B3B"/>
                </a:solidFill>
                <a:effectLst/>
                <a:latin typeface="Arial" panose="020B0604020202020204" pitchFamily="34" charset="0"/>
                <a:cs typeface="Arial" panose="020B0604020202020204" pitchFamily="34" charset="0"/>
              </a:rPr>
            </a:br>
            <a:r>
              <a:rPr lang="en-IN" sz="1600" b="0" dirty="0">
                <a:solidFill>
                  <a:srgbClr val="3B3B3B"/>
                </a:solidFill>
                <a:effectLst/>
                <a:latin typeface="Arial" panose="020B0604020202020204" pitchFamily="34" charset="0"/>
                <a:cs typeface="Arial" panose="020B0604020202020204" pitchFamily="34" charset="0"/>
              </a:rPr>
              <a:t>        </a:t>
            </a:r>
            <a:r>
              <a:rPr lang="en-IN" sz="1600" b="0" dirty="0" err="1">
                <a:solidFill>
                  <a:srgbClr val="001080"/>
                </a:solidFill>
                <a:effectLst/>
                <a:latin typeface="Arial" panose="020B0604020202020204" pitchFamily="34" charset="0"/>
                <a:cs typeface="Arial" panose="020B0604020202020204" pitchFamily="34" charset="0"/>
              </a:rPr>
              <a:t>System</a:t>
            </a:r>
            <a:r>
              <a:rPr lang="en-IN" sz="1600" b="0" dirty="0" err="1">
                <a:solidFill>
                  <a:srgbClr val="3B3B3B"/>
                </a:solidFill>
                <a:effectLst/>
                <a:latin typeface="Arial" panose="020B0604020202020204" pitchFamily="34" charset="0"/>
                <a:cs typeface="Arial" panose="020B0604020202020204" pitchFamily="34" charset="0"/>
              </a:rPr>
              <a:t>.</a:t>
            </a:r>
            <a:r>
              <a:rPr lang="en-IN" sz="1600" b="0" dirty="0" err="1">
                <a:solidFill>
                  <a:srgbClr val="001080"/>
                </a:solidFill>
                <a:effectLst/>
                <a:latin typeface="Arial" panose="020B0604020202020204" pitchFamily="34" charset="0"/>
                <a:cs typeface="Arial" panose="020B0604020202020204" pitchFamily="34" charset="0"/>
              </a:rPr>
              <a:t>out</a:t>
            </a:r>
            <a:r>
              <a:rPr lang="en-IN" sz="1600" b="0" dirty="0" err="1">
                <a:solidFill>
                  <a:srgbClr val="3B3B3B"/>
                </a:solidFill>
                <a:effectLst/>
                <a:latin typeface="Arial" panose="020B0604020202020204" pitchFamily="34" charset="0"/>
                <a:cs typeface="Arial" panose="020B0604020202020204" pitchFamily="34" charset="0"/>
              </a:rPr>
              <a:t>.</a:t>
            </a:r>
            <a:r>
              <a:rPr lang="en-IN" sz="1600" b="0" dirty="0" err="1">
                <a:solidFill>
                  <a:srgbClr val="795E26"/>
                </a:solidFill>
                <a:effectLst/>
                <a:latin typeface="Arial" panose="020B0604020202020204" pitchFamily="34" charset="0"/>
                <a:cs typeface="Arial" panose="020B0604020202020204" pitchFamily="34" charset="0"/>
              </a:rPr>
              <a:t>println</a:t>
            </a:r>
            <a:r>
              <a:rPr lang="en-IN" sz="1600" b="0" dirty="0">
                <a:solidFill>
                  <a:srgbClr val="3B3B3B"/>
                </a:solidFill>
                <a:effectLst/>
                <a:latin typeface="Arial" panose="020B0604020202020204" pitchFamily="34" charset="0"/>
                <a:cs typeface="Arial" panose="020B0604020202020204" pitchFamily="34" charset="0"/>
              </a:rPr>
              <a:t>(</a:t>
            </a:r>
            <a:r>
              <a:rPr lang="en-IN" sz="1600" b="0" dirty="0">
                <a:solidFill>
                  <a:srgbClr val="A31515"/>
                </a:solidFill>
                <a:effectLst/>
                <a:latin typeface="Arial" panose="020B0604020202020204" pitchFamily="34" charset="0"/>
                <a:cs typeface="Arial" panose="020B0604020202020204" pitchFamily="34" charset="0"/>
              </a:rPr>
              <a:t>"Enter a double: "</a:t>
            </a:r>
            <a:r>
              <a:rPr lang="en-IN" sz="1600" b="0" dirty="0">
                <a:solidFill>
                  <a:srgbClr val="3B3B3B"/>
                </a:solidFill>
                <a:effectLst/>
                <a:latin typeface="Arial" panose="020B0604020202020204" pitchFamily="34" charset="0"/>
                <a:cs typeface="Arial" panose="020B0604020202020204" pitchFamily="34" charset="0"/>
              </a:rPr>
              <a:t>);</a:t>
            </a:r>
          </a:p>
          <a:p>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267F99"/>
                </a:solidFill>
                <a:effectLst/>
                <a:latin typeface="Arial" panose="020B0604020202020204" pitchFamily="34" charset="0"/>
                <a:cs typeface="Arial" panose="020B0604020202020204" pitchFamily="34" charset="0"/>
              </a:rPr>
              <a:t>double</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01080"/>
                </a:solidFill>
                <a:effectLst/>
                <a:latin typeface="Arial" panose="020B0604020202020204" pitchFamily="34" charset="0"/>
                <a:cs typeface="Arial" panose="020B0604020202020204" pitchFamily="34" charset="0"/>
              </a:rPr>
              <a:t>decimal</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00000"/>
                </a:solidFill>
                <a:effectLst/>
                <a:latin typeface="Arial" panose="020B0604020202020204" pitchFamily="34" charset="0"/>
                <a:cs typeface="Arial" panose="020B0604020202020204" pitchFamily="34" charset="0"/>
              </a:rPr>
              <a:t>=</a:t>
            </a:r>
            <a:r>
              <a:rPr lang="en-IN" sz="1600" b="0" dirty="0">
                <a:solidFill>
                  <a:srgbClr val="3B3B3B"/>
                </a:solidFill>
                <a:effectLst/>
                <a:latin typeface="Arial" panose="020B0604020202020204" pitchFamily="34" charset="0"/>
                <a:cs typeface="Arial" panose="020B0604020202020204" pitchFamily="34" charset="0"/>
              </a:rPr>
              <a:t> </a:t>
            </a:r>
            <a:r>
              <a:rPr lang="en-IN" sz="1600" b="0" dirty="0" err="1">
                <a:solidFill>
                  <a:srgbClr val="001080"/>
                </a:solidFill>
                <a:effectLst/>
                <a:latin typeface="Arial" panose="020B0604020202020204" pitchFamily="34" charset="0"/>
                <a:cs typeface="Arial" panose="020B0604020202020204" pitchFamily="34" charset="0"/>
              </a:rPr>
              <a:t>scanner</a:t>
            </a:r>
            <a:r>
              <a:rPr lang="en-IN" sz="1600" b="0" dirty="0" err="1">
                <a:solidFill>
                  <a:srgbClr val="3B3B3B"/>
                </a:solidFill>
                <a:effectLst/>
                <a:latin typeface="Arial" panose="020B0604020202020204" pitchFamily="34" charset="0"/>
                <a:cs typeface="Arial" panose="020B0604020202020204" pitchFamily="34" charset="0"/>
              </a:rPr>
              <a:t>.</a:t>
            </a:r>
            <a:r>
              <a:rPr lang="en-IN" sz="1600" b="0" dirty="0" err="1">
                <a:solidFill>
                  <a:srgbClr val="795E26"/>
                </a:solidFill>
                <a:effectLst/>
                <a:latin typeface="Arial" panose="020B0604020202020204" pitchFamily="34" charset="0"/>
                <a:cs typeface="Arial" panose="020B0604020202020204" pitchFamily="34" charset="0"/>
              </a:rPr>
              <a:t>nextDouble</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08000"/>
                </a:solidFill>
                <a:effectLst/>
                <a:latin typeface="Arial" panose="020B0604020202020204" pitchFamily="34" charset="0"/>
                <a:cs typeface="Arial" panose="020B0604020202020204" pitchFamily="34" charset="0"/>
              </a:rPr>
              <a:t>// Reading a double</a:t>
            </a:r>
          </a:p>
          <a:p>
            <a:br>
              <a:rPr lang="en-IN" sz="1600" b="0" dirty="0">
                <a:solidFill>
                  <a:srgbClr val="3B3B3B"/>
                </a:solidFill>
                <a:effectLst/>
                <a:latin typeface="Arial" panose="020B0604020202020204" pitchFamily="34" charset="0"/>
                <a:cs typeface="Arial" panose="020B0604020202020204" pitchFamily="34" charset="0"/>
              </a:rPr>
            </a:br>
            <a:r>
              <a:rPr lang="en-IN" sz="1600" b="0" dirty="0">
                <a:solidFill>
                  <a:srgbClr val="3B3B3B"/>
                </a:solidFill>
                <a:effectLst/>
                <a:latin typeface="Arial" panose="020B0604020202020204" pitchFamily="34" charset="0"/>
                <a:cs typeface="Arial" panose="020B0604020202020204" pitchFamily="34" charset="0"/>
              </a:rPr>
              <a:t>        </a:t>
            </a:r>
            <a:r>
              <a:rPr lang="en-IN" sz="1600" b="0" dirty="0" err="1">
                <a:solidFill>
                  <a:srgbClr val="001080"/>
                </a:solidFill>
                <a:effectLst/>
                <a:latin typeface="Arial" panose="020B0604020202020204" pitchFamily="34" charset="0"/>
                <a:cs typeface="Arial" panose="020B0604020202020204" pitchFamily="34" charset="0"/>
              </a:rPr>
              <a:t>System</a:t>
            </a:r>
            <a:r>
              <a:rPr lang="en-IN" sz="1600" b="0" dirty="0" err="1">
                <a:solidFill>
                  <a:srgbClr val="3B3B3B"/>
                </a:solidFill>
                <a:effectLst/>
                <a:latin typeface="Arial" panose="020B0604020202020204" pitchFamily="34" charset="0"/>
                <a:cs typeface="Arial" panose="020B0604020202020204" pitchFamily="34" charset="0"/>
              </a:rPr>
              <a:t>.</a:t>
            </a:r>
            <a:r>
              <a:rPr lang="en-IN" sz="1600" b="0" dirty="0" err="1">
                <a:solidFill>
                  <a:srgbClr val="001080"/>
                </a:solidFill>
                <a:effectLst/>
                <a:latin typeface="Arial" panose="020B0604020202020204" pitchFamily="34" charset="0"/>
                <a:cs typeface="Arial" panose="020B0604020202020204" pitchFamily="34" charset="0"/>
              </a:rPr>
              <a:t>out</a:t>
            </a:r>
            <a:r>
              <a:rPr lang="en-IN" sz="1600" b="0" dirty="0" err="1">
                <a:solidFill>
                  <a:srgbClr val="3B3B3B"/>
                </a:solidFill>
                <a:effectLst/>
                <a:latin typeface="Arial" panose="020B0604020202020204" pitchFamily="34" charset="0"/>
                <a:cs typeface="Arial" panose="020B0604020202020204" pitchFamily="34" charset="0"/>
              </a:rPr>
              <a:t>.</a:t>
            </a:r>
            <a:r>
              <a:rPr lang="en-IN" sz="1600" b="0" dirty="0" err="1">
                <a:solidFill>
                  <a:srgbClr val="795E26"/>
                </a:solidFill>
                <a:effectLst/>
                <a:latin typeface="Arial" panose="020B0604020202020204" pitchFamily="34" charset="0"/>
                <a:cs typeface="Arial" panose="020B0604020202020204" pitchFamily="34" charset="0"/>
              </a:rPr>
              <a:t>println</a:t>
            </a:r>
            <a:r>
              <a:rPr lang="en-IN" sz="1600" b="0" dirty="0">
                <a:solidFill>
                  <a:srgbClr val="3B3B3B"/>
                </a:solidFill>
                <a:effectLst/>
                <a:latin typeface="Arial" panose="020B0604020202020204" pitchFamily="34" charset="0"/>
                <a:cs typeface="Arial" panose="020B0604020202020204" pitchFamily="34" charset="0"/>
              </a:rPr>
              <a:t>(</a:t>
            </a:r>
            <a:r>
              <a:rPr lang="en-IN" sz="1600" b="0" dirty="0">
                <a:solidFill>
                  <a:srgbClr val="A31515"/>
                </a:solidFill>
                <a:effectLst/>
                <a:latin typeface="Arial" panose="020B0604020202020204" pitchFamily="34" charset="0"/>
                <a:cs typeface="Arial" panose="020B0604020202020204" pitchFamily="34" charset="0"/>
              </a:rPr>
              <a:t>"Enter a string: "</a:t>
            </a:r>
            <a:r>
              <a:rPr lang="en-IN" sz="1600" b="0" dirty="0">
                <a:solidFill>
                  <a:srgbClr val="3B3B3B"/>
                </a:solidFill>
                <a:effectLst/>
                <a:latin typeface="Arial" panose="020B0604020202020204" pitchFamily="34" charset="0"/>
                <a:cs typeface="Arial" panose="020B0604020202020204" pitchFamily="34" charset="0"/>
              </a:rPr>
              <a:t>);</a:t>
            </a:r>
          </a:p>
          <a:p>
            <a:r>
              <a:rPr lang="en-IN" sz="1600" b="0" dirty="0">
                <a:solidFill>
                  <a:srgbClr val="3B3B3B"/>
                </a:solidFill>
                <a:effectLst/>
                <a:latin typeface="Arial" panose="020B0604020202020204" pitchFamily="34" charset="0"/>
                <a:cs typeface="Arial" panose="020B0604020202020204" pitchFamily="34" charset="0"/>
              </a:rPr>
              <a:t>        </a:t>
            </a:r>
            <a:r>
              <a:rPr lang="en-IN" sz="1600" b="0" dirty="0" err="1">
                <a:solidFill>
                  <a:srgbClr val="001080"/>
                </a:solidFill>
                <a:effectLst/>
                <a:latin typeface="Arial" panose="020B0604020202020204" pitchFamily="34" charset="0"/>
                <a:cs typeface="Arial" panose="020B0604020202020204" pitchFamily="34" charset="0"/>
              </a:rPr>
              <a:t>scanner</a:t>
            </a:r>
            <a:r>
              <a:rPr lang="en-IN" sz="1600" b="0" dirty="0" err="1">
                <a:solidFill>
                  <a:srgbClr val="3B3B3B"/>
                </a:solidFill>
                <a:effectLst/>
                <a:latin typeface="Arial" panose="020B0604020202020204" pitchFamily="34" charset="0"/>
                <a:cs typeface="Arial" panose="020B0604020202020204" pitchFamily="34" charset="0"/>
              </a:rPr>
              <a:t>.</a:t>
            </a:r>
            <a:r>
              <a:rPr lang="en-IN" sz="1600" b="0" dirty="0" err="1">
                <a:solidFill>
                  <a:srgbClr val="795E26"/>
                </a:solidFill>
                <a:effectLst/>
                <a:latin typeface="Arial" panose="020B0604020202020204" pitchFamily="34" charset="0"/>
                <a:cs typeface="Arial" panose="020B0604020202020204" pitchFamily="34" charset="0"/>
              </a:rPr>
              <a:t>nextLine</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08000"/>
                </a:solidFill>
                <a:effectLst/>
                <a:latin typeface="Arial" panose="020B0604020202020204" pitchFamily="34" charset="0"/>
                <a:cs typeface="Arial" panose="020B0604020202020204" pitchFamily="34" charset="0"/>
              </a:rPr>
              <a:t>// To consume the newline character left by </a:t>
            </a:r>
            <a:r>
              <a:rPr lang="en-IN" sz="1600" b="0" dirty="0" err="1">
                <a:solidFill>
                  <a:srgbClr val="008000"/>
                </a:solidFill>
                <a:effectLst/>
                <a:latin typeface="Arial" panose="020B0604020202020204" pitchFamily="34" charset="0"/>
                <a:cs typeface="Arial" panose="020B0604020202020204" pitchFamily="34" charset="0"/>
              </a:rPr>
              <a:t>nextDouble</a:t>
            </a:r>
            <a:r>
              <a:rPr lang="en-IN" sz="1600" b="0" dirty="0">
                <a:solidFill>
                  <a:srgbClr val="008000"/>
                </a:solidFill>
                <a:effectLst/>
                <a:latin typeface="Arial" panose="020B0604020202020204" pitchFamily="34" charset="0"/>
                <a:cs typeface="Arial" panose="020B0604020202020204" pitchFamily="34" charset="0"/>
              </a:rPr>
              <a:t>()</a:t>
            </a:r>
            <a:endParaRPr lang="en-IN" sz="1600" b="0" dirty="0">
              <a:solidFill>
                <a:srgbClr val="3B3B3B"/>
              </a:solidFill>
              <a:effectLst/>
              <a:latin typeface="Arial" panose="020B0604020202020204" pitchFamily="34" charset="0"/>
              <a:cs typeface="Arial" panose="020B0604020202020204" pitchFamily="34" charset="0"/>
            </a:endParaRPr>
          </a:p>
          <a:p>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267F99"/>
                </a:solidFill>
                <a:effectLst/>
                <a:latin typeface="Arial" panose="020B0604020202020204" pitchFamily="34" charset="0"/>
                <a:cs typeface="Arial" panose="020B0604020202020204" pitchFamily="34" charset="0"/>
              </a:rPr>
              <a:t>String</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01080"/>
                </a:solidFill>
                <a:effectLst/>
                <a:latin typeface="Arial" panose="020B0604020202020204" pitchFamily="34" charset="0"/>
                <a:cs typeface="Arial" panose="020B0604020202020204" pitchFamily="34" charset="0"/>
              </a:rPr>
              <a:t>str</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00000"/>
                </a:solidFill>
                <a:effectLst/>
                <a:latin typeface="Arial" panose="020B0604020202020204" pitchFamily="34" charset="0"/>
                <a:cs typeface="Arial" panose="020B0604020202020204" pitchFamily="34" charset="0"/>
              </a:rPr>
              <a:t>=</a:t>
            </a:r>
            <a:r>
              <a:rPr lang="en-IN" sz="1600" b="0" dirty="0">
                <a:solidFill>
                  <a:srgbClr val="3B3B3B"/>
                </a:solidFill>
                <a:effectLst/>
                <a:latin typeface="Arial" panose="020B0604020202020204" pitchFamily="34" charset="0"/>
                <a:cs typeface="Arial" panose="020B0604020202020204" pitchFamily="34" charset="0"/>
              </a:rPr>
              <a:t> </a:t>
            </a:r>
            <a:r>
              <a:rPr lang="en-IN" sz="1600" b="0" dirty="0" err="1">
                <a:solidFill>
                  <a:srgbClr val="001080"/>
                </a:solidFill>
                <a:effectLst/>
                <a:latin typeface="Arial" panose="020B0604020202020204" pitchFamily="34" charset="0"/>
                <a:cs typeface="Arial" panose="020B0604020202020204" pitchFamily="34" charset="0"/>
              </a:rPr>
              <a:t>scanner</a:t>
            </a:r>
            <a:r>
              <a:rPr lang="en-IN" sz="1600" b="0" dirty="0" err="1">
                <a:solidFill>
                  <a:srgbClr val="3B3B3B"/>
                </a:solidFill>
                <a:effectLst/>
                <a:latin typeface="Arial" panose="020B0604020202020204" pitchFamily="34" charset="0"/>
                <a:cs typeface="Arial" panose="020B0604020202020204" pitchFamily="34" charset="0"/>
              </a:rPr>
              <a:t>.</a:t>
            </a:r>
            <a:r>
              <a:rPr lang="en-IN" sz="1600" b="0" dirty="0" err="1">
                <a:solidFill>
                  <a:srgbClr val="795E26"/>
                </a:solidFill>
                <a:effectLst/>
                <a:latin typeface="Arial" panose="020B0604020202020204" pitchFamily="34" charset="0"/>
                <a:cs typeface="Arial" panose="020B0604020202020204" pitchFamily="34" charset="0"/>
              </a:rPr>
              <a:t>nextLine</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08000"/>
                </a:solidFill>
                <a:effectLst/>
                <a:latin typeface="Arial" panose="020B0604020202020204" pitchFamily="34" charset="0"/>
                <a:cs typeface="Arial" panose="020B0604020202020204" pitchFamily="34" charset="0"/>
              </a:rPr>
              <a:t>// Reading a string (including spaces)</a:t>
            </a:r>
          </a:p>
          <a:p>
            <a:br>
              <a:rPr lang="en-IN" sz="1600" b="0" dirty="0">
                <a:solidFill>
                  <a:srgbClr val="3B3B3B"/>
                </a:solidFill>
                <a:effectLst/>
                <a:latin typeface="Arial" panose="020B0604020202020204" pitchFamily="34" charset="0"/>
                <a:cs typeface="Arial" panose="020B0604020202020204" pitchFamily="34" charset="0"/>
              </a:rPr>
            </a:b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08000"/>
                </a:solidFill>
                <a:effectLst/>
                <a:latin typeface="Arial" panose="020B0604020202020204" pitchFamily="34" charset="0"/>
                <a:cs typeface="Arial" panose="020B0604020202020204" pitchFamily="34" charset="0"/>
              </a:rPr>
              <a:t>// Output the inputs</a:t>
            </a:r>
            <a:endParaRPr lang="en-IN" sz="1600" b="0" dirty="0">
              <a:solidFill>
                <a:srgbClr val="3B3B3B"/>
              </a:solidFill>
              <a:effectLst/>
              <a:latin typeface="Arial" panose="020B0604020202020204" pitchFamily="34" charset="0"/>
              <a:cs typeface="Arial" panose="020B0604020202020204" pitchFamily="34" charset="0"/>
            </a:endParaRPr>
          </a:p>
          <a:p>
            <a:r>
              <a:rPr lang="en-IN" sz="1600" b="0" dirty="0">
                <a:solidFill>
                  <a:srgbClr val="3B3B3B"/>
                </a:solidFill>
                <a:effectLst/>
                <a:latin typeface="Arial" panose="020B0604020202020204" pitchFamily="34" charset="0"/>
                <a:cs typeface="Arial" panose="020B0604020202020204" pitchFamily="34" charset="0"/>
              </a:rPr>
              <a:t>        </a:t>
            </a:r>
            <a:r>
              <a:rPr lang="en-IN" sz="1600" b="0" dirty="0" err="1">
                <a:solidFill>
                  <a:srgbClr val="001080"/>
                </a:solidFill>
                <a:effectLst/>
                <a:latin typeface="Arial" panose="020B0604020202020204" pitchFamily="34" charset="0"/>
                <a:cs typeface="Arial" panose="020B0604020202020204" pitchFamily="34" charset="0"/>
              </a:rPr>
              <a:t>System</a:t>
            </a:r>
            <a:r>
              <a:rPr lang="en-IN" sz="1600" b="0" dirty="0" err="1">
                <a:solidFill>
                  <a:srgbClr val="3B3B3B"/>
                </a:solidFill>
                <a:effectLst/>
                <a:latin typeface="Arial" panose="020B0604020202020204" pitchFamily="34" charset="0"/>
                <a:cs typeface="Arial" panose="020B0604020202020204" pitchFamily="34" charset="0"/>
              </a:rPr>
              <a:t>.</a:t>
            </a:r>
            <a:r>
              <a:rPr lang="en-IN" sz="1600" b="0" dirty="0" err="1">
                <a:solidFill>
                  <a:srgbClr val="001080"/>
                </a:solidFill>
                <a:effectLst/>
                <a:latin typeface="Arial" panose="020B0604020202020204" pitchFamily="34" charset="0"/>
                <a:cs typeface="Arial" panose="020B0604020202020204" pitchFamily="34" charset="0"/>
              </a:rPr>
              <a:t>out</a:t>
            </a:r>
            <a:r>
              <a:rPr lang="en-IN" sz="1600" b="0" dirty="0" err="1">
                <a:solidFill>
                  <a:srgbClr val="3B3B3B"/>
                </a:solidFill>
                <a:effectLst/>
                <a:latin typeface="Arial" panose="020B0604020202020204" pitchFamily="34" charset="0"/>
                <a:cs typeface="Arial" panose="020B0604020202020204" pitchFamily="34" charset="0"/>
              </a:rPr>
              <a:t>.</a:t>
            </a:r>
            <a:r>
              <a:rPr lang="en-IN" sz="1600" b="0" dirty="0" err="1">
                <a:solidFill>
                  <a:srgbClr val="795E26"/>
                </a:solidFill>
                <a:effectLst/>
                <a:latin typeface="Arial" panose="020B0604020202020204" pitchFamily="34" charset="0"/>
                <a:cs typeface="Arial" panose="020B0604020202020204" pitchFamily="34" charset="0"/>
              </a:rPr>
              <a:t>println</a:t>
            </a:r>
            <a:r>
              <a:rPr lang="en-IN" sz="1600" b="0" dirty="0">
                <a:solidFill>
                  <a:srgbClr val="3B3B3B"/>
                </a:solidFill>
                <a:effectLst/>
                <a:latin typeface="Arial" panose="020B0604020202020204" pitchFamily="34" charset="0"/>
                <a:cs typeface="Arial" panose="020B0604020202020204" pitchFamily="34" charset="0"/>
              </a:rPr>
              <a:t>(</a:t>
            </a:r>
            <a:r>
              <a:rPr lang="en-IN" sz="1600" b="0" dirty="0">
                <a:solidFill>
                  <a:srgbClr val="A31515"/>
                </a:solidFill>
                <a:effectLst/>
                <a:latin typeface="Arial" panose="020B0604020202020204" pitchFamily="34" charset="0"/>
                <a:cs typeface="Arial" panose="020B0604020202020204" pitchFamily="34" charset="0"/>
              </a:rPr>
              <a:t>"Integer: "</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00000"/>
                </a:solidFill>
                <a:effectLst/>
                <a:latin typeface="Arial" panose="020B0604020202020204" pitchFamily="34" charset="0"/>
                <a:cs typeface="Arial" panose="020B0604020202020204" pitchFamily="34" charset="0"/>
              </a:rPr>
              <a:t>+</a:t>
            </a:r>
            <a:r>
              <a:rPr lang="en-IN" sz="1600" b="0" dirty="0">
                <a:solidFill>
                  <a:srgbClr val="3B3B3B"/>
                </a:solidFill>
                <a:effectLst/>
                <a:latin typeface="Arial" panose="020B0604020202020204" pitchFamily="34" charset="0"/>
                <a:cs typeface="Arial" panose="020B0604020202020204" pitchFamily="34" charset="0"/>
              </a:rPr>
              <a:t> </a:t>
            </a:r>
            <a:r>
              <a:rPr lang="en-IN" sz="1600" b="0" dirty="0" err="1">
                <a:solidFill>
                  <a:srgbClr val="3B3B3B"/>
                </a:solidFill>
                <a:effectLst/>
                <a:latin typeface="Arial" panose="020B0604020202020204" pitchFamily="34" charset="0"/>
                <a:cs typeface="Arial" panose="020B0604020202020204" pitchFamily="34" charset="0"/>
              </a:rPr>
              <a:t>num</a:t>
            </a:r>
            <a:r>
              <a:rPr lang="en-IN" sz="1600" b="0" dirty="0">
                <a:solidFill>
                  <a:srgbClr val="3B3B3B"/>
                </a:solidFill>
                <a:effectLst/>
                <a:latin typeface="Arial" panose="020B0604020202020204" pitchFamily="34" charset="0"/>
                <a:cs typeface="Arial" panose="020B0604020202020204" pitchFamily="34" charset="0"/>
              </a:rPr>
              <a:t>);</a:t>
            </a:r>
          </a:p>
          <a:p>
            <a:r>
              <a:rPr lang="en-IN" sz="1600" b="0" dirty="0">
                <a:solidFill>
                  <a:srgbClr val="3B3B3B"/>
                </a:solidFill>
                <a:effectLst/>
                <a:latin typeface="Arial" panose="020B0604020202020204" pitchFamily="34" charset="0"/>
                <a:cs typeface="Arial" panose="020B0604020202020204" pitchFamily="34" charset="0"/>
              </a:rPr>
              <a:t>        </a:t>
            </a:r>
            <a:r>
              <a:rPr lang="en-IN" sz="1600" b="0" dirty="0" err="1">
                <a:solidFill>
                  <a:srgbClr val="001080"/>
                </a:solidFill>
                <a:effectLst/>
                <a:latin typeface="Arial" panose="020B0604020202020204" pitchFamily="34" charset="0"/>
                <a:cs typeface="Arial" panose="020B0604020202020204" pitchFamily="34" charset="0"/>
              </a:rPr>
              <a:t>System</a:t>
            </a:r>
            <a:r>
              <a:rPr lang="en-IN" sz="1600" b="0" dirty="0" err="1">
                <a:solidFill>
                  <a:srgbClr val="3B3B3B"/>
                </a:solidFill>
                <a:effectLst/>
                <a:latin typeface="Arial" panose="020B0604020202020204" pitchFamily="34" charset="0"/>
                <a:cs typeface="Arial" panose="020B0604020202020204" pitchFamily="34" charset="0"/>
              </a:rPr>
              <a:t>.</a:t>
            </a:r>
            <a:r>
              <a:rPr lang="en-IN" sz="1600" b="0" dirty="0" err="1">
                <a:solidFill>
                  <a:srgbClr val="001080"/>
                </a:solidFill>
                <a:effectLst/>
                <a:latin typeface="Arial" panose="020B0604020202020204" pitchFamily="34" charset="0"/>
                <a:cs typeface="Arial" panose="020B0604020202020204" pitchFamily="34" charset="0"/>
              </a:rPr>
              <a:t>out</a:t>
            </a:r>
            <a:r>
              <a:rPr lang="en-IN" sz="1600" b="0" dirty="0" err="1">
                <a:solidFill>
                  <a:srgbClr val="3B3B3B"/>
                </a:solidFill>
                <a:effectLst/>
                <a:latin typeface="Arial" panose="020B0604020202020204" pitchFamily="34" charset="0"/>
                <a:cs typeface="Arial" panose="020B0604020202020204" pitchFamily="34" charset="0"/>
              </a:rPr>
              <a:t>.</a:t>
            </a:r>
            <a:r>
              <a:rPr lang="en-IN" sz="1600" b="0" dirty="0" err="1">
                <a:solidFill>
                  <a:srgbClr val="795E26"/>
                </a:solidFill>
                <a:effectLst/>
                <a:latin typeface="Arial" panose="020B0604020202020204" pitchFamily="34" charset="0"/>
                <a:cs typeface="Arial" panose="020B0604020202020204" pitchFamily="34" charset="0"/>
              </a:rPr>
              <a:t>println</a:t>
            </a:r>
            <a:r>
              <a:rPr lang="en-IN" sz="1600" b="0" dirty="0">
                <a:solidFill>
                  <a:srgbClr val="3B3B3B"/>
                </a:solidFill>
                <a:effectLst/>
                <a:latin typeface="Arial" panose="020B0604020202020204" pitchFamily="34" charset="0"/>
                <a:cs typeface="Arial" panose="020B0604020202020204" pitchFamily="34" charset="0"/>
              </a:rPr>
              <a:t>(</a:t>
            </a:r>
            <a:r>
              <a:rPr lang="en-IN" sz="1600" b="0" dirty="0">
                <a:solidFill>
                  <a:srgbClr val="A31515"/>
                </a:solidFill>
                <a:effectLst/>
                <a:latin typeface="Arial" panose="020B0604020202020204" pitchFamily="34" charset="0"/>
                <a:cs typeface="Arial" panose="020B0604020202020204" pitchFamily="34" charset="0"/>
              </a:rPr>
              <a:t>"Double: "</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00000"/>
                </a:solidFill>
                <a:effectLst/>
                <a:latin typeface="Arial" panose="020B0604020202020204" pitchFamily="34" charset="0"/>
                <a:cs typeface="Arial" panose="020B0604020202020204" pitchFamily="34" charset="0"/>
              </a:rPr>
              <a:t>+</a:t>
            </a:r>
            <a:r>
              <a:rPr lang="en-IN" sz="1600" b="0" dirty="0">
                <a:solidFill>
                  <a:srgbClr val="3B3B3B"/>
                </a:solidFill>
                <a:effectLst/>
                <a:latin typeface="Arial" panose="020B0604020202020204" pitchFamily="34" charset="0"/>
                <a:cs typeface="Arial" panose="020B0604020202020204" pitchFamily="34" charset="0"/>
              </a:rPr>
              <a:t> decimal);</a:t>
            </a:r>
          </a:p>
          <a:p>
            <a:r>
              <a:rPr lang="en-IN" sz="1600" b="0" dirty="0">
                <a:solidFill>
                  <a:srgbClr val="3B3B3B"/>
                </a:solidFill>
                <a:effectLst/>
                <a:latin typeface="Arial" panose="020B0604020202020204" pitchFamily="34" charset="0"/>
                <a:cs typeface="Arial" panose="020B0604020202020204" pitchFamily="34" charset="0"/>
              </a:rPr>
              <a:t>        </a:t>
            </a:r>
            <a:r>
              <a:rPr lang="en-IN" sz="1600" b="0" dirty="0" err="1">
                <a:solidFill>
                  <a:srgbClr val="001080"/>
                </a:solidFill>
                <a:effectLst/>
                <a:latin typeface="Arial" panose="020B0604020202020204" pitchFamily="34" charset="0"/>
                <a:cs typeface="Arial" panose="020B0604020202020204" pitchFamily="34" charset="0"/>
              </a:rPr>
              <a:t>System</a:t>
            </a:r>
            <a:r>
              <a:rPr lang="en-IN" sz="1600" b="0" dirty="0" err="1">
                <a:solidFill>
                  <a:srgbClr val="3B3B3B"/>
                </a:solidFill>
                <a:effectLst/>
                <a:latin typeface="Arial" panose="020B0604020202020204" pitchFamily="34" charset="0"/>
                <a:cs typeface="Arial" panose="020B0604020202020204" pitchFamily="34" charset="0"/>
              </a:rPr>
              <a:t>.</a:t>
            </a:r>
            <a:r>
              <a:rPr lang="en-IN" sz="1600" b="0" dirty="0" err="1">
                <a:solidFill>
                  <a:srgbClr val="001080"/>
                </a:solidFill>
                <a:effectLst/>
                <a:latin typeface="Arial" panose="020B0604020202020204" pitchFamily="34" charset="0"/>
                <a:cs typeface="Arial" panose="020B0604020202020204" pitchFamily="34" charset="0"/>
              </a:rPr>
              <a:t>out</a:t>
            </a:r>
            <a:r>
              <a:rPr lang="en-IN" sz="1600" b="0" dirty="0" err="1">
                <a:solidFill>
                  <a:srgbClr val="3B3B3B"/>
                </a:solidFill>
                <a:effectLst/>
                <a:latin typeface="Arial" panose="020B0604020202020204" pitchFamily="34" charset="0"/>
                <a:cs typeface="Arial" panose="020B0604020202020204" pitchFamily="34" charset="0"/>
              </a:rPr>
              <a:t>.</a:t>
            </a:r>
            <a:r>
              <a:rPr lang="en-IN" sz="1600" b="0" dirty="0" err="1">
                <a:solidFill>
                  <a:srgbClr val="795E26"/>
                </a:solidFill>
                <a:effectLst/>
                <a:latin typeface="Arial" panose="020B0604020202020204" pitchFamily="34" charset="0"/>
                <a:cs typeface="Arial" panose="020B0604020202020204" pitchFamily="34" charset="0"/>
              </a:rPr>
              <a:t>println</a:t>
            </a:r>
            <a:r>
              <a:rPr lang="en-IN" sz="1600" b="0" dirty="0">
                <a:solidFill>
                  <a:srgbClr val="3B3B3B"/>
                </a:solidFill>
                <a:effectLst/>
                <a:latin typeface="Arial" panose="020B0604020202020204" pitchFamily="34" charset="0"/>
                <a:cs typeface="Arial" panose="020B0604020202020204" pitchFamily="34" charset="0"/>
              </a:rPr>
              <a:t>(</a:t>
            </a:r>
            <a:r>
              <a:rPr lang="en-IN" sz="1600" b="0" dirty="0">
                <a:solidFill>
                  <a:srgbClr val="A31515"/>
                </a:solidFill>
                <a:effectLst/>
                <a:latin typeface="Arial" panose="020B0604020202020204" pitchFamily="34" charset="0"/>
                <a:cs typeface="Arial" panose="020B0604020202020204" pitchFamily="34" charset="0"/>
              </a:rPr>
              <a:t>"String: "</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00000"/>
                </a:solidFill>
                <a:effectLst/>
                <a:latin typeface="Arial" panose="020B0604020202020204" pitchFamily="34" charset="0"/>
                <a:cs typeface="Arial" panose="020B0604020202020204" pitchFamily="34" charset="0"/>
              </a:rPr>
              <a:t>+</a:t>
            </a:r>
            <a:r>
              <a:rPr lang="en-IN" sz="1600" b="0" dirty="0">
                <a:solidFill>
                  <a:srgbClr val="3B3B3B"/>
                </a:solidFill>
                <a:effectLst/>
                <a:latin typeface="Arial" panose="020B0604020202020204" pitchFamily="34" charset="0"/>
                <a:cs typeface="Arial" panose="020B0604020202020204" pitchFamily="34" charset="0"/>
              </a:rPr>
              <a:t> str);</a:t>
            </a:r>
          </a:p>
          <a:p>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08000"/>
                </a:solidFill>
                <a:effectLst/>
                <a:latin typeface="Arial" panose="020B0604020202020204" pitchFamily="34" charset="0"/>
                <a:cs typeface="Arial" panose="020B0604020202020204" pitchFamily="34" charset="0"/>
              </a:rPr>
              <a:t>// Close the scanner to prevent resource leaks</a:t>
            </a:r>
            <a:endParaRPr lang="en-IN" sz="1600" b="0" dirty="0">
              <a:solidFill>
                <a:srgbClr val="3B3B3B"/>
              </a:solidFill>
              <a:effectLst/>
              <a:latin typeface="Arial" panose="020B0604020202020204" pitchFamily="34" charset="0"/>
              <a:cs typeface="Arial" panose="020B0604020202020204" pitchFamily="34" charset="0"/>
            </a:endParaRPr>
          </a:p>
          <a:p>
            <a:r>
              <a:rPr lang="en-IN" sz="1600" b="0" dirty="0">
                <a:solidFill>
                  <a:srgbClr val="3B3B3B"/>
                </a:solidFill>
                <a:effectLst/>
                <a:latin typeface="Arial" panose="020B0604020202020204" pitchFamily="34" charset="0"/>
                <a:cs typeface="Arial" panose="020B0604020202020204" pitchFamily="34" charset="0"/>
              </a:rPr>
              <a:t>        </a:t>
            </a:r>
            <a:r>
              <a:rPr lang="en-IN" sz="1600" b="0" dirty="0" err="1">
                <a:solidFill>
                  <a:srgbClr val="001080"/>
                </a:solidFill>
                <a:effectLst/>
                <a:latin typeface="Arial" panose="020B0604020202020204" pitchFamily="34" charset="0"/>
                <a:cs typeface="Arial" panose="020B0604020202020204" pitchFamily="34" charset="0"/>
              </a:rPr>
              <a:t>scanner</a:t>
            </a:r>
            <a:r>
              <a:rPr lang="en-IN" sz="1600" b="0" dirty="0" err="1">
                <a:solidFill>
                  <a:srgbClr val="3B3B3B"/>
                </a:solidFill>
                <a:effectLst/>
                <a:latin typeface="Arial" panose="020B0604020202020204" pitchFamily="34" charset="0"/>
                <a:cs typeface="Arial" panose="020B0604020202020204" pitchFamily="34" charset="0"/>
              </a:rPr>
              <a:t>.</a:t>
            </a:r>
            <a:r>
              <a:rPr lang="en-IN" sz="1600" b="0" dirty="0" err="1">
                <a:solidFill>
                  <a:srgbClr val="795E26"/>
                </a:solidFill>
                <a:effectLst/>
                <a:latin typeface="Arial" panose="020B0604020202020204" pitchFamily="34" charset="0"/>
                <a:cs typeface="Arial" panose="020B0604020202020204" pitchFamily="34" charset="0"/>
              </a:rPr>
              <a:t>close</a:t>
            </a:r>
            <a:r>
              <a:rPr lang="en-IN" sz="1600" b="0" dirty="0">
                <a:solidFill>
                  <a:srgbClr val="3B3B3B"/>
                </a:solidFill>
                <a:effectLst/>
                <a:latin typeface="Arial" panose="020B0604020202020204" pitchFamily="34" charset="0"/>
                <a:cs typeface="Arial" panose="020B0604020202020204" pitchFamily="34" charset="0"/>
              </a:rPr>
              <a:t>();</a:t>
            </a:r>
          </a:p>
          <a:p>
            <a:r>
              <a:rPr lang="en-IN" sz="1600" b="0" dirty="0">
                <a:solidFill>
                  <a:srgbClr val="3B3B3B"/>
                </a:solidFill>
                <a:effectLst/>
                <a:latin typeface="Arial" panose="020B0604020202020204" pitchFamily="34" charset="0"/>
                <a:cs typeface="Arial" panose="020B0604020202020204" pitchFamily="34" charset="0"/>
              </a:rPr>
              <a:t>    }</a:t>
            </a:r>
          </a:p>
          <a:p>
            <a:r>
              <a:rPr lang="en-IN" sz="1600" b="0" dirty="0">
                <a:solidFill>
                  <a:srgbClr val="3B3B3B"/>
                </a:solidFill>
                <a:effectLst/>
                <a:latin typeface="Arial" panose="020B0604020202020204" pitchFamily="34" charset="0"/>
                <a:cs typeface="Arial" panose="020B0604020202020204" pitchFamily="34" charset="0"/>
              </a:rPr>
              <a:t>}</a:t>
            </a: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02847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305F268-3FA3-FD6E-8A4E-D647B44C40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2" name="TextBox 1">
            <a:extLst>
              <a:ext uri="{FF2B5EF4-FFF2-40B4-BE49-F238E27FC236}">
                <a16:creationId xmlns:a16="http://schemas.microsoft.com/office/drawing/2014/main" id="{8E1F99C8-0645-B46E-65C8-00743B7C0199}"/>
              </a:ext>
            </a:extLst>
          </p:cNvPr>
          <p:cNvSpPr txBox="1"/>
          <p:nvPr/>
        </p:nvSpPr>
        <p:spPr>
          <a:xfrm>
            <a:off x="5194150" y="457200"/>
            <a:ext cx="1388522" cy="646331"/>
          </a:xfrm>
          <a:prstGeom prst="rect">
            <a:avLst/>
          </a:prstGeom>
          <a:noFill/>
        </p:spPr>
        <p:txBody>
          <a:bodyPr wrap="none" rtlCol="0">
            <a:spAutoFit/>
          </a:bodyPr>
          <a:lstStyle/>
          <a:p>
            <a:r>
              <a:rPr lang="en-US" sz="3600" b="1" dirty="0"/>
              <a:t>INPUT</a:t>
            </a:r>
            <a:endParaRPr lang="en-IN" sz="3600" b="1" dirty="0"/>
          </a:p>
        </p:txBody>
      </p:sp>
      <p:sp>
        <p:nvSpPr>
          <p:cNvPr id="3" name="Rectangle 1">
            <a:extLst>
              <a:ext uri="{FF2B5EF4-FFF2-40B4-BE49-F238E27FC236}">
                <a16:creationId xmlns:a16="http://schemas.microsoft.com/office/drawing/2014/main" id="{9812E666-46FB-595F-DB17-9EA0EB0F8FDE}"/>
              </a:ext>
            </a:extLst>
          </p:cNvPr>
          <p:cNvSpPr>
            <a:spLocks noChangeArrowheads="1"/>
          </p:cNvSpPr>
          <p:nvPr/>
        </p:nvSpPr>
        <p:spPr bwMode="auto">
          <a:xfrm>
            <a:off x="609600" y="980421"/>
            <a:ext cx="10972800"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Using </a:t>
            </a:r>
            <a:r>
              <a:rPr kumimoji="0" lang="en-US" altLang="en-US" sz="24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BufferedReader</a:t>
            </a:r>
            <a:r>
              <a:rPr kumimoji="0" lang="en-US" altLang="en-US" sz="2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Class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BufferedReader</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is a part of the java.io package and is more efficient than Scanner for reading larger amounts of data, as it buffers input. It reads input as a string, so you’ll need to manually parse the input into other data types if needed.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Steps to use </a:t>
            </a:r>
            <a:r>
              <a:rPr kumimoji="0" lang="en-US" altLang="en-US" sz="16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BufferedReader</a:t>
            </a: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Import </a:t>
            </a:r>
            <a:r>
              <a:rPr kumimoji="0" lang="en-US" altLang="en-US"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java.io.BufferedReader</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and </a:t>
            </a:r>
            <a:r>
              <a:rPr kumimoji="0" lang="en-US" altLang="en-US"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java.io.InputStreamReader</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Wrap </a:t>
            </a:r>
            <a:r>
              <a:rPr kumimoji="0" lang="en-US" altLang="en-US"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InputStreamReader</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inside a </a:t>
            </a:r>
            <a:r>
              <a:rPr kumimoji="0" lang="en-US" altLang="en-US"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BufferedReader</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object.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Use the </a:t>
            </a:r>
            <a:r>
              <a:rPr kumimoji="0" lang="en-US" altLang="en-US"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readLine</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method to read input as a string.</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b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Key Methods in </a:t>
            </a:r>
            <a:r>
              <a:rPr kumimoji="0" lang="en-US" altLang="en-US" sz="16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BufferedReader</a:t>
            </a: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readLine</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Reads a line of text as a string.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Advantages: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More efficient for reading large blocks of input.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Good for reading line-based input (e.g., reading from files).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Disadvantages: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All input is read as a string, so parsing is necessary if you need other data types.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Needs exception handling because </a:t>
            </a:r>
            <a:r>
              <a:rPr kumimoji="0" lang="en-US" altLang="en-US"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readLine</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throws </a:t>
            </a:r>
            <a:r>
              <a:rPr kumimoji="0" lang="en-US" altLang="en-US"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IOException</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5048118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1630</TotalTime>
  <Words>2018</Words>
  <Application>Microsoft Office PowerPoint</Application>
  <PresentationFormat>Widescreen</PresentationFormat>
  <Paragraphs>254</Paragraphs>
  <Slides>17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Wingdings</vt:lpstr>
      <vt:lpstr>Arial Black</vt:lpstr>
      <vt:lpstr>Nunito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Karikalan , Mathiyazhagan</dc:creator>
  <cp:keywords>Basic input/Output</cp:keywords>
  <cp:lastModifiedBy>mathi .</cp:lastModifiedBy>
  <cp:revision>418</cp:revision>
  <dcterms:created xsi:type="dcterms:W3CDTF">2006-08-16T00:00:00Z</dcterms:created>
  <dcterms:modified xsi:type="dcterms:W3CDTF">2024-12-01T11:19:58Z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1033-11.2.0.9747</vt:lpwstr>
  </property>
</Properties>
</file>