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47"/>
  </p:notesMasterIdLst>
  <p:handoutMasterIdLst>
    <p:handoutMasterId r:id="rId48"/>
  </p:handoutMasterIdLst>
  <p:sldIdLst>
    <p:sldId id="421" r:id="rId2"/>
    <p:sldId id="426" r:id="rId3"/>
    <p:sldId id="462" r:id="rId4"/>
    <p:sldId id="512" r:id="rId5"/>
    <p:sldId id="513" r:id="rId6"/>
    <p:sldId id="516" r:id="rId7"/>
    <p:sldId id="517" r:id="rId8"/>
    <p:sldId id="514" r:id="rId9"/>
    <p:sldId id="518" r:id="rId10"/>
    <p:sldId id="519" r:id="rId11"/>
    <p:sldId id="515" r:id="rId12"/>
    <p:sldId id="520" r:id="rId13"/>
    <p:sldId id="521" r:id="rId14"/>
    <p:sldId id="522" r:id="rId15"/>
    <p:sldId id="523" r:id="rId16"/>
    <p:sldId id="524" r:id="rId17"/>
    <p:sldId id="525" r:id="rId18"/>
    <p:sldId id="526" r:id="rId19"/>
    <p:sldId id="527" r:id="rId20"/>
    <p:sldId id="528" r:id="rId21"/>
    <p:sldId id="529" r:id="rId22"/>
    <p:sldId id="530" r:id="rId23"/>
    <p:sldId id="531" r:id="rId24"/>
    <p:sldId id="532" r:id="rId25"/>
    <p:sldId id="533" r:id="rId26"/>
    <p:sldId id="534" r:id="rId27"/>
    <p:sldId id="535" r:id="rId28"/>
    <p:sldId id="536" r:id="rId29"/>
    <p:sldId id="537" r:id="rId30"/>
    <p:sldId id="539" r:id="rId31"/>
    <p:sldId id="510" r:id="rId32"/>
    <p:sldId id="538" r:id="rId33"/>
    <p:sldId id="547" r:id="rId34"/>
    <p:sldId id="540" r:id="rId35"/>
    <p:sldId id="541" r:id="rId36"/>
    <p:sldId id="542" r:id="rId37"/>
    <p:sldId id="543" r:id="rId38"/>
    <p:sldId id="544" r:id="rId39"/>
    <p:sldId id="550" r:id="rId40"/>
    <p:sldId id="551" r:id="rId41"/>
    <p:sldId id="552" r:id="rId42"/>
    <p:sldId id="546" r:id="rId43"/>
    <p:sldId id="548" r:id="rId44"/>
    <p:sldId id="549" r:id="rId45"/>
    <p:sldId id="461" r:id="rId46"/>
  </p:sldIdLst>
  <p:sldSz cx="12192000" cy="6858000"/>
  <p:notesSz cx="6858000" cy="9144000"/>
  <p:embeddedFontLst>
    <p:embeddedFont>
      <p:font typeface="Consolas" panose="020B0609020204030204" pitchFamily="49" charset="0"/>
      <p:regular r:id="rId49"/>
      <p:bold r:id="rId50"/>
      <p:italic r:id="rId51"/>
      <p:boldItalic r:id="rId52"/>
    </p:embeddedFont>
    <p:embeddedFont>
      <p:font typeface="Georgia" panose="02040502050405020303" pitchFamily="18" charset="0"/>
      <p:regular r:id="rId53"/>
      <p:bold r:id="rId54"/>
      <p:italic r:id="rId55"/>
      <p:boldItalic r:id="rId56"/>
    </p:embeddedFont>
    <p:embeddedFont>
      <p:font typeface="Nunito Sans" pitchFamily="2" charset="0"/>
      <p:regular r:id="rId57"/>
      <p:bold r:id="rId58"/>
      <p:italic r:id="rId59"/>
      <p:boldItalic r:id="rId6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98">
          <p15:clr>
            <a:srgbClr val="A4A3A4"/>
          </p15:clr>
        </p15:guide>
        <p15:guide id="2" pos="600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thi ." initials="m." lastIdx="1" clrIdx="0">
    <p:extLst>
      <p:ext uri="{19B8F6BF-5375-455C-9EA6-DF929625EA0E}">
        <p15:presenceInfo xmlns:p15="http://schemas.microsoft.com/office/powerpoint/2012/main" userId="412d3b596514a29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618B1"/>
    <a:srgbClr val="ED3C1F"/>
    <a:srgbClr val="000000"/>
    <a:srgbClr val="D94333"/>
    <a:srgbClr val="CB5541"/>
    <a:srgbClr val="D56837"/>
    <a:srgbClr val="F05136"/>
    <a:srgbClr val="E5E5E5"/>
    <a:srgbClr val="525252"/>
    <a:srgbClr val="1A1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87" autoAdjust="0"/>
    <p:restoredTop sz="95033" autoAdjust="0"/>
  </p:normalViewPr>
  <p:slideViewPr>
    <p:cSldViewPr>
      <p:cViewPr varScale="1">
        <p:scale>
          <a:sx n="110" d="100"/>
          <a:sy n="110" d="100"/>
        </p:scale>
        <p:origin x="348" y="108"/>
      </p:cViewPr>
      <p:guideLst>
        <p:guide orient="horz" pos="698"/>
        <p:guide pos="6000"/>
      </p:guideLst>
    </p:cSldViewPr>
  </p:slideViewPr>
  <p:notesTextViewPr>
    <p:cViewPr>
      <p:scale>
        <a:sx n="100" d="100"/>
        <a:sy n="100" d="100"/>
      </p:scale>
      <p:origin x="0" y="0"/>
    </p:cViewPr>
  </p:notesTextViewPr>
  <p:sorterViewPr>
    <p:cViewPr>
      <p:scale>
        <a:sx n="80" d="100"/>
        <a:sy n="80" d="100"/>
      </p:scale>
      <p:origin x="0" y="-115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font" Target="fonts/font2.fntdata"/><Relationship Id="rId55" Type="http://schemas.openxmlformats.org/officeDocument/2006/relationships/font" Target="fonts/font7.fntdata"/><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font" Target="fonts/font10.fntdata"/><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56" Type="http://schemas.openxmlformats.org/officeDocument/2006/relationships/font" Target="fonts/font8.fntdata"/><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font" Target="fonts/font9.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 Id="rId60" Type="http://schemas.openxmlformats.org/officeDocument/2006/relationships/font" Target="fonts/font12.fntdata"/><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12/1/2024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dirty="0"/>
          </a:p>
        </p:txBody>
      </p:sp>
    </p:spTree>
    <p:extLst>
      <p:ext uri="{BB962C8B-B14F-4D97-AF65-F5344CB8AC3E}">
        <p14:creationId xmlns:p14="http://schemas.microsoft.com/office/powerpoint/2010/main" val="8647884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12/1/2024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dirty="0"/>
          </a:p>
        </p:txBody>
      </p:sp>
    </p:spTree>
    <p:extLst>
      <p:ext uri="{BB962C8B-B14F-4D97-AF65-F5344CB8AC3E}">
        <p14:creationId xmlns:p14="http://schemas.microsoft.com/office/powerpoint/2010/main" val="2983620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1"/>
              <a:t>1</a:t>
            </a:r>
            <a:r>
              <a:rPr lang="en-US" b="1" baseline="30000"/>
              <a:t>st</a:t>
            </a:r>
            <a:r>
              <a:rPr lang="en-US" b="1"/>
              <a:t> slide (Mandatory)</a:t>
            </a: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extLst>
      <p:ext uri="{BB962C8B-B14F-4D97-AF65-F5344CB8AC3E}">
        <p14:creationId xmlns:p14="http://schemas.microsoft.com/office/powerpoint/2010/main" val="2993455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45</a:t>
            </a:fld>
            <a:endParaRPr lang="en-US"/>
          </a:p>
        </p:txBody>
      </p:sp>
    </p:spTree>
    <p:extLst>
      <p:ext uri="{BB962C8B-B14F-4D97-AF65-F5344CB8AC3E}">
        <p14:creationId xmlns:p14="http://schemas.microsoft.com/office/powerpoint/2010/main" val="4190133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12/1/2024</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6" name="Picture 5">
            <a:extLst>
              <a:ext uri="{FF2B5EF4-FFF2-40B4-BE49-F238E27FC236}">
                <a16:creationId xmlns:a16="http://schemas.microsoft.com/office/drawing/2014/main" id="{9F8247E0-BCFF-73A0-0843-94C6EAE171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extLst>
      <p:ext uri="{BB962C8B-B14F-4D97-AF65-F5344CB8AC3E}">
        <p14:creationId xmlns:p14="http://schemas.microsoft.com/office/powerpoint/2010/main" val="2854870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34844"/>
            <a:ext cx="10972800" cy="561692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Examples of if Statement with Different Conditions:</a:t>
            </a: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age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16</a:t>
            </a:r>
            <a:r>
              <a:rPr lang="en-US" sz="1600" b="0" dirty="0">
                <a:solidFill>
                  <a:srgbClr val="3B3B3B"/>
                </a:solidFill>
                <a:effectLst/>
                <a:latin typeface="Arial" panose="020B0604020202020204" pitchFamily="34" charset="0"/>
                <a:cs typeface="Arial" panose="020B0604020202020204" pitchFamily="34" charset="0"/>
              </a:rPr>
              <a:t>;</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(age </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18</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are eligible to vote."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are not eligible to vote."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endParaRPr lang="en-US" sz="1600" b="0" dirty="0">
              <a:solidFill>
                <a:srgbClr val="3B3B3B"/>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the program checks if age is greater than or equal to 18.</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Since age is 16, the condition is false, so the else block is executed, printing "You are not eligible to vote."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lang="en-US" sz="1600" b="0" dirty="0">
              <a:solidFill>
                <a:srgbClr val="3B3B3B"/>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combine conditions using logical operators (&amp;&amp;, ||, etc.) inside an if-else statement.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eaLnBrk="0" fontAlgn="base" hangingPunct="0">
              <a:spcBef>
                <a:spcPct val="0"/>
              </a:spcBef>
              <a:spcAft>
                <a:spcPct val="0"/>
              </a:spcAft>
            </a:pPr>
            <a:r>
              <a:rPr lang="en-IN" sz="2000" b="1" dirty="0">
                <a:latin typeface="Arial" panose="020B0604020202020204" pitchFamily="34" charset="0"/>
                <a:cs typeface="Arial" panose="020B0604020202020204" pitchFamily="34" charset="0"/>
              </a:rPr>
              <a:t>Example with Logical Operators:</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temperature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30</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(temperature </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25</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&amp;&amp;</a:t>
            </a:r>
            <a:r>
              <a:rPr lang="en-US" sz="1600" b="0" dirty="0">
                <a:solidFill>
                  <a:srgbClr val="3B3B3B"/>
                </a:solidFill>
                <a:effectLst/>
                <a:latin typeface="Arial" panose="020B0604020202020204" pitchFamily="34" charset="0"/>
                <a:cs typeface="Arial" panose="020B0604020202020204" pitchFamily="34" charset="0"/>
              </a:rPr>
              <a:t> temperature </a:t>
            </a:r>
            <a:r>
              <a:rPr lang="en-US" sz="1600" b="0" dirty="0">
                <a:solidFill>
                  <a:srgbClr val="000000"/>
                </a:solidFill>
                <a:effectLst/>
                <a:latin typeface="Arial" panose="020B0604020202020204" pitchFamily="34" charset="0"/>
                <a:cs typeface="Arial" panose="020B0604020202020204" pitchFamily="34" charset="0"/>
              </a:rPr>
              <a:t>&lt;=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35</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"It's a warm 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"The weather is not warm."</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condition temperature &gt;= 25 &amp;&amp; temperature &lt;= 35 checks if the temperature is between 25 and 35 degrees inclusive.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Since the condition is true, the message "It's a warm day" is printed.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were false, the program would print "The weather is not warm."</a:t>
            </a: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3" name="Rectangle 2">
            <a:extLst>
              <a:ext uri="{FF2B5EF4-FFF2-40B4-BE49-F238E27FC236}">
                <a16:creationId xmlns:a16="http://schemas.microsoft.com/office/drawing/2014/main" id="{1ACEF49C-816B-50C9-F865-E474EC72748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AD57EE5-32FF-8205-0403-92EEBAA00B6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D434428-601A-5515-8670-021731CB9B9F}"/>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3784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0972800" cy="323165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if-else-if Ladder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if-else-if ladder</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Java allows you to test multiple conditions sequentially. If one of the conditions is true, its corresponding block of code is executed, and the rest of the ladder is skipped. If none of the conditions are true, the else block (if present) is executed.</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Sequential evaluation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conditions are evaluated one after the other. Once a condition is found to be true, the corresponding block is executed, and the rest of the ladder is skipped.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else block is optional</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You can omit the else block if you only want to handle specific cases and don't need to handle the scenario where none of the conditions are true.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Efficient use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if-else-if ladder is useful when there are multiple conditions to check, such as determining a grade, checking age ranges, or comparing values.</a:t>
            </a:r>
          </a:p>
        </p:txBody>
      </p:sp>
    </p:spTree>
    <p:extLst>
      <p:ext uri="{BB962C8B-B14F-4D97-AF65-F5344CB8AC3E}">
        <p14:creationId xmlns:p14="http://schemas.microsoft.com/office/powerpoint/2010/main" val="2321802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0972800" cy="505779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 of if-else-if Ladder: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(condition1)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execute if condition1 is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(condition2)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execute if condition2 is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(condition3)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execute if condition3 is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execute if none of the above conditions are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How It 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program first checks condition1. If it is true, the corresponding block of code is executed, and the rest of the else-if blocks are skipped.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condition1 is false, the program checks condition2, and so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none of the conditions are true, the else block (if present) is executed.</a:t>
            </a:r>
          </a:p>
        </p:txBody>
      </p:sp>
    </p:spTree>
    <p:extLst>
      <p:ext uri="{BB962C8B-B14F-4D97-AF65-F5344CB8AC3E}">
        <p14:creationId xmlns:p14="http://schemas.microsoft.com/office/powerpoint/2010/main" val="2087159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0972800" cy="554510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of if-else-if Statement: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Grading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marks</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85</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(marks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90</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"Grade: A"</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(marks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80</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"Grade: B"</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(marks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70</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"Grade: C"</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(marks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60</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"Grade: D"</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"Grade: F"</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program checks multiple conditions:</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marks are 90 or higher, it prints "Grade: A".</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marks are between 80 and 89, it prints "Grade: B".</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none of the conditions are met, the else block runs, printing "Grade: 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marks = 85, the condition marks &gt;= 80 is true, so the program prints "Grade: B" and skips the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rest of the conditions.</a:t>
            </a:r>
          </a:p>
        </p:txBody>
      </p:sp>
    </p:spTree>
    <p:extLst>
      <p:ext uri="{BB962C8B-B14F-4D97-AF65-F5344CB8AC3E}">
        <p14:creationId xmlns:p14="http://schemas.microsoft.com/office/powerpoint/2010/main" val="37490669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0972800" cy="572464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of if-else-if Statement: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Checking Age Group)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age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25</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(age </a:t>
            </a:r>
            <a:r>
              <a:rPr lang="en-IN" sz="1600" b="0" dirty="0">
                <a:solidFill>
                  <a:srgbClr val="000000"/>
                </a:solidFill>
                <a:effectLst/>
                <a:latin typeface="Arial" panose="020B0604020202020204" pitchFamily="34" charset="0"/>
                <a:cs typeface="Arial" panose="020B0604020202020204" pitchFamily="34" charset="0"/>
              </a:rPr>
              <a:t>&lt;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13</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"Child"</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(age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13</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&amp;&amp;</a:t>
            </a:r>
            <a:r>
              <a:rPr lang="en-IN" sz="1600" b="0" dirty="0">
                <a:solidFill>
                  <a:srgbClr val="3B3B3B"/>
                </a:solidFill>
                <a:effectLst/>
                <a:latin typeface="Arial" panose="020B0604020202020204" pitchFamily="34" charset="0"/>
                <a:cs typeface="Arial" panose="020B0604020202020204" pitchFamily="34" charset="0"/>
              </a:rPr>
              <a:t> age </a:t>
            </a:r>
            <a:r>
              <a:rPr lang="en-IN" sz="1600" b="0" dirty="0">
                <a:solidFill>
                  <a:srgbClr val="000000"/>
                </a:solidFill>
                <a:effectLst/>
                <a:latin typeface="Arial" panose="020B0604020202020204" pitchFamily="34" charset="0"/>
                <a:cs typeface="Arial" panose="020B0604020202020204" pitchFamily="34" charset="0"/>
              </a:rPr>
              <a:t>&lt;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20</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"Teenager"</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(age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20</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&amp;&amp;</a:t>
            </a:r>
            <a:r>
              <a:rPr lang="en-IN" sz="1600" b="0" dirty="0">
                <a:solidFill>
                  <a:srgbClr val="3B3B3B"/>
                </a:solidFill>
                <a:effectLst/>
                <a:latin typeface="Arial" panose="020B0604020202020204" pitchFamily="34" charset="0"/>
                <a:cs typeface="Arial" panose="020B0604020202020204" pitchFamily="34" charset="0"/>
              </a:rPr>
              <a:t> age </a:t>
            </a:r>
            <a:r>
              <a:rPr lang="en-IN" sz="1600" b="0" dirty="0">
                <a:solidFill>
                  <a:srgbClr val="000000"/>
                </a:solidFill>
                <a:effectLst/>
                <a:latin typeface="Arial" panose="020B0604020202020204" pitchFamily="34" charset="0"/>
                <a:cs typeface="Arial" panose="020B0604020202020204" pitchFamily="34" charset="0"/>
              </a:rPr>
              <a:t>&lt;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60</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"Adult"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"Senior Citizen"</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lang="en-US" altLang="en-US" sz="16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age is less than 13, the program prints "Child".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age is between 13 and 19, it prints "Teenager".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age is between 20 and 59, it prints "Adult".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Otherwise, the program prints "Senior Citizen".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For age = 25, the program will print "Adult".</a:t>
            </a:r>
          </a:p>
        </p:txBody>
      </p:sp>
    </p:spTree>
    <p:extLst>
      <p:ext uri="{BB962C8B-B14F-4D97-AF65-F5344CB8AC3E}">
        <p14:creationId xmlns:p14="http://schemas.microsoft.com/office/powerpoint/2010/main" val="404960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0972800" cy="468846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of if-else-if Statement: </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(Comparing Three Numbers)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Consolas" panose="020B0609020204030204" pitchFamily="49" charset="0"/>
              </a:rPr>
              <a:t>int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a</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10</a:t>
            </a:r>
            <a:r>
              <a:rPr lang="en-IN" sz="1600" b="0" dirty="0">
                <a:solidFill>
                  <a:srgbClr val="3B3B3B"/>
                </a:solidFill>
                <a:effectLst/>
                <a:latin typeface="Consolas" panose="020B0609020204030204" pitchFamily="49" charset="0"/>
              </a:rPr>
              <a:t>, b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20</a:t>
            </a:r>
            <a:r>
              <a:rPr lang="en-IN" sz="1600" b="0" dirty="0">
                <a:solidFill>
                  <a:srgbClr val="3B3B3B"/>
                </a:solidFill>
                <a:effectLst/>
                <a:latin typeface="Consolas" panose="020B0609020204030204" pitchFamily="49" charset="0"/>
              </a:rPr>
              <a:t>, c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15</a:t>
            </a:r>
            <a:r>
              <a:rPr lang="en-IN" sz="1600" b="0" dirty="0">
                <a:solidFill>
                  <a:srgbClr val="3B3B3B"/>
                </a:solidFill>
                <a:effectLst/>
                <a:latin typeface="Consolas" panose="020B0609020204030204" pitchFamily="49" charset="0"/>
              </a:rPr>
              <a:t>;</a:t>
            </a:r>
          </a:p>
          <a:p>
            <a:pPr>
              <a:lnSpc>
                <a:spcPts val="1425"/>
              </a:lnSpc>
            </a:pPr>
            <a:br>
              <a:rPr lang="en-IN" sz="1600" b="0" dirty="0">
                <a:solidFill>
                  <a:srgbClr val="3B3B3B"/>
                </a:solidFill>
                <a:effectLst/>
                <a:latin typeface="Consolas" panose="020B0609020204030204" pitchFamily="49" charset="0"/>
              </a:rPr>
            </a:br>
            <a:r>
              <a:rPr lang="en-IN" sz="1600" b="0" dirty="0">
                <a:solidFill>
                  <a:srgbClr val="AF00DB"/>
                </a:solidFill>
                <a:effectLst/>
                <a:latin typeface="Consolas" panose="020B0609020204030204" pitchFamily="49" charset="0"/>
              </a:rPr>
              <a:t>if</a:t>
            </a:r>
            <a:r>
              <a:rPr lang="en-IN" sz="1600" b="0" dirty="0">
                <a:solidFill>
                  <a:srgbClr val="3B3B3B"/>
                </a:solidFill>
                <a:effectLst/>
                <a:latin typeface="Consolas" panose="020B0609020204030204" pitchFamily="49" charset="0"/>
              </a:rPr>
              <a:t> (a </a:t>
            </a:r>
            <a:r>
              <a:rPr lang="en-IN" sz="1600" b="0" dirty="0">
                <a:solidFill>
                  <a:srgbClr val="000000"/>
                </a:solidFill>
                <a:effectLst/>
                <a:latin typeface="Consolas" panose="020B0609020204030204" pitchFamily="49" charset="0"/>
              </a:rPr>
              <a:t>&gt;</a:t>
            </a:r>
            <a:r>
              <a:rPr lang="en-IN" sz="1600" b="0" dirty="0">
                <a:solidFill>
                  <a:srgbClr val="3B3B3B"/>
                </a:solidFill>
                <a:effectLst/>
                <a:latin typeface="Consolas" panose="020B0609020204030204" pitchFamily="49" charset="0"/>
              </a:rPr>
              <a:t> b </a:t>
            </a:r>
            <a:r>
              <a:rPr lang="en-IN" sz="1600" b="0" dirty="0">
                <a:solidFill>
                  <a:srgbClr val="000000"/>
                </a:solidFill>
                <a:effectLst/>
                <a:latin typeface="Consolas" panose="020B0609020204030204" pitchFamily="49" charset="0"/>
              </a:rPr>
              <a:t>&amp;&amp;</a:t>
            </a:r>
            <a:r>
              <a:rPr lang="en-IN" sz="1600" b="0" dirty="0">
                <a:solidFill>
                  <a:srgbClr val="3B3B3B"/>
                </a:solidFill>
                <a:effectLst/>
                <a:latin typeface="Consolas" panose="020B0609020204030204" pitchFamily="49" charset="0"/>
              </a:rPr>
              <a:t> a </a:t>
            </a:r>
            <a:r>
              <a:rPr lang="en-IN" sz="1600" b="0" dirty="0">
                <a:solidFill>
                  <a:srgbClr val="000000"/>
                </a:solidFill>
                <a:effectLst/>
                <a:latin typeface="Consolas" panose="020B0609020204030204" pitchFamily="49" charset="0"/>
              </a:rPr>
              <a:t>&gt;</a:t>
            </a:r>
            <a:r>
              <a:rPr lang="en-IN" sz="1600" b="0" dirty="0">
                <a:solidFill>
                  <a:srgbClr val="3B3B3B"/>
                </a:solidFill>
                <a:effectLst/>
                <a:latin typeface="Consolas" panose="020B0609020204030204" pitchFamily="49" charset="0"/>
              </a:rPr>
              <a:t> c) </a:t>
            </a:r>
          </a:p>
          <a:p>
            <a:pPr>
              <a:lnSpc>
                <a:spcPts val="1425"/>
              </a:lnSpc>
            </a:pP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"a is the largest"</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p>
          <a:p>
            <a:pPr>
              <a:lnSpc>
                <a:spcPts val="1425"/>
              </a:lnSpc>
            </a:pPr>
            <a:r>
              <a:rPr lang="en-IN" sz="1600" b="0" dirty="0">
                <a:solidFill>
                  <a:srgbClr val="AF00DB"/>
                </a:solidFill>
                <a:effectLst/>
                <a:latin typeface="Consolas" panose="020B0609020204030204" pitchFamily="49" charset="0"/>
              </a:rPr>
              <a:t>else</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if</a:t>
            </a:r>
            <a:r>
              <a:rPr lang="en-IN" sz="1600" b="0" dirty="0">
                <a:solidFill>
                  <a:srgbClr val="3B3B3B"/>
                </a:solidFill>
                <a:effectLst/>
                <a:latin typeface="Consolas" panose="020B0609020204030204" pitchFamily="49" charset="0"/>
              </a:rPr>
              <a:t> (b </a:t>
            </a:r>
            <a:r>
              <a:rPr lang="en-IN" sz="1600" b="0" dirty="0">
                <a:solidFill>
                  <a:srgbClr val="000000"/>
                </a:solidFill>
                <a:effectLst/>
                <a:latin typeface="Consolas" panose="020B0609020204030204" pitchFamily="49" charset="0"/>
              </a:rPr>
              <a:t>&gt;</a:t>
            </a:r>
            <a:r>
              <a:rPr lang="en-IN" sz="1600" b="0" dirty="0">
                <a:solidFill>
                  <a:srgbClr val="3B3B3B"/>
                </a:solidFill>
                <a:effectLst/>
                <a:latin typeface="Consolas" panose="020B0609020204030204" pitchFamily="49" charset="0"/>
              </a:rPr>
              <a:t> c) </a:t>
            </a:r>
          </a:p>
          <a:p>
            <a:pPr>
              <a:lnSpc>
                <a:spcPts val="1425"/>
              </a:lnSpc>
            </a:pP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"b is the largest"</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p>
          <a:p>
            <a:pPr>
              <a:lnSpc>
                <a:spcPts val="1425"/>
              </a:lnSpc>
            </a:pPr>
            <a:r>
              <a:rPr lang="en-IN" sz="1600" b="0" dirty="0">
                <a:solidFill>
                  <a:srgbClr val="AF00DB"/>
                </a:solidFill>
                <a:effectLst/>
                <a:latin typeface="Consolas" panose="020B0609020204030204" pitchFamily="49" charset="0"/>
              </a:rPr>
              <a:t>else</a:t>
            </a:r>
            <a:r>
              <a:rPr lang="en-IN" sz="1600" b="0" dirty="0">
                <a:solidFill>
                  <a:srgbClr val="3B3B3B"/>
                </a:solidFill>
                <a:effectLst/>
                <a:latin typeface="Consolas" panose="020B0609020204030204" pitchFamily="49" charset="0"/>
              </a:rPr>
              <a:t> </a:t>
            </a:r>
          </a:p>
          <a:p>
            <a:pPr>
              <a:lnSpc>
                <a:spcPts val="1425"/>
              </a:lnSpc>
            </a:pP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"c is the largest"</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a:t>
            </a:r>
          </a:p>
          <a:p>
            <a:pPr>
              <a:lnSpc>
                <a:spcPts val="1425"/>
              </a:lnSpc>
            </a:pPr>
            <a:br>
              <a:rPr lang="en-IN" sz="1600" b="0" dirty="0">
                <a:solidFill>
                  <a:srgbClr val="3B3B3B"/>
                </a:solidFill>
                <a:effectLst/>
                <a:latin typeface="Consolas" panose="020B0609020204030204" pitchFamily="49" charset="0"/>
              </a:rPr>
            </a:b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program checks which number is the largest among a, b, and 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Since b is the largest, the output is "b is the largest".</a:t>
            </a:r>
          </a:p>
        </p:txBody>
      </p:sp>
    </p:spTree>
    <p:extLst>
      <p:ext uri="{BB962C8B-B14F-4D97-AF65-F5344CB8AC3E}">
        <p14:creationId xmlns:p14="http://schemas.microsoft.com/office/powerpoint/2010/main" val="143544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0972800" cy="50167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cs typeface="Arial" panose="020B0604020202020204" pitchFamily="34" charset="0"/>
              </a:rPr>
              <a:t>4</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Nested if Statement</a:t>
            </a:r>
          </a:p>
          <a:p>
            <a:pPr marL="285750" indent="-285750" eaLnBrk="0" fontAlgn="base" hangingPunct="0">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nested if statement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Java is used when there are multiple layers of conditions to evaluate, meaning an if statement is placed inside another if or else block. This allows you to check multiple conditions in a hierarchical or layered manner, where one condition depends on another. </a:t>
            </a:r>
          </a:p>
          <a:p>
            <a:pPr marL="285750" indent="-285750" eaLnBrk="0" fontAlgn="base" hangingPunct="0">
              <a:spcBef>
                <a:spcPct val="0"/>
              </a:spcBef>
              <a:spcAft>
                <a:spcPct val="0"/>
              </a:spcAft>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How Nested if Works: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outer if checks the first condition (condition1).</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condition1 is true, the inner if is evaluated for condition2.</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inner block only runs if both condition1 and condition2 are true.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condition1 is false, the program skips the inner block and executes the code in the else block (if there is one).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 to Remember: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 flow</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Nested if statements allow for complex decision-making by checking conditions within conditions.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Readability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Too many nested if statements can make the code harder to read and understand. Use them wisely to avoid complexity.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Indentation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Proper indentation is crucial in nested if statements to make the logic clearer.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Execution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inner if statement is only executed if the outer if condition is true.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Nested if statements are powerful but should be used carefully to avoid overly complex code that becomes hard to maintain and understand.</a:t>
            </a:r>
          </a:p>
        </p:txBody>
      </p:sp>
    </p:spTree>
    <p:extLst>
      <p:ext uri="{BB962C8B-B14F-4D97-AF65-F5344CB8AC3E}">
        <p14:creationId xmlns:p14="http://schemas.microsoft.com/office/powerpoint/2010/main" val="486015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65795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of Nested if Statement: (Checking multiple conditions for eligibility)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age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20</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err="1">
                <a:solidFill>
                  <a:srgbClr val="267F99"/>
                </a:solidFill>
                <a:effectLst/>
                <a:latin typeface="Arial" panose="020B0604020202020204" pitchFamily="34" charset="0"/>
                <a:cs typeface="Arial" panose="020B0604020202020204" pitchFamily="34" charset="0"/>
              </a:rPr>
              <a:t>boolean</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hasID</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true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(age </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18</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are old enough to vote."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3B3B3B"/>
                </a:solidFill>
                <a:effectLst/>
                <a:latin typeface="Arial" panose="020B0604020202020204" pitchFamily="34" charset="0"/>
                <a:cs typeface="Arial" panose="020B0604020202020204" pitchFamily="34" charset="0"/>
              </a:rPr>
              <a:t>hasID</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dirty="0">
                <a:solidFill>
                  <a:srgbClr val="3B3B3B"/>
                </a:solidFill>
                <a:latin typeface="Arial" panose="020B0604020202020204" pitchFamily="34" charset="0"/>
                <a:cs typeface="Arial" panose="020B0604020202020204" pitchFamily="34" charset="0"/>
              </a:rPr>
              <a:t>    </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are allowed to vote."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 </a:t>
            </a:r>
          </a:p>
          <a:p>
            <a:pPr>
              <a:lnSpc>
                <a:spcPts val="1425"/>
              </a:lnSpc>
            </a:pPr>
            <a:r>
              <a:rPr lang="en-US" sz="1600" dirty="0">
                <a:solidFill>
                  <a:srgbClr val="3B3B3B"/>
                </a:solidFill>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dirty="0">
                <a:solidFill>
                  <a:srgbClr val="3B3B3B"/>
                </a:solidFill>
                <a:latin typeface="Arial" panose="020B0604020202020204" pitchFamily="34" charset="0"/>
                <a:cs typeface="Arial" panose="020B0604020202020204" pitchFamily="34" charset="0"/>
              </a:rPr>
              <a:t>    </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need an ID to vote."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else</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are not old enough to vote."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outer if checks if the person is at least 18 years old.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is true (age is 20), the inner if checks if the person has an ID.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both conditions are true, the message "You are allowed to vote" is printed.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hasID</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is false, the message "You need an ID to vote" is printed.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age is less than 18, the program prints "You are not old enough to vote" and skips the inner block.</a:t>
            </a:r>
          </a:p>
        </p:txBody>
      </p:sp>
    </p:spTree>
    <p:extLst>
      <p:ext uri="{BB962C8B-B14F-4D97-AF65-F5344CB8AC3E}">
        <p14:creationId xmlns:p14="http://schemas.microsoft.com/office/powerpoint/2010/main" val="3573955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70412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of Nested if Statement: (</a:t>
            </a:r>
            <a:r>
              <a:rPr kumimoji="0" lang="en-US" altLang="en-US" sz="2400" b="1" i="0" u="none" strike="noStrike" cap="none" normalizeH="0" baseline="0" dirty="0">
                <a:ln>
                  <a:noFill/>
                </a:ln>
                <a:solidFill>
                  <a:schemeClr val="tx1"/>
                </a:solidFill>
                <a:effectLst/>
                <a:latin typeface="Arial" panose="020B0604020202020204" pitchFamily="34" charset="0"/>
              </a:rPr>
              <a:t>Calculating grades based on marks)</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Consolas" panose="020B0609020204030204" pitchFamily="49" charset="0"/>
              </a:rPr>
              <a:t>int</a:t>
            </a:r>
            <a:r>
              <a:rPr lang="en-IN" sz="1600" b="0" dirty="0">
                <a:solidFill>
                  <a:srgbClr val="3B3B3B"/>
                </a:solidFill>
                <a:effectLst/>
                <a:latin typeface="Consolas" panose="020B0609020204030204" pitchFamily="49" charset="0"/>
              </a:rPr>
              <a:t> </a:t>
            </a:r>
            <a:r>
              <a:rPr lang="en-IN" sz="1600" b="0" dirty="0">
                <a:solidFill>
                  <a:srgbClr val="001080"/>
                </a:solidFill>
                <a:effectLst/>
                <a:latin typeface="Consolas" panose="020B0609020204030204" pitchFamily="49" charset="0"/>
              </a:rPr>
              <a:t>marks</a:t>
            </a:r>
            <a:r>
              <a:rPr lang="en-IN" sz="1600" b="0" dirty="0">
                <a:solidFill>
                  <a:srgbClr val="3B3B3B"/>
                </a:solidFill>
                <a:effectLst/>
                <a:latin typeface="Consolas" panose="020B0609020204030204" pitchFamily="49" charset="0"/>
              </a:rPr>
              <a:t> </a:t>
            </a:r>
            <a:r>
              <a:rPr lang="en-IN" sz="1600" b="0" dirty="0">
                <a:solidFill>
                  <a:srgbClr val="000000"/>
                </a:solidFill>
                <a:effectLst/>
                <a:latin typeface="Consolas" panose="020B0609020204030204" pitchFamily="49" charset="0"/>
              </a:rPr>
              <a: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85</a:t>
            </a:r>
            <a:r>
              <a:rPr lang="en-IN" sz="1600" b="0" dirty="0">
                <a:solidFill>
                  <a:srgbClr val="3B3B3B"/>
                </a:solidFill>
                <a:effectLst/>
                <a:latin typeface="Consolas" panose="020B0609020204030204" pitchFamily="49" charset="0"/>
              </a:rPr>
              <a:t>;</a:t>
            </a:r>
            <a:br>
              <a:rPr lang="en-IN" sz="1600" b="0" dirty="0">
                <a:solidFill>
                  <a:srgbClr val="3B3B3B"/>
                </a:solidFill>
                <a:effectLst/>
                <a:latin typeface="Consolas" panose="020B0609020204030204" pitchFamily="49" charset="0"/>
              </a:rPr>
            </a:br>
            <a:r>
              <a:rPr lang="en-IN" sz="1600" b="0" dirty="0">
                <a:solidFill>
                  <a:srgbClr val="AF00DB"/>
                </a:solidFill>
                <a:effectLst/>
                <a:latin typeface="Consolas" panose="020B0609020204030204" pitchFamily="49" charset="0"/>
              </a:rPr>
              <a:t>if</a:t>
            </a:r>
            <a:r>
              <a:rPr lang="en-IN" sz="1600" b="0" dirty="0">
                <a:solidFill>
                  <a:srgbClr val="3B3B3B"/>
                </a:solidFill>
                <a:effectLst/>
                <a:latin typeface="Consolas" panose="020B0609020204030204" pitchFamily="49" charset="0"/>
              </a:rPr>
              <a:t> (marks </a:t>
            </a:r>
            <a:r>
              <a:rPr lang="en-IN" sz="1600" b="0" dirty="0">
                <a:solidFill>
                  <a:srgbClr val="000000"/>
                </a:solidFill>
                <a:effectLst/>
                <a:latin typeface="Consolas" panose="020B0609020204030204" pitchFamily="49" charset="0"/>
              </a:rPr>
              <a:t>&gt;=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50</a:t>
            </a:r>
            <a:r>
              <a:rPr lang="en-IN" sz="1600" b="0" dirty="0">
                <a:solidFill>
                  <a:srgbClr val="3B3B3B"/>
                </a:solidFill>
                <a:effectLst/>
                <a:latin typeface="Consolas" panose="020B0609020204030204" pitchFamily="49" charset="0"/>
              </a:rPr>
              <a:t>) </a:t>
            </a:r>
          </a:p>
          <a:p>
            <a:pPr>
              <a:lnSpc>
                <a:spcPts val="1425"/>
              </a:lnSpc>
            </a:pP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"You passed."</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if</a:t>
            </a:r>
            <a:r>
              <a:rPr lang="en-IN" sz="1600" b="0" dirty="0">
                <a:solidFill>
                  <a:srgbClr val="3B3B3B"/>
                </a:solidFill>
                <a:effectLst/>
                <a:latin typeface="Consolas" panose="020B0609020204030204" pitchFamily="49" charset="0"/>
              </a:rPr>
              <a:t> (marks </a:t>
            </a:r>
            <a:r>
              <a:rPr lang="en-IN" sz="1600" b="0" dirty="0">
                <a:solidFill>
                  <a:srgbClr val="000000"/>
                </a:solidFill>
                <a:effectLst/>
                <a:latin typeface="Consolas" panose="020B0609020204030204" pitchFamily="49" charset="0"/>
              </a:rPr>
              <a:t>&gt;=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90</a:t>
            </a:r>
            <a:r>
              <a:rPr lang="en-IN" sz="1600" b="0" dirty="0">
                <a:solidFill>
                  <a:srgbClr val="3B3B3B"/>
                </a:solidFill>
                <a:effectLst/>
                <a:latin typeface="Consolas" panose="020B0609020204030204" pitchFamily="49" charset="0"/>
              </a:rPr>
              <a:t>) </a:t>
            </a:r>
          </a:p>
          <a:p>
            <a:pPr>
              <a:lnSpc>
                <a:spcPts val="1425"/>
              </a:lnSpc>
            </a:pPr>
            <a:r>
              <a:rPr lang="en-IN" sz="1600" b="0" dirty="0">
                <a:solidFill>
                  <a:srgbClr val="3B3B3B"/>
                </a:solidFill>
                <a:effectLst/>
                <a:latin typeface="Consolas" panose="020B0609020204030204" pitchFamily="49" charset="0"/>
              </a:rPr>
              <a:t>    {</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"Grade: A"</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 </a:t>
            </a:r>
          </a:p>
          <a:p>
            <a:pPr>
              <a:lnSpc>
                <a:spcPts val="1425"/>
              </a:lnSpc>
            </a:pP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else</a:t>
            </a:r>
            <a:r>
              <a:rPr lang="en-IN" sz="1600" b="0" dirty="0">
                <a:solidFill>
                  <a:srgbClr val="3B3B3B"/>
                </a:solidFill>
                <a:effectLst/>
                <a:latin typeface="Consolas" panose="020B0609020204030204" pitchFamily="49" charset="0"/>
              </a:rPr>
              <a:t> </a:t>
            </a:r>
            <a:r>
              <a:rPr lang="en-IN" sz="1600" b="0" dirty="0">
                <a:solidFill>
                  <a:srgbClr val="AF00DB"/>
                </a:solidFill>
                <a:effectLst/>
                <a:latin typeface="Consolas" panose="020B0609020204030204" pitchFamily="49" charset="0"/>
              </a:rPr>
              <a:t>if</a:t>
            </a:r>
            <a:r>
              <a:rPr lang="en-IN" sz="1600" b="0" dirty="0">
                <a:solidFill>
                  <a:srgbClr val="3B3B3B"/>
                </a:solidFill>
                <a:effectLst/>
                <a:latin typeface="Consolas" panose="020B0609020204030204" pitchFamily="49" charset="0"/>
              </a:rPr>
              <a:t> (marks </a:t>
            </a:r>
            <a:r>
              <a:rPr lang="en-IN" sz="1600" b="0" dirty="0">
                <a:solidFill>
                  <a:srgbClr val="000000"/>
                </a:solidFill>
                <a:effectLst/>
                <a:latin typeface="Consolas" panose="020B0609020204030204" pitchFamily="49" charset="0"/>
              </a:rPr>
              <a:t>&gt;=</a:t>
            </a:r>
            <a:r>
              <a:rPr lang="en-IN" sz="1600" b="0" dirty="0">
                <a:solidFill>
                  <a:srgbClr val="3B3B3B"/>
                </a:solidFill>
                <a:effectLst/>
                <a:latin typeface="Consolas" panose="020B0609020204030204" pitchFamily="49" charset="0"/>
              </a:rPr>
              <a:t> </a:t>
            </a:r>
            <a:r>
              <a:rPr lang="en-IN" sz="1600" b="0" dirty="0">
                <a:solidFill>
                  <a:srgbClr val="098658"/>
                </a:solidFill>
                <a:effectLst/>
                <a:latin typeface="Consolas" panose="020B0609020204030204" pitchFamily="49" charset="0"/>
              </a:rPr>
              <a:t>80</a:t>
            </a:r>
            <a:r>
              <a:rPr lang="en-IN" sz="1600" b="0" dirty="0">
                <a:solidFill>
                  <a:srgbClr val="3B3B3B"/>
                </a:solidFill>
                <a:effectLst/>
                <a:latin typeface="Consolas" panose="020B0609020204030204" pitchFamily="49" charset="0"/>
              </a:rPr>
              <a:t>) </a:t>
            </a:r>
          </a:p>
          <a:p>
            <a:pPr>
              <a:lnSpc>
                <a:spcPts val="1425"/>
              </a:lnSpc>
            </a:pPr>
            <a:r>
              <a:rPr lang="en-IN" sz="1600" dirty="0">
                <a:solidFill>
                  <a:srgbClr val="3B3B3B"/>
                </a:solidFill>
                <a:latin typeface="Consolas" panose="020B0609020204030204" pitchFamily="49" charset="0"/>
              </a:rPr>
              <a:t>    </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"Grade: B"</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 </a:t>
            </a:r>
          </a:p>
          <a:p>
            <a:pPr>
              <a:lnSpc>
                <a:spcPts val="1425"/>
              </a:lnSpc>
            </a:pPr>
            <a:r>
              <a:rPr lang="en-IN" sz="1600" dirty="0">
                <a:solidFill>
                  <a:srgbClr val="3B3B3B"/>
                </a:solidFill>
                <a:latin typeface="Consolas" panose="020B0609020204030204" pitchFamily="49" charset="0"/>
              </a:rPr>
              <a:t>    </a:t>
            </a:r>
            <a:r>
              <a:rPr lang="en-IN" sz="1600" b="0" dirty="0">
                <a:solidFill>
                  <a:srgbClr val="AF00DB"/>
                </a:solidFill>
                <a:effectLst/>
                <a:latin typeface="Consolas" panose="020B0609020204030204" pitchFamily="49" charset="0"/>
              </a:rPr>
              <a:t>else</a:t>
            </a:r>
            <a:r>
              <a:rPr lang="en-IN" sz="1600" b="0" dirty="0">
                <a:solidFill>
                  <a:srgbClr val="3B3B3B"/>
                </a:solidFill>
                <a:effectLst/>
                <a:latin typeface="Consolas" panose="020B0609020204030204" pitchFamily="49" charset="0"/>
              </a:rPr>
              <a:t> </a:t>
            </a:r>
          </a:p>
          <a:p>
            <a:pPr>
              <a:lnSpc>
                <a:spcPts val="1425"/>
              </a:lnSpc>
            </a:pPr>
            <a:r>
              <a:rPr lang="en-IN" sz="1600" dirty="0">
                <a:solidFill>
                  <a:srgbClr val="3B3B3B"/>
                </a:solidFill>
                <a:latin typeface="Consolas" panose="020B0609020204030204" pitchFamily="49" charset="0"/>
              </a:rPr>
              <a:t>    </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"Grade: C"</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p>
          <a:p>
            <a:pPr>
              <a:lnSpc>
                <a:spcPts val="1425"/>
              </a:lnSpc>
            </a:pPr>
            <a:r>
              <a:rPr lang="en-IN" sz="1600" b="0" dirty="0">
                <a:solidFill>
                  <a:srgbClr val="3B3B3B"/>
                </a:solidFill>
                <a:effectLst/>
                <a:latin typeface="Consolas" panose="020B0609020204030204" pitchFamily="49" charset="0"/>
              </a:rPr>
              <a:t>} </a:t>
            </a:r>
          </a:p>
          <a:p>
            <a:pPr>
              <a:lnSpc>
                <a:spcPts val="1425"/>
              </a:lnSpc>
            </a:pPr>
            <a:r>
              <a:rPr lang="en-IN" sz="1600" b="0" dirty="0">
                <a:solidFill>
                  <a:srgbClr val="AF00DB"/>
                </a:solidFill>
                <a:effectLst/>
                <a:latin typeface="Consolas" panose="020B0609020204030204" pitchFamily="49" charset="0"/>
              </a:rPr>
              <a:t>else</a:t>
            </a:r>
            <a:r>
              <a:rPr lang="en-IN" sz="1600" b="0" dirty="0">
                <a:solidFill>
                  <a:srgbClr val="3B3B3B"/>
                </a:solidFill>
                <a:effectLst/>
                <a:latin typeface="Consolas" panose="020B0609020204030204" pitchFamily="49" charset="0"/>
              </a:rPr>
              <a:t> </a:t>
            </a:r>
          </a:p>
          <a:p>
            <a:pPr>
              <a:lnSpc>
                <a:spcPts val="1425"/>
              </a:lnSpc>
            </a:pP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    </a:t>
            </a:r>
            <a:r>
              <a:rPr lang="en-IN" sz="1600" b="0" dirty="0" err="1">
                <a:solidFill>
                  <a:srgbClr val="001080"/>
                </a:solidFill>
                <a:effectLst/>
                <a:latin typeface="Consolas" panose="020B0609020204030204" pitchFamily="49" charset="0"/>
              </a:rPr>
              <a:t>System</a:t>
            </a:r>
            <a:r>
              <a:rPr lang="en-IN" sz="1600" b="0" dirty="0" err="1">
                <a:solidFill>
                  <a:srgbClr val="3B3B3B"/>
                </a:solidFill>
                <a:effectLst/>
                <a:latin typeface="Consolas" panose="020B0609020204030204" pitchFamily="49" charset="0"/>
              </a:rPr>
              <a:t>.</a:t>
            </a:r>
            <a:r>
              <a:rPr lang="en-IN" sz="1600" b="0" dirty="0" err="1">
                <a:solidFill>
                  <a:srgbClr val="001080"/>
                </a:solidFill>
                <a:effectLst/>
                <a:latin typeface="Consolas" panose="020B0609020204030204" pitchFamily="49" charset="0"/>
              </a:rPr>
              <a:t>out</a:t>
            </a:r>
            <a:r>
              <a:rPr lang="en-IN" sz="1600" b="0" dirty="0" err="1">
                <a:solidFill>
                  <a:srgbClr val="3B3B3B"/>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println</a:t>
            </a:r>
            <a:r>
              <a:rPr lang="en-IN" sz="1600" b="0" dirty="0">
                <a:solidFill>
                  <a:srgbClr val="3B3B3B"/>
                </a:solidFill>
                <a:effectLst/>
                <a:latin typeface="Consolas" panose="020B0609020204030204" pitchFamily="49" charset="0"/>
              </a:rPr>
              <a:t>(</a:t>
            </a:r>
            <a:r>
              <a:rPr lang="en-IN" sz="1600" b="0" dirty="0">
                <a:solidFill>
                  <a:srgbClr val="A31515"/>
                </a:solidFill>
                <a:effectLst/>
                <a:latin typeface="Consolas" panose="020B0609020204030204" pitchFamily="49" charset="0"/>
              </a:rPr>
              <a:t>"You failed."</a:t>
            </a:r>
            <a:r>
              <a:rPr lang="en-IN" sz="1600" b="0" dirty="0">
                <a:solidFill>
                  <a:srgbClr val="3B3B3B"/>
                </a:solidFill>
                <a:effectLst/>
                <a:latin typeface="Consolas" panose="020B0609020204030204" pitchFamily="49" charset="0"/>
              </a:rPr>
              <a:t>);</a:t>
            </a:r>
          </a:p>
          <a:p>
            <a:pPr>
              <a:lnSpc>
                <a:spcPts val="1425"/>
              </a:lnSpc>
            </a:pPr>
            <a:r>
              <a:rPr lang="en-IN" sz="1600" b="0" dirty="0">
                <a:solidFill>
                  <a:srgbClr val="3B3B3B"/>
                </a:solidFill>
                <a:effectLst/>
                <a:latin typeface="Consolas" panose="020B0609020204030204" pitchFamily="49" charset="0"/>
              </a:rPr>
              <a:t>}</a:t>
            </a:r>
          </a:p>
          <a:p>
            <a:pPr>
              <a:lnSpc>
                <a:spcPts val="1425"/>
              </a:lnSpc>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outer if checks if the student passed with a score of 50 or higher.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student passed, the nested if statements determine the grade based on the score.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marks&gt;=90, the grade is A, if marks&gt;=80, the grade is B, and for other passing scores, the grade is C.</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marks is below 50, the student failed.</a:t>
            </a:r>
          </a:p>
        </p:txBody>
      </p:sp>
    </p:spTree>
    <p:extLst>
      <p:ext uri="{BB962C8B-B14F-4D97-AF65-F5344CB8AC3E}">
        <p14:creationId xmlns:p14="http://schemas.microsoft.com/office/powerpoint/2010/main" val="1824309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88366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of Nested if Statement: (</a:t>
            </a:r>
            <a:r>
              <a:rPr lang="en-US" altLang="en-US" sz="2400" b="1" dirty="0">
                <a:latin typeface="Arial" panose="020B0604020202020204" pitchFamily="34" charset="0"/>
                <a:cs typeface="Arial" panose="020B0604020202020204" pitchFamily="34" charset="0"/>
              </a:rPr>
              <a:t>F</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ind max among the given three)</a:t>
            </a: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a</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10</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b</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20</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c</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30</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b)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c)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"a is the largest."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 </a:t>
            </a:r>
          </a:p>
          <a:p>
            <a:pPr>
              <a:lnSpc>
                <a:spcPts val="1425"/>
              </a:lnSpc>
            </a:pPr>
            <a:r>
              <a:rPr lang="en-IN" sz="1600" dirty="0">
                <a:solidFill>
                  <a:srgbClr val="3B3B3B"/>
                </a:solidFill>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"c is the largest."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(b </a:t>
            </a:r>
            <a:r>
              <a:rPr lang="en-IN" sz="1600" b="0" dirty="0">
                <a:solidFill>
                  <a:srgbClr val="000000"/>
                </a:solidFill>
                <a:effectLst/>
                <a:latin typeface="Arial" panose="020B0604020202020204" pitchFamily="34" charset="0"/>
                <a:cs typeface="Arial" panose="020B0604020202020204" pitchFamily="34" charset="0"/>
              </a:rPr>
              <a:t>&gt;</a:t>
            </a:r>
            <a:r>
              <a:rPr lang="en-IN" sz="1600" b="0" dirty="0">
                <a:solidFill>
                  <a:srgbClr val="3B3B3B"/>
                </a:solidFill>
                <a:effectLst/>
                <a:latin typeface="Arial" panose="020B0604020202020204" pitchFamily="34" charset="0"/>
                <a:cs typeface="Arial" panose="020B0604020202020204" pitchFamily="34" charset="0"/>
              </a:rPr>
              <a:t> c)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"b is the largest."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 </a:t>
            </a:r>
          </a:p>
          <a:p>
            <a:pPr>
              <a:lnSpc>
                <a:spcPts val="1425"/>
              </a:lnSpc>
            </a:pPr>
            <a:r>
              <a:rPr lang="en-IN" sz="1600" dirty="0">
                <a:solidFill>
                  <a:srgbClr val="3B3B3B"/>
                </a:solidFill>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else</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"c is the largest."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first condition (a &gt; b) is checked in the outer if.</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 &gt; b, another if inside it checks whether a &gt; c. If true, a is the largest; otherwise, c is the largest.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outer condition is false (a &lt;= b), the else block checks whether b &gt; c. If true, b is the largest; </a:t>
            </a:r>
          </a:p>
          <a:p>
            <a:pPr marR="0" lvl="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otherwise, c is the largest.</a:t>
            </a:r>
          </a:p>
        </p:txBody>
      </p:sp>
    </p:spTree>
    <p:extLst>
      <p:ext uri="{BB962C8B-B14F-4D97-AF65-F5344CB8AC3E}">
        <p14:creationId xmlns:p14="http://schemas.microsoft.com/office/powerpoint/2010/main" val="2887678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3" name="TextBox 2">
            <a:extLst>
              <a:ext uri="{FF2B5EF4-FFF2-40B4-BE49-F238E27FC236}">
                <a16:creationId xmlns:a16="http://schemas.microsoft.com/office/drawing/2014/main" id="{978A5B27-09E8-E246-01B1-A0555B117305}"/>
              </a:ext>
            </a:extLst>
          </p:cNvPr>
          <p:cNvSpPr txBox="1"/>
          <p:nvPr/>
        </p:nvSpPr>
        <p:spPr>
          <a:xfrm>
            <a:off x="2324100" y="1925273"/>
            <a:ext cx="7508846" cy="646331"/>
          </a:xfrm>
          <a:prstGeom prst="rect">
            <a:avLst/>
          </a:prstGeom>
          <a:noFill/>
        </p:spPr>
        <p:txBody>
          <a:bodyPr wrap="square">
            <a:spAutoFit/>
          </a:bodyPr>
          <a:lstStyle/>
          <a:p>
            <a:pPr algn="ctr"/>
            <a:r>
              <a:rPr lang="en-IN" sz="3600" b="1" i="0" u="none" strike="noStrike" dirty="0">
                <a:effectLst/>
                <a:latin typeface="Georgia" panose="02040502050405020303" pitchFamily="18" charset="0"/>
              </a:rPr>
              <a:t>Control Statements</a:t>
            </a:r>
            <a:endParaRPr lang="en-IN" sz="3600" b="1" dirty="0"/>
          </a:p>
        </p:txBody>
      </p:sp>
      <p:sp>
        <p:nvSpPr>
          <p:cNvPr id="4" name="Rectangle 3">
            <a:extLst>
              <a:ext uri="{FF2B5EF4-FFF2-40B4-BE49-F238E27FC236}">
                <a16:creationId xmlns:a16="http://schemas.microsoft.com/office/drawing/2014/main" id="{FF4E21E7-36D4-98E2-2D97-D27314541366}"/>
              </a:ext>
            </a:extLst>
          </p:cNvPr>
          <p:cNvSpPr/>
          <p:nvPr/>
        </p:nvSpPr>
        <p:spPr>
          <a:xfrm>
            <a:off x="2324100" y="1925273"/>
            <a:ext cx="7543800" cy="685800"/>
          </a:xfrm>
          <a:prstGeom prst="rect">
            <a:avLst/>
          </a:prstGeom>
          <a:noFill/>
          <a:effectLst>
            <a:glow rad="101600">
              <a:schemeClr val="accent3">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4062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446276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Statements: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statement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Java is used to execute one block of code among many choices, based on the value of an expression. The switch expression can be of different types (integers, characters, strings, etc.), and the corresponding case that matches the value of the expression will be executed.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Java switch supports several types of values, including:</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Primitive types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 char, byte, short, etc., are supported in switch.</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String</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You can use String values in switch from Java 7 onward.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Use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constants in switch to handle sets of constant values.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Wrapper classes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Wrapper types like Integer, Character, etc., can be used thanks to auto-unboxing.</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Enhanced switch</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From Java 12, switch expressions allow returning values and support a cleaner arrow syntax.</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switch statement provides an efficient way to write readable, structured code, especially when handling multiple possible values for a variable.</a:t>
            </a:r>
          </a:p>
        </p:txBody>
      </p:sp>
    </p:spTree>
    <p:extLst>
      <p:ext uri="{BB962C8B-B14F-4D97-AF65-F5344CB8AC3E}">
        <p14:creationId xmlns:p14="http://schemas.microsoft.com/office/powerpoint/2010/main" val="2299542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409855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Basic Syntax of switch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switch</a:t>
            </a:r>
            <a:r>
              <a:rPr lang="en-US" sz="1600" b="0" dirty="0">
                <a:solidFill>
                  <a:srgbClr val="3B3B3B"/>
                </a:solidFill>
                <a:effectLst/>
                <a:latin typeface="Arial" panose="020B0604020202020204" pitchFamily="34" charset="0"/>
                <a:cs typeface="Arial" panose="020B0604020202020204" pitchFamily="34" charset="0"/>
              </a:rPr>
              <a:t> (expression)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value1</a:t>
            </a:r>
            <a:r>
              <a:rPr lang="en-US" sz="1600" b="0" dirty="0">
                <a:solidFill>
                  <a:srgbClr val="AF00DB"/>
                </a:solidFill>
                <a:effectLst/>
                <a:latin typeface="Arial" panose="020B0604020202020204" pitchFamily="34" charset="0"/>
                <a:cs typeface="Arial" panose="020B0604020202020204" pitchFamily="34" charset="0"/>
              </a:rPr>
              <a: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be executed if expression == value1</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break</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value2</a:t>
            </a:r>
            <a:r>
              <a:rPr lang="en-US" sz="1600" b="0" dirty="0">
                <a:solidFill>
                  <a:srgbClr val="AF00DB"/>
                </a:solidFill>
                <a:effectLst/>
                <a:latin typeface="Arial" panose="020B0604020202020204" pitchFamily="34" charset="0"/>
                <a:cs typeface="Arial" panose="020B0604020202020204" pitchFamily="34" charset="0"/>
              </a:rPr>
              <a: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be executed if expression == value2</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break</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default: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be executed if no cases match</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expression is evaluated and compared with each case.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a match is found, the corresponding block of code is executed.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break statement is used to terminate the switch block and avoid the execution of subsequent cases (fall-through behavior).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default block is optional and executes if no case matches.</a:t>
            </a:r>
          </a:p>
        </p:txBody>
      </p:sp>
    </p:spTree>
    <p:extLst>
      <p:ext uri="{BB962C8B-B14F-4D97-AF65-F5344CB8AC3E}">
        <p14:creationId xmlns:p14="http://schemas.microsoft.com/office/powerpoint/2010/main" val="518911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4938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with int Type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is the most common use of the switch statement, where the expression is of type int or an equivalent numeric type like byte, short,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day</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3</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switch</a:t>
            </a:r>
            <a:r>
              <a:rPr lang="en-IN" sz="1600" b="0" dirty="0">
                <a:solidFill>
                  <a:srgbClr val="3B3B3B"/>
                </a:solidFill>
                <a:effectLst/>
                <a:latin typeface="Arial" panose="020B0604020202020204" pitchFamily="34" charset="0"/>
                <a:cs typeface="Arial" panose="020B0604020202020204" pitchFamily="34" charset="0"/>
              </a:rPr>
              <a:t> (day)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"Monday"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"Tuesday"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3</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"Wednesday"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default: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"Invalid 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the day variable holds the value 3, so the code in the block for case 3 will execute, </a:t>
            </a:r>
          </a:p>
          <a:p>
            <a:pPr marR="0" lvl="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printing "Wednesday".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no match is found (e.g., day = 7), the default block is executed.</a:t>
            </a:r>
          </a:p>
        </p:txBody>
      </p:sp>
    </p:spTree>
    <p:extLst>
      <p:ext uri="{BB962C8B-B14F-4D97-AF65-F5344CB8AC3E}">
        <p14:creationId xmlns:p14="http://schemas.microsoft.com/office/powerpoint/2010/main" val="2873565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18603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with char Type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You can also use switch with char values. The char type holds single characters enclosed in single quotes.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char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grade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'B'</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switch</a:t>
            </a:r>
            <a:r>
              <a:rPr lang="en-IN" sz="1600" b="0" dirty="0">
                <a:solidFill>
                  <a:srgbClr val="3B3B3B"/>
                </a:solidFill>
                <a:effectLst/>
                <a:latin typeface="Arial" panose="020B0604020202020204" pitchFamily="34" charset="0"/>
                <a:cs typeface="Arial" panose="020B0604020202020204" pitchFamily="34" charset="0"/>
              </a:rPr>
              <a:t> (grade)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'A'</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"Excellent!"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'B'</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"Good!"</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'C'</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"Average"</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default: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"Invalid grade"</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lang="en-US" altLang="en-US" sz="16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Here, the char variable grade is checked against the different cases. Since grade is 'B', the program prints "Good!".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value doesn’t match any of the cases, the default block executes.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6888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67847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with String Type (Introduced in Java 7)</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From Java 7 onward, the switch statement can work with String types. This allows switching on string values rather than just primitive types.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fruit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"Apple"</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switch</a:t>
            </a:r>
            <a:r>
              <a:rPr lang="en-IN" sz="1600" b="0" dirty="0">
                <a:solidFill>
                  <a:srgbClr val="3B3B3B"/>
                </a:solidFill>
                <a:effectLst/>
                <a:latin typeface="Arial" panose="020B0604020202020204" pitchFamily="34" charset="0"/>
                <a:cs typeface="Arial" panose="020B0604020202020204" pitchFamily="34" charset="0"/>
              </a:rPr>
              <a:t> (fruit)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"Apple"</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"Apples are red or green."</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"Banana"</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"Bananas are yellow."</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"Orange"</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"Oranges are orange."</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default: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"Unknown fruit."</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lang="en-US" altLang="en-US" sz="1600"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case, the switch expression is a String variable. If fruit is "Apple", the program prints </a:t>
            </a:r>
          </a:p>
          <a:p>
            <a:pPr marR="0" lvl="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"Apples are red or green."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Using switch with String types is useful when there are multiple string options and you want to avoid </a:t>
            </a:r>
          </a:p>
          <a:p>
            <a:pPr marR="0" lvl="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repeated if-else comparisons.</a:t>
            </a:r>
          </a:p>
        </p:txBody>
      </p:sp>
    </p:spTree>
    <p:extLst>
      <p:ext uri="{BB962C8B-B14F-4D97-AF65-F5344CB8AC3E}">
        <p14:creationId xmlns:p14="http://schemas.microsoft.com/office/powerpoint/2010/main" val="36659624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89905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with </a:t>
            </a:r>
            <a:r>
              <a:rPr kumimoji="0" lang="en-US" altLang="en-US" sz="24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(enumeration) is a special Java type used to define collections of constants. switch can operate on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types, making it easier to work with constant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err="1">
                <a:solidFill>
                  <a:srgbClr val="0000FF"/>
                </a:solidFill>
                <a:effectLst/>
                <a:latin typeface="Arial" panose="020B0604020202020204" pitchFamily="34" charset="0"/>
                <a:cs typeface="Arial" panose="020B0604020202020204" pitchFamily="34" charset="0"/>
              </a:rPr>
              <a:t>enum</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Day</a:t>
            </a:r>
            <a:r>
              <a:rPr lang="en-US" sz="1600" b="0" dirty="0">
                <a:solidFill>
                  <a:srgbClr val="3B3B3B"/>
                </a:solidFill>
                <a:effectLst/>
                <a:latin typeface="Arial" panose="020B0604020202020204" pitchFamily="34" charset="0"/>
                <a:cs typeface="Arial" panose="020B0604020202020204" pitchFamily="34" charset="0"/>
              </a:rPr>
              <a:t> { </a:t>
            </a:r>
            <a:r>
              <a:rPr lang="en-US" sz="1600" b="0" dirty="0">
                <a:solidFill>
                  <a:srgbClr val="0070C1"/>
                </a:solidFill>
                <a:effectLst/>
                <a:latin typeface="Arial" panose="020B0604020202020204" pitchFamily="34" charset="0"/>
                <a:cs typeface="Arial" panose="020B0604020202020204" pitchFamily="34" charset="0"/>
              </a:rPr>
              <a:t>SUNDAY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MONDAY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TUESDAY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WEDNESDAY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THURSDAY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FRIDAY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SATURDAY</a:t>
            </a:r>
            <a:r>
              <a:rPr lang="en-US" sz="1600" b="0" dirty="0">
                <a:solidFill>
                  <a:srgbClr val="3B3B3B"/>
                </a:solidFill>
                <a:effectLst/>
                <a:latin typeface="Arial" panose="020B0604020202020204" pitchFamily="34" charset="0"/>
                <a:cs typeface="Arial" panose="020B0604020202020204" pitchFamily="34" charset="0"/>
              </a:rPr>
              <a:t> }</a:t>
            </a: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0000FF"/>
                </a:solidFill>
                <a:effectLst/>
                <a:latin typeface="Arial" panose="020B0604020202020204" pitchFamily="34" charset="0"/>
                <a:cs typeface="Arial" panose="020B0604020202020204" pitchFamily="34" charset="0"/>
              </a:rPr>
              <a:t>public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class</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Main</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public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static</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void</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795E26"/>
                </a:solidFill>
                <a:effectLst/>
                <a:latin typeface="Arial" panose="020B0604020202020204" pitchFamily="34" charset="0"/>
                <a:cs typeface="Arial" panose="020B0604020202020204" pitchFamily="34" charset="0"/>
              </a:rPr>
              <a:t>main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267F99"/>
                </a:solidFill>
                <a:effectLst/>
                <a:latin typeface="Arial" panose="020B0604020202020204" pitchFamily="34" charset="0"/>
                <a:cs typeface="Arial" panose="020B0604020202020204" pitchFamily="34" charset="0"/>
              </a:rPr>
              <a:t>String</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args</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267F99"/>
                </a:solidFill>
                <a:effectLst/>
                <a:latin typeface="Arial" panose="020B0604020202020204" pitchFamily="34" charset="0"/>
                <a:cs typeface="Arial" panose="020B0604020202020204" pitchFamily="34" charset="0"/>
              </a:rPr>
              <a:t>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Day</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70C1"/>
                </a:solidFill>
                <a:effectLst/>
                <a:latin typeface="Arial" panose="020B0604020202020204" pitchFamily="34" charset="0"/>
                <a:cs typeface="Arial" panose="020B0604020202020204" pitchFamily="34" charset="0"/>
              </a:rPr>
              <a:t>WEDNESDAY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switch</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day</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MONDAY</a:t>
            </a:r>
            <a:r>
              <a:rPr lang="en-US" sz="1600" b="0" dirty="0">
                <a:solidFill>
                  <a:srgbClr val="AF00DB"/>
                </a:solidFill>
                <a:effectLst/>
                <a:latin typeface="Arial" panose="020B0604020202020204" pitchFamily="34" charset="0"/>
                <a:cs typeface="Arial" panose="020B0604020202020204" pitchFamily="34" charset="0"/>
              </a:rPr>
              <a: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70C1"/>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"It's Monday!"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break</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WEDNESDAY</a:t>
            </a:r>
            <a:r>
              <a:rPr lang="en-US" sz="1600" b="0" dirty="0">
                <a:solidFill>
                  <a:srgbClr val="AF00DB"/>
                </a:solidFill>
                <a:effectLst/>
                <a:latin typeface="Arial" panose="020B0604020202020204" pitchFamily="34" charset="0"/>
                <a:cs typeface="Arial" panose="020B0604020202020204" pitchFamily="34" charset="0"/>
              </a:rPr>
              <a: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70C1"/>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"It's Wednesday!"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break</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70C1"/>
                </a:solidFill>
                <a:effectLst/>
                <a:latin typeface="Arial" panose="020B0604020202020204" pitchFamily="34" charset="0"/>
                <a:cs typeface="Arial" panose="020B0604020202020204" pitchFamily="34" charset="0"/>
              </a:rPr>
              <a:t>FRIDAY</a:t>
            </a:r>
            <a:r>
              <a:rPr lang="en-US" sz="1600" b="0" dirty="0">
                <a:solidFill>
                  <a:srgbClr val="AF00DB"/>
                </a:solidFill>
                <a:effectLst/>
                <a:latin typeface="Arial" panose="020B0604020202020204" pitchFamily="34" charset="0"/>
                <a:cs typeface="Arial" panose="020B0604020202020204" pitchFamily="34" charset="0"/>
              </a:rPr>
              <a: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70C1"/>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"It's Friday!"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break</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default:</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267F99"/>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70C1"/>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"It's some other 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Here, we define an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enum</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called Day with constant values representing days of the week.</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switch compares the day variable against the constants and prints "It's Wednesday!" when the </a:t>
            </a:r>
          </a:p>
          <a:p>
            <a:pPr marR="0" lvl="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value is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Day.WEDNESDAY</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408582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489364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with Wrapper Classes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in Java also works with wrapper classes that correspond to primitive types, such as Integer, Character, etc., because of Java’s auto-unboxing feature.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267F99"/>
                </a:solidFill>
                <a:effectLst/>
                <a:latin typeface="Arial" panose="020B0604020202020204" pitchFamily="34" charset="0"/>
                <a:cs typeface="Arial" panose="020B0604020202020204" pitchFamily="34" charset="0"/>
              </a:rPr>
              <a:t>Integer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number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10</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switch</a:t>
            </a:r>
            <a:r>
              <a:rPr lang="en-IN" sz="1600" b="0" dirty="0">
                <a:solidFill>
                  <a:srgbClr val="3B3B3B"/>
                </a:solidFill>
                <a:effectLst/>
                <a:latin typeface="Arial" panose="020B0604020202020204" pitchFamily="34" charset="0"/>
                <a:cs typeface="Arial" panose="020B0604020202020204" pitchFamily="34" charset="0"/>
              </a:rPr>
              <a:t> (number)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5</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"Number is 5."</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10</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"Number is 10."</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default: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"Unknown number."</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number is an Integer object. Due to auto-unboxing, the switch statement automatically converts it into its primitive int type, allowing it to be used in the switch expression.</a:t>
            </a:r>
          </a:p>
        </p:txBody>
      </p:sp>
    </p:spTree>
    <p:extLst>
      <p:ext uri="{BB962C8B-B14F-4D97-AF65-F5344CB8AC3E}">
        <p14:creationId xmlns:p14="http://schemas.microsoft.com/office/powerpoint/2010/main" val="17655046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421653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Enhanced switch Expressions (Java 12 and Above)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Starting from Java 12, the switch statement was enhanced to be used as an expression, which allows returning values. Additionally, Java introduced arrow (-&gt;) syntax for cleaner code.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2000" b="0" dirty="0">
                <a:solidFill>
                  <a:srgbClr val="AF00DB"/>
                </a:solidFill>
                <a:effectLst/>
                <a:latin typeface="Arial" panose="020B0604020202020204" pitchFamily="34" charset="0"/>
                <a:cs typeface="Arial" panose="020B0604020202020204" pitchFamily="34" charset="0"/>
              </a:rPr>
              <a:t>switch</a:t>
            </a:r>
            <a:r>
              <a:rPr lang="en-US" sz="2000" b="0" dirty="0">
                <a:solidFill>
                  <a:srgbClr val="3B3B3B"/>
                </a:solidFill>
                <a:effectLst/>
                <a:latin typeface="Arial" panose="020B0604020202020204" pitchFamily="34" charset="0"/>
                <a:cs typeface="Arial" panose="020B0604020202020204" pitchFamily="34" charset="0"/>
              </a:rPr>
              <a:t> (expression) </a:t>
            </a:r>
          </a:p>
          <a:p>
            <a:pPr>
              <a:lnSpc>
                <a:spcPts val="1425"/>
              </a:lnSpc>
            </a:pPr>
            <a:endParaRPr lang="en-US" sz="20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20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2000" b="0" dirty="0">
                <a:solidFill>
                  <a:srgbClr val="3B3B3B"/>
                </a:solidFill>
                <a:effectLst/>
                <a:latin typeface="Arial" panose="020B0604020202020204" pitchFamily="34" charset="0"/>
                <a:cs typeface="Arial" panose="020B0604020202020204" pitchFamily="34" charset="0"/>
              </a:rPr>
              <a:t>    </a:t>
            </a:r>
            <a:r>
              <a:rPr lang="en-US" sz="2000" b="0" dirty="0">
                <a:solidFill>
                  <a:srgbClr val="AF00DB"/>
                </a:solidFill>
                <a:effectLst/>
                <a:latin typeface="Arial" panose="020B0604020202020204" pitchFamily="34" charset="0"/>
                <a:cs typeface="Arial" panose="020B0604020202020204" pitchFamily="34" charset="0"/>
              </a:rPr>
              <a:t>case</a:t>
            </a:r>
            <a:r>
              <a:rPr lang="en-US" sz="2000" b="0" dirty="0">
                <a:solidFill>
                  <a:srgbClr val="3B3B3B"/>
                </a:solidFill>
                <a:effectLst/>
                <a:latin typeface="Arial" panose="020B0604020202020204" pitchFamily="34" charset="0"/>
                <a:cs typeface="Arial" panose="020B0604020202020204" pitchFamily="34" charset="0"/>
              </a:rPr>
              <a:t> value1 </a:t>
            </a:r>
            <a:r>
              <a:rPr lang="en-US" sz="2000" b="0" dirty="0">
                <a:solidFill>
                  <a:srgbClr val="0000FF"/>
                </a:solidFill>
                <a:effectLst/>
                <a:latin typeface="Arial" panose="020B0604020202020204" pitchFamily="34" charset="0"/>
                <a:cs typeface="Arial" panose="020B0604020202020204" pitchFamily="34" charset="0"/>
              </a:rPr>
              <a:t>-&gt;</a:t>
            </a:r>
            <a:r>
              <a:rPr lang="en-US" sz="2000" b="0" dirty="0">
                <a:solidFill>
                  <a:srgbClr val="3B3B3B"/>
                </a:solidFill>
                <a:effectLst/>
                <a:latin typeface="Arial" panose="020B0604020202020204" pitchFamily="34" charset="0"/>
                <a:cs typeface="Arial" panose="020B0604020202020204" pitchFamily="34" charset="0"/>
              </a:rPr>
              <a:t> statement1;</a:t>
            </a:r>
          </a:p>
          <a:p>
            <a:pPr>
              <a:lnSpc>
                <a:spcPts val="1425"/>
              </a:lnSpc>
            </a:pPr>
            <a:endParaRPr lang="en-US" sz="20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2000" b="0" dirty="0">
                <a:solidFill>
                  <a:srgbClr val="3B3B3B"/>
                </a:solidFill>
                <a:effectLst/>
                <a:latin typeface="Arial" panose="020B0604020202020204" pitchFamily="34" charset="0"/>
                <a:cs typeface="Arial" panose="020B0604020202020204" pitchFamily="34" charset="0"/>
              </a:rPr>
              <a:t>    </a:t>
            </a:r>
            <a:r>
              <a:rPr lang="en-US" sz="2000" b="0" dirty="0">
                <a:solidFill>
                  <a:srgbClr val="AF00DB"/>
                </a:solidFill>
                <a:effectLst/>
                <a:latin typeface="Arial" panose="020B0604020202020204" pitchFamily="34" charset="0"/>
                <a:cs typeface="Arial" panose="020B0604020202020204" pitchFamily="34" charset="0"/>
              </a:rPr>
              <a:t>case</a:t>
            </a:r>
            <a:r>
              <a:rPr lang="en-US" sz="2000" b="0" dirty="0">
                <a:solidFill>
                  <a:srgbClr val="3B3B3B"/>
                </a:solidFill>
                <a:effectLst/>
                <a:latin typeface="Arial" panose="020B0604020202020204" pitchFamily="34" charset="0"/>
                <a:cs typeface="Arial" panose="020B0604020202020204" pitchFamily="34" charset="0"/>
              </a:rPr>
              <a:t> value2 </a:t>
            </a:r>
            <a:r>
              <a:rPr lang="en-US" sz="2000" b="0" dirty="0">
                <a:solidFill>
                  <a:srgbClr val="0000FF"/>
                </a:solidFill>
                <a:effectLst/>
                <a:latin typeface="Arial" panose="020B0604020202020204" pitchFamily="34" charset="0"/>
                <a:cs typeface="Arial" panose="020B0604020202020204" pitchFamily="34" charset="0"/>
              </a:rPr>
              <a:t>-&gt;</a:t>
            </a:r>
            <a:r>
              <a:rPr lang="en-US" sz="2000" b="0" dirty="0">
                <a:solidFill>
                  <a:srgbClr val="3B3B3B"/>
                </a:solidFill>
                <a:effectLst/>
                <a:latin typeface="Arial" panose="020B0604020202020204" pitchFamily="34" charset="0"/>
                <a:cs typeface="Arial" panose="020B0604020202020204" pitchFamily="34" charset="0"/>
              </a:rPr>
              <a:t> statement2;</a:t>
            </a:r>
          </a:p>
          <a:p>
            <a:pPr>
              <a:lnSpc>
                <a:spcPts val="1425"/>
              </a:lnSpc>
            </a:pPr>
            <a:endParaRPr lang="en-US" sz="20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2000" b="0" dirty="0">
                <a:solidFill>
                  <a:srgbClr val="3B3B3B"/>
                </a:solidFill>
                <a:effectLst/>
                <a:latin typeface="Arial" panose="020B0604020202020204" pitchFamily="34" charset="0"/>
                <a:cs typeface="Arial" panose="020B0604020202020204" pitchFamily="34" charset="0"/>
              </a:rPr>
              <a:t>    </a:t>
            </a:r>
            <a:r>
              <a:rPr lang="en-US" sz="2000" b="0" dirty="0">
                <a:solidFill>
                  <a:srgbClr val="AF00DB"/>
                </a:solidFill>
                <a:effectLst/>
                <a:latin typeface="Arial" panose="020B0604020202020204" pitchFamily="34" charset="0"/>
                <a:cs typeface="Arial" panose="020B0604020202020204" pitchFamily="34" charset="0"/>
              </a:rPr>
              <a:t>default</a:t>
            </a:r>
            <a:r>
              <a:rPr lang="en-US" sz="2000" b="0" dirty="0">
                <a:solidFill>
                  <a:srgbClr val="3B3B3B"/>
                </a:solidFill>
                <a:effectLst/>
                <a:latin typeface="Arial" panose="020B0604020202020204" pitchFamily="34" charset="0"/>
                <a:cs typeface="Arial" panose="020B0604020202020204" pitchFamily="34" charset="0"/>
              </a:rPr>
              <a:t> </a:t>
            </a:r>
            <a:r>
              <a:rPr lang="en-US" sz="2000" b="0" dirty="0">
                <a:solidFill>
                  <a:srgbClr val="0000FF"/>
                </a:solidFill>
                <a:effectLst/>
                <a:latin typeface="Arial" panose="020B0604020202020204" pitchFamily="34" charset="0"/>
                <a:cs typeface="Arial" panose="020B0604020202020204" pitchFamily="34" charset="0"/>
              </a:rPr>
              <a:t>-&gt;</a:t>
            </a:r>
            <a:r>
              <a:rPr lang="en-US" sz="2000" b="0" dirty="0">
                <a:solidFill>
                  <a:srgbClr val="3B3B3B"/>
                </a:solidFill>
                <a:effectLst/>
                <a:latin typeface="Arial" panose="020B0604020202020204" pitchFamily="34" charset="0"/>
                <a:cs typeface="Arial" panose="020B0604020202020204" pitchFamily="34" charset="0"/>
              </a:rPr>
              <a:t> statement3;</a:t>
            </a:r>
          </a:p>
          <a:p>
            <a:pPr>
              <a:lnSpc>
                <a:spcPts val="1425"/>
              </a:lnSpc>
            </a:pPr>
            <a:endParaRPr lang="en-US" sz="20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2000" b="0" dirty="0">
                <a:solidFill>
                  <a:srgbClr val="3B3B3B"/>
                </a:solidFill>
                <a:effectLst/>
                <a:latin typeface="Arial" panose="020B0604020202020204" pitchFamily="34" charset="0"/>
                <a:cs typeface="Arial" panose="020B0604020202020204" pitchFamily="34" charset="0"/>
              </a:rPr>
              <a:t>}</a:t>
            </a:r>
          </a:p>
          <a:p>
            <a:pPr>
              <a:lnSpc>
                <a:spcPts val="1425"/>
              </a:lnSpc>
            </a:pPr>
            <a:br>
              <a:rPr lang="en-US" sz="2000" b="0" dirty="0">
                <a:solidFill>
                  <a:srgbClr val="3B3B3B"/>
                </a:solidFill>
                <a:effectLst/>
                <a:latin typeface="Arial" panose="020B0604020202020204" pitchFamily="34" charset="0"/>
                <a:cs typeface="Arial" panose="020B0604020202020204" pitchFamily="34" charset="0"/>
              </a:rPr>
            </a:br>
            <a:endParaRPr lang="en-US" sz="2000" b="0" dirty="0">
              <a:solidFill>
                <a:srgbClr val="3B3B3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14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45191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day</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String</a:t>
            </a: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dayName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switch</a:t>
            </a:r>
            <a:r>
              <a:rPr lang="en-US" sz="1600" b="0" dirty="0">
                <a:solidFill>
                  <a:srgbClr val="3B3B3B"/>
                </a:solidFill>
                <a:effectLst/>
                <a:latin typeface="Arial" panose="020B0604020202020204" pitchFamily="34" charset="0"/>
                <a:cs typeface="Arial" panose="020B0604020202020204" pitchFamily="34" charset="0"/>
              </a:rPr>
              <a:t> (day)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"Monday"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"Tuesday"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"Wednesday"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4</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"Thursday"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5</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"Friday"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6</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"Saturday"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case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7</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"Sunday"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F00DB"/>
                </a:solidFill>
                <a:effectLst/>
                <a:latin typeface="Arial" panose="020B0604020202020204" pitchFamily="34" charset="0"/>
                <a:cs typeface="Arial" panose="020B0604020202020204" pitchFamily="34" charset="0"/>
              </a:rPr>
              <a:t>default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FF"/>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A31515"/>
                </a:solidFill>
                <a:effectLst/>
                <a:latin typeface="Arial" panose="020B0604020202020204" pitchFamily="34" charset="0"/>
                <a:cs typeface="Arial" panose="020B0604020202020204" pitchFamily="34" charset="0"/>
              </a:rPr>
              <a:t>"Invalid day"</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err="1">
                <a:solidFill>
                  <a:srgbClr val="3B3B3B"/>
                </a:solidFill>
                <a:effectLst/>
                <a:latin typeface="Arial" panose="020B0604020202020204" pitchFamily="34" charset="0"/>
                <a:cs typeface="Arial" panose="020B0604020202020204" pitchFamily="34" charset="0"/>
              </a:rPr>
              <a:t>dayName</a:t>
            </a:r>
            <a:r>
              <a:rPr lang="en-US"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new syntax allows switch to return a value (e.g.,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dayName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making the code more concise and readable.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Instead of break, the -&gt; operator is used, and there is no fall-through behavior in this new form.</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expression is evaluated, and the result is directly assigned to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dayName</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96338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07318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switch with var Type (Java 10 and Above)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Starting from Java 10, the var keyword can be used for local variable type inference. While this doesn’t change the behavior of switch, it can make the code more concise.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0000FF"/>
                </a:solidFill>
                <a:effectLst/>
                <a:latin typeface="Arial" panose="020B0604020202020204" pitchFamily="34" charset="0"/>
                <a:cs typeface="Arial" panose="020B0604020202020204" pitchFamily="34" charset="0"/>
              </a:rPr>
              <a:t>var</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day</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8000"/>
                </a:solidFill>
                <a:effectLst/>
                <a:latin typeface="Arial" panose="020B0604020202020204" pitchFamily="34" charset="0"/>
                <a:cs typeface="Arial" panose="020B0604020202020204" pitchFamily="34" charset="0"/>
              </a:rPr>
              <a:t>// Inferred as int</a:t>
            </a:r>
          </a:p>
          <a:p>
            <a:pPr>
              <a:lnSpc>
                <a:spcPts val="1425"/>
              </a:lnSpc>
            </a:pP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AF00DB"/>
                </a:solidFill>
                <a:effectLst/>
                <a:latin typeface="Arial" panose="020B0604020202020204" pitchFamily="34" charset="0"/>
                <a:cs typeface="Arial" panose="020B0604020202020204" pitchFamily="34" charset="0"/>
              </a:rPr>
              <a:t>switch</a:t>
            </a:r>
            <a:r>
              <a:rPr lang="en-IN" sz="1600" b="0" dirty="0">
                <a:solidFill>
                  <a:srgbClr val="3B3B3B"/>
                </a:solidFill>
                <a:effectLst/>
                <a:latin typeface="Arial" panose="020B0604020202020204" pitchFamily="34" charset="0"/>
                <a:cs typeface="Arial" panose="020B0604020202020204" pitchFamily="34" charset="0"/>
              </a:rPr>
              <a:t> (day)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"Monday"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case</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a:t>
            </a:r>
            <a:r>
              <a:rPr lang="en-IN" sz="1600" b="0" dirty="0">
                <a:solidFill>
                  <a:srgbClr val="AF00DB"/>
                </a:solidFill>
                <a:effectLst/>
                <a:latin typeface="Arial" panose="020B0604020202020204" pitchFamily="34" charset="0"/>
                <a:cs typeface="Arial" panose="020B0604020202020204" pitchFamily="34" charset="0"/>
              </a:rPr>
              <a: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"Tuesday"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break</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default:</a:t>
            </a:r>
            <a:endParaRPr lang="en-IN"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"Unknown day"</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var keyword allows Java to infer the type of day based on the assigned value (int in this case).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switch statement works exactly the same way as it does with explicit type declarations.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8308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590684" y="1108075"/>
            <a:ext cx="11067916" cy="387798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Control statements:</a:t>
            </a:r>
          </a:p>
          <a:p>
            <a:endParaRPr lang="en-US" sz="2400" b="1"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Control statements in Java allow you to manage the flow of execution within a program. They enable decision-making, looping, and altering the flow based on certain conditions. </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main categories of control statements in Java are:</a:t>
            </a:r>
          </a:p>
          <a:p>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Decision-Making Statements</a:t>
            </a:r>
          </a:p>
          <a:p>
            <a:pPr>
              <a:buFont typeface="+mj-lt"/>
              <a:buAutoNum type="arabicPeriod"/>
            </a:pPr>
            <a:endParaRPr lang="en-US" b="1"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Switch Statements</a:t>
            </a:r>
          </a:p>
          <a:p>
            <a:pPr>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Looping Statements</a:t>
            </a:r>
          </a:p>
          <a:p>
            <a:pPr>
              <a:buFont typeface="+mj-lt"/>
              <a:buAutoNum type="arabicPeriod"/>
            </a:pPr>
            <a:endParaRPr lang="en-US" dirty="0">
              <a:latin typeface="Arial" panose="020B0604020202020204" pitchFamily="34" charset="0"/>
              <a:cs typeface="Arial" panose="020B0604020202020204" pitchFamily="34" charset="0"/>
            </a:endParaRPr>
          </a:p>
          <a:p>
            <a:pPr>
              <a:buFont typeface="+mj-lt"/>
              <a:buAutoNum type="arabicPeriod"/>
            </a:pPr>
            <a:r>
              <a:rPr lang="en-US" b="1" dirty="0">
                <a:latin typeface="Arial" panose="020B0604020202020204" pitchFamily="34" charset="0"/>
                <a:cs typeface="Arial" panose="020B0604020202020204" pitchFamily="34" charset="0"/>
              </a:rPr>
              <a:t>Jump Statements</a:t>
            </a:r>
            <a:endParaRPr lang="en-US"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Tree>
    <p:extLst>
      <p:ext uri="{BB962C8B-B14F-4D97-AF65-F5344CB8AC3E}">
        <p14:creationId xmlns:p14="http://schemas.microsoft.com/office/powerpoint/2010/main" val="22372534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524759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Ternary Operator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ternary operator is a shorthand for an if-else statement. It is used to evaluate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condition and return one of two values based on the result.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result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(condition) </a:t>
            </a:r>
            <a:r>
              <a:rPr lang="en-IN" sz="1600" b="0" dirty="0">
                <a:solidFill>
                  <a:srgbClr val="AF00DB"/>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value1 </a:t>
            </a:r>
            <a:r>
              <a:rPr lang="en-IN" sz="1600" b="0" dirty="0">
                <a:solidFill>
                  <a:srgbClr val="AF00DB"/>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value2;</a:t>
            </a:r>
          </a:p>
          <a:p>
            <a:pPr>
              <a:lnSpc>
                <a:spcPts val="1425"/>
              </a:lnSpc>
            </a:pPr>
            <a:endParaRPr lang="en-IN" sz="1600" b="0" dirty="0">
              <a:solidFill>
                <a:srgbClr val="3B3B3B"/>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p>
          <a:p>
            <a:pPr marL="0" marR="0" lvl="0" indent="0" algn="l"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IN" sz="2000" b="0" dirty="0">
                <a:solidFill>
                  <a:srgbClr val="267F99"/>
                </a:solidFill>
                <a:effectLst/>
                <a:latin typeface="Arial" panose="020B0604020202020204" pitchFamily="34" charset="0"/>
                <a:cs typeface="Arial" panose="020B0604020202020204" pitchFamily="34" charset="0"/>
              </a:rPr>
              <a:t>int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err="1">
                <a:solidFill>
                  <a:srgbClr val="001080"/>
                </a:solidFill>
                <a:effectLst/>
                <a:latin typeface="Arial" panose="020B0604020202020204" pitchFamily="34" charset="0"/>
                <a:cs typeface="Arial" panose="020B0604020202020204" pitchFamily="34" charset="0"/>
              </a:rPr>
              <a:t>num</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00000"/>
                </a:solidFill>
                <a:effectLst/>
                <a:latin typeface="Arial" panose="020B0604020202020204" pitchFamily="34" charset="0"/>
                <a:cs typeface="Arial" panose="020B0604020202020204" pitchFamily="34" charset="0"/>
              </a:rPr>
              <a: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98658"/>
                </a:solidFill>
                <a:effectLst/>
                <a:latin typeface="Arial" panose="020B0604020202020204" pitchFamily="34" charset="0"/>
                <a:cs typeface="Arial" panose="020B0604020202020204" pitchFamily="34" charset="0"/>
              </a:rPr>
              <a:t>10</a:t>
            </a:r>
            <a:r>
              <a:rPr lang="en-IN" sz="2000" b="0" dirty="0">
                <a:solidFill>
                  <a:srgbClr val="3B3B3B"/>
                </a:solidFill>
                <a:effectLst/>
                <a:latin typeface="Arial" panose="020B0604020202020204" pitchFamily="34" charset="0"/>
                <a:cs typeface="Arial" panose="020B0604020202020204" pitchFamily="34" charset="0"/>
              </a:rPr>
              <a:t>;</a:t>
            </a:r>
          </a:p>
          <a:p>
            <a:r>
              <a:rPr lang="en-IN" sz="2000" b="0" dirty="0">
                <a:solidFill>
                  <a:srgbClr val="267F99"/>
                </a:solidFill>
                <a:effectLst/>
                <a:latin typeface="Arial" panose="020B0604020202020204" pitchFamily="34" charset="0"/>
                <a:cs typeface="Arial" panose="020B0604020202020204" pitchFamily="34" charset="0"/>
              </a:rPr>
              <a:t>String</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01080"/>
                </a:solidFill>
                <a:effectLst/>
                <a:latin typeface="Arial" panose="020B0604020202020204" pitchFamily="34" charset="0"/>
                <a:cs typeface="Arial" panose="020B0604020202020204" pitchFamily="34" charset="0"/>
              </a:rPr>
              <a:t>result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00000"/>
                </a:solidFill>
                <a:effectLst/>
                <a:latin typeface="Arial" panose="020B0604020202020204" pitchFamily="34" charset="0"/>
                <a:cs typeface="Arial" panose="020B0604020202020204" pitchFamily="34" charset="0"/>
              </a:rPr>
              <a: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err="1">
                <a:solidFill>
                  <a:srgbClr val="3B3B3B"/>
                </a:solidFill>
                <a:effectLst/>
                <a:latin typeface="Arial" panose="020B0604020202020204" pitchFamily="34" charset="0"/>
                <a:cs typeface="Arial" panose="020B0604020202020204" pitchFamily="34" charset="0"/>
              </a:rPr>
              <a:t>num</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00000"/>
                </a:solidFill>
                <a:effectLst/>
                <a:latin typeface="Arial" panose="020B0604020202020204" pitchFamily="34" charset="0"/>
                <a:cs typeface="Arial" panose="020B0604020202020204" pitchFamily="34" charset="0"/>
              </a:rPr>
              <a: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98658"/>
                </a:solidFill>
                <a:effectLst/>
                <a:latin typeface="Arial" panose="020B0604020202020204" pitchFamily="34" charset="0"/>
                <a:cs typeface="Arial" panose="020B0604020202020204" pitchFamily="34" charset="0"/>
              </a:rPr>
              <a:t>2</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00000"/>
                </a:solidFill>
                <a:effectLst/>
                <a:latin typeface="Arial" panose="020B0604020202020204" pitchFamily="34" charset="0"/>
                <a:cs typeface="Arial" panose="020B0604020202020204" pitchFamily="34" charset="0"/>
              </a:rPr>
              <a: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098658"/>
                </a:solidFill>
                <a:effectLst/>
                <a:latin typeface="Arial" panose="020B0604020202020204" pitchFamily="34" charset="0"/>
                <a:cs typeface="Arial" panose="020B0604020202020204" pitchFamily="34" charset="0"/>
              </a:rPr>
              <a:t>0</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AF00DB"/>
                </a:solidFill>
                <a:effectLst/>
                <a:latin typeface="Arial" panose="020B0604020202020204" pitchFamily="34" charset="0"/>
                <a:cs typeface="Arial" panose="020B0604020202020204" pitchFamily="34" charset="0"/>
              </a:rPr>
              <a: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A31515"/>
                </a:solidFill>
                <a:effectLst/>
                <a:latin typeface="Arial" panose="020B0604020202020204" pitchFamily="34" charset="0"/>
                <a:cs typeface="Arial" panose="020B0604020202020204" pitchFamily="34" charset="0"/>
              </a:rPr>
              <a:t>"Even"</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AF00DB"/>
                </a:solidFill>
                <a:effectLst/>
                <a:latin typeface="Arial" panose="020B0604020202020204" pitchFamily="34" charset="0"/>
                <a:cs typeface="Arial" panose="020B0604020202020204" pitchFamily="34" charset="0"/>
              </a:rPr>
              <a:t>:</a:t>
            </a:r>
            <a:r>
              <a:rPr lang="en-IN" sz="2000" b="0" dirty="0">
                <a:solidFill>
                  <a:srgbClr val="3B3B3B"/>
                </a:solidFill>
                <a:effectLst/>
                <a:latin typeface="Arial" panose="020B0604020202020204" pitchFamily="34" charset="0"/>
                <a:cs typeface="Arial" panose="020B0604020202020204" pitchFamily="34" charset="0"/>
              </a:rPr>
              <a:t> </a:t>
            </a:r>
            <a:r>
              <a:rPr lang="en-IN" sz="2000" b="0" dirty="0">
                <a:solidFill>
                  <a:srgbClr val="A31515"/>
                </a:solidFill>
                <a:effectLst/>
                <a:latin typeface="Arial" panose="020B0604020202020204" pitchFamily="34" charset="0"/>
                <a:cs typeface="Arial" panose="020B0604020202020204" pitchFamily="34" charset="0"/>
              </a:rPr>
              <a:t>"Odd"</a:t>
            </a:r>
            <a:r>
              <a:rPr lang="en-IN" sz="2000" b="0" dirty="0">
                <a:solidFill>
                  <a:srgbClr val="3B3B3B"/>
                </a:solidFill>
                <a:effectLst/>
                <a:latin typeface="Arial" panose="020B0604020202020204" pitchFamily="34" charset="0"/>
                <a:cs typeface="Arial" panose="020B0604020202020204" pitchFamily="34" charset="0"/>
              </a:rPr>
              <a:t>;</a:t>
            </a:r>
          </a:p>
          <a:p>
            <a:r>
              <a:rPr lang="en-IN" sz="2000" b="0" dirty="0" err="1">
                <a:solidFill>
                  <a:srgbClr val="001080"/>
                </a:solidFill>
                <a:effectLst/>
                <a:latin typeface="Arial" panose="020B0604020202020204" pitchFamily="34" charset="0"/>
                <a:cs typeface="Arial" panose="020B0604020202020204" pitchFamily="34" charset="0"/>
              </a:rPr>
              <a:t>System</a:t>
            </a:r>
            <a:r>
              <a:rPr lang="en-IN" sz="2000" b="0" dirty="0" err="1">
                <a:solidFill>
                  <a:srgbClr val="3B3B3B"/>
                </a:solidFill>
                <a:effectLst/>
                <a:latin typeface="Arial" panose="020B0604020202020204" pitchFamily="34" charset="0"/>
                <a:cs typeface="Arial" panose="020B0604020202020204" pitchFamily="34" charset="0"/>
              </a:rPr>
              <a:t>.</a:t>
            </a:r>
            <a:r>
              <a:rPr lang="en-IN" sz="2000" b="0" dirty="0" err="1">
                <a:solidFill>
                  <a:srgbClr val="001080"/>
                </a:solidFill>
                <a:effectLst/>
                <a:latin typeface="Arial" panose="020B0604020202020204" pitchFamily="34" charset="0"/>
                <a:cs typeface="Arial" panose="020B0604020202020204" pitchFamily="34" charset="0"/>
              </a:rPr>
              <a:t>out</a:t>
            </a:r>
            <a:r>
              <a:rPr lang="en-IN" sz="2000" b="0" dirty="0" err="1">
                <a:solidFill>
                  <a:srgbClr val="3B3B3B"/>
                </a:solidFill>
                <a:effectLst/>
                <a:latin typeface="Arial" panose="020B0604020202020204" pitchFamily="34" charset="0"/>
                <a:cs typeface="Arial" panose="020B0604020202020204" pitchFamily="34" charset="0"/>
              </a:rPr>
              <a:t>.</a:t>
            </a:r>
            <a:r>
              <a:rPr lang="en-IN" sz="2000" b="0" dirty="0" err="1">
                <a:solidFill>
                  <a:srgbClr val="795E26"/>
                </a:solidFill>
                <a:effectLst/>
                <a:latin typeface="Arial" panose="020B0604020202020204" pitchFamily="34" charset="0"/>
                <a:cs typeface="Arial" panose="020B0604020202020204" pitchFamily="34" charset="0"/>
              </a:rPr>
              <a:t>println</a:t>
            </a:r>
            <a:r>
              <a:rPr lang="en-IN" sz="2000" b="0" dirty="0">
                <a:solidFill>
                  <a:srgbClr val="3B3B3B"/>
                </a:solidFill>
                <a:effectLst/>
                <a:latin typeface="Arial" panose="020B0604020202020204" pitchFamily="34" charset="0"/>
                <a:cs typeface="Arial" panose="020B0604020202020204" pitchFamily="34" charset="0"/>
              </a:rPr>
              <a:t>(result);</a:t>
            </a:r>
          </a:p>
          <a:p>
            <a:pPr>
              <a:lnSpc>
                <a:spcPts val="1425"/>
              </a:lnSpc>
            </a:pPr>
            <a:endPar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a:t>
            </a:r>
          </a:p>
          <a:p>
            <a:pPr marL="0" marR="0" lvl="0" indent="0" algn="l" defTabSz="914400" rtl="0" eaLnBrk="0" fontAlgn="base" latinLnBrk="0" hangingPunct="0">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r>
              <a:rPr lang="en-IN" sz="1600" b="0" dirty="0">
                <a:solidFill>
                  <a:srgbClr val="267F99"/>
                </a:solidFill>
                <a:effectLst/>
                <a:latin typeface="Arial" panose="020B0604020202020204" pitchFamily="34" charset="0"/>
                <a:cs typeface="Arial" panose="020B0604020202020204" pitchFamily="34" charset="0"/>
              </a:rPr>
              <a:t>int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num</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10</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a:solidFill>
                  <a:srgbClr val="267F99"/>
                </a:solidFill>
                <a:effectLst/>
                <a:latin typeface="Arial" panose="020B0604020202020204" pitchFamily="34" charset="0"/>
                <a:cs typeface="Arial" panose="020B0604020202020204" pitchFamily="34" charset="0"/>
              </a:rPr>
              <a:t>String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1080"/>
                </a:solidFill>
                <a:effectLst/>
                <a:latin typeface="Arial" panose="020B0604020202020204" pitchFamily="34" charset="0"/>
                <a:cs typeface="Arial" panose="020B0604020202020204" pitchFamily="34" charset="0"/>
              </a:rPr>
              <a:t>result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3B3B3B"/>
                </a:solidFill>
                <a:effectLst/>
                <a:latin typeface="Arial" panose="020B0604020202020204" pitchFamily="34" charset="0"/>
                <a:cs typeface="Arial" panose="020B0604020202020204" pitchFamily="34" charset="0"/>
              </a:rPr>
              <a:t>num</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2</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98658"/>
                </a:solidFill>
                <a:effectLst/>
                <a:latin typeface="Arial" panose="020B0604020202020204" pitchFamily="34" charset="0"/>
                <a:cs typeface="Arial" panose="020B0604020202020204" pitchFamily="34" charset="0"/>
              </a:rPr>
              <a:t>0</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"Even"</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F00DB"/>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A31515"/>
                </a:solidFill>
                <a:effectLst/>
                <a:latin typeface="Arial" panose="020B0604020202020204" pitchFamily="34" charset="0"/>
                <a:cs typeface="Arial" panose="020B0604020202020204" pitchFamily="34" charset="0"/>
              </a:rPr>
              <a:t>"Odd"</a:t>
            </a:r>
            <a:r>
              <a:rPr lang="en-IN" sz="1600" b="0" dirty="0">
                <a:solidFill>
                  <a:srgbClr val="3B3B3B"/>
                </a:solidFill>
                <a:effectLst/>
                <a:latin typeface="Arial" panose="020B0604020202020204" pitchFamily="34" charset="0"/>
                <a:cs typeface="Arial" panose="020B0604020202020204" pitchFamily="34" charset="0"/>
              </a:rPr>
              <a:t>;</a:t>
            </a:r>
          </a:p>
          <a:p>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(result);</a:t>
            </a:r>
          </a:p>
          <a:p>
            <a:pPr marL="0" marR="0" lvl="0" indent="0" algn="l" defTabSz="914400" rtl="0" eaLnBrk="0" fontAlgn="base" latinLnBrk="0" hangingPunct="0">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num % 2 == 0 is true, so the result is "Even".</a:t>
            </a:r>
          </a:p>
        </p:txBody>
      </p:sp>
    </p:spTree>
    <p:extLst>
      <p:ext uri="{BB962C8B-B14F-4D97-AF65-F5344CB8AC3E}">
        <p14:creationId xmlns:p14="http://schemas.microsoft.com/office/powerpoint/2010/main" val="1719741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2286000" y="2133600"/>
            <a:ext cx="7162800" cy="3657600"/>
          </a:xfrm>
          <a:prstGeom prst="rect">
            <a:avLst/>
          </a:prstGeom>
          <a:noFill/>
        </p:spPr>
        <p:txBody>
          <a:bodyPr wrap="square" rtlCol="0">
            <a:spAutoFit/>
          </a:bodyPr>
          <a:lstStyle/>
          <a:p>
            <a:endParaRPr lang="en-IN" dirty="0"/>
          </a:p>
        </p:txBody>
      </p:sp>
      <p:graphicFrame>
        <p:nvGraphicFramePr>
          <p:cNvPr id="3" name="Table 2">
            <a:extLst>
              <a:ext uri="{FF2B5EF4-FFF2-40B4-BE49-F238E27FC236}">
                <a16:creationId xmlns:a16="http://schemas.microsoft.com/office/drawing/2014/main" id="{AE00C764-C7A3-751C-378D-BEC307973F3F}"/>
              </a:ext>
            </a:extLst>
          </p:cNvPr>
          <p:cNvGraphicFramePr>
            <a:graphicFrameLocks noGrp="1"/>
          </p:cNvGraphicFramePr>
          <p:nvPr>
            <p:extLst>
              <p:ext uri="{D42A27DB-BD31-4B8C-83A1-F6EECF244321}">
                <p14:modId xmlns:p14="http://schemas.microsoft.com/office/powerpoint/2010/main" val="2078493254"/>
              </p:ext>
            </p:extLst>
          </p:nvPr>
        </p:nvGraphicFramePr>
        <p:xfrm>
          <a:off x="609600" y="960120"/>
          <a:ext cx="9525000" cy="640080"/>
        </p:xfrm>
        <a:graphic>
          <a:graphicData uri="http://schemas.openxmlformats.org/drawingml/2006/table">
            <a:tbl>
              <a:tblPr/>
              <a:tblGrid>
                <a:gridCol w="2050521">
                  <a:extLst>
                    <a:ext uri="{9D8B030D-6E8A-4147-A177-3AD203B41FA5}">
                      <a16:colId xmlns:a16="http://schemas.microsoft.com/office/drawing/2014/main" val="361995898"/>
                    </a:ext>
                  </a:extLst>
                </a:gridCol>
                <a:gridCol w="4299479">
                  <a:extLst>
                    <a:ext uri="{9D8B030D-6E8A-4147-A177-3AD203B41FA5}">
                      <a16:colId xmlns:a16="http://schemas.microsoft.com/office/drawing/2014/main" val="2871309866"/>
                    </a:ext>
                  </a:extLst>
                </a:gridCol>
                <a:gridCol w="3175000">
                  <a:extLst>
                    <a:ext uri="{9D8B030D-6E8A-4147-A177-3AD203B41FA5}">
                      <a16:colId xmlns:a16="http://schemas.microsoft.com/office/drawing/2014/main" val="627748665"/>
                    </a:ext>
                  </a:extLst>
                </a:gridCol>
              </a:tblGrid>
              <a:tr h="0">
                <a:tc>
                  <a:txBody>
                    <a:bodyPr/>
                    <a:lstStyle/>
                    <a:p>
                      <a:r>
                        <a:rPr lang="en-IN" b="1" dirty="0"/>
                        <a:t>Conditional Statement</a:t>
                      </a:r>
                      <a:endParaRPr lang="en-IN" dirty="0"/>
                    </a:p>
                  </a:txBody>
                  <a:tcPr anchor="ctr">
                    <a:lnL>
                      <a:noFill/>
                    </a:lnL>
                    <a:lnR>
                      <a:noFill/>
                    </a:lnR>
                    <a:lnT>
                      <a:noFill/>
                    </a:lnT>
                    <a:lnB>
                      <a:noFill/>
                    </a:lnB>
                    <a:noFill/>
                  </a:tcPr>
                </a:tc>
                <a:tc>
                  <a:txBody>
                    <a:bodyPr/>
                    <a:lstStyle/>
                    <a:p>
                      <a:r>
                        <a:rPr lang="en-IN" b="1"/>
                        <a:t>Use Case</a:t>
                      </a:r>
                      <a:endParaRPr lang="en-IN"/>
                    </a:p>
                  </a:txBody>
                  <a:tcPr anchor="ctr">
                    <a:lnL>
                      <a:noFill/>
                    </a:lnL>
                    <a:lnR>
                      <a:noFill/>
                    </a:lnR>
                    <a:lnT>
                      <a:noFill/>
                    </a:lnT>
                    <a:lnB>
                      <a:noFill/>
                    </a:lnB>
                    <a:noFill/>
                  </a:tcPr>
                </a:tc>
                <a:tc>
                  <a:txBody>
                    <a:bodyPr/>
                    <a:lstStyle/>
                    <a:p>
                      <a:r>
                        <a:rPr lang="en-IN" b="1" dirty="0"/>
                        <a:t>Explanation</a:t>
                      </a:r>
                      <a:endParaRPr lang="en-IN" dirty="0"/>
                    </a:p>
                  </a:txBody>
                  <a:tcPr anchor="ctr">
                    <a:lnL>
                      <a:noFill/>
                    </a:lnL>
                    <a:lnR>
                      <a:noFill/>
                    </a:lnR>
                    <a:lnT>
                      <a:noFill/>
                    </a:lnT>
                    <a:lnB>
                      <a:noFill/>
                    </a:lnB>
                    <a:noFill/>
                  </a:tcPr>
                </a:tc>
                <a:extLst>
                  <a:ext uri="{0D108BD9-81ED-4DB2-BD59-A6C34878D82A}">
                    <a16:rowId xmlns:a16="http://schemas.microsoft.com/office/drawing/2014/main" val="3207335672"/>
                  </a:ext>
                </a:extLst>
              </a:tr>
            </a:tbl>
          </a:graphicData>
        </a:graphic>
      </p:graphicFrame>
      <p:graphicFrame>
        <p:nvGraphicFramePr>
          <p:cNvPr id="4" name="Table 3">
            <a:extLst>
              <a:ext uri="{FF2B5EF4-FFF2-40B4-BE49-F238E27FC236}">
                <a16:creationId xmlns:a16="http://schemas.microsoft.com/office/drawing/2014/main" id="{507F6920-2F08-50F9-4437-03378B7BA0A4}"/>
              </a:ext>
            </a:extLst>
          </p:cNvPr>
          <p:cNvGraphicFramePr>
            <a:graphicFrameLocks noGrp="1"/>
          </p:cNvGraphicFramePr>
          <p:nvPr>
            <p:extLst>
              <p:ext uri="{D42A27DB-BD31-4B8C-83A1-F6EECF244321}">
                <p14:modId xmlns:p14="http://schemas.microsoft.com/office/powerpoint/2010/main" val="3640421503"/>
              </p:ext>
            </p:extLst>
          </p:nvPr>
        </p:nvGraphicFramePr>
        <p:xfrm>
          <a:off x="609600" y="1524000"/>
          <a:ext cx="9524999" cy="914400"/>
        </p:xfrm>
        <a:graphic>
          <a:graphicData uri="http://schemas.openxmlformats.org/drawingml/2006/table">
            <a:tbl>
              <a:tblPr/>
              <a:tblGrid>
                <a:gridCol w="1984375">
                  <a:extLst>
                    <a:ext uri="{9D8B030D-6E8A-4147-A177-3AD203B41FA5}">
                      <a16:colId xmlns:a16="http://schemas.microsoft.com/office/drawing/2014/main" val="635051778"/>
                    </a:ext>
                  </a:extLst>
                </a:gridCol>
                <a:gridCol w="3108854">
                  <a:extLst>
                    <a:ext uri="{9D8B030D-6E8A-4147-A177-3AD203B41FA5}">
                      <a16:colId xmlns:a16="http://schemas.microsoft.com/office/drawing/2014/main" val="638260403"/>
                    </a:ext>
                  </a:extLst>
                </a:gridCol>
                <a:gridCol w="4431770">
                  <a:extLst>
                    <a:ext uri="{9D8B030D-6E8A-4147-A177-3AD203B41FA5}">
                      <a16:colId xmlns:a16="http://schemas.microsoft.com/office/drawing/2014/main" val="2691877353"/>
                    </a:ext>
                  </a:extLst>
                </a:gridCol>
              </a:tblGrid>
              <a:tr h="0">
                <a:tc>
                  <a:txBody>
                    <a:bodyPr/>
                    <a:lstStyle/>
                    <a:p>
                      <a:r>
                        <a:rPr lang="en-IN" b="1" dirty="0"/>
                        <a:t>if statement</a:t>
                      </a:r>
                      <a:endParaRPr lang="en-IN" dirty="0"/>
                    </a:p>
                  </a:txBody>
                  <a:tcPr anchor="ctr">
                    <a:lnL>
                      <a:noFill/>
                    </a:lnL>
                    <a:lnR>
                      <a:noFill/>
                    </a:lnR>
                    <a:lnT>
                      <a:noFill/>
                    </a:lnT>
                    <a:lnB>
                      <a:noFill/>
                    </a:lnB>
                    <a:noFill/>
                  </a:tcPr>
                </a:tc>
                <a:tc>
                  <a:txBody>
                    <a:bodyPr/>
                    <a:lstStyle/>
                    <a:p>
                      <a:r>
                        <a:rPr lang="en-US"/>
                        <a:t>Used when you need to execute a block of code only if a particular condition is true.</a:t>
                      </a:r>
                    </a:p>
                  </a:txBody>
                  <a:tcPr anchor="ctr">
                    <a:lnL>
                      <a:noFill/>
                    </a:lnL>
                    <a:lnR>
                      <a:noFill/>
                    </a:lnR>
                    <a:lnT>
                      <a:noFill/>
                    </a:lnT>
                    <a:lnB>
                      <a:noFill/>
                    </a:lnB>
                    <a:noFill/>
                  </a:tcPr>
                </a:tc>
                <a:tc>
                  <a:txBody>
                    <a:bodyPr/>
                    <a:lstStyle/>
                    <a:p>
                      <a:r>
                        <a:rPr lang="en-US" dirty="0"/>
                        <a:t>Executes code inside the if block if the condition evaluates to true. Otherwise, skips the block.</a:t>
                      </a:r>
                    </a:p>
                  </a:txBody>
                  <a:tcPr anchor="ctr">
                    <a:lnL>
                      <a:noFill/>
                    </a:lnL>
                    <a:lnR>
                      <a:noFill/>
                    </a:lnR>
                    <a:lnT>
                      <a:noFill/>
                    </a:lnT>
                    <a:lnB>
                      <a:noFill/>
                    </a:lnB>
                    <a:noFill/>
                  </a:tcPr>
                </a:tc>
                <a:extLst>
                  <a:ext uri="{0D108BD9-81ED-4DB2-BD59-A6C34878D82A}">
                    <a16:rowId xmlns:a16="http://schemas.microsoft.com/office/drawing/2014/main" val="3967826817"/>
                  </a:ext>
                </a:extLst>
              </a:tr>
            </a:tbl>
          </a:graphicData>
        </a:graphic>
      </p:graphicFrame>
      <p:graphicFrame>
        <p:nvGraphicFramePr>
          <p:cNvPr id="6" name="Table 5">
            <a:extLst>
              <a:ext uri="{FF2B5EF4-FFF2-40B4-BE49-F238E27FC236}">
                <a16:creationId xmlns:a16="http://schemas.microsoft.com/office/drawing/2014/main" id="{1B2930FA-20E0-F4E5-084D-BF6E610BA80E}"/>
              </a:ext>
            </a:extLst>
          </p:cNvPr>
          <p:cNvGraphicFramePr>
            <a:graphicFrameLocks noGrp="1"/>
          </p:cNvGraphicFramePr>
          <p:nvPr>
            <p:extLst>
              <p:ext uri="{D42A27DB-BD31-4B8C-83A1-F6EECF244321}">
                <p14:modId xmlns:p14="http://schemas.microsoft.com/office/powerpoint/2010/main" val="3683670115"/>
              </p:ext>
            </p:extLst>
          </p:nvPr>
        </p:nvGraphicFramePr>
        <p:xfrm>
          <a:off x="609600" y="2362200"/>
          <a:ext cx="9524999" cy="1188720"/>
        </p:xfrm>
        <a:graphic>
          <a:graphicData uri="http://schemas.openxmlformats.org/drawingml/2006/table">
            <a:tbl>
              <a:tblPr/>
              <a:tblGrid>
                <a:gridCol w="1984375">
                  <a:extLst>
                    <a:ext uri="{9D8B030D-6E8A-4147-A177-3AD203B41FA5}">
                      <a16:colId xmlns:a16="http://schemas.microsoft.com/office/drawing/2014/main" val="495613640"/>
                    </a:ext>
                  </a:extLst>
                </a:gridCol>
                <a:gridCol w="3108854">
                  <a:extLst>
                    <a:ext uri="{9D8B030D-6E8A-4147-A177-3AD203B41FA5}">
                      <a16:colId xmlns:a16="http://schemas.microsoft.com/office/drawing/2014/main" val="77202583"/>
                    </a:ext>
                  </a:extLst>
                </a:gridCol>
                <a:gridCol w="4431770">
                  <a:extLst>
                    <a:ext uri="{9D8B030D-6E8A-4147-A177-3AD203B41FA5}">
                      <a16:colId xmlns:a16="http://schemas.microsoft.com/office/drawing/2014/main" val="3995050940"/>
                    </a:ext>
                  </a:extLst>
                </a:gridCol>
              </a:tblGrid>
              <a:tr h="0">
                <a:tc>
                  <a:txBody>
                    <a:bodyPr/>
                    <a:lstStyle/>
                    <a:p>
                      <a:r>
                        <a:rPr lang="en-IN" b="1" dirty="0"/>
                        <a:t>if-else statement</a:t>
                      </a:r>
                      <a:endParaRPr lang="en-IN" dirty="0"/>
                    </a:p>
                  </a:txBody>
                  <a:tcPr anchor="ctr">
                    <a:lnL>
                      <a:noFill/>
                    </a:lnL>
                    <a:lnR>
                      <a:noFill/>
                    </a:lnR>
                    <a:lnT>
                      <a:noFill/>
                    </a:lnT>
                    <a:lnB>
                      <a:noFill/>
                    </a:lnB>
                    <a:noFill/>
                  </a:tcPr>
                </a:tc>
                <a:tc>
                  <a:txBody>
                    <a:bodyPr/>
                    <a:lstStyle/>
                    <a:p>
                      <a:r>
                        <a:rPr lang="en-US" dirty="0"/>
                        <a:t>Used when you need to execute one block of code if a condition is true, and another if it is false.</a:t>
                      </a:r>
                    </a:p>
                  </a:txBody>
                  <a:tcPr anchor="ctr">
                    <a:lnL>
                      <a:noFill/>
                    </a:lnL>
                    <a:lnR>
                      <a:noFill/>
                    </a:lnR>
                    <a:lnT>
                      <a:noFill/>
                    </a:lnT>
                    <a:lnB>
                      <a:noFill/>
                    </a:lnB>
                    <a:noFill/>
                  </a:tcPr>
                </a:tc>
                <a:tc>
                  <a:txBody>
                    <a:bodyPr/>
                    <a:lstStyle/>
                    <a:p>
                      <a:r>
                        <a:rPr lang="en-US" dirty="0"/>
                        <a:t>Executes code inside the if block if the condition is true, or the else block if the condition is false.</a:t>
                      </a:r>
                    </a:p>
                  </a:txBody>
                  <a:tcPr anchor="ctr">
                    <a:lnL>
                      <a:noFill/>
                    </a:lnL>
                    <a:lnR>
                      <a:noFill/>
                    </a:lnR>
                    <a:lnT>
                      <a:noFill/>
                    </a:lnT>
                    <a:lnB>
                      <a:noFill/>
                    </a:lnB>
                    <a:noFill/>
                  </a:tcPr>
                </a:tc>
                <a:extLst>
                  <a:ext uri="{0D108BD9-81ED-4DB2-BD59-A6C34878D82A}">
                    <a16:rowId xmlns:a16="http://schemas.microsoft.com/office/drawing/2014/main" val="3882239558"/>
                  </a:ext>
                </a:extLst>
              </a:tr>
            </a:tbl>
          </a:graphicData>
        </a:graphic>
      </p:graphicFrame>
      <p:graphicFrame>
        <p:nvGraphicFramePr>
          <p:cNvPr id="7" name="Table 6">
            <a:extLst>
              <a:ext uri="{FF2B5EF4-FFF2-40B4-BE49-F238E27FC236}">
                <a16:creationId xmlns:a16="http://schemas.microsoft.com/office/drawing/2014/main" id="{E63D49C1-DC6E-B920-B577-A648ED7AB8D7}"/>
              </a:ext>
            </a:extLst>
          </p:cNvPr>
          <p:cNvGraphicFramePr>
            <a:graphicFrameLocks noGrp="1"/>
          </p:cNvGraphicFramePr>
          <p:nvPr>
            <p:extLst>
              <p:ext uri="{D42A27DB-BD31-4B8C-83A1-F6EECF244321}">
                <p14:modId xmlns:p14="http://schemas.microsoft.com/office/powerpoint/2010/main" val="3949802115"/>
              </p:ext>
            </p:extLst>
          </p:nvPr>
        </p:nvGraphicFramePr>
        <p:xfrm>
          <a:off x="609600" y="3459480"/>
          <a:ext cx="9524999" cy="1188720"/>
        </p:xfrm>
        <a:graphic>
          <a:graphicData uri="http://schemas.openxmlformats.org/drawingml/2006/table">
            <a:tbl>
              <a:tblPr/>
              <a:tblGrid>
                <a:gridCol w="1984375">
                  <a:extLst>
                    <a:ext uri="{9D8B030D-6E8A-4147-A177-3AD203B41FA5}">
                      <a16:colId xmlns:a16="http://schemas.microsoft.com/office/drawing/2014/main" val="2738183579"/>
                    </a:ext>
                  </a:extLst>
                </a:gridCol>
                <a:gridCol w="3108854">
                  <a:extLst>
                    <a:ext uri="{9D8B030D-6E8A-4147-A177-3AD203B41FA5}">
                      <a16:colId xmlns:a16="http://schemas.microsoft.com/office/drawing/2014/main" val="2469279595"/>
                    </a:ext>
                  </a:extLst>
                </a:gridCol>
                <a:gridCol w="4431770">
                  <a:extLst>
                    <a:ext uri="{9D8B030D-6E8A-4147-A177-3AD203B41FA5}">
                      <a16:colId xmlns:a16="http://schemas.microsoft.com/office/drawing/2014/main" val="3040239633"/>
                    </a:ext>
                  </a:extLst>
                </a:gridCol>
              </a:tblGrid>
              <a:tr h="0">
                <a:tc>
                  <a:txBody>
                    <a:bodyPr/>
                    <a:lstStyle/>
                    <a:p>
                      <a:r>
                        <a:rPr lang="en-IN" b="1" dirty="0"/>
                        <a:t>if-else-if ladder</a:t>
                      </a:r>
                      <a:endParaRPr lang="en-IN" dirty="0"/>
                    </a:p>
                  </a:txBody>
                  <a:tcPr anchor="ctr">
                    <a:lnL>
                      <a:noFill/>
                    </a:lnL>
                    <a:lnR>
                      <a:noFill/>
                    </a:lnR>
                    <a:lnT>
                      <a:noFill/>
                    </a:lnT>
                    <a:lnB>
                      <a:noFill/>
                    </a:lnB>
                    <a:noFill/>
                  </a:tcPr>
                </a:tc>
                <a:tc>
                  <a:txBody>
                    <a:bodyPr/>
                    <a:lstStyle/>
                    <a:p>
                      <a:r>
                        <a:rPr lang="en-US" dirty="0"/>
                        <a:t>Used when you need to check multiple conditions and execute different blocks of code for different cases.</a:t>
                      </a:r>
                    </a:p>
                  </a:txBody>
                  <a:tcPr anchor="ctr">
                    <a:lnL>
                      <a:noFill/>
                    </a:lnL>
                    <a:lnR>
                      <a:noFill/>
                    </a:lnR>
                    <a:lnT>
                      <a:noFill/>
                    </a:lnT>
                    <a:lnB>
                      <a:noFill/>
                    </a:lnB>
                    <a:noFill/>
                  </a:tcPr>
                </a:tc>
                <a:tc>
                  <a:txBody>
                    <a:bodyPr/>
                    <a:lstStyle/>
                    <a:p>
                      <a:r>
                        <a:rPr lang="en-US" dirty="0"/>
                        <a:t>Checks conditions sequentially. The first true condition's block is executed, and the rest are skipped.</a:t>
                      </a:r>
                    </a:p>
                  </a:txBody>
                  <a:tcPr anchor="ctr">
                    <a:lnL>
                      <a:noFill/>
                    </a:lnL>
                    <a:lnR>
                      <a:noFill/>
                    </a:lnR>
                    <a:lnT>
                      <a:noFill/>
                    </a:lnT>
                    <a:lnB>
                      <a:noFill/>
                    </a:lnB>
                    <a:noFill/>
                  </a:tcPr>
                </a:tc>
                <a:extLst>
                  <a:ext uri="{0D108BD9-81ED-4DB2-BD59-A6C34878D82A}">
                    <a16:rowId xmlns:a16="http://schemas.microsoft.com/office/drawing/2014/main" val="436425225"/>
                  </a:ext>
                </a:extLst>
              </a:tr>
            </a:tbl>
          </a:graphicData>
        </a:graphic>
      </p:graphicFrame>
      <p:graphicFrame>
        <p:nvGraphicFramePr>
          <p:cNvPr id="9" name="Table 8">
            <a:extLst>
              <a:ext uri="{FF2B5EF4-FFF2-40B4-BE49-F238E27FC236}">
                <a16:creationId xmlns:a16="http://schemas.microsoft.com/office/drawing/2014/main" id="{C103CC15-823D-2485-EDFC-0D06E878A848}"/>
              </a:ext>
            </a:extLst>
          </p:cNvPr>
          <p:cNvGraphicFramePr>
            <a:graphicFrameLocks noGrp="1"/>
          </p:cNvGraphicFramePr>
          <p:nvPr>
            <p:extLst>
              <p:ext uri="{D42A27DB-BD31-4B8C-83A1-F6EECF244321}">
                <p14:modId xmlns:p14="http://schemas.microsoft.com/office/powerpoint/2010/main" val="3425644015"/>
              </p:ext>
            </p:extLst>
          </p:nvPr>
        </p:nvGraphicFramePr>
        <p:xfrm>
          <a:off x="604234" y="4678680"/>
          <a:ext cx="9530365" cy="1463040"/>
        </p:xfrm>
        <a:graphic>
          <a:graphicData uri="http://schemas.openxmlformats.org/drawingml/2006/table">
            <a:tbl>
              <a:tblPr/>
              <a:tblGrid>
                <a:gridCol w="1923970">
                  <a:extLst>
                    <a:ext uri="{9D8B030D-6E8A-4147-A177-3AD203B41FA5}">
                      <a16:colId xmlns:a16="http://schemas.microsoft.com/office/drawing/2014/main" val="3586889003"/>
                    </a:ext>
                  </a:extLst>
                </a:gridCol>
                <a:gridCol w="3176789">
                  <a:extLst>
                    <a:ext uri="{9D8B030D-6E8A-4147-A177-3AD203B41FA5}">
                      <a16:colId xmlns:a16="http://schemas.microsoft.com/office/drawing/2014/main" val="3355871170"/>
                    </a:ext>
                  </a:extLst>
                </a:gridCol>
                <a:gridCol w="4429606">
                  <a:extLst>
                    <a:ext uri="{9D8B030D-6E8A-4147-A177-3AD203B41FA5}">
                      <a16:colId xmlns:a16="http://schemas.microsoft.com/office/drawing/2014/main" val="868162544"/>
                    </a:ext>
                  </a:extLst>
                </a:gridCol>
              </a:tblGrid>
              <a:tr h="0">
                <a:tc>
                  <a:txBody>
                    <a:bodyPr/>
                    <a:lstStyle/>
                    <a:p>
                      <a:r>
                        <a:rPr lang="en-IN" b="1" dirty="0"/>
                        <a:t>switch statement</a:t>
                      </a:r>
                      <a:endParaRPr lang="en-IN" dirty="0"/>
                    </a:p>
                  </a:txBody>
                  <a:tcPr anchor="ctr">
                    <a:lnL>
                      <a:noFill/>
                    </a:lnL>
                    <a:lnR>
                      <a:noFill/>
                    </a:lnR>
                    <a:lnT>
                      <a:noFill/>
                    </a:lnT>
                    <a:lnB>
                      <a:noFill/>
                    </a:lnB>
                    <a:noFill/>
                  </a:tcPr>
                </a:tc>
                <a:tc>
                  <a:txBody>
                    <a:bodyPr/>
                    <a:lstStyle/>
                    <a:p>
                      <a:r>
                        <a:rPr lang="en-US" dirty="0"/>
                        <a:t>Used when a variable or expression can take multiple discrete values and you want to execute different code for each value.</a:t>
                      </a:r>
                    </a:p>
                  </a:txBody>
                  <a:tcPr anchor="ctr">
                    <a:lnL>
                      <a:noFill/>
                    </a:lnL>
                    <a:lnR>
                      <a:noFill/>
                    </a:lnR>
                    <a:lnT>
                      <a:noFill/>
                    </a:lnT>
                    <a:lnB>
                      <a:noFill/>
                    </a:lnB>
                    <a:noFill/>
                  </a:tcPr>
                </a:tc>
                <a:tc>
                  <a:txBody>
                    <a:bodyPr/>
                    <a:lstStyle/>
                    <a:p>
                      <a:r>
                        <a:rPr lang="en-US" dirty="0"/>
                        <a:t>Evaluates the expression and executes the matching case block. A default block can be used for unmatched cases.</a:t>
                      </a:r>
                    </a:p>
                  </a:txBody>
                  <a:tcPr anchor="ctr">
                    <a:lnL>
                      <a:noFill/>
                    </a:lnL>
                    <a:lnR>
                      <a:noFill/>
                    </a:lnR>
                    <a:lnT>
                      <a:noFill/>
                    </a:lnT>
                    <a:lnB>
                      <a:noFill/>
                    </a:lnB>
                    <a:noFill/>
                  </a:tcPr>
                </a:tc>
                <a:extLst>
                  <a:ext uri="{0D108BD9-81ED-4DB2-BD59-A6C34878D82A}">
                    <a16:rowId xmlns:a16="http://schemas.microsoft.com/office/drawing/2014/main" val="954698795"/>
                  </a:ext>
                </a:extLst>
              </a:tr>
            </a:tbl>
          </a:graphicData>
        </a:graphic>
      </p:graphicFrame>
      <p:graphicFrame>
        <p:nvGraphicFramePr>
          <p:cNvPr id="10" name="Table 9">
            <a:extLst>
              <a:ext uri="{FF2B5EF4-FFF2-40B4-BE49-F238E27FC236}">
                <a16:creationId xmlns:a16="http://schemas.microsoft.com/office/drawing/2014/main" id="{0A7FCB3A-1460-0D30-655E-E1D66B5AE765}"/>
              </a:ext>
            </a:extLst>
          </p:cNvPr>
          <p:cNvGraphicFramePr>
            <a:graphicFrameLocks noGrp="1"/>
          </p:cNvGraphicFramePr>
          <p:nvPr>
            <p:extLst>
              <p:ext uri="{D42A27DB-BD31-4B8C-83A1-F6EECF244321}">
                <p14:modId xmlns:p14="http://schemas.microsoft.com/office/powerpoint/2010/main" val="1763155128"/>
              </p:ext>
            </p:extLst>
          </p:nvPr>
        </p:nvGraphicFramePr>
        <p:xfrm>
          <a:off x="604234" y="6019800"/>
          <a:ext cx="9530366" cy="914400"/>
        </p:xfrm>
        <a:graphic>
          <a:graphicData uri="http://schemas.openxmlformats.org/drawingml/2006/table">
            <a:tbl>
              <a:tblPr/>
              <a:tblGrid>
                <a:gridCol w="1923970">
                  <a:extLst>
                    <a:ext uri="{9D8B030D-6E8A-4147-A177-3AD203B41FA5}">
                      <a16:colId xmlns:a16="http://schemas.microsoft.com/office/drawing/2014/main" val="3189052396"/>
                    </a:ext>
                  </a:extLst>
                </a:gridCol>
                <a:gridCol w="3110606">
                  <a:extLst>
                    <a:ext uri="{9D8B030D-6E8A-4147-A177-3AD203B41FA5}">
                      <a16:colId xmlns:a16="http://schemas.microsoft.com/office/drawing/2014/main" val="1313822732"/>
                    </a:ext>
                  </a:extLst>
                </a:gridCol>
                <a:gridCol w="4495790">
                  <a:extLst>
                    <a:ext uri="{9D8B030D-6E8A-4147-A177-3AD203B41FA5}">
                      <a16:colId xmlns:a16="http://schemas.microsoft.com/office/drawing/2014/main" val="3698997095"/>
                    </a:ext>
                  </a:extLst>
                </a:gridCol>
              </a:tblGrid>
              <a:tr h="0">
                <a:tc>
                  <a:txBody>
                    <a:bodyPr/>
                    <a:lstStyle/>
                    <a:p>
                      <a:r>
                        <a:rPr lang="en-IN" b="1" dirty="0"/>
                        <a:t>Ternary operator (? :)</a:t>
                      </a:r>
                      <a:endParaRPr lang="en-IN" dirty="0"/>
                    </a:p>
                  </a:txBody>
                  <a:tcPr anchor="ctr">
                    <a:lnL>
                      <a:noFill/>
                    </a:lnL>
                    <a:lnR>
                      <a:noFill/>
                    </a:lnR>
                    <a:lnT>
                      <a:noFill/>
                    </a:lnT>
                    <a:lnB>
                      <a:noFill/>
                    </a:lnB>
                    <a:noFill/>
                  </a:tcPr>
                </a:tc>
                <a:tc>
                  <a:txBody>
                    <a:bodyPr/>
                    <a:lstStyle/>
                    <a:p>
                      <a:r>
                        <a:rPr lang="en-US" dirty="0"/>
                        <a:t>A shorthand for if-else when you want to assign a value based on a condition.</a:t>
                      </a:r>
                    </a:p>
                  </a:txBody>
                  <a:tcPr anchor="ctr">
                    <a:lnL>
                      <a:noFill/>
                    </a:lnL>
                    <a:lnR>
                      <a:noFill/>
                    </a:lnR>
                    <a:lnT>
                      <a:noFill/>
                    </a:lnT>
                    <a:lnB>
                      <a:noFill/>
                    </a:lnB>
                    <a:noFill/>
                  </a:tcPr>
                </a:tc>
                <a:tc>
                  <a:txBody>
                    <a:bodyPr/>
                    <a:lstStyle/>
                    <a:p>
                      <a:r>
                        <a:rPr lang="en-US" dirty="0"/>
                        <a:t>Returns one of two values depending on whether the condition is true or false.</a:t>
                      </a:r>
                    </a:p>
                  </a:txBody>
                  <a:tcPr anchor="ctr">
                    <a:lnL>
                      <a:noFill/>
                    </a:lnL>
                    <a:lnR>
                      <a:noFill/>
                    </a:lnR>
                    <a:lnT>
                      <a:noFill/>
                    </a:lnT>
                    <a:lnB>
                      <a:noFill/>
                    </a:lnB>
                    <a:noFill/>
                  </a:tcPr>
                </a:tc>
                <a:extLst>
                  <a:ext uri="{0D108BD9-81ED-4DB2-BD59-A6C34878D82A}">
                    <a16:rowId xmlns:a16="http://schemas.microsoft.com/office/drawing/2014/main" val="3040190987"/>
                  </a:ext>
                </a:extLst>
              </a:tr>
            </a:tbl>
          </a:graphicData>
        </a:graphic>
      </p:graphicFrame>
      <p:sp>
        <p:nvSpPr>
          <p:cNvPr id="11" name="TextBox 10">
            <a:extLst>
              <a:ext uri="{FF2B5EF4-FFF2-40B4-BE49-F238E27FC236}">
                <a16:creationId xmlns:a16="http://schemas.microsoft.com/office/drawing/2014/main" id="{19EAEC84-CD46-D597-14B0-372707367A36}"/>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Tree>
    <p:extLst>
      <p:ext uri="{BB962C8B-B14F-4D97-AF65-F5344CB8AC3E}">
        <p14:creationId xmlns:p14="http://schemas.microsoft.com/office/powerpoint/2010/main" val="3962117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6" name="TextBox 5">
            <a:extLst>
              <a:ext uri="{FF2B5EF4-FFF2-40B4-BE49-F238E27FC236}">
                <a16:creationId xmlns:a16="http://schemas.microsoft.com/office/drawing/2014/main" id="{E712AE11-D1C0-4957-59D3-3EEC2230F1B6}"/>
              </a:ext>
            </a:extLst>
          </p:cNvPr>
          <p:cNvSpPr txBox="1"/>
          <p:nvPr/>
        </p:nvSpPr>
        <p:spPr>
          <a:xfrm>
            <a:off x="609600" y="1114485"/>
            <a:ext cx="11277600" cy="3600986"/>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Looping Statements:</a:t>
            </a:r>
            <a:b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b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In Java, </a:t>
            </a:r>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loops</a:t>
            </a: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allow repetitive execution of a block of code while a condition is true. The three primary looping constructs in Java 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800100" lvl="1" indent="-342900" eaLnBrk="0" fontAlgn="base" hangingPunct="0">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for</a:t>
            </a:r>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 loop</a:t>
            </a: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Used when the number of iterations is known beforehand.</a:t>
            </a:r>
          </a:p>
          <a:p>
            <a:pPr marL="800100" lvl="1" indent="-342900" eaLnBrk="0" fontAlgn="base" hangingPunct="0">
              <a:spcBef>
                <a:spcPct val="0"/>
              </a:spcBef>
              <a:spcAft>
                <a:spcPct val="0"/>
              </a:spcAft>
              <a:buFont typeface="Wingdings" panose="05000000000000000000" pitchFamily="2" charset="2"/>
              <a:buChar char="Ø"/>
            </a:pPr>
            <a:endPar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800100" lvl="1" indent="-342900" eaLnBrk="0" fontAlgn="base" hangingPunct="0">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while</a:t>
            </a:r>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 loop</a:t>
            </a: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Used when the condition must be checked before execution.</a:t>
            </a:r>
          </a:p>
          <a:p>
            <a:pPr marL="800100" lvl="1" indent="-342900" eaLnBrk="0" fontAlgn="base" hangingPunct="0">
              <a:spcBef>
                <a:spcPct val="0"/>
              </a:spcBef>
              <a:spcAft>
                <a:spcPct val="0"/>
              </a:spcAft>
              <a:buFont typeface="Wingdings" panose="05000000000000000000" pitchFamily="2" charset="2"/>
              <a:buChar char="Ø"/>
            </a:pPr>
            <a:endPar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800100" lvl="1" indent="-342900" eaLnBrk="0" fontAlgn="base" hangingPunct="0">
              <a:spcBef>
                <a:spcPct val="0"/>
              </a:spcBef>
              <a:spcAft>
                <a:spcPct val="0"/>
              </a:spcAft>
              <a:buFont typeface="Wingdings" panose="05000000000000000000" pitchFamily="2" charset="2"/>
              <a:buChar char="Ø"/>
            </a:pP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do-while</a:t>
            </a:r>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 loop</a:t>
            </a:r>
            <a:r>
              <a:rPr kumimoji="0" lang="en-US" altLang="en-US" sz="20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Used when the block must execute at least once, as the condition is checked after execution.</a:t>
            </a:r>
          </a:p>
        </p:txBody>
      </p:sp>
      <p:sp>
        <p:nvSpPr>
          <p:cNvPr id="2" name="Rectangle 1">
            <a:extLst>
              <a:ext uri="{FF2B5EF4-FFF2-40B4-BE49-F238E27FC236}">
                <a16:creationId xmlns:a16="http://schemas.microsoft.com/office/drawing/2014/main" id="{D3952541-9011-9CED-0A7F-A48189805FB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0183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13CF2805-2A2C-24D0-1053-5210AD15315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BC965D95-0D79-8E8F-F9E3-8C93C2AA74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947FE0E2-5118-A8AE-BA4A-10C8FF5F30E2}"/>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1FD2CBB1-BAEB-38E1-1888-34C92BE97C6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C60020D-BCF7-44A0-7FD5-C78538D2AC4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DA348D04-FF9E-6666-A1AC-4DACA5BF4EAF}"/>
              </a:ext>
            </a:extLst>
          </p:cNvPr>
          <p:cNvSpPr txBox="1"/>
          <p:nvPr/>
        </p:nvSpPr>
        <p:spPr>
          <a:xfrm>
            <a:off x="609600" y="1108075"/>
            <a:ext cx="9144000" cy="5724644"/>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1. </a:t>
            </a:r>
            <a:r>
              <a:rPr kumimoji="0" lang="en-US" altLang="en-US" sz="2400" b="0" i="0" u="none" strike="noStrike" cap="none" normalizeH="0" baseline="0" dirty="0">
                <a:ln>
                  <a:noFill/>
                </a:ln>
                <a:solidFill>
                  <a:srgbClr val="0D0D0D"/>
                </a:solidFill>
                <a:effectLst/>
                <a:latin typeface="Arial" panose="020B0604020202020204" pitchFamily="34" charset="0"/>
                <a:cs typeface="Arial" panose="020B0604020202020204" pitchFamily="34" charset="0"/>
              </a:rPr>
              <a:t>for</a:t>
            </a: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 Loop</a:t>
            </a: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A for loop is useful for iterating over a sequence or a range of values.</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Syntax:</a:t>
            </a:r>
          </a:p>
          <a:p>
            <a:r>
              <a:rPr lang="en-US" b="0" dirty="0">
                <a:solidFill>
                  <a:srgbClr val="AF00DB"/>
                </a:solidFill>
                <a:effectLst/>
                <a:latin typeface="Arial" panose="020B0604020202020204" pitchFamily="34" charset="0"/>
                <a:cs typeface="Arial" panose="020B0604020202020204" pitchFamily="34" charset="0"/>
              </a:rPr>
              <a:t>for</a:t>
            </a:r>
            <a:r>
              <a:rPr lang="en-US" b="0" dirty="0">
                <a:solidFill>
                  <a:srgbClr val="3B3B3B"/>
                </a:solidFill>
                <a:effectLst/>
                <a:latin typeface="Arial" panose="020B0604020202020204" pitchFamily="34" charset="0"/>
                <a:cs typeface="Arial" panose="020B0604020202020204" pitchFamily="34" charset="0"/>
              </a:rPr>
              <a:t> (initialization; condition; update) {</a:t>
            </a: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8000"/>
                </a:solidFill>
                <a:effectLst/>
                <a:latin typeface="Arial" panose="020B0604020202020204" pitchFamily="34" charset="0"/>
                <a:cs typeface="Arial" panose="020B0604020202020204" pitchFamily="34" charset="0"/>
              </a:rPr>
              <a:t>// code to be executed</a:t>
            </a:r>
            <a:endParaRPr lang="en-US" b="0" dirty="0">
              <a:solidFill>
                <a:srgbClr val="3B3B3B"/>
              </a:solidFill>
              <a:effectLst/>
              <a:latin typeface="Arial" panose="020B0604020202020204" pitchFamily="34" charset="0"/>
              <a:cs typeface="Arial" panose="020B0604020202020204" pitchFamily="34" charset="0"/>
            </a:endParaRPr>
          </a:p>
          <a:p>
            <a:r>
              <a:rPr lang="en-US" b="0" dirty="0">
                <a:solidFill>
                  <a:srgbClr val="3B3B3B"/>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Example:</a:t>
            </a:r>
          </a:p>
          <a:p>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class</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267F99"/>
                </a:solidFill>
                <a:effectLst/>
                <a:latin typeface="Arial" panose="020B0604020202020204" pitchFamily="34" charset="0"/>
                <a:cs typeface="Arial" panose="020B0604020202020204" pitchFamily="34" charset="0"/>
              </a:rPr>
              <a:t>ForLoopExample</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static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void</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795E26"/>
                </a:solidFill>
                <a:effectLst/>
                <a:latin typeface="Arial" panose="020B0604020202020204" pitchFamily="34" charset="0"/>
                <a:cs typeface="Arial" panose="020B0604020202020204" pitchFamily="34" charset="0"/>
              </a:rPr>
              <a:t>main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267F99"/>
                </a:solidFill>
                <a:effectLst/>
                <a:latin typeface="Arial" panose="020B0604020202020204" pitchFamily="34" charset="0"/>
                <a:cs typeface="Arial" panose="020B0604020202020204" pitchFamily="34" charset="0"/>
              </a:rPr>
              <a:t>String</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args</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8000"/>
                </a:solidFill>
                <a:effectLst/>
                <a:latin typeface="Arial" panose="020B0604020202020204" pitchFamily="34" charset="0"/>
                <a:cs typeface="Arial" panose="020B0604020202020204" pitchFamily="34" charset="0"/>
              </a:rPr>
              <a:t>// Print numbers from 1 to 5</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for</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int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&lt;=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5</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267F99"/>
                </a:solidFill>
                <a:effectLst/>
                <a:latin typeface="Arial" panose="020B0604020202020204" pitchFamily="34" charset="0"/>
                <a:cs typeface="Arial" panose="020B0604020202020204" pitchFamily="34" charset="0"/>
              </a:rPr>
              <a:t>System</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0070C1"/>
                </a:solidFill>
                <a:effectLst/>
                <a:latin typeface="Arial" panose="020B0604020202020204" pitchFamily="34" charset="0"/>
                <a:cs typeface="Arial" panose="020B0604020202020204" pitchFamily="34" charset="0"/>
              </a:rPr>
              <a:t>out</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795E26"/>
                </a:solidFill>
                <a:effectLst/>
                <a:latin typeface="Arial" panose="020B0604020202020204" pitchFamily="34" charset="0"/>
                <a:cs typeface="Arial" panose="020B0604020202020204" pitchFamily="34" charset="0"/>
              </a:rPr>
              <a:t>println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A31515"/>
                </a:solidFill>
                <a:effectLst/>
                <a:latin typeface="Arial" panose="020B0604020202020204" pitchFamily="34" charset="0"/>
                <a:cs typeface="Arial" panose="020B0604020202020204" pitchFamily="34" charset="0"/>
              </a:rPr>
              <a:t>"Number: "</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Explanation: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Initialization (</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int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 1</a:t>
            </a: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Variable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is initialized to 1.</a:t>
            </a: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Condition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&lt;= 5</a:t>
            </a: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The loop executes as long as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is less than or equal to 5.</a:t>
            </a:r>
          </a:p>
          <a:p>
            <a:pPr marL="0" marR="0" lvl="0" indent="0" algn="l" defTabSz="914400" rtl="0" eaLnBrk="0" fontAlgn="base" latinLnBrk="0" hangingPunct="0">
              <a:spcBef>
                <a:spcPct val="0"/>
              </a:spcBef>
              <a:spcAft>
                <a:spcPct val="0"/>
              </a:spcAft>
              <a:buClrTx/>
              <a:buSzTx/>
              <a:buFontTx/>
              <a:buChar char="•"/>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Update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a:t>
            </a: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is incremented by 1 after each iteration</a:t>
            </a:r>
          </a:p>
        </p:txBody>
      </p:sp>
    </p:spTree>
    <p:extLst>
      <p:ext uri="{BB962C8B-B14F-4D97-AF65-F5344CB8AC3E}">
        <p14:creationId xmlns:p14="http://schemas.microsoft.com/office/powerpoint/2010/main" val="18990654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19E298B6-9518-0442-F5D3-A280B2E0498D}"/>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64B8103B-62C8-A3DD-5CC5-CF45A3C6555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D26BF1B1-876F-6FAE-D9B4-6CF0828B5A3F}"/>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755EC404-4572-5AEC-0FA3-61C4BE0FC61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F688E0AA-40CA-080A-3860-91EB90BFFB0D}"/>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52750BF-D665-CC0C-DDD9-072D8506A73B}"/>
              </a:ext>
            </a:extLst>
          </p:cNvPr>
          <p:cNvSpPr txBox="1"/>
          <p:nvPr/>
        </p:nvSpPr>
        <p:spPr>
          <a:xfrm>
            <a:off x="609600" y="1066800"/>
            <a:ext cx="9144000" cy="5724644"/>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2. while Loop</a:t>
            </a: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The while loop is used when the number of iterations is not predetermined.</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Syntax:</a:t>
            </a:r>
          </a:p>
          <a:p>
            <a:r>
              <a:rPr lang="en-US" b="0" dirty="0">
                <a:solidFill>
                  <a:srgbClr val="AF00DB"/>
                </a:solidFill>
                <a:effectLst/>
                <a:latin typeface="Arial" panose="020B0604020202020204" pitchFamily="34" charset="0"/>
                <a:cs typeface="Arial" panose="020B0604020202020204" pitchFamily="34" charset="0"/>
              </a:rPr>
              <a:t>while</a:t>
            </a:r>
            <a:r>
              <a:rPr lang="en-US" b="0" dirty="0">
                <a:solidFill>
                  <a:srgbClr val="3B3B3B"/>
                </a:solidFill>
                <a:effectLst/>
                <a:latin typeface="Arial" panose="020B0604020202020204" pitchFamily="34" charset="0"/>
                <a:cs typeface="Arial" panose="020B0604020202020204" pitchFamily="34" charset="0"/>
              </a:rPr>
              <a:t> (condition) {</a:t>
            </a: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8000"/>
                </a:solidFill>
                <a:effectLst/>
                <a:latin typeface="Arial" panose="020B0604020202020204" pitchFamily="34" charset="0"/>
                <a:cs typeface="Arial" panose="020B0604020202020204" pitchFamily="34" charset="0"/>
              </a:rPr>
              <a:t>// code to be executed</a:t>
            </a:r>
            <a:endParaRPr lang="en-US" b="0" dirty="0">
              <a:solidFill>
                <a:srgbClr val="3B3B3B"/>
              </a:solidFill>
              <a:effectLst/>
              <a:latin typeface="Arial" panose="020B0604020202020204" pitchFamily="34" charset="0"/>
              <a:cs typeface="Arial" panose="020B0604020202020204" pitchFamily="34" charset="0"/>
            </a:endParaRPr>
          </a:p>
          <a:p>
            <a:r>
              <a:rPr lang="en-US" b="0" dirty="0">
                <a:solidFill>
                  <a:srgbClr val="3B3B3B"/>
                </a:solidFill>
                <a:effectLst/>
                <a:latin typeface="Arial" panose="020B0604020202020204" pitchFamily="34" charset="0"/>
                <a:cs typeface="Arial" panose="020B0604020202020204" pitchFamily="34" charset="0"/>
              </a:rPr>
              <a:t>}</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Example:</a:t>
            </a:r>
          </a:p>
          <a:p>
            <a:r>
              <a:rPr lang="en-US" b="0" dirty="0">
                <a:solidFill>
                  <a:srgbClr val="0000FF"/>
                </a:solidFill>
                <a:effectLst/>
                <a:latin typeface="Arial" panose="020B0604020202020204" pitchFamily="34" charset="0"/>
                <a:cs typeface="Arial" panose="020B0604020202020204" pitchFamily="34" charset="0"/>
              </a:rPr>
              <a:t>public</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FF"/>
                </a:solidFill>
                <a:effectLst/>
                <a:latin typeface="Arial" panose="020B0604020202020204" pitchFamily="34" charset="0"/>
                <a:cs typeface="Arial" panose="020B0604020202020204" pitchFamily="34" charset="0"/>
              </a:rPr>
              <a:t>class</a:t>
            </a:r>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267F99"/>
                </a:solidFill>
                <a:effectLst/>
                <a:latin typeface="Arial" panose="020B0604020202020204" pitchFamily="34" charset="0"/>
                <a:cs typeface="Arial" panose="020B0604020202020204" pitchFamily="34" charset="0"/>
              </a:rPr>
              <a:t>WhileLoopExample</a:t>
            </a:r>
            <a:r>
              <a:rPr lang="en-US" b="0" dirty="0">
                <a:solidFill>
                  <a:srgbClr val="3B3B3B"/>
                </a:solidFill>
                <a:effectLst/>
                <a:latin typeface="Arial" panose="020B0604020202020204" pitchFamily="34" charset="0"/>
                <a:cs typeface="Arial" panose="020B0604020202020204" pitchFamily="34" charset="0"/>
              </a:rPr>
              <a:t> {</a:t>
            </a: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FF"/>
                </a:solidFill>
                <a:effectLst/>
                <a:latin typeface="Arial" panose="020B0604020202020204" pitchFamily="34" charset="0"/>
                <a:cs typeface="Arial" panose="020B0604020202020204" pitchFamily="34" charset="0"/>
              </a:rPr>
              <a:t>public</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FF"/>
                </a:solidFill>
                <a:effectLst/>
                <a:latin typeface="Arial" panose="020B0604020202020204" pitchFamily="34" charset="0"/>
                <a:cs typeface="Arial" panose="020B0604020202020204" pitchFamily="34" charset="0"/>
              </a:rPr>
              <a:t>static</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267F99"/>
                </a:solidFill>
                <a:effectLst/>
                <a:latin typeface="Arial" panose="020B0604020202020204" pitchFamily="34" charset="0"/>
                <a:cs typeface="Arial" panose="020B0604020202020204" pitchFamily="34" charset="0"/>
              </a:rPr>
              <a:t>void</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795E26"/>
                </a:solidFill>
                <a:effectLst/>
                <a:latin typeface="Arial" panose="020B0604020202020204" pitchFamily="34" charset="0"/>
                <a:cs typeface="Arial" panose="020B0604020202020204" pitchFamily="34" charset="0"/>
              </a:rPr>
              <a:t>main</a:t>
            </a:r>
            <a:r>
              <a:rPr lang="en-US" b="0" dirty="0">
                <a:solidFill>
                  <a:srgbClr val="3B3B3B"/>
                </a:solidFill>
                <a:effectLst/>
                <a:latin typeface="Arial" panose="020B0604020202020204" pitchFamily="34" charset="0"/>
                <a:cs typeface="Arial" panose="020B0604020202020204" pitchFamily="34" charset="0"/>
              </a:rPr>
              <a:t>(</a:t>
            </a:r>
            <a:r>
              <a:rPr lang="en-US" b="0" dirty="0">
                <a:solidFill>
                  <a:srgbClr val="267F99"/>
                </a:solidFill>
                <a:effectLst/>
                <a:latin typeface="Arial" panose="020B0604020202020204" pitchFamily="34" charset="0"/>
                <a:cs typeface="Arial" panose="020B0604020202020204" pitchFamily="34" charset="0"/>
              </a:rPr>
              <a:t>String</a:t>
            </a:r>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001080"/>
                </a:solidFill>
                <a:effectLst/>
                <a:latin typeface="Arial" panose="020B0604020202020204" pitchFamily="34" charset="0"/>
                <a:cs typeface="Arial" panose="020B0604020202020204" pitchFamily="34" charset="0"/>
              </a:rPr>
              <a:t>args</a:t>
            </a:r>
            <a:r>
              <a:rPr lang="en-US" b="0" dirty="0">
                <a:solidFill>
                  <a:srgbClr val="3B3B3B"/>
                </a:solidFill>
                <a:effectLst/>
                <a:latin typeface="Arial" panose="020B0604020202020204" pitchFamily="34" charset="0"/>
                <a:cs typeface="Arial" panose="020B0604020202020204" pitchFamily="34" charset="0"/>
              </a:rPr>
              <a:t>) {</a:t>
            </a: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267F99"/>
                </a:solidFill>
                <a:effectLst/>
                <a:latin typeface="Arial" panose="020B0604020202020204" pitchFamily="34" charset="0"/>
                <a:cs typeface="Arial" panose="020B0604020202020204" pitchFamily="34" charset="0"/>
              </a:rPr>
              <a:t>int</a:t>
            </a:r>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001080"/>
                </a:solidFill>
                <a:effectLst/>
                <a:latin typeface="Arial" panose="020B0604020202020204" pitchFamily="34" charset="0"/>
                <a:cs typeface="Arial" panose="020B0604020202020204" pitchFamily="34" charset="0"/>
              </a:rPr>
              <a:t>i</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1</a:t>
            </a:r>
            <a:r>
              <a:rPr lang="en-US" b="0" dirty="0">
                <a:solidFill>
                  <a:srgbClr val="3B3B3B"/>
                </a:solidFill>
                <a:effectLst/>
                <a:latin typeface="Arial" panose="020B0604020202020204" pitchFamily="34" charset="0"/>
                <a:cs typeface="Arial" panose="020B0604020202020204" pitchFamily="34" charset="0"/>
              </a:rPr>
              <a:t>;</a:t>
            </a: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AF00DB"/>
                </a:solidFill>
                <a:effectLst/>
                <a:latin typeface="Arial" panose="020B0604020202020204" pitchFamily="34" charset="0"/>
                <a:cs typeface="Arial" panose="020B0604020202020204" pitchFamily="34" charset="0"/>
              </a:rPr>
              <a:t>while</a:t>
            </a:r>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3B3B3B"/>
                </a:solidFill>
                <a:effectLst/>
                <a:latin typeface="Arial" panose="020B0604020202020204" pitchFamily="34" charset="0"/>
                <a:cs typeface="Arial" panose="020B0604020202020204" pitchFamily="34" charset="0"/>
              </a:rPr>
              <a:t>i</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&lt;=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98658"/>
                </a:solidFill>
                <a:effectLst/>
                <a:latin typeface="Arial" panose="020B0604020202020204" pitchFamily="34" charset="0"/>
                <a:cs typeface="Arial" panose="020B0604020202020204" pitchFamily="34" charset="0"/>
              </a:rPr>
              <a:t>5</a:t>
            </a:r>
            <a:r>
              <a:rPr lang="en-US" b="0" dirty="0">
                <a:solidFill>
                  <a:srgbClr val="3B3B3B"/>
                </a:solidFill>
                <a:effectLst/>
                <a:latin typeface="Arial" panose="020B0604020202020204" pitchFamily="34" charset="0"/>
                <a:cs typeface="Arial" panose="020B0604020202020204" pitchFamily="34" charset="0"/>
              </a:rPr>
              <a:t>) </a:t>
            </a:r>
          </a:p>
          <a:p>
            <a:r>
              <a:rPr lang="en-US" dirty="0">
                <a:solidFill>
                  <a:srgbClr val="3B3B3B"/>
                </a:solidFill>
                <a:latin typeface="Arial" panose="020B0604020202020204" pitchFamily="34" charset="0"/>
                <a:cs typeface="Arial" panose="020B0604020202020204" pitchFamily="34" charset="0"/>
              </a:rPr>
              <a:t>        </a:t>
            </a:r>
            <a:r>
              <a:rPr lang="en-US" b="0" dirty="0">
                <a:solidFill>
                  <a:srgbClr val="3B3B3B"/>
                </a:solidFill>
                <a:effectLst/>
                <a:latin typeface="Arial" panose="020B0604020202020204" pitchFamily="34" charset="0"/>
                <a:cs typeface="Arial" panose="020B0604020202020204" pitchFamily="34" charset="0"/>
              </a:rPr>
              <a:t>{</a:t>
            </a:r>
          </a:p>
          <a:p>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001080"/>
                </a:solidFill>
                <a:effectLst/>
                <a:latin typeface="Arial" panose="020B0604020202020204" pitchFamily="34" charset="0"/>
                <a:cs typeface="Arial" panose="020B0604020202020204" pitchFamily="34" charset="0"/>
              </a:rPr>
              <a:t>System</a:t>
            </a:r>
            <a:r>
              <a:rPr lang="en-US" b="0" dirty="0" err="1">
                <a:solidFill>
                  <a:srgbClr val="3B3B3B"/>
                </a:solidFill>
                <a:effectLst/>
                <a:latin typeface="Arial" panose="020B0604020202020204" pitchFamily="34" charset="0"/>
                <a:cs typeface="Arial" panose="020B0604020202020204" pitchFamily="34" charset="0"/>
              </a:rPr>
              <a:t>.</a:t>
            </a:r>
            <a:r>
              <a:rPr lang="en-US" b="0" dirty="0" err="1">
                <a:solidFill>
                  <a:srgbClr val="001080"/>
                </a:solidFill>
                <a:effectLst/>
                <a:latin typeface="Arial" panose="020B0604020202020204" pitchFamily="34" charset="0"/>
                <a:cs typeface="Arial" panose="020B0604020202020204" pitchFamily="34" charset="0"/>
              </a:rPr>
              <a:t>out</a:t>
            </a:r>
            <a:r>
              <a:rPr lang="en-US" b="0" dirty="0" err="1">
                <a:solidFill>
                  <a:srgbClr val="3B3B3B"/>
                </a:solidFill>
                <a:effectLst/>
                <a:latin typeface="Arial" panose="020B0604020202020204" pitchFamily="34" charset="0"/>
                <a:cs typeface="Arial" panose="020B0604020202020204" pitchFamily="34" charset="0"/>
              </a:rPr>
              <a:t>.</a:t>
            </a:r>
            <a:r>
              <a:rPr lang="en-US" b="0" dirty="0" err="1">
                <a:solidFill>
                  <a:srgbClr val="795E26"/>
                </a:solidFill>
                <a:effectLst/>
                <a:latin typeface="Arial" panose="020B0604020202020204" pitchFamily="34" charset="0"/>
                <a:cs typeface="Arial" panose="020B0604020202020204" pitchFamily="34" charset="0"/>
              </a:rPr>
              <a:t>println</a:t>
            </a:r>
            <a:r>
              <a:rPr lang="en-US" b="0" dirty="0">
                <a:solidFill>
                  <a:srgbClr val="3B3B3B"/>
                </a:solidFill>
                <a:effectLst/>
                <a:latin typeface="Arial" panose="020B0604020202020204" pitchFamily="34" charset="0"/>
                <a:cs typeface="Arial" panose="020B0604020202020204" pitchFamily="34" charset="0"/>
              </a:rPr>
              <a:t>(</a:t>
            </a:r>
            <a:r>
              <a:rPr lang="en-US" b="0" dirty="0">
                <a:solidFill>
                  <a:srgbClr val="A31515"/>
                </a:solidFill>
                <a:effectLst/>
                <a:latin typeface="Arial" panose="020B0604020202020204" pitchFamily="34" charset="0"/>
                <a:cs typeface="Arial" panose="020B0604020202020204" pitchFamily="34" charset="0"/>
              </a:rPr>
              <a:t>"Number: "</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3B3B3B"/>
                </a:solidFill>
                <a:effectLst/>
                <a:latin typeface="Arial" panose="020B0604020202020204" pitchFamily="34" charset="0"/>
                <a:cs typeface="Arial" panose="020B0604020202020204" pitchFamily="34" charset="0"/>
              </a:rPr>
              <a:t>i</a:t>
            </a:r>
            <a:r>
              <a:rPr lang="en-US" b="0" dirty="0">
                <a:solidFill>
                  <a:srgbClr val="3B3B3B"/>
                </a:solidFill>
                <a:effectLst/>
                <a:latin typeface="Arial" panose="020B0604020202020204" pitchFamily="34" charset="0"/>
                <a:cs typeface="Arial" panose="020B0604020202020204" pitchFamily="34" charset="0"/>
              </a:rPr>
              <a:t>);</a:t>
            </a:r>
          </a:p>
          <a:p>
            <a:r>
              <a:rPr lang="en-US" b="0" dirty="0">
                <a:solidFill>
                  <a:srgbClr val="3B3B3B"/>
                </a:solidFill>
                <a:effectLst/>
                <a:latin typeface="Arial" panose="020B0604020202020204" pitchFamily="34" charset="0"/>
                <a:cs typeface="Arial" panose="020B0604020202020204" pitchFamily="34" charset="0"/>
              </a:rPr>
              <a:t>            </a:t>
            </a:r>
            <a:r>
              <a:rPr lang="en-US" b="0" dirty="0" err="1">
                <a:solidFill>
                  <a:srgbClr val="3B3B3B"/>
                </a:solidFill>
                <a:effectLst/>
                <a:latin typeface="Arial" panose="020B0604020202020204" pitchFamily="34" charset="0"/>
                <a:cs typeface="Arial" panose="020B0604020202020204" pitchFamily="34" charset="0"/>
              </a:rPr>
              <a:t>i</a:t>
            </a:r>
            <a:r>
              <a:rPr lang="en-US" b="0" dirty="0">
                <a:solidFill>
                  <a:srgbClr val="000000"/>
                </a:solidFill>
                <a:effectLst/>
                <a:latin typeface="Arial" panose="020B0604020202020204" pitchFamily="34" charset="0"/>
                <a:cs typeface="Arial" panose="020B0604020202020204" pitchFamily="34" charset="0"/>
              </a:rPr>
              <a:t>++</a:t>
            </a:r>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8000"/>
                </a:solidFill>
                <a:effectLst/>
                <a:latin typeface="Arial" panose="020B0604020202020204" pitchFamily="34" charset="0"/>
                <a:cs typeface="Arial" panose="020B0604020202020204" pitchFamily="34" charset="0"/>
              </a:rPr>
              <a:t>// Increment the counter</a:t>
            </a:r>
            <a:endParaRPr lang="en-US" b="0" dirty="0">
              <a:solidFill>
                <a:srgbClr val="3B3B3B"/>
              </a:solidFill>
              <a:effectLst/>
              <a:latin typeface="Arial" panose="020B0604020202020204" pitchFamily="34" charset="0"/>
              <a:cs typeface="Arial" panose="020B0604020202020204" pitchFamily="34" charset="0"/>
            </a:endParaRPr>
          </a:p>
          <a:p>
            <a:r>
              <a:rPr lang="en-US" b="0" dirty="0">
                <a:solidFill>
                  <a:srgbClr val="3B3B3B"/>
                </a:solidFill>
                <a:effectLst/>
                <a:latin typeface="Arial" panose="020B0604020202020204" pitchFamily="34" charset="0"/>
                <a:cs typeface="Arial" panose="020B0604020202020204" pitchFamily="34" charset="0"/>
              </a:rPr>
              <a:t>        }</a:t>
            </a:r>
          </a:p>
          <a:p>
            <a:r>
              <a:rPr lang="en-US" b="0" dirty="0">
                <a:solidFill>
                  <a:srgbClr val="3B3B3B"/>
                </a:solidFill>
                <a:effectLst/>
                <a:latin typeface="Arial" panose="020B0604020202020204" pitchFamily="34" charset="0"/>
                <a:cs typeface="Arial" panose="020B0604020202020204" pitchFamily="34" charset="0"/>
              </a:rPr>
              <a:t>    }</a:t>
            </a:r>
          </a:p>
          <a:p>
            <a:r>
              <a:rPr lang="en-US" b="0" dirty="0">
                <a:solidFill>
                  <a:srgbClr val="3B3B3B"/>
                </a:solidFill>
                <a:effectLst/>
                <a:latin typeface="Arial" panose="020B0604020202020204" pitchFamily="34" charset="0"/>
                <a:cs typeface="Arial" panose="020B0604020202020204" pitchFamily="34" charset="0"/>
              </a:rPr>
              <a:t>}</a:t>
            </a:r>
            <a:endPar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Explanation: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The condition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&lt;= 5) is checked before entering the loop.</a:t>
            </a:r>
          </a:p>
          <a:p>
            <a:pPr marL="285750" marR="0" lvl="0" indent="-285750" algn="l" defTabSz="914400" rtl="0" eaLnBrk="0" fontAlgn="base" latinLnBrk="0" hangingPunct="0">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The loop runs until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exceeds 5.</a:t>
            </a:r>
          </a:p>
        </p:txBody>
      </p:sp>
    </p:spTree>
    <p:extLst>
      <p:ext uri="{BB962C8B-B14F-4D97-AF65-F5344CB8AC3E}">
        <p14:creationId xmlns:p14="http://schemas.microsoft.com/office/powerpoint/2010/main" val="34754468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656A3CA-745B-91AC-D2B1-2D0874B9AAA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89F3BCD-CE4C-9EB8-C586-86F96B6B99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E2CD209-1DB0-76A4-1FCB-BFA3F578CE12}"/>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05641440-6842-67E1-971E-2C3DD7D039ED}"/>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2CA8ADB4-BDDA-12D0-ABC2-3B3BB5CCD193}"/>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D463CDC-9E08-CEF1-AE91-61EFF11FA541}"/>
              </a:ext>
            </a:extLst>
          </p:cNvPr>
          <p:cNvSpPr txBox="1"/>
          <p:nvPr/>
        </p:nvSpPr>
        <p:spPr>
          <a:xfrm>
            <a:off x="609600" y="1066800"/>
            <a:ext cx="9067800" cy="5447645"/>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3. do-while Loop</a:t>
            </a: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The do-while loop guarantees that the block is executed at least once.</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Syntax:</a:t>
            </a:r>
          </a:p>
          <a:p>
            <a:r>
              <a:rPr lang="en-US" b="0" dirty="0">
                <a:solidFill>
                  <a:srgbClr val="AF00DB"/>
                </a:solidFill>
                <a:effectLst/>
                <a:latin typeface="Arial" panose="020B0604020202020204" pitchFamily="34" charset="0"/>
                <a:cs typeface="Arial" panose="020B0604020202020204" pitchFamily="34" charset="0"/>
              </a:rPr>
              <a:t>do</a:t>
            </a:r>
            <a:r>
              <a:rPr lang="en-US" b="0" dirty="0">
                <a:solidFill>
                  <a:srgbClr val="3B3B3B"/>
                </a:solidFill>
                <a:effectLst/>
                <a:latin typeface="Arial" panose="020B0604020202020204" pitchFamily="34" charset="0"/>
                <a:cs typeface="Arial" panose="020B0604020202020204" pitchFamily="34" charset="0"/>
              </a:rPr>
              <a:t> {</a:t>
            </a: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008000"/>
                </a:solidFill>
                <a:effectLst/>
                <a:latin typeface="Arial" panose="020B0604020202020204" pitchFamily="34" charset="0"/>
                <a:cs typeface="Arial" panose="020B0604020202020204" pitchFamily="34" charset="0"/>
              </a:rPr>
              <a:t>// code to be executed</a:t>
            </a:r>
            <a:endParaRPr lang="en-US" b="0" dirty="0">
              <a:solidFill>
                <a:srgbClr val="3B3B3B"/>
              </a:solidFill>
              <a:effectLst/>
              <a:latin typeface="Arial" panose="020B0604020202020204" pitchFamily="34" charset="0"/>
              <a:cs typeface="Arial" panose="020B0604020202020204" pitchFamily="34" charset="0"/>
            </a:endParaRPr>
          </a:p>
          <a:p>
            <a:r>
              <a:rPr lang="en-US" b="0" dirty="0">
                <a:solidFill>
                  <a:srgbClr val="3B3B3B"/>
                </a:solidFill>
                <a:effectLst/>
                <a:latin typeface="Arial" panose="020B0604020202020204" pitchFamily="34" charset="0"/>
                <a:cs typeface="Arial" panose="020B0604020202020204" pitchFamily="34" charset="0"/>
              </a:rPr>
              <a:t>} </a:t>
            </a:r>
            <a:r>
              <a:rPr lang="en-US" b="0" dirty="0">
                <a:solidFill>
                  <a:srgbClr val="AF00DB"/>
                </a:solidFill>
                <a:effectLst/>
                <a:latin typeface="Arial" panose="020B0604020202020204" pitchFamily="34" charset="0"/>
                <a:cs typeface="Arial" panose="020B0604020202020204" pitchFamily="34" charset="0"/>
              </a:rPr>
              <a:t>while</a:t>
            </a:r>
            <a:r>
              <a:rPr lang="en-US" b="0" dirty="0">
                <a:solidFill>
                  <a:srgbClr val="3B3B3B"/>
                </a:solidFill>
                <a:effectLst/>
                <a:latin typeface="Arial" panose="020B0604020202020204" pitchFamily="34" charset="0"/>
                <a:cs typeface="Arial" panose="020B0604020202020204" pitchFamily="34" charset="0"/>
              </a:rPr>
              <a:t> (condition);</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Example:</a:t>
            </a:r>
          </a:p>
          <a:p>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class</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267F99"/>
                </a:solidFill>
                <a:effectLst/>
                <a:latin typeface="Arial" panose="020B0604020202020204" pitchFamily="34" charset="0"/>
                <a:cs typeface="Arial" panose="020B0604020202020204" pitchFamily="34" charset="0"/>
              </a:rPr>
              <a:t>DoWhileLoopExample</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static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void</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795E26"/>
                </a:solidFill>
                <a:effectLst/>
                <a:latin typeface="Arial" panose="020B0604020202020204" pitchFamily="34" charset="0"/>
                <a:cs typeface="Arial" panose="020B0604020202020204" pitchFamily="34" charset="0"/>
              </a:rPr>
              <a:t>main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267F99"/>
                </a:solidFill>
                <a:effectLst/>
                <a:latin typeface="Arial" panose="020B0604020202020204" pitchFamily="34" charset="0"/>
                <a:cs typeface="Arial" panose="020B0604020202020204" pitchFamily="34" charset="0"/>
              </a:rPr>
              <a:t>String</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args</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int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8000"/>
                </a:solidFill>
                <a:effectLst/>
                <a:latin typeface="Arial" panose="020B0604020202020204" pitchFamily="34" charset="0"/>
                <a:cs typeface="Arial" panose="020B0604020202020204" pitchFamily="34" charset="0"/>
              </a:rPr>
              <a:t>// Print numbers from 1 to 5</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do</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System</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001080"/>
                </a:solidFill>
                <a:effectLst/>
                <a:latin typeface="Arial" panose="020B0604020202020204" pitchFamily="34" charset="0"/>
                <a:cs typeface="Arial" panose="020B0604020202020204" pitchFamily="34" charset="0"/>
              </a:rPr>
              <a:t>out</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795E26"/>
                </a:solidFill>
                <a:effectLst/>
                <a:latin typeface="Arial" panose="020B0604020202020204" pitchFamily="34" charset="0"/>
                <a:cs typeface="Arial" panose="020B0604020202020204" pitchFamily="34" charset="0"/>
              </a:rPr>
              <a:t>println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A31515"/>
                </a:solidFill>
                <a:effectLst/>
                <a:latin typeface="Arial" panose="020B0604020202020204" pitchFamily="34" charset="0"/>
                <a:cs typeface="Arial" panose="020B0604020202020204" pitchFamily="34" charset="0"/>
              </a:rPr>
              <a:t>"Number: "</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3B3B3B"/>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3B3B3B"/>
                </a:solidFill>
                <a:effectLst/>
                <a:latin typeface="Arial" panose="020B0604020202020204" pitchFamily="34" charset="0"/>
                <a:cs typeface="Arial" panose="020B0604020202020204" pitchFamily="34" charset="0"/>
              </a:rPr>
              <a:t>i</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8000"/>
                </a:solidFill>
                <a:effectLst/>
                <a:latin typeface="Arial" panose="020B0604020202020204" pitchFamily="34" charset="0"/>
                <a:cs typeface="Arial" panose="020B0604020202020204" pitchFamily="34" charset="0"/>
              </a:rPr>
              <a:t>// Increment the counter</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 </a:t>
            </a:r>
            <a:r>
              <a:rPr lang="en-IN" b="0" dirty="0">
                <a:solidFill>
                  <a:srgbClr val="AF00DB"/>
                </a:solidFill>
                <a:effectLst/>
                <a:latin typeface="Arial" panose="020B0604020202020204" pitchFamily="34" charset="0"/>
                <a:cs typeface="Arial" panose="020B0604020202020204" pitchFamily="34" charset="0"/>
              </a:rPr>
              <a:t>while</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3B3B3B"/>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&lt;=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5</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Explanation:</a:t>
            </a:r>
            <a:endPar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The block is executed once before the condition (</a:t>
            </a:r>
            <a:r>
              <a:rPr kumimoji="0" lang="en-US" altLang="en-US" b="0" i="0" u="none" strike="noStrike" cap="none" normalizeH="0" baseline="0" dirty="0" err="1">
                <a:ln>
                  <a:noFill/>
                </a:ln>
                <a:solidFill>
                  <a:srgbClr val="0D0D0D"/>
                </a:solidFill>
                <a:effectLst/>
                <a:latin typeface="Arial" panose="020B0604020202020204" pitchFamily="34" charset="0"/>
                <a:cs typeface="Arial" panose="020B0604020202020204" pitchFamily="34" charset="0"/>
              </a:rPr>
              <a:t>i</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&lt;= 5) is checked.</a:t>
            </a:r>
          </a:p>
        </p:txBody>
      </p:sp>
    </p:spTree>
    <p:extLst>
      <p:ext uri="{BB962C8B-B14F-4D97-AF65-F5344CB8AC3E}">
        <p14:creationId xmlns:p14="http://schemas.microsoft.com/office/powerpoint/2010/main" val="314833803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6E26A75D-6709-87C9-FE72-4ECAA6DF7BD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71C611B-333E-515B-B3AA-E6A2E3167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134EC873-BF21-9624-01EF-A2E224E68426}"/>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611C6C80-CDB8-45CC-EA94-E242DAB847CC}"/>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AB6B3592-6A60-193D-0B6A-FDCA8A74F33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16C2081F-3F20-E364-20E9-B22BF08F8199}"/>
              </a:ext>
            </a:extLst>
          </p:cNvPr>
          <p:cNvSpPr txBox="1"/>
          <p:nvPr/>
        </p:nvSpPr>
        <p:spPr>
          <a:xfrm>
            <a:off x="609600" y="1066800"/>
            <a:ext cx="9067800" cy="5447645"/>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Nested Loops</a:t>
            </a:r>
          </a:p>
          <a:p>
            <a:pPr marL="0" marR="0" lvl="0" indent="0" algn="l" defTabSz="914400" rtl="0" eaLnBrk="0" fontAlgn="base" latinLnBrk="0" hangingPunct="0">
              <a:spcBef>
                <a:spcPct val="0"/>
              </a:spcBef>
              <a:spcAft>
                <a:spcPct val="0"/>
              </a:spcAft>
              <a:buClrTx/>
              <a:buSzTx/>
              <a:buFontTx/>
              <a:buNone/>
              <a:tabLst/>
            </a:pP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Loops can also be nested for more complex scenarios.</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Example: Printing a multiplication table</a:t>
            </a:r>
          </a:p>
          <a:p>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class</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267F99"/>
                </a:solidFill>
                <a:effectLst/>
                <a:latin typeface="Arial" panose="020B0604020202020204" pitchFamily="34" charset="0"/>
                <a:cs typeface="Arial" panose="020B0604020202020204" pitchFamily="34" charset="0"/>
              </a:rPr>
              <a:t>NestedLoopExample</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static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void</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795E26"/>
                </a:solidFill>
                <a:effectLst/>
                <a:latin typeface="Arial" panose="020B0604020202020204" pitchFamily="34" charset="0"/>
                <a:cs typeface="Arial" panose="020B0604020202020204" pitchFamily="34" charset="0"/>
              </a:rPr>
              <a:t>main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267F99"/>
                </a:solidFill>
                <a:effectLst/>
                <a:latin typeface="Arial" panose="020B0604020202020204" pitchFamily="34" charset="0"/>
                <a:cs typeface="Arial" panose="020B0604020202020204" pitchFamily="34" charset="0"/>
              </a:rPr>
              <a:t>String</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args</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for</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int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3B3B3B"/>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&lt;=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5</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3B3B3B"/>
                </a:solidFill>
                <a:effectLst/>
                <a:latin typeface="Arial" panose="020B0604020202020204" pitchFamily="34" charset="0"/>
                <a:cs typeface="Arial" panose="020B0604020202020204" pitchFamily="34" charset="0"/>
              </a:rPr>
              <a:t>i</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 </a:t>
            </a:r>
            <a:r>
              <a:rPr lang="en-IN" b="0" dirty="0">
                <a:solidFill>
                  <a:srgbClr val="008000"/>
                </a:solidFill>
                <a:effectLst/>
                <a:latin typeface="Arial" panose="020B0604020202020204" pitchFamily="34" charset="0"/>
                <a:cs typeface="Arial" panose="020B0604020202020204" pitchFamily="34" charset="0"/>
              </a:rPr>
              <a:t>// Outer loop</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for</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int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1080"/>
                </a:solidFill>
                <a:effectLst/>
                <a:latin typeface="Arial" panose="020B0604020202020204" pitchFamily="34" charset="0"/>
                <a:cs typeface="Arial" panose="020B0604020202020204" pitchFamily="34" charset="0"/>
              </a:rPr>
              <a:t>j</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a:t>
            </a:r>
            <a:r>
              <a:rPr lang="en-IN" b="0" dirty="0">
                <a:solidFill>
                  <a:srgbClr val="3B3B3B"/>
                </a:solidFill>
                <a:effectLst/>
                <a:latin typeface="Arial" panose="020B0604020202020204" pitchFamily="34" charset="0"/>
                <a:cs typeface="Arial" panose="020B0604020202020204" pitchFamily="34" charset="0"/>
              </a:rPr>
              <a:t>; j </a:t>
            </a:r>
            <a:r>
              <a:rPr lang="en-IN" b="0" dirty="0">
                <a:solidFill>
                  <a:srgbClr val="000000"/>
                </a:solidFill>
                <a:effectLst/>
                <a:latin typeface="Arial" panose="020B0604020202020204" pitchFamily="34" charset="0"/>
                <a:cs typeface="Arial" panose="020B0604020202020204" pitchFamily="34" charset="0"/>
              </a:rPr>
              <a:t>&lt;=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5</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3B3B3B"/>
                </a:solidFill>
                <a:effectLst/>
                <a:latin typeface="Arial" panose="020B0604020202020204" pitchFamily="34" charset="0"/>
                <a:cs typeface="Arial" panose="020B0604020202020204" pitchFamily="34" charset="0"/>
              </a:rPr>
              <a:t>j</a:t>
            </a:r>
            <a:r>
              <a:rPr lang="en-IN" b="0" dirty="0" err="1">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 </a:t>
            </a:r>
            <a:r>
              <a:rPr lang="en-IN" b="0" dirty="0">
                <a:solidFill>
                  <a:srgbClr val="008000"/>
                </a:solidFill>
                <a:effectLst/>
                <a:latin typeface="Arial" panose="020B0604020202020204" pitchFamily="34" charset="0"/>
                <a:cs typeface="Arial" panose="020B0604020202020204" pitchFamily="34" charset="0"/>
              </a:rPr>
              <a:t>// Inner loop</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System</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001080"/>
                </a:solidFill>
                <a:effectLst/>
                <a:latin typeface="Arial" panose="020B0604020202020204" pitchFamily="34" charset="0"/>
                <a:cs typeface="Arial" panose="020B0604020202020204" pitchFamily="34" charset="0"/>
              </a:rPr>
              <a:t>out</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795E26"/>
                </a:solidFill>
                <a:effectLst/>
                <a:latin typeface="Arial" panose="020B0604020202020204" pitchFamily="34" charset="0"/>
                <a:cs typeface="Arial" panose="020B0604020202020204" pitchFamily="34" charset="0"/>
              </a:rPr>
              <a:t>print</a:t>
            </a:r>
            <a:r>
              <a:rPr lang="en-IN" b="0" dirty="0">
                <a:solidFill>
                  <a:srgbClr val="3B3B3B"/>
                </a:solidFill>
                <a:effectLst/>
                <a:latin typeface="Arial" panose="020B0604020202020204" pitchFamily="34" charset="0"/>
                <a:cs typeface="Arial" panose="020B0604020202020204" pitchFamily="34" charset="0"/>
              </a:rPr>
              <a:t>(</a:t>
            </a:r>
            <a:r>
              <a:rPr lang="en-IN" b="0" dirty="0" err="1">
                <a:solidFill>
                  <a:srgbClr val="3B3B3B"/>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j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31515"/>
                </a:solidFill>
                <a:effectLst/>
                <a:latin typeface="Arial" panose="020B0604020202020204" pitchFamily="34" charset="0"/>
                <a:cs typeface="Arial" panose="020B0604020202020204" pitchFamily="34" charset="0"/>
              </a:rPr>
              <a:t>"</a:t>
            </a:r>
            <a:r>
              <a:rPr lang="en-IN" b="0" dirty="0">
                <a:solidFill>
                  <a:srgbClr val="EE0000"/>
                </a:solidFill>
                <a:effectLst/>
                <a:latin typeface="Arial" panose="020B0604020202020204" pitchFamily="34" charset="0"/>
                <a:cs typeface="Arial" panose="020B0604020202020204" pitchFamily="34" charset="0"/>
              </a:rPr>
              <a:t>\t</a:t>
            </a:r>
            <a:r>
              <a:rPr lang="en-IN" b="0" dirty="0">
                <a:solidFill>
                  <a:srgbClr val="A31515"/>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System</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001080"/>
                </a:solidFill>
                <a:effectLst/>
                <a:latin typeface="Arial" panose="020B0604020202020204" pitchFamily="34" charset="0"/>
                <a:cs typeface="Arial" panose="020B0604020202020204" pitchFamily="34" charset="0"/>
              </a:rPr>
              <a:t>out</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795E26"/>
                </a:solidFill>
                <a:effectLst/>
                <a:latin typeface="Arial" panose="020B0604020202020204" pitchFamily="34" charset="0"/>
                <a:cs typeface="Arial" panose="020B0604020202020204" pitchFamily="34" charset="0"/>
              </a:rPr>
              <a:t>println</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a:t>
            </a: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spcBef>
                <a:spcPct val="0"/>
              </a:spcBef>
              <a:spcAft>
                <a:spcPct val="0"/>
              </a:spcAft>
              <a:buClrTx/>
              <a:buSzTx/>
              <a:buFontTx/>
              <a:buNone/>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Output:</a:t>
            </a:r>
            <a:endPar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r>
              <a:rPr lang="en-IN" b="0" dirty="0">
                <a:solidFill>
                  <a:srgbClr val="098658"/>
                </a:solidFill>
                <a:effectLst/>
                <a:latin typeface="Arial" panose="020B0604020202020204" pitchFamily="34" charset="0"/>
                <a:cs typeface="Arial" panose="020B0604020202020204" pitchFamily="34" charset="0"/>
              </a:rPr>
              <a:t>1</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2</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3 </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4</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5</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098658"/>
                </a:solidFill>
                <a:effectLst/>
                <a:latin typeface="Arial" panose="020B0604020202020204" pitchFamily="34" charset="0"/>
                <a:cs typeface="Arial" panose="020B0604020202020204" pitchFamily="34" charset="0"/>
              </a:rPr>
              <a:t>2</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4</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6</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8</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10</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098658"/>
                </a:solidFill>
                <a:effectLst/>
                <a:latin typeface="Arial" panose="020B0604020202020204" pitchFamily="34" charset="0"/>
                <a:cs typeface="Arial" panose="020B0604020202020204" pitchFamily="34" charset="0"/>
              </a:rPr>
              <a:t>3</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6</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9</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12</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15</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098658"/>
                </a:solidFill>
                <a:effectLst/>
                <a:latin typeface="Arial" panose="020B0604020202020204" pitchFamily="34" charset="0"/>
                <a:cs typeface="Arial" panose="020B0604020202020204" pitchFamily="34" charset="0"/>
              </a:rPr>
              <a:t>4</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8</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12</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16</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20</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098658"/>
                </a:solidFill>
                <a:effectLst/>
                <a:latin typeface="Arial" panose="020B0604020202020204" pitchFamily="34" charset="0"/>
                <a:cs typeface="Arial" panose="020B0604020202020204" pitchFamily="34" charset="0"/>
              </a:rPr>
              <a:t>5</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10</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15</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20</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25</a:t>
            </a:r>
            <a:endParaRPr lang="en-IN" b="0" dirty="0">
              <a:solidFill>
                <a:srgbClr val="3B3B3B"/>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551455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04D66C0F-C00D-D49E-9EE4-5B6EAF378DA9}"/>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63B34F3-1B76-3E10-0C69-E89C55C9A0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CECB99F8-507D-A589-C8D9-F3470BDEF17D}"/>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5353317E-DB03-F5D5-5AAE-7A3956EE0EC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E4299F70-78E9-710F-D6FB-8535E22D6BCD}"/>
              </a:ext>
            </a:extLst>
          </p:cNvPr>
          <p:cNvSpPr>
            <a:spLocks noChangeArrowheads="1"/>
          </p:cNvSpPr>
          <p:nvPr/>
        </p:nvSpPr>
        <p:spPr bwMode="auto">
          <a:xfrm>
            <a:off x="0" y="90101"/>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F57CBEB6-872B-52D5-2C37-BB796C2CC53B}"/>
              </a:ext>
            </a:extLst>
          </p:cNvPr>
          <p:cNvSpPr txBox="1"/>
          <p:nvPr/>
        </p:nvSpPr>
        <p:spPr>
          <a:xfrm>
            <a:off x="609600" y="1066800"/>
            <a:ext cx="9144000" cy="5447645"/>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Key Points to Remember</a:t>
            </a:r>
          </a:p>
          <a:p>
            <a:pPr marL="0" marR="0" lvl="0" indent="0" algn="l" defTabSz="914400" rtl="0" eaLnBrk="0" fontAlgn="base" latinLnBrk="0" hangingPunct="0">
              <a:spcBef>
                <a:spcPct val="0"/>
              </a:spcBef>
              <a:spcAft>
                <a:spcPct val="0"/>
              </a:spcAft>
              <a:buClrTx/>
              <a:buSzTx/>
              <a:buFontTx/>
              <a:buAutoNum type="arabicPeriod"/>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Break</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Use break to exit the loop prematurely.</a:t>
            </a:r>
          </a:p>
          <a:p>
            <a:pPr marL="0" marR="0" lvl="0" indent="0" algn="l" defTabSz="914400" rtl="0" eaLnBrk="0" fontAlgn="base" latinLnBrk="0" hangingPunct="0">
              <a:spcBef>
                <a:spcPct val="0"/>
              </a:spcBef>
              <a:spcAft>
                <a:spcPct val="0"/>
              </a:spcAft>
              <a:buClrTx/>
              <a:buSzTx/>
              <a:buFontTx/>
              <a:buAutoNum type="arabicPeriod" startAt="2"/>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Continue</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Use continue to skip the rest of the current iteration.</a:t>
            </a:r>
          </a:p>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t>Infinite Loops</a:t>
            </a:r>
            <a:r>
              <a:rPr kumimoji="0" lang="en-US" altLang="en-US" b="0" i="0" u="none" strike="noStrike" cap="none" normalizeH="0" baseline="0" dirty="0">
                <a:ln>
                  <a:noFill/>
                </a:ln>
                <a:solidFill>
                  <a:srgbClr val="0D0D0D"/>
                </a:solidFill>
                <a:effectLst/>
                <a:latin typeface="Arial" panose="020B0604020202020204" pitchFamily="34" charset="0"/>
                <a:cs typeface="Arial" panose="020B0604020202020204" pitchFamily="34" charset="0"/>
              </a:rPr>
              <a:t>: Be cautious of infinite loops, e.g., while (true) without a break.</a:t>
            </a:r>
          </a:p>
          <a:p>
            <a:pPr marL="0" marR="0" lvl="0" indent="0" algn="l" defTabSz="914400" rtl="0" eaLnBrk="0" fontAlgn="base" latinLnBrk="0" hangingPunct="0">
              <a:spcBef>
                <a:spcPct val="0"/>
              </a:spcBef>
              <a:spcAft>
                <a:spcPct val="0"/>
              </a:spcAft>
              <a:buClrTx/>
              <a:buSzTx/>
              <a:buFontTx/>
              <a:buNone/>
              <a:tabLst/>
            </a:pP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a:p>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Example of </a:t>
            </a:r>
            <a:r>
              <a:rPr kumimoji="0" lang="en-US" altLang="en-US" sz="2000" b="0" i="0" u="none" strike="noStrike" cap="none" normalizeH="0" baseline="0" dirty="0">
                <a:ln>
                  <a:noFill/>
                </a:ln>
                <a:solidFill>
                  <a:srgbClr val="C618B1"/>
                </a:solidFill>
                <a:effectLst/>
                <a:latin typeface="Arial" panose="020B0604020202020204" pitchFamily="34" charset="0"/>
                <a:cs typeface="Arial" panose="020B0604020202020204" pitchFamily="34" charset="0"/>
              </a:rPr>
              <a:t>break</a:t>
            </a:r>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 and </a:t>
            </a:r>
            <a:r>
              <a:rPr kumimoji="0" lang="en-US" altLang="en-US" sz="2000" b="0" i="0" u="none" strike="noStrike" cap="none" normalizeH="0" baseline="0" dirty="0">
                <a:ln>
                  <a:noFill/>
                </a:ln>
                <a:solidFill>
                  <a:srgbClr val="C618B1"/>
                </a:solidFill>
                <a:effectLst/>
                <a:latin typeface="Arial" panose="020B0604020202020204" pitchFamily="34" charset="0"/>
                <a:cs typeface="Arial" panose="020B0604020202020204" pitchFamily="34" charset="0"/>
              </a:rPr>
              <a:t>continue</a:t>
            </a:r>
            <a:r>
              <a:rPr kumimoji="0" lang="en-US" altLang="en-US" sz="20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a:t>
            </a:r>
            <a:br>
              <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rPr>
            </a:br>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class</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267F99"/>
                </a:solidFill>
                <a:effectLst/>
                <a:latin typeface="Arial" panose="020B0604020202020204" pitchFamily="34" charset="0"/>
                <a:cs typeface="Arial" panose="020B0604020202020204" pitchFamily="34" charset="0"/>
              </a:rPr>
              <a:t>BreakContinueExample</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public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FF"/>
                </a:solidFill>
                <a:effectLst/>
                <a:latin typeface="Arial" panose="020B0604020202020204" pitchFamily="34" charset="0"/>
                <a:cs typeface="Arial" panose="020B0604020202020204" pitchFamily="34" charset="0"/>
              </a:rPr>
              <a:t>static</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void</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795E26"/>
                </a:solidFill>
                <a:effectLst/>
                <a:latin typeface="Arial" panose="020B0604020202020204" pitchFamily="34" charset="0"/>
                <a:cs typeface="Arial" panose="020B0604020202020204" pitchFamily="34" charset="0"/>
              </a:rPr>
              <a:t>main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267F99"/>
                </a:solidFill>
                <a:effectLst/>
                <a:latin typeface="Arial" panose="020B0604020202020204" pitchFamily="34" charset="0"/>
                <a:cs typeface="Arial" panose="020B0604020202020204" pitchFamily="34" charset="0"/>
              </a:rPr>
              <a:t>String</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args</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for</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267F99"/>
                </a:solidFill>
                <a:effectLst/>
                <a:latin typeface="Arial" panose="020B0604020202020204" pitchFamily="34" charset="0"/>
                <a:cs typeface="Arial" panose="020B0604020202020204" pitchFamily="34" charset="0"/>
              </a:rPr>
              <a:t>int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&lt;=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10</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if</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5</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continue</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8000"/>
                </a:solidFill>
                <a:effectLst/>
                <a:latin typeface="Arial" panose="020B0604020202020204" pitchFamily="34" charset="0"/>
                <a:cs typeface="Arial" panose="020B0604020202020204" pitchFamily="34" charset="0"/>
              </a:rPr>
              <a:t>// Skip printing 5</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if</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98658"/>
                </a:solidFill>
                <a:effectLst/>
                <a:latin typeface="Arial" panose="020B0604020202020204" pitchFamily="34" charset="0"/>
                <a:cs typeface="Arial" panose="020B0604020202020204" pitchFamily="34" charset="0"/>
              </a:rPr>
              <a:t>8</a:t>
            </a:r>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AF00DB"/>
                </a:solidFill>
                <a:effectLst/>
                <a:latin typeface="Arial" panose="020B0604020202020204" pitchFamily="34" charset="0"/>
                <a:cs typeface="Arial" panose="020B0604020202020204" pitchFamily="34" charset="0"/>
              </a:rPr>
              <a:t>break</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8000"/>
                </a:solidFill>
                <a:effectLst/>
                <a:latin typeface="Arial" panose="020B0604020202020204" pitchFamily="34" charset="0"/>
                <a:cs typeface="Arial" panose="020B0604020202020204" pitchFamily="34" charset="0"/>
              </a:rPr>
              <a:t>// Exit loop when </a:t>
            </a:r>
            <a:r>
              <a:rPr lang="en-IN" b="0" dirty="0" err="1">
                <a:solidFill>
                  <a:srgbClr val="008000"/>
                </a:solidFill>
                <a:effectLst/>
                <a:latin typeface="Arial" panose="020B0604020202020204" pitchFamily="34" charset="0"/>
                <a:cs typeface="Arial" panose="020B0604020202020204" pitchFamily="34" charset="0"/>
              </a:rPr>
              <a:t>i</a:t>
            </a:r>
            <a:r>
              <a:rPr lang="en-IN" b="0" dirty="0">
                <a:solidFill>
                  <a:srgbClr val="008000"/>
                </a:solidFill>
                <a:effectLst/>
                <a:latin typeface="Arial" panose="020B0604020202020204" pitchFamily="34" charset="0"/>
                <a:cs typeface="Arial" panose="020B0604020202020204" pitchFamily="34" charset="0"/>
              </a:rPr>
              <a:t> is 8</a:t>
            </a:r>
            <a:endParaRPr lang="en-IN" b="0" dirty="0">
              <a:solidFill>
                <a:srgbClr val="3B3B3B"/>
              </a:solidFill>
              <a:effectLst/>
              <a:latin typeface="Arial" panose="020B0604020202020204" pitchFamily="34" charset="0"/>
              <a:cs typeface="Arial" panose="020B0604020202020204" pitchFamily="34" charset="0"/>
            </a:endParaRP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267F99"/>
                </a:solidFill>
                <a:effectLst/>
                <a:latin typeface="Arial" panose="020B0604020202020204" pitchFamily="34" charset="0"/>
                <a:cs typeface="Arial" panose="020B0604020202020204" pitchFamily="34" charset="0"/>
              </a:rPr>
              <a:t>System</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0070C1"/>
                </a:solidFill>
                <a:effectLst/>
                <a:latin typeface="Arial" panose="020B0604020202020204" pitchFamily="34" charset="0"/>
                <a:cs typeface="Arial" panose="020B0604020202020204" pitchFamily="34" charset="0"/>
              </a:rPr>
              <a:t>out</a:t>
            </a:r>
            <a:r>
              <a:rPr lang="en-IN" b="0" dirty="0" err="1">
                <a:solidFill>
                  <a:srgbClr val="3B3B3B"/>
                </a:solidFill>
                <a:effectLst/>
                <a:latin typeface="Arial" panose="020B0604020202020204" pitchFamily="34" charset="0"/>
                <a:cs typeface="Arial" panose="020B0604020202020204" pitchFamily="34" charset="0"/>
              </a:rPr>
              <a:t>.</a:t>
            </a:r>
            <a:r>
              <a:rPr lang="en-IN" b="0" dirty="0" err="1">
                <a:solidFill>
                  <a:srgbClr val="795E26"/>
                </a:solidFill>
                <a:effectLst/>
                <a:latin typeface="Arial" panose="020B0604020202020204" pitchFamily="34" charset="0"/>
                <a:cs typeface="Arial" panose="020B0604020202020204" pitchFamily="34" charset="0"/>
              </a:rPr>
              <a:t>println</a:t>
            </a:r>
            <a:r>
              <a:rPr lang="en-IN" b="0" dirty="0">
                <a:solidFill>
                  <a:srgbClr val="3B3B3B"/>
                </a:solidFill>
                <a:effectLst/>
                <a:latin typeface="Arial" panose="020B0604020202020204" pitchFamily="34" charset="0"/>
                <a:cs typeface="Arial" panose="020B0604020202020204" pitchFamily="34" charset="0"/>
              </a:rPr>
              <a:t>(</a:t>
            </a:r>
            <a:r>
              <a:rPr lang="en-IN" b="0" dirty="0">
                <a:solidFill>
                  <a:srgbClr val="A31515"/>
                </a:solidFill>
                <a:effectLst/>
                <a:latin typeface="Arial" panose="020B0604020202020204" pitchFamily="34" charset="0"/>
                <a:cs typeface="Arial" panose="020B0604020202020204" pitchFamily="34" charset="0"/>
              </a:rPr>
              <a:t>"Number: "</a:t>
            </a:r>
            <a:r>
              <a:rPr lang="en-IN" b="0" dirty="0">
                <a:solidFill>
                  <a:srgbClr val="3B3B3B"/>
                </a:solidFill>
                <a:effectLst/>
                <a:latin typeface="Arial" panose="020B0604020202020204" pitchFamily="34" charset="0"/>
                <a:cs typeface="Arial" panose="020B0604020202020204" pitchFamily="34" charset="0"/>
              </a:rPr>
              <a:t> </a:t>
            </a:r>
            <a:r>
              <a:rPr lang="en-IN" b="0" dirty="0">
                <a:solidFill>
                  <a:srgbClr val="000000"/>
                </a:solidFill>
                <a:effectLst/>
                <a:latin typeface="Arial" panose="020B0604020202020204" pitchFamily="34" charset="0"/>
                <a:cs typeface="Arial" panose="020B0604020202020204" pitchFamily="34" charset="0"/>
              </a:rPr>
              <a:t>+</a:t>
            </a:r>
            <a:r>
              <a:rPr lang="en-IN" b="0" dirty="0">
                <a:solidFill>
                  <a:srgbClr val="3B3B3B"/>
                </a:solidFill>
                <a:effectLst/>
                <a:latin typeface="Arial" panose="020B0604020202020204" pitchFamily="34" charset="0"/>
                <a:cs typeface="Arial" panose="020B0604020202020204" pitchFamily="34" charset="0"/>
              </a:rPr>
              <a:t> </a:t>
            </a:r>
            <a:r>
              <a:rPr lang="en-IN" b="0" dirty="0" err="1">
                <a:solidFill>
                  <a:srgbClr val="001080"/>
                </a:solidFill>
                <a:effectLst/>
                <a:latin typeface="Arial" panose="020B0604020202020204" pitchFamily="34" charset="0"/>
                <a:cs typeface="Arial" panose="020B0604020202020204" pitchFamily="34" charset="0"/>
              </a:rPr>
              <a:t>i</a:t>
            </a:r>
            <a:r>
              <a:rPr lang="en-IN" b="0" dirty="0">
                <a:solidFill>
                  <a:srgbClr val="3B3B3B"/>
                </a:solidFill>
                <a:effectLst/>
                <a:latin typeface="Arial" panose="020B0604020202020204" pitchFamily="34" charset="0"/>
                <a:cs typeface="Arial" panose="020B0604020202020204" pitchFamily="34" charset="0"/>
              </a:rPr>
              <a:t>);</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    }</a:t>
            </a:r>
          </a:p>
          <a:p>
            <a:r>
              <a:rPr lang="en-IN" b="0" dirty="0">
                <a:solidFill>
                  <a:srgbClr val="3B3B3B"/>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1948494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3C31E-09BB-C039-AE4E-9DDBD437989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C189405-FBC8-E08E-AB2B-006F730AB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6B6E8841-FB13-CC6D-9D58-3914FE47F00F}"/>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F38A785A-4AF4-B8A7-6E5D-88026F130D1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A8C8E34-1C84-5CF0-1506-286A9F12ED22}"/>
              </a:ext>
            </a:extLst>
          </p:cNvPr>
          <p:cNvGraphicFramePr>
            <a:graphicFrameLocks noGrp="1"/>
          </p:cNvGraphicFramePr>
          <p:nvPr>
            <p:extLst>
              <p:ext uri="{D42A27DB-BD31-4B8C-83A1-F6EECF244321}">
                <p14:modId xmlns:p14="http://schemas.microsoft.com/office/powerpoint/2010/main" val="3349858466"/>
              </p:ext>
            </p:extLst>
          </p:nvPr>
        </p:nvGraphicFramePr>
        <p:xfrm>
          <a:off x="609600" y="1630680"/>
          <a:ext cx="10058400" cy="3627120"/>
        </p:xfrm>
        <a:graphic>
          <a:graphicData uri="http://schemas.openxmlformats.org/drawingml/2006/table">
            <a:tbl>
              <a:tblPr/>
              <a:tblGrid>
                <a:gridCol w="3352800">
                  <a:extLst>
                    <a:ext uri="{9D8B030D-6E8A-4147-A177-3AD203B41FA5}">
                      <a16:colId xmlns:a16="http://schemas.microsoft.com/office/drawing/2014/main" val="3024357582"/>
                    </a:ext>
                  </a:extLst>
                </a:gridCol>
                <a:gridCol w="3352800">
                  <a:extLst>
                    <a:ext uri="{9D8B030D-6E8A-4147-A177-3AD203B41FA5}">
                      <a16:colId xmlns:a16="http://schemas.microsoft.com/office/drawing/2014/main" val="362912977"/>
                    </a:ext>
                  </a:extLst>
                </a:gridCol>
                <a:gridCol w="3352800">
                  <a:extLst>
                    <a:ext uri="{9D8B030D-6E8A-4147-A177-3AD203B41FA5}">
                      <a16:colId xmlns:a16="http://schemas.microsoft.com/office/drawing/2014/main" val="223477825"/>
                    </a:ext>
                  </a:extLst>
                </a:gridCol>
              </a:tblGrid>
              <a:tr h="518160">
                <a:tc>
                  <a:txBody>
                    <a:bodyPr/>
                    <a:lstStyle/>
                    <a:p>
                      <a:pPr fontAlgn="b"/>
                      <a:r>
                        <a:rPr lang="en-IN" b="1" dirty="0">
                          <a:effectLst/>
                        </a:rPr>
                        <a:t>Loop Type</a:t>
                      </a:r>
                    </a:p>
                  </a:txBody>
                  <a:tcPr anchor="b">
                    <a:lnL w="9525" cap="flat" cmpd="sng" algn="ctr">
                      <a:solidFill>
                        <a:srgbClr val="106D77"/>
                      </a:solidFill>
                      <a:prstDash val="solid"/>
                      <a:round/>
                      <a:headEnd type="none" w="med" len="med"/>
                      <a:tailEnd type="none" w="med" len="med"/>
                    </a:lnL>
                    <a:lnR w="9525" cap="flat" cmpd="sng" algn="ctr">
                      <a:solidFill>
                        <a:srgbClr val="F07177"/>
                      </a:solidFill>
                      <a:prstDash val="solid"/>
                      <a:round/>
                      <a:headEnd type="none" w="med" len="med"/>
                      <a:tailEnd type="none" w="med" len="med"/>
                    </a:lnR>
                    <a:lnT w="9525" cap="flat" cmpd="sng" algn="ctr">
                      <a:solidFill>
                        <a:srgbClr val="106D77"/>
                      </a:solidFill>
                      <a:prstDash val="solid"/>
                      <a:round/>
                      <a:headEnd type="none" w="med" len="med"/>
                      <a:tailEnd type="none" w="med" len="med"/>
                    </a:lnT>
                    <a:lnB w="12700" cap="flat" cmpd="sng" algn="ctr">
                      <a:solidFill>
                        <a:srgbClr val="708877"/>
                      </a:solidFill>
                      <a:prstDash val="solid"/>
                      <a:round/>
                      <a:headEnd type="none" w="med" len="med"/>
                      <a:tailEnd type="none" w="med" len="med"/>
                    </a:lnB>
                    <a:solidFill>
                      <a:srgbClr val="FFFFFF"/>
                    </a:solidFill>
                  </a:tcPr>
                </a:tc>
                <a:tc>
                  <a:txBody>
                    <a:bodyPr/>
                    <a:lstStyle/>
                    <a:p>
                      <a:pPr fontAlgn="b"/>
                      <a:r>
                        <a:rPr lang="en-IN" b="1">
                          <a:effectLst/>
                        </a:rPr>
                        <a:t>Key Use Case</a:t>
                      </a:r>
                    </a:p>
                  </a:txBody>
                  <a:tcPr anchor="b">
                    <a:lnL w="9525" cap="flat" cmpd="sng" algn="ctr">
                      <a:solidFill>
                        <a:srgbClr val="F07177"/>
                      </a:solidFill>
                      <a:prstDash val="solid"/>
                      <a:round/>
                      <a:headEnd type="none" w="med" len="med"/>
                      <a:tailEnd type="none" w="med" len="med"/>
                    </a:lnL>
                    <a:lnR w="9525" cap="flat" cmpd="sng" algn="ctr">
                      <a:solidFill>
                        <a:srgbClr val="307D77"/>
                      </a:solidFill>
                      <a:prstDash val="solid"/>
                      <a:round/>
                      <a:headEnd type="none" w="med" len="med"/>
                      <a:tailEnd type="none" w="med" len="med"/>
                    </a:lnR>
                    <a:lnT w="9525" cap="flat" cmpd="sng" algn="ctr">
                      <a:solidFill>
                        <a:srgbClr val="F07177"/>
                      </a:solidFill>
                      <a:prstDash val="solid"/>
                      <a:round/>
                      <a:headEnd type="none" w="med" len="med"/>
                      <a:tailEnd type="none" w="med" len="med"/>
                    </a:lnT>
                    <a:lnB w="12700" cap="flat" cmpd="sng" algn="ctr">
                      <a:solidFill>
                        <a:srgbClr val="109A77"/>
                      </a:solidFill>
                      <a:prstDash val="solid"/>
                      <a:round/>
                      <a:headEnd type="none" w="med" len="med"/>
                      <a:tailEnd type="none" w="med" len="med"/>
                    </a:lnB>
                    <a:solidFill>
                      <a:srgbClr val="FFFFFF"/>
                    </a:solidFill>
                  </a:tcPr>
                </a:tc>
                <a:tc>
                  <a:txBody>
                    <a:bodyPr/>
                    <a:lstStyle/>
                    <a:p>
                      <a:pPr fontAlgn="b"/>
                      <a:r>
                        <a:rPr lang="en-IN" b="1">
                          <a:effectLst/>
                        </a:rPr>
                        <a:t>Condition Check</a:t>
                      </a:r>
                    </a:p>
                  </a:txBody>
                  <a:tcPr anchor="b">
                    <a:lnL w="9525" cap="flat" cmpd="sng" algn="ctr">
                      <a:solidFill>
                        <a:srgbClr val="307D77"/>
                      </a:solidFill>
                      <a:prstDash val="solid"/>
                      <a:round/>
                      <a:headEnd type="none" w="med" len="med"/>
                      <a:tailEnd type="none" w="med" len="med"/>
                    </a:lnL>
                    <a:lnR w="9525" cap="flat" cmpd="sng" algn="ctr">
                      <a:solidFill>
                        <a:srgbClr val="307D77"/>
                      </a:solidFill>
                      <a:prstDash val="solid"/>
                      <a:round/>
                      <a:headEnd type="none" w="med" len="med"/>
                      <a:tailEnd type="none" w="med" len="med"/>
                    </a:lnR>
                    <a:lnT w="9525" cap="flat" cmpd="sng" algn="ctr">
                      <a:solidFill>
                        <a:srgbClr val="307D77"/>
                      </a:solidFill>
                      <a:prstDash val="solid"/>
                      <a:round/>
                      <a:headEnd type="none" w="med" len="med"/>
                      <a:tailEnd type="none" w="med" len="med"/>
                    </a:lnT>
                    <a:lnB w="12700" cap="flat" cmpd="sng" algn="ctr">
                      <a:solidFill>
                        <a:srgbClr val="F0FB77"/>
                      </a:solidFill>
                      <a:prstDash val="solid"/>
                      <a:round/>
                      <a:headEnd type="none" w="med" len="med"/>
                      <a:tailEnd type="none" w="med" len="med"/>
                    </a:lnB>
                    <a:solidFill>
                      <a:srgbClr val="FFFFFF"/>
                    </a:solidFill>
                  </a:tcPr>
                </a:tc>
                <a:extLst>
                  <a:ext uri="{0D108BD9-81ED-4DB2-BD59-A6C34878D82A}">
                    <a16:rowId xmlns:a16="http://schemas.microsoft.com/office/drawing/2014/main" val="3371178054"/>
                  </a:ext>
                </a:extLst>
              </a:tr>
              <a:tr h="906780">
                <a:tc>
                  <a:txBody>
                    <a:bodyPr/>
                    <a:lstStyle/>
                    <a:p>
                      <a:pPr fontAlgn="base"/>
                      <a:r>
                        <a:rPr lang="en-IN" dirty="0">
                          <a:effectLst/>
                        </a:rPr>
                        <a:t>for</a:t>
                      </a:r>
                    </a:p>
                  </a:txBody>
                  <a:tcPr anchor="ctr">
                    <a:lnL w="9525" cap="flat" cmpd="sng" algn="ctr">
                      <a:solidFill>
                        <a:srgbClr val="708877"/>
                      </a:solidFill>
                      <a:prstDash val="solid"/>
                      <a:round/>
                      <a:headEnd type="none" w="med" len="med"/>
                      <a:tailEnd type="none" w="med" len="med"/>
                    </a:lnL>
                    <a:lnR w="9525" cap="flat" cmpd="sng" algn="ctr">
                      <a:solidFill>
                        <a:srgbClr val="109A77"/>
                      </a:solidFill>
                      <a:prstDash val="solid"/>
                      <a:round/>
                      <a:headEnd type="none" w="med" len="med"/>
                      <a:tailEnd type="none" w="med" len="med"/>
                    </a:lnR>
                    <a:lnT w="12700" cap="flat" cmpd="sng" algn="ctr">
                      <a:solidFill>
                        <a:srgbClr val="708877"/>
                      </a:solidFill>
                      <a:prstDash val="solid"/>
                      <a:round/>
                      <a:headEnd type="none" w="med" len="med"/>
                      <a:tailEnd type="none" w="med" len="med"/>
                    </a:lnT>
                    <a:lnB w="12700" cap="flat" cmpd="sng" algn="ctr">
                      <a:solidFill>
                        <a:srgbClr val="308C77"/>
                      </a:solidFill>
                      <a:prstDash val="solid"/>
                      <a:round/>
                      <a:headEnd type="none" w="med" len="med"/>
                      <a:tailEnd type="none" w="med" len="med"/>
                    </a:lnB>
                    <a:solidFill>
                      <a:srgbClr val="FFFFFF"/>
                    </a:solidFill>
                  </a:tcPr>
                </a:tc>
                <a:tc>
                  <a:txBody>
                    <a:bodyPr/>
                    <a:lstStyle/>
                    <a:p>
                      <a:pPr fontAlgn="base"/>
                      <a:r>
                        <a:rPr lang="en-IN">
                          <a:effectLst/>
                        </a:rPr>
                        <a:t>Known number of iterations</a:t>
                      </a:r>
                    </a:p>
                  </a:txBody>
                  <a:tcPr anchor="ctr">
                    <a:lnL w="9525" cap="flat" cmpd="sng" algn="ctr">
                      <a:solidFill>
                        <a:srgbClr val="109A77"/>
                      </a:solidFill>
                      <a:prstDash val="solid"/>
                      <a:round/>
                      <a:headEnd type="none" w="med" len="med"/>
                      <a:tailEnd type="none" w="med" len="med"/>
                    </a:lnL>
                    <a:lnR w="9525" cap="flat" cmpd="sng" algn="ctr">
                      <a:solidFill>
                        <a:srgbClr val="F0FB77"/>
                      </a:solidFill>
                      <a:prstDash val="solid"/>
                      <a:round/>
                      <a:headEnd type="none" w="med" len="med"/>
                      <a:tailEnd type="none" w="med" len="med"/>
                    </a:lnR>
                    <a:lnT w="12700" cap="flat" cmpd="sng" algn="ctr">
                      <a:solidFill>
                        <a:srgbClr val="109A77"/>
                      </a:solidFill>
                      <a:prstDash val="solid"/>
                      <a:round/>
                      <a:headEnd type="none" w="med" len="med"/>
                      <a:tailEnd type="none" w="med" len="med"/>
                    </a:lnT>
                    <a:lnB w="12700" cap="flat" cmpd="sng" algn="ctr">
                      <a:solidFill>
                        <a:srgbClr val="C00178"/>
                      </a:solidFill>
                      <a:prstDash val="solid"/>
                      <a:round/>
                      <a:headEnd type="none" w="med" len="med"/>
                      <a:tailEnd type="none" w="med" len="med"/>
                    </a:lnB>
                    <a:solidFill>
                      <a:srgbClr val="FFFFFF"/>
                    </a:solidFill>
                  </a:tcPr>
                </a:tc>
                <a:tc>
                  <a:txBody>
                    <a:bodyPr/>
                    <a:lstStyle/>
                    <a:p>
                      <a:pPr fontAlgn="base"/>
                      <a:r>
                        <a:rPr lang="en-IN">
                          <a:effectLst/>
                        </a:rPr>
                        <a:t>Before loop</a:t>
                      </a:r>
                    </a:p>
                  </a:txBody>
                  <a:tcPr anchor="ctr">
                    <a:lnL w="9525" cap="flat" cmpd="sng" algn="ctr">
                      <a:solidFill>
                        <a:srgbClr val="F0FB77"/>
                      </a:solidFill>
                      <a:prstDash val="solid"/>
                      <a:round/>
                      <a:headEnd type="none" w="med" len="med"/>
                      <a:tailEnd type="none" w="med" len="med"/>
                    </a:lnL>
                    <a:lnR w="9525" cap="flat" cmpd="sng" algn="ctr">
                      <a:solidFill>
                        <a:srgbClr val="F0FB77"/>
                      </a:solidFill>
                      <a:prstDash val="solid"/>
                      <a:round/>
                      <a:headEnd type="none" w="med" len="med"/>
                      <a:tailEnd type="none" w="med" len="med"/>
                    </a:lnR>
                    <a:lnT w="12700" cap="flat" cmpd="sng" algn="ctr">
                      <a:solidFill>
                        <a:srgbClr val="F0FB77"/>
                      </a:solidFill>
                      <a:prstDash val="solid"/>
                      <a:round/>
                      <a:headEnd type="none" w="med" len="med"/>
                      <a:tailEnd type="none" w="med" len="med"/>
                    </a:lnT>
                    <a:lnB w="12700" cap="flat" cmpd="sng" algn="ctr">
                      <a:solidFill>
                        <a:srgbClr val="501778"/>
                      </a:solidFill>
                      <a:prstDash val="solid"/>
                      <a:round/>
                      <a:headEnd type="none" w="med" len="med"/>
                      <a:tailEnd type="none" w="med" len="med"/>
                    </a:lnB>
                    <a:solidFill>
                      <a:srgbClr val="FFFFFF"/>
                    </a:solidFill>
                  </a:tcPr>
                </a:tc>
                <a:extLst>
                  <a:ext uri="{0D108BD9-81ED-4DB2-BD59-A6C34878D82A}">
                    <a16:rowId xmlns:a16="http://schemas.microsoft.com/office/drawing/2014/main" val="2583792780"/>
                  </a:ext>
                </a:extLst>
              </a:tr>
              <a:tr h="906780">
                <a:tc>
                  <a:txBody>
                    <a:bodyPr/>
                    <a:lstStyle/>
                    <a:p>
                      <a:pPr fontAlgn="base"/>
                      <a:r>
                        <a:rPr lang="en-IN">
                          <a:effectLst/>
                        </a:rPr>
                        <a:t>while</a:t>
                      </a:r>
                    </a:p>
                  </a:txBody>
                  <a:tcPr anchor="ctr">
                    <a:lnL w="9525" cap="flat" cmpd="sng" algn="ctr">
                      <a:solidFill>
                        <a:srgbClr val="308C77"/>
                      </a:solidFill>
                      <a:prstDash val="solid"/>
                      <a:round/>
                      <a:headEnd type="none" w="med" len="med"/>
                      <a:tailEnd type="none" w="med" len="med"/>
                    </a:lnL>
                    <a:lnR w="9525" cap="flat" cmpd="sng" algn="ctr">
                      <a:solidFill>
                        <a:srgbClr val="C00178"/>
                      </a:solidFill>
                      <a:prstDash val="solid"/>
                      <a:round/>
                      <a:headEnd type="none" w="med" len="med"/>
                      <a:tailEnd type="none" w="med" len="med"/>
                    </a:lnR>
                    <a:lnT w="12700" cap="flat" cmpd="sng" algn="ctr">
                      <a:solidFill>
                        <a:srgbClr val="308C77"/>
                      </a:solidFill>
                      <a:prstDash val="solid"/>
                      <a:round/>
                      <a:headEnd type="none" w="med" len="med"/>
                      <a:tailEnd type="none" w="med" len="med"/>
                    </a:lnT>
                    <a:lnB w="12700" cap="flat" cmpd="sng" algn="ctr">
                      <a:solidFill>
                        <a:srgbClr val="809377"/>
                      </a:solidFill>
                      <a:prstDash val="solid"/>
                      <a:round/>
                      <a:headEnd type="none" w="med" len="med"/>
                      <a:tailEnd type="none" w="med" len="med"/>
                    </a:lnB>
                    <a:solidFill>
                      <a:srgbClr val="FFFFFF"/>
                    </a:solidFill>
                  </a:tcPr>
                </a:tc>
                <a:tc>
                  <a:txBody>
                    <a:bodyPr/>
                    <a:lstStyle/>
                    <a:p>
                      <a:pPr fontAlgn="base"/>
                      <a:r>
                        <a:rPr lang="en-US">
                          <a:effectLst/>
                        </a:rPr>
                        <a:t>Unknown iterations, condition before loop</a:t>
                      </a:r>
                    </a:p>
                  </a:txBody>
                  <a:tcPr anchor="ctr">
                    <a:lnL w="9525" cap="flat" cmpd="sng" algn="ctr">
                      <a:solidFill>
                        <a:srgbClr val="C00178"/>
                      </a:solidFill>
                      <a:prstDash val="solid"/>
                      <a:round/>
                      <a:headEnd type="none" w="med" len="med"/>
                      <a:tailEnd type="none" w="med" len="med"/>
                    </a:lnL>
                    <a:lnR w="9525" cap="flat" cmpd="sng" algn="ctr">
                      <a:solidFill>
                        <a:srgbClr val="501778"/>
                      </a:solidFill>
                      <a:prstDash val="solid"/>
                      <a:round/>
                      <a:headEnd type="none" w="med" len="med"/>
                      <a:tailEnd type="none" w="med" len="med"/>
                    </a:lnR>
                    <a:lnT w="12700" cap="flat" cmpd="sng" algn="ctr">
                      <a:solidFill>
                        <a:srgbClr val="C00178"/>
                      </a:solidFill>
                      <a:prstDash val="solid"/>
                      <a:round/>
                      <a:headEnd type="none" w="med" len="med"/>
                      <a:tailEnd type="none" w="med" len="med"/>
                    </a:lnT>
                    <a:lnB w="12700" cap="flat" cmpd="sng" algn="ctr">
                      <a:solidFill>
                        <a:srgbClr val="601378"/>
                      </a:solidFill>
                      <a:prstDash val="solid"/>
                      <a:round/>
                      <a:headEnd type="none" w="med" len="med"/>
                      <a:tailEnd type="none" w="med" len="med"/>
                    </a:lnB>
                    <a:solidFill>
                      <a:srgbClr val="FFFFFF"/>
                    </a:solidFill>
                  </a:tcPr>
                </a:tc>
                <a:tc>
                  <a:txBody>
                    <a:bodyPr/>
                    <a:lstStyle/>
                    <a:p>
                      <a:pPr fontAlgn="base"/>
                      <a:r>
                        <a:rPr lang="en-IN" dirty="0">
                          <a:effectLst/>
                        </a:rPr>
                        <a:t>Before loop</a:t>
                      </a:r>
                    </a:p>
                  </a:txBody>
                  <a:tcPr anchor="ctr">
                    <a:lnL w="9525" cap="flat" cmpd="sng" algn="ctr">
                      <a:solidFill>
                        <a:srgbClr val="501778"/>
                      </a:solidFill>
                      <a:prstDash val="solid"/>
                      <a:round/>
                      <a:headEnd type="none" w="med" len="med"/>
                      <a:tailEnd type="none" w="med" len="med"/>
                    </a:lnL>
                    <a:lnR w="9525" cap="flat" cmpd="sng" algn="ctr">
                      <a:solidFill>
                        <a:srgbClr val="501778"/>
                      </a:solidFill>
                      <a:prstDash val="solid"/>
                      <a:round/>
                      <a:headEnd type="none" w="med" len="med"/>
                      <a:tailEnd type="none" w="med" len="med"/>
                    </a:lnR>
                    <a:lnT w="12700" cap="flat" cmpd="sng" algn="ctr">
                      <a:solidFill>
                        <a:srgbClr val="501778"/>
                      </a:solidFill>
                      <a:prstDash val="solid"/>
                      <a:round/>
                      <a:headEnd type="none" w="med" len="med"/>
                      <a:tailEnd type="none" w="med" len="med"/>
                    </a:lnT>
                    <a:lnB w="12700" cap="flat" cmpd="sng" algn="ctr">
                      <a:solidFill>
                        <a:srgbClr val="C02B78"/>
                      </a:solidFill>
                      <a:prstDash val="solid"/>
                      <a:round/>
                      <a:headEnd type="none" w="med" len="med"/>
                      <a:tailEnd type="none" w="med" len="med"/>
                    </a:lnB>
                    <a:solidFill>
                      <a:srgbClr val="FFFFFF"/>
                    </a:solidFill>
                  </a:tcPr>
                </a:tc>
                <a:extLst>
                  <a:ext uri="{0D108BD9-81ED-4DB2-BD59-A6C34878D82A}">
                    <a16:rowId xmlns:a16="http://schemas.microsoft.com/office/drawing/2014/main" val="1565452035"/>
                  </a:ext>
                </a:extLst>
              </a:tr>
              <a:tr h="1295400">
                <a:tc>
                  <a:txBody>
                    <a:bodyPr/>
                    <a:lstStyle/>
                    <a:p>
                      <a:pPr fontAlgn="base"/>
                      <a:r>
                        <a:rPr lang="en-IN">
                          <a:effectLst/>
                        </a:rPr>
                        <a:t>do-while</a:t>
                      </a:r>
                    </a:p>
                  </a:txBody>
                  <a:tcPr anchor="ctr">
                    <a:lnL w="9525" cap="flat" cmpd="sng" algn="ctr">
                      <a:solidFill>
                        <a:srgbClr val="809377"/>
                      </a:solidFill>
                      <a:prstDash val="solid"/>
                      <a:round/>
                      <a:headEnd type="none" w="med" len="med"/>
                      <a:tailEnd type="none" w="med" len="med"/>
                    </a:lnL>
                    <a:lnR w="9525" cap="flat" cmpd="sng" algn="ctr">
                      <a:solidFill>
                        <a:srgbClr val="601378"/>
                      </a:solidFill>
                      <a:prstDash val="solid"/>
                      <a:round/>
                      <a:headEnd type="none" w="med" len="med"/>
                      <a:tailEnd type="none" w="med" len="med"/>
                    </a:lnR>
                    <a:lnT w="12700" cap="flat" cmpd="sng" algn="ctr">
                      <a:solidFill>
                        <a:srgbClr val="809377"/>
                      </a:solidFill>
                      <a:prstDash val="solid"/>
                      <a:round/>
                      <a:headEnd type="none" w="med" len="med"/>
                      <a:tailEnd type="none" w="med" len="med"/>
                    </a:lnT>
                    <a:lnB w="9525" cap="flat" cmpd="sng" algn="ctr">
                      <a:solidFill>
                        <a:srgbClr val="809377"/>
                      </a:solidFill>
                      <a:prstDash val="solid"/>
                      <a:round/>
                      <a:headEnd type="none" w="med" len="med"/>
                      <a:tailEnd type="none" w="med" len="med"/>
                    </a:lnB>
                    <a:solidFill>
                      <a:srgbClr val="FFFFFF"/>
                    </a:solidFill>
                  </a:tcPr>
                </a:tc>
                <a:tc>
                  <a:txBody>
                    <a:bodyPr/>
                    <a:lstStyle/>
                    <a:p>
                      <a:pPr fontAlgn="base"/>
                      <a:r>
                        <a:rPr lang="en-US" dirty="0">
                          <a:effectLst/>
                        </a:rPr>
                        <a:t>Unknown iterations, execute block at least once</a:t>
                      </a:r>
                    </a:p>
                  </a:txBody>
                  <a:tcPr anchor="ctr">
                    <a:lnL w="9525" cap="flat" cmpd="sng" algn="ctr">
                      <a:solidFill>
                        <a:srgbClr val="601378"/>
                      </a:solidFill>
                      <a:prstDash val="solid"/>
                      <a:round/>
                      <a:headEnd type="none" w="med" len="med"/>
                      <a:tailEnd type="none" w="med" len="med"/>
                    </a:lnL>
                    <a:lnR w="9525" cap="flat" cmpd="sng" algn="ctr">
                      <a:solidFill>
                        <a:srgbClr val="C02B78"/>
                      </a:solidFill>
                      <a:prstDash val="solid"/>
                      <a:round/>
                      <a:headEnd type="none" w="med" len="med"/>
                      <a:tailEnd type="none" w="med" len="med"/>
                    </a:lnR>
                    <a:lnT w="12700" cap="flat" cmpd="sng" algn="ctr">
                      <a:solidFill>
                        <a:srgbClr val="601378"/>
                      </a:solidFill>
                      <a:prstDash val="solid"/>
                      <a:round/>
                      <a:headEnd type="none" w="med" len="med"/>
                      <a:tailEnd type="none" w="med" len="med"/>
                    </a:lnT>
                    <a:lnB w="9525" cap="flat" cmpd="sng" algn="ctr">
                      <a:solidFill>
                        <a:srgbClr val="601378"/>
                      </a:solidFill>
                      <a:prstDash val="solid"/>
                      <a:round/>
                      <a:headEnd type="none" w="med" len="med"/>
                      <a:tailEnd type="none" w="med" len="med"/>
                    </a:lnB>
                    <a:solidFill>
                      <a:srgbClr val="FFFFFF"/>
                    </a:solidFill>
                  </a:tcPr>
                </a:tc>
                <a:tc>
                  <a:txBody>
                    <a:bodyPr/>
                    <a:lstStyle/>
                    <a:p>
                      <a:pPr fontAlgn="base"/>
                      <a:r>
                        <a:rPr lang="en-IN" dirty="0">
                          <a:effectLst/>
                        </a:rPr>
                        <a:t>After loop</a:t>
                      </a:r>
                    </a:p>
                  </a:txBody>
                  <a:tcPr anchor="ctr">
                    <a:lnL w="9525" cap="flat" cmpd="sng" algn="ctr">
                      <a:solidFill>
                        <a:srgbClr val="C02B78"/>
                      </a:solidFill>
                      <a:prstDash val="solid"/>
                      <a:round/>
                      <a:headEnd type="none" w="med" len="med"/>
                      <a:tailEnd type="none" w="med" len="med"/>
                    </a:lnL>
                    <a:lnR w="9525" cap="flat" cmpd="sng" algn="ctr">
                      <a:solidFill>
                        <a:srgbClr val="C02B78"/>
                      </a:solidFill>
                      <a:prstDash val="solid"/>
                      <a:round/>
                      <a:headEnd type="none" w="med" len="med"/>
                      <a:tailEnd type="none" w="med" len="med"/>
                    </a:lnR>
                    <a:lnT w="12700" cap="flat" cmpd="sng" algn="ctr">
                      <a:solidFill>
                        <a:srgbClr val="C02B78"/>
                      </a:solidFill>
                      <a:prstDash val="solid"/>
                      <a:round/>
                      <a:headEnd type="none" w="med" len="med"/>
                      <a:tailEnd type="none" w="med" len="med"/>
                    </a:lnT>
                    <a:lnB w="9525" cap="flat" cmpd="sng" algn="ctr">
                      <a:solidFill>
                        <a:srgbClr val="C02B78"/>
                      </a:solidFill>
                      <a:prstDash val="solid"/>
                      <a:round/>
                      <a:headEnd type="none" w="med" len="med"/>
                      <a:tailEnd type="none" w="med" len="med"/>
                    </a:lnB>
                    <a:solidFill>
                      <a:srgbClr val="FFFFFF"/>
                    </a:solidFill>
                  </a:tcPr>
                </a:tc>
                <a:extLst>
                  <a:ext uri="{0D108BD9-81ED-4DB2-BD59-A6C34878D82A}">
                    <a16:rowId xmlns:a16="http://schemas.microsoft.com/office/drawing/2014/main" val="2689151916"/>
                  </a:ext>
                </a:extLst>
              </a:tr>
            </a:tbl>
          </a:graphicData>
        </a:graphic>
      </p:graphicFrame>
      <p:sp>
        <p:nvSpPr>
          <p:cNvPr id="5" name="Rectangle 1">
            <a:extLst>
              <a:ext uri="{FF2B5EF4-FFF2-40B4-BE49-F238E27FC236}">
                <a16:creationId xmlns:a16="http://schemas.microsoft.com/office/drawing/2014/main" id="{1D3F52CD-FB0D-2CB8-4E35-F3F6A1C8AE78}"/>
              </a:ext>
            </a:extLst>
          </p:cNvPr>
          <p:cNvSpPr>
            <a:spLocks noChangeArrowheads="1"/>
          </p:cNvSpPr>
          <p:nvPr/>
        </p:nvSpPr>
        <p:spPr bwMode="auto">
          <a:xfrm>
            <a:off x="2628900" y="262679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D0D0D"/>
              </a:solidFill>
              <a:effectLst/>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BE291B5-F72C-913F-BB78-2B572F216A48}"/>
              </a:ext>
            </a:extLst>
          </p:cNvPr>
          <p:cNvSpPr txBox="1"/>
          <p:nvPr/>
        </p:nvSpPr>
        <p:spPr>
          <a:xfrm>
            <a:off x="609600" y="922572"/>
            <a:ext cx="6096000" cy="4616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0D0D0D"/>
                </a:solidFill>
                <a:effectLst/>
                <a:latin typeface="Arial" panose="020B0604020202020204" pitchFamily="34" charset="0"/>
                <a:cs typeface="Arial" panose="020B0604020202020204" pitchFamily="34" charset="0"/>
              </a:rPr>
              <a:t>Summary Table</a:t>
            </a:r>
          </a:p>
        </p:txBody>
      </p:sp>
    </p:spTree>
    <p:extLst>
      <p:ext uri="{BB962C8B-B14F-4D97-AF65-F5344CB8AC3E}">
        <p14:creationId xmlns:p14="http://schemas.microsoft.com/office/powerpoint/2010/main" val="29208149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DEE48E-874A-0A1B-52E8-A092F43670E5}"/>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012CC82D-42A9-E83E-9D0D-4CBF5F83B6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3B127661-03DB-46F4-7987-1F071D34F7CE}"/>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18CED55A-D2B5-825F-B8D1-75D997B8F8C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E1D70FB-7E40-6C7E-B02F-403123826526}"/>
              </a:ext>
            </a:extLst>
          </p:cNvPr>
          <p:cNvSpPr txBox="1"/>
          <p:nvPr/>
        </p:nvSpPr>
        <p:spPr>
          <a:xfrm>
            <a:off x="609600" y="1143000"/>
            <a:ext cx="10972800" cy="5113003"/>
          </a:xfrm>
          <a:prstGeom prst="rect">
            <a:avLst/>
          </a:prstGeom>
          <a:noFill/>
        </p:spPr>
        <p:txBody>
          <a:bodyPr wrap="square">
            <a:spAutoFit/>
          </a:bodyPr>
          <a:lstStyle/>
          <a:p>
            <a:pPr marR="0" lvl="0">
              <a:lnSpc>
                <a:spcPct val="107000"/>
              </a:lnSpc>
            </a:pPr>
            <a:r>
              <a:rPr lang="en-IN" sz="2800" b="1" kern="100" dirty="0">
                <a:effectLst/>
                <a:latin typeface="Arial" panose="020B0604020202020204" pitchFamily="34" charset="0"/>
                <a:ea typeface="Calibri" panose="020F0502020204030204" pitchFamily="34" charset="0"/>
                <a:cs typeface="Arial" panose="020B0604020202020204" pitchFamily="34" charset="0"/>
              </a:rPr>
              <a:t>Practice Questions:</a:t>
            </a:r>
            <a:endParaRPr lang="en-IN" sz="2000" b="1" kern="100" dirty="0">
              <a:effectLst/>
              <a:latin typeface="Arial" panose="020B0604020202020204" pitchFamily="34" charset="0"/>
              <a:ea typeface="Calibri" panose="020F0502020204030204" pitchFamily="34" charset="0"/>
              <a:cs typeface="Arial" panose="020B0604020202020204" pitchFamily="34" charset="0"/>
            </a:endParaRP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I0 </a:t>
            </a:r>
            <a:r>
              <a:rPr lang="en-IN" sz="2000" kern="100" dirty="0" err="1">
                <a:effectLst/>
                <a:latin typeface="Arial" panose="020B0604020202020204" pitchFamily="34" charset="0"/>
                <a:ea typeface="Calibri" panose="020F0502020204030204" pitchFamily="34" charset="0"/>
                <a:cs typeface="Arial" panose="020B0604020202020204" pitchFamily="34" charset="0"/>
              </a:rPr>
              <a:t>I.Equal</a:t>
            </a:r>
            <a:r>
              <a:rPr lang="en-IN" sz="2000" kern="100" dirty="0">
                <a:effectLst/>
                <a:latin typeface="Arial" panose="020B0604020202020204" pitchFamily="34" charset="0"/>
                <a:ea typeface="Calibri" panose="020F0502020204030204" pitchFamily="34" charset="0"/>
                <a:cs typeface="Arial" panose="020B0604020202020204" pitchFamily="34" charset="0"/>
              </a:rPr>
              <a:t> Or NOT EQUAL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Java</a:t>
            </a:r>
            <a:r>
              <a:rPr lang="en-IN" sz="2000" kern="100" dirty="0">
                <a:effectLst/>
                <a:latin typeface="Arial" panose="020B0604020202020204" pitchFamily="34" charset="0"/>
                <a:ea typeface="Calibri" panose="020F0502020204030204" pitchFamily="34" charset="0"/>
                <a:cs typeface="Arial" panose="020B0604020202020204" pitchFamily="34" charset="0"/>
              </a:rPr>
              <a:t> CON I0 2:ODD OR EVEN </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I0 3.Divisible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4 : pass or fail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5.find min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6.Find max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7.POS Or Neg or Zero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8 Divisible By 3,5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9.X and Y axis Problem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I0 10.Vowels or Consonants</a:t>
            </a:r>
          </a:p>
        </p:txBody>
      </p:sp>
    </p:spTree>
    <p:extLst>
      <p:ext uri="{BB962C8B-B14F-4D97-AF65-F5344CB8AC3E}">
        <p14:creationId xmlns:p14="http://schemas.microsoft.com/office/powerpoint/2010/main" val="2557980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16661"/>
            <a:ext cx="10972800" cy="403187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Decision Making  (or) Conditional Statements: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Java,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conditional statements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are used to make decisions based on conditions. These conditions evaluate to either true or false, and based on the result, different blocks of code can be executed. There are different types of conditional statements, and each one can work with various types of values like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int, String, and more.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Types of Conditional Statements in Java: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AutoNum type="arabicPeriod"/>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(or) Simple If (</a:t>
            </a:r>
            <a:r>
              <a:rPr lang="en-US" altLang="en-US" sz="1600" dirty="0">
                <a:latin typeface="Arial" panose="020B0604020202020204" pitchFamily="34" charset="0"/>
                <a:cs typeface="Arial" panose="020B0604020202020204" pitchFamily="34" charset="0"/>
              </a:rPr>
              <a:t>or) Single State if statement </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buFontTx/>
              <a:buAutoNum type="arabicPeriod" startAt="2"/>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if-else (or) Two </a:t>
            </a:r>
            <a:r>
              <a:rPr lang="en-US" altLang="en-US" sz="1600" dirty="0">
                <a:latin typeface="Arial" panose="020B0604020202020204" pitchFamily="34" charset="0"/>
                <a:cs typeface="Arial" panose="020B0604020202020204" pitchFamily="34" charset="0"/>
              </a:rPr>
              <a:t>State if statement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if-else-if ladder (or) Cascaded if (or) Multi State if Statement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lang="en-US" altLang="en-US" sz="1600" dirty="0">
                <a:latin typeface="Arial" panose="020B0604020202020204" pitchFamily="34" charset="0"/>
                <a:cs typeface="Arial" panose="020B0604020202020204" pitchFamily="34" charset="0"/>
              </a:rPr>
              <a:t>Nested if Statement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Ternary operator (?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These conditional statements work with different types of values based on the conditions provided. </a:t>
            </a: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Tree>
    <p:extLst>
      <p:ext uri="{BB962C8B-B14F-4D97-AF65-F5344CB8AC3E}">
        <p14:creationId xmlns:p14="http://schemas.microsoft.com/office/powerpoint/2010/main" val="1780854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EEFA9-1396-797E-212C-6D67619C964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F3C512B-69D3-1E46-9EBB-B79A2D64A4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B40C5BB1-0CE4-480E-0041-324DF18DFC43}"/>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902EAAA6-55A7-F9A0-0B3A-B427B70341CB}"/>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3E9079D-28CD-97D6-B252-82B17A39FB51}"/>
              </a:ext>
            </a:extLst>
          </p:cNvPr>
          <p:cNvSpPr txBox="1"/>
          <p:nvPr/>
        </p:nvSpPr>
        <p:spPr>
          <a:xfrm>
            <a:off x="609600" y="1143000"/>
            <a:ext cx="10972800" cy="4881401"/>
          </a:xfrm>
          <a:prstGeom prst="rect">
            <a:avLst/>
          </a:prstGeom>
          <a:noFill/>
        </p:spPr>
        <p:txBody>
          <a:bodyPr wrap="square">
            <a:spAutoFit/>
          </a:bodyPr>
          <a:lstStyle/>
          <a:p>
            <a:pPr marR="0" lvl="0">
              <a:lnSpc>
                <a:spcPct val="107000"/>
              </a:lnSpc>
            </a:pPr>
            <a:r>
              <a:rPr lang="en-IN" sz="2800" b="1" kern="100" dirty="0">
                <a:effectLst/>
                <a:latin typeface="Arial" panose="020B0604020202020204" pitchFamily="34" charset="0"/>
                <a:ea typeface="Calibri" panose="020F0502020204030204" pitchFamily="34" charset="0"/>
                <a:cs typeface="Arial" panose="020B0604020202020204" pitchFamily="34" charset="0"/>
              </a:rPr>
              <a:t>Practice Questions:</a:t>
            </a:r>
            <a:br>
              <a:rPr lang="en-IN" sz="2000" b="1" kern="100" dirty="0">
                <a:effectLst/>
                <a:latin typeface="Arial" panose="020B0604020202020204" pitchFamily="34" charset="0"/>
                <a:ea typeface="Calibri" panose="020F0502020204030204" pitchFamily="34" charset="0"/>
                <a:cs typeface="Arial" panose="020B0604020202020204" pitchFamily="34" charset="0"/>
              </a:rPr>
            </a:br>
            <a:r>
              <a:rPr lang="en-IN" sz="2000" kern="100" dirty="0">
                <a:effectLst/>
                <a:latin typeface="Arial" panose="020B0604020202020204" pitchFamily="34" charset="0"/>
                <a:ea typeface="Calibri" panose="020F0502020204030204" pitchFamily="34" charset="0"/>
                <a:cs typeface="Arial" panose="020B0604020202020204" pitchFamily="34" charset="0"/>
              </a:rPr>
              <a:t>java CON L1 1 Leap Year</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CON.L1.2 Day, of, week </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CON.L1 3.Month Name </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L1 4.Uppercase or Lowercase </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L1 6 Gross Salary</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L1 5.Alphabet or Number or special Character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CON.L1 7.calculate grade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a:t>
            </a:r>
            <a:r>
              <a:rPr lang="en-IN" sz="2000" kern="100" dirty="0">
                <a:latin typeface="Arial" panose="020B0604020202020204" pitchFamily="34" charset="0"/>
                <a:ea typeface="Calibri" panose="020F0502020204030204" pitchFamily="34" charset="0"/>
                <a:cs typeface="Arial" panose="020B0604020202020204" pitchFamily="34" charset="0"/>
              </a:rPr>
              <a:t> </a:t>
            </a:r>
            <a:r>
              <a:rPr lang="en-IN" sz="2000" kern="100" dirty="0">
                <a:effectLst/>
                <a:latin typeface="Arial" panose="020B0604020202020204" pitchFamily="34" charset="0"/>
                <a:ea typeface="Calibri" panose="020F0502020204030204" pitchFamily="34" charset="0"/>
                <a:cs typeface="Arial" panose="020B0604020202020204" pitchFamily="34" charset="0"/>
              </a:rPr>
              <a:t>CON.L1 8 Arithmetic Operations </a:t>
            </a:r>
          </a:p>
          <a:p>
            <a:pPr marR="0" lvl="0">
              <a:lnSpc>
                <a:spcPct val="150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 L1.9 Electricity BILL </a:t>
            </a:r>
          </a:p>
          <a:p>
            <a:pPr marR="0" lvl="0">
              <a:lnSpc>
                <a:spcPct val="107000"/>
              </a:lnSpc>
            </a:pPr>
            <a:r>
              <a:rPr lang="en-IN" sz="2000" kern="100" dirty="0">
                <a:latin typeface="Arial" panose="020B0604020202020204" pitchFamily="34" charset="0"/>
                <a:ea typeface="Calibri" panose="020F0502020204030204" pitchFamily="34" charset="0"/>
                <a:cs typeface="Arial" panose="020B0604020202020204" pitchFamily="34" charset="0"/>
              </a:rPr>
              <a:t>j</a:t>
            </a:r>
            <a:r>
              <a:rPr lang="en-IN" sz="2000" kern="100" dirty="0">
                <a:effectLst/>
                <a:latin typeface="Arial" panose="020B0604020202020204" pitchFamily="34" charset="0"/>
                <a:ea typeface="Calibri" panose="020F0502020204030204" pitchFamily="34" charset="0"/>
                <a:cs typeface="Arial" panose="020B0604020202020204" pitchFamily="34" charset="0"/>
              </a:rPr>
              <a:t>ava CON.L1 10.triangle or not</a:t>
            </a:r>
          </a:p>
        </p:txBody>
      </p:sp>
    </p:spTree>
    <p:extLst>
      <p:ext uri="{BB962C8B-B14F-4D97-AF65-F5344CB8AC3E}">
        <p14:creationId xmlns:p14="http://schemas.microsoft.com/office/powerpoint/2010/main" val="28039553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EF4A6-DED3-0751-7585-68A6ECE5D02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891BA1D-750B-6ACE-B273-0075D3D26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32904D42-8464-C88B-3071-19A16994D493}"/>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7A1D1F02-64D5-411F-A10F-AD4A5043889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22DEFA1-E5C6-B976-971B-972529FD4C58}"/>
              </a:ext>
            </a:extLst>
          </p:cNvPr>
          <p:cNvSpPr txBox="1"/>
          <p:nvPr/>
        </p:nvSpPr>
        <p:spPr>
          <a:xfrm>
            <a:off x="609600" y="1143000"/>
            <a:ext cx="10972800" cy="4651338"/>
          </a:xfrm>
          <a:prstGeom prst="rect">
            <a:avLst/>
          </a:prstGeom>
          <a:noFill/>
        </p:spPr>
        <p:txBody>
          <a:bodyPr wrap="square">
            <a:spAutoFit/>
          </a:bodyPr>
          <a:lstStyle/>
          <a:p>
            <a:pPr marR="0" lvl="0">
              <a:lnSpc>
                <a:spcPct val="107000"/>
              </a:lnSpc>
            </a:pPr>
            <a:r>
              <a:rPr lang="en-IN" sz="2800" b="1" kern="100" dirty="0">
                <a:effectLst/>
                <a:latin typeface="Arial" panose="020B0604020202020204" pitchFamily="34" charset="0"/>
                <a:ea typeface="Calibri" panose="020F0502020204030204" pitchFamily="34" charset="0"/>
                <a:cs typeface="Arial" panose="020B0604020202020204" pitchFamily="34" charset="0"/>
              </a:rPr>
              <a:t>Practice Questions:</a:t>
            </a:r>
            <a:endParaRPr lang="en-IN" sz="2000" kern="100" dirty="0">
              <a:effectLst/>
              <a:latin typeface="Arial" panose="020B0604020202020204" pitchFamily="34" charset="0"/>
              <a:ea typeface="Calibri" panose="020F0502020204030204" pitchFamily="34" charset="0"/>
              <a:cs typeface="Arial" panose="020B0604020202020204" pitchFamily="34" charset="0"/>
            </a:endParaRP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Equilateral or Isosceles or Scalene</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Triangle Validation</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Find min of 3 numbers</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Find maximum of 3 number</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Find the largest of 4 numbers</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3 in Ascending order</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Arrange 4 numbers in descending order</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Time is valid or not</a:t>
            </a:r>
          </a:p>
          <a:p>
            <a:pPr marR="0" lvl="0">
              <a:lnSpc>
                <a:spcPct val="150000"/>
              </a:lnSpc>
            </a:pPr>
            <a:r>
              <a:rPr lang="en-IN" sz="2000" kern="100" dirty="0">
                <a:effectLst/>
                <a:latin typeface="Arial" panose="020B0604020202020204" pitchFamily="34" charset="0"/>
                <a:ea typeface="Calibri" panose="020F0502020204030204" pitchFamily="34" charset="0"/>
                <a:cs typeface="Arial" panose="020B0604020202020204" pitchFamily="34" charset="0"/>
              </a:rPr>
              <a:t>Java CON L2 DATE_VALID</a:t>
            </a:r>
          </a:p>
        </p:txBody>
      </p:sp>
    </p:spTree>
    <p:extLst>
      <p:ext uri="{BB962C8B-B14F-4D97-AF65-F5344CB8AC3E}">
        <p14:creationId xmlns:p14="http://schemas.microsoft.com/office/powerpoint/2010/main" val="198034241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5E294-0ECD-F94D-FD65-F46A58892626}"/>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0123D9D-E7BF-0F66-2F79-D06EDC6EF1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DB53FFEF-EF86-707B-717A-63A36529AF9E}"/>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98107819-0610-C3BA-0357-898834F5B46A}"/>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D9A2C7A-1926-EDFD-EA16-5501811167FC}"/>
              </a:ext>
            </a:extLst>
          </p:cNvPr>
          <p:cNvSpPr txBox="1"/>
          <p:nvPr/>
        </p:nvSpPr>
        <p:spPr>
          <a:xfrm>
            <a:off x="609600" y="1108075"/>
            <a:ext cx="10972800" cy="4374980"/>
          </a:xfrm>
          <a:prstGeom prst="rect">
            <a:avLst/>
          </a:prstGeom>
          <a:noFill/>
        </p:spPr>
        <p:txBody>
          <a:bodyPr wrap="square">
            <a:spAutoFit/>
          </a:bodyPr>
          <a:lstStyle/>
          <a:p>
            <a:pPr>
              <a:lnSpc>
                <a:spcPct val="150000"/>
              </a:lnSpc>
            </a:pPr>
            <a:r>
              <a:rPr lang="en-IN" sz="2800" b="1" kern="100" dirty="0">
                <a:effectLst/>
                <a:latin typeface="Arial" panose="020B0604020202020204" pitchFamily="34" charset="0"/>
                <a:ea typeface="Calibri" panose="020F0502020204030204" pitchFamily="34" charset="0"/>
                <a:cs typeface="Arial" panose="020B0604020202020204" pitchFamily="34" charset="0"/>
              </a:rPr>
              <a:t>Practice Questions:</a:t>
            </a:r>
            <a:endParaRPr lang="en-IN" sz="2000" dirty="0">
              <a:latin typeface="Arial" panose="020B0604020202020204" pitchFamily="34" charset="0"/>
              <a:cs typeface="Arial" panose="020B0604020202020204" pitchFamily="34" charset="0"/>
            </a:endParaRPr>
          </a:p>
          <a:p>
            <a:pPr>
              <a:lnSpc>
                <a:spcPct val="150000"/>
              </a:lnSpc>
            </a:pPr>
            <a:r>
              <a:rPr lang="en-IN" sz="2000" dirty="0">
                <a:latin typeface="Arial" panose="020B0604020202020204" pitchFamily="34" charset="0"/>
                <a:cs typeface="Arial" panose="020B0604020202020204" pitchFamily="34" charset="0"/>
              </a:rPr>
              <a:t>JAVA_LOOP L0_1.EVEN Numbers </a:t>
            </a:r>
          </a:p>
          <a:p>
            <a:pPr>
              <a:lnSpc>
                <a:spcPct val="150000"/>
              </a:lnSpc>
            </a:pPr>
            <a:r>
              <a:rPr lang="en-IN" sz="2000" dirty="0">
                <a:latin typeface="Arial" panose="020B0604020202020204" pitchFamily="34" charset="0"/>
                <a:cs typeface="Arial" panose="020B0604020202020204" pitchFamily="34" charset="0"/>
              </a:rPr>
              <a:t>JAVA_LOOP L0_2.Sum of First N odd number </a:t>
            </a:r>
          </a:p>
          <a:p>
            <a:pPr>
              <a:lnSpc>
                <a:spcPct val="150000"/>
              </a:lnSpc>
            </a:pPr>
            <a:r>
              <a:rPr lang="en-IN" sz="2000" dirty="0">
                <a:latin typeface="Arial" panose="020B0604020202020204" pitchFamily="34" charset="0"/>
                <a:cs typeface="Arial" panose="020B0604020202020204" pitchFamily="34" charset="0"/>
              </a:rPr>
              <a:t>JAVA_LOOP L0_3.Sum of even numbers </a:t>
            </a:r>
          </a:p>
          <a:p>
            <a:pPr>
              <a:lnSpc>
                <a:spcPct val="150000"/>
              </a:lnSpc>
            </a:pPr>
            <a:r>
              <a:rPr lang="en-IN" sz="2000" dirty="0">
                <a:latin typeface="Arial" panose="020B0604020202020204" pitchFamily="34" charset="0"/>
                <a:cs typeface="Arial" panose="020B0604020202020204" pitchFamily="34" charset="0"/>
              </a:rPr>
              <a:t>JAVA_LOOP L0_4.Sum divisible by 3 or 5 in range </a:t>
            </a:r>
          </a:p>
          <a:p>
            <a:pPr>
              <a:lnSpc>
                <a:spcPct val="150000"/>
              </a:lnSpc>
            </a:pPr>
            <a:r>
              <a:rPr lang="en-IN" sz="2000" dirty="0">
                <a:latin typeface="Arial" panose="020B0604020202020204" pitchFamily="34" charset="0"/>
                <a:cs typeface="Arial" panose="020B0604020202020204" pitchFamily="34" charset="0"/>
              </a:rPr>
              <a:t>JAVA_LOOP L0_5.FACTORIAL </a:t>
            </a:r>
          </a:p>
          <a:p>
            <a:pPr>
              <a:lnSpc>
                <a:spcPct val="150000"/>
              </a:lnSpc>
            </a:pPr>
            <a:r>
              <a:rPr lang="en-IN" sz="2000" dirty="0">
                <a:latin typeface="Arial" panose="020B0604020202020204" pitchFamily="34" charset="0"/>
                <a:cs typeface="Arial" panose="020B0604020202020204" pitchFamily="34" charset="0"/>
              </a:rPr>
              <a:t>JAVA_LOOP L0_6.Power Problem </a:t>
            </a:r>
          </a:p>
          <a:p>
            <a:pPr>
              <a:lnSpc>
                <a:spcPct val="150000"/>
              </a:lnSpc>
            </a:pPr>
            <a:r>
              <a:rPr lang="en-IN" sz="2000" dirty="0">
                <a:latin typeface="Arial" panose="020B0604020202020204" pitchFamily="34" charset="0"/>
                <a:cs typeface="Arial" panose="020B0604020202020204" pitchFamily="34" charset="0"/>
              </a:rPr>
              <a:t>JAVA LOOP L0_7.Multiplication </a:t>
            </a:r>
          </a:p>
          <a:p>
            <a:pPr>
              <a:lnSpc>
                <a:spcPct val="150000"/>
              </a:lnSpc>
            </a:pPr>
            <a:r>
              <a:rPr lang="en-IN" sz="2000" dirty="0">
                <a:latin typeface="Arial" panose="020B0604020202020204" pitchFamily="34" charset="0"/>
                <a:cs typeface="Arial" panose="020B0604020202020204" pitchFamily="34" charset="0"/>
              </a:rPr>
              <a:t>JAVA_LOOP L0_8.max,min,sum and average of the given n numbers</a:t>
            </a:r>
          </a:p>
        </p:txBody>
      </p:sp>
    </p:spTree>
    <p:extLst>
      <p:ext uri="{BB962C8B-B14F-4D97-AF65-F5344CB8AC3E}">
        <p14:creationId xmlns:p14="http://schemas.microsoft.com/office/powerpoint/2010/main" val="34831556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06D15-3B24-CCCB-5076-EA59559BFFB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DC70247-4ADA-2267-5A72-0AC80C36BA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5A993243-80C4-9605-3122-FA330FCA36C5}"/>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97384027-FBD8-E184-7627-92E36F2FD91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1A593235-29AB-FAC2-FEED-49EE0078524B}"/>
              </a:ext>
            </a:extLst>
          </p:cNvPr>
          <p:cNvSpPr txBox="1"/>
          <p:nvPr/>
        </p:nvSpPr>
        <p:spPr>
          <a:xfrm>
            <a:off x="609600" y="1108075"/>
            <a:ext cx="10972800" cy="5298310"/>
          </a:xfrm>
          <a:prstGeom prst="rect">
            <a:avLst/>
          </a:prstGeom>
          <a:noFill/>
        </p:spPr>
        <p:txBody>
          <a:bodyPr wrap="square">
            <a:spAutoFit/>
          </a:bodyPr>
          <a:lstStyle/>
          <a:p>
            <a:pPr>
              <a:lnSpc>
                <a:spcPct val="150000"/>
              </a:lnSpc>
            </a:pPr>
            <a:r>
              <a:rPr lang="en-IN" sz="2800" b="1" kern="100" dirty="0">
                <a:effectLst/>
                <a:latin typeface="Arial" panose="020B0604020202020204" pitchFamily="34" charset="0"/>
                <a:ea typeface="Calibri" panose="020F0502020204030204" pitchFamily="34" charset="0"/>
                <a:cs typeface="Arial" panose="020B0604020202020204" pitchFamily="34" charset="0"/>
              </a:rPr>
              <a:t>Practice Questions:</a:t>
            </a:r>
            <a:endParaRPr lang="en-IN" sz="2000" dirty="0">
              <a:latin typeface="Arial" panose="020B0604020202020204" pitchFamily="34" charset="0"/>
              <a:cs typeface="Arial" panose="020B0604020202020204" pitchFamily="34" charset="0"/>
            </a:endParaRPr>
          </a:p>
          <a:p>
            <a:pPr>
              <a:lnSpc>
                <a:spcPct val="150000"/>
              </a:lnSpc>
            </a:pPr>
            <a:r>
              <a:rPr lang="en-IN" sz="2000" dirty="0">
                <a:latin typeface="Arial" panose="020B0604020202020204" pitchFamily="34" charset="0"/>
                <a:cs typeface="Arial" panose="020B0604020202020204" pitchFamily="34" charset="0"/>
              </a:rPr>
              <a:t>JAVA_LOOP_LI_1Perfect Square</a:t>
            </a:r>
          </a:p>
          <a:p>
            <a:pPr>
              <a:lnSpc>
                <a:spcPct val="150000"/>
              </a:lnSpc>
            </a:pPr>
            <a:r>
              <a:rPr lang="en-IN" sz="2000" dirty="0">
                <a:latin typeface="Arial" panose="020B0604020202020204" pitchFamily="34" charset="0"/>
                <a:cs typeface="Arial" panose="020B0604020202020204" pitchFamily="34" charset="0"/>
              </a:rPr>
              <a:t>JAVA_LOOP_LI_2.perfect cube </a:t>
            </a:r>
          </a:p>
          <a:p>
            <a:pPr>
              <a:lnSpc>
                <a:spcPct val="150000"/>
              </a:lnSpc>
            </a:pPr>
            <a:r>
              <a:rPr lang="en-IN" sz="2000" dirty="0">
                <a:latin typeface="Arial" panose="020B0604020202020204" pitchFamily="34" charset="0"/>
                <a:cs typeface="Arial" panose="020B0604020202020204" pitchFamily="34" charset="0"/>
              </a:rPr>
              <a:t>JAVA_LOOP_LI_3.To make a perfect square </a:t>
            </a:r>
          </a:p>
          <a:p>
            <a:pPr>
              <a:lnSpc>
                <a:spcPct val="150000"/>
              </a:lnSpc>
            </a:pPr>
            <a:r>
              <a:rPr lang="en-IN" sz="2000" dirty="0">
                <a:latin typeface="Arial" panose="020B0604020202020204" pitchFamily="34" charset="0"/>
                <a:cs typeface="Arial" panose="020B0604020202020204" pitchFamily="34" charset="0"/>
              </a:rPr>
              <a:t>JAVA_LOOP_LI_4.powfunction </a:t>
            </a:r>
          </a:p>
          <a:p>
            <a:pPr>
              <a:lnSpc>
                <a:spcPct val="150000"/>
              </a:lnSpc>
            </a:pPr>
            <a:r>
              <a:rPr lang="en-IN" sz="2000" dirty="0">
                <a:latin typeface="Arial" panose="020B0604020202020204" pitchFamily="34" charset="0"/>
                <a:cs typeface="Arial" panose="020B0604020202020204" pitchFamily="34" charset="0"/>
              </a:rPr>
              <a:t>JAVA_LOOP_L1_5.Quotient </a:t>
            </a:r>
          </a:p>
          <a:p>
            <a:pPr>
              <a:lnSpc>
                <a:spcPct val="150000"/>
              </a:lnSpc>
            </a:pPr>
            <a:r>
              <a:rPr lang="en-IN" sz="2000" dirty="0">
                <a:latin typeface="Arial" panose="020B0604020202020204" pitchFamily="34" charset="0"/>
                <a:cs typeface="Arial" panose="020B0604020202020204" pitchFamily="34" charset="0"/>
              </a:rPr>
              <a:t>JAVA_LOOP_LI_6.Multiplication </a:t>
            </a:r>
          </a:p>
          <a:p>
            <a:pPr>
              <a:lnSpc>
                <a:spcPct val="150000"/>
              </a:lnSpc>
            </a:pPr>
            <a:r>
              <a:rPr lang="en-IN" sz="2000" dirty="0">
                <a:latin typeface="Arial" panose="020B0604020202020204" pitchFamily="34" charset="0"/>
                <a:cs typeface="Arial" panose="020B0604020202020204" pitchFamily="34" charset="0"/>
              </a:rPr>
              <a:t>JAVA_LOOP_LI_7.TRIANGULAR NUMBER </a:t>
            </a:r>
          </a:p>
          <a:p>
            <a:pPr>
              <a:lnSpc>
                <a:spcPct val="150000"/>
              </a:lnSpc>
            </a:pPr>
            <a:r>
              <a:rPr lang="en-IN" sz="2000" dirty="0">
                <a:latin typeface="Arial" panose="020B0604020202020204" pitchFamily="34" charset="0"/>
                <a:cs typeface="Arial" panose="020B0604020202020204" pitchFamily="34" charset="0"/>
              </a:rPr>
              <a:t>JAVA_LOOP_LI_8.Alphabet </a:t>
            </a:r>
          </a:p>
          <a:p>
            <a:pPr>
              <a:lnSpc>
                <a:spcPct val="150000"/>
              </a:lnSpc>
            </a:pPr>
            <a:r>
              <a:rPr lang="en-IN" sz="2000" dirty="0">
                <a:latin typeface="Arial" panose="020B0604020202020204" pitchFamily="34" charset="0"/>
                <a:cs typeface="Arial" panose="020B0604020202020204" pitchFamily="34" charset="0"/>
              </a:rPr>
              <a:t>JAVA_LOOP_LI_9.fibonacci series </a:t>
            </a:r>
          </a:p>
          <a:p>
            <a:pPr>
              <a:lnSpc>
                <a:spcPct val="150000"/>
              </a:lnSpc>
            </a:pPr>
            <a:r>
              <a:rPr lang="en-IN" sz="2000" dirty="0">
                <a:latin typeface="Arial" panose="020B0604020202020204" pitchFamily="34" charset="0"/>
                <a:cs typeface="Arial" panose="020B0604020202020204" pitchFamily="34" charset="0"/>
              </a:rPr>
              <a:t>JAVA_LOOP_L1_10.Skip iteration</a:t>
            </a:r>
          </a:p>
        </p:txBody>
      </p:sp>
    </p:spTree>
    <p:extLst>
      <p:ext uri="{BB962C8B-B14F-4D97-AF65-F5344CB8AC3E}">
        <p14:creationId xmlns:p14="http://schemas.microsoft.com/office/powerpoint/2010/main" val="2085907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769D0-865F-37C9-F102-C4A546ADC39A}"/>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D3C442E-677A-2F77-411C-2FB6D6B632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4" name="TextBox 3">
            <a:extLst>
              <a:ext uri="{FF2B5EF4-FFF2-40B4-BE49-F238E27FC236}">
                <a16:creationId xmlns:a16="http://schemas.microsoft.com/office/drawing/2014/main" id="{94CBFC02-3457-F17C-DE91-5A4E8DE75803}"/>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2" name="Rectangle 1">
            <a:extLst>
              <a:ext uri="{FF2B5EF4-FFF2-40B4-BE49-F238E27FC236}">
                <a16:creationId xmlns:a16="http://schemas.microsoft.com/office/drawing/2014/main" id="{360874CD-F278-2125-25E7-4E81347F15E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02349C74-DF3F-9627-C29C-5A9CF5696495}"/>
              </a:ext>
            </a:extLst>
          </p:cNvPr>
          <p:cNvSpPr txBox="1"/>
          <p:nvPr/>
        </p:nvSpPr>
        <p:spPr>
          <a:xfrm>
            <a:off x="609600" y="1073439"/>
            <a:ext cx="10896600" cy="5298310"/>
          </a:xfrm>
          <a:prstGeom prst="rect">
            <a:avLst/>
          </a:prstGeom>
          <a:noFill/>
        </p:spPr>
        <p:txBody>
          <a:bodyPr wrap="square">
            <a:spAutoFit/>
          </a:bodyPr>
          <a:lstStyle/>
          <a:p>
            <a:pPr>
              <a:lnSpc>
                <a:spcPct val="150000"/>
              </a:lnSpc>
            </a:pPr>
            <a:r>
              <a:rPr lang="en-IN" sz="2800" b="1" kern="100" dirty="0">
                <a:effectLst/>
                <a:latin typeface="Arial" panose="020B0604020202020204" pitchFamily="34" charset="0"/>
                <a:ea typeface="Calibri" panose="020F0502020204030204" pitchFamily="34" charset="0"/>
                <a:cs typeface="Arial" panose="020B0604020202020204" pitchFamily="34" charset="0"/>
              </a:rPr>
              <a:t>Practice Questions:</a:t>
            </a:r>
            <a:endParaRPr lang="en-IN" sz="2000" dirty="0">
              <a:latin typeface="Arial" panose="020B0604020202020204" pitchFamily="34" charset="0"/>
              <a:cs typeface="Arial" panose="020B0604020202020204" pitchFamily="34" charset="0"/>
            </a:endParaRPr>
          </a:p>
          <a:p>
            <a:pPr>
              <a:lnSpc>
                <a:spcPct val="150000"/>
              </a:lnSpc>
            </a:pPr>
            <a:r>
              <a:rPr lang="en-IN" sz="2000" dirty="0">
                <a:latin typeface="Arial" panose="020B0604020202020204" pitchFamily="34" charset="0"/>
                <a:cs typeface="Arial" panose="020B0604020202020204" pitchFamily="34" charset="0"/>
              </a:rPr>
              <a:t>JAVA_LOOP_L2_1.Trailing Zeros </a:t>
            </a:r>
          </a:p>
          <a:p>
            <a:pPr>
              <a:lnSpc>
                <a:spcPct val="150000"/>
              </a:lnSpc>
            </a:pPr>
            <a:r>
              <a:rPr lang="en-IN" sz="2000" dirty="0">
                <a:latin typeface="Arial" panose="020B0604020202020204" pitchFamily="34" charset="0"/>
                <a:cs typeface="Arial" panose="020B0604020202020204" pitchFamily="34" charset="0"/>
              </a:rPr>
              <a:t>JAVA_LOOP_L2_2.alt_2_3_power </a:t>
            </a:r>
          </a:p>
          <a:p>
            <a:pPr>
              <a:lnSpc>
                <a:spcPct val="150000"/>
              </a:lnSpc>
            </a:pPr>
            <a:r>
              <a:rPr lang="en-IN" sz="2000" dirty="0">
                <a:latin typeface="Arial" panose="020B0604020202020204" pitchFamily="34" charset="0"/>
                <a:cs typeface="Arial" panose="020B0604020202020204" pitchFamily="34" charset="0"/>
              </a:rPr>
              <a:t>JAVA_LOOP_12_3.mul_div_by_2_series </a:t>
            </a:r>
          </a:p>
          <a:p>
            <a:pPr>
              <a:lnSpc>
                <a:spcPct val="150000"/>
              </a:lnSpc>
            </a:pPr>
            <a:r>
              <a:rPr lang="en-IN" sz="2000" dirty="0">
                <a:latin typeface="Arial" panose="020B0604020202020204" pitchFamily="34" charset="0"/>
                <a:cs typeface="Arial" panose="020B0604020202020204" pitchFamily="34" charset="0"/>
              </a:rPr>
              <a:t>JAVA_LOOP_L2_4.Pentagonal number </a:t>
            </a:r>
          </a:p>
          <a:p>
            <a:pPr>
              <a:lnSpc>
                <a:spcPct val="150000"/>
              </a:lnSpc>
            </a:pPr>
            <a:r>
              <a:rPr lang="en-IN" sz="2000" dirty="0">
                <a:latin typeface="Arial" panose="020B0604020202020204" pitchFamily="34" charset="0"/>
                <a:cs typeface="Arial" panose="020B0604020202020204" pitchFamily="34" charset="0"/>
              </a:rPr>
              <a:t>JAVA_LOOP_L2_5.Proth number </a:t>
            </a:r>
          </a:p>
          <a:p>
            <a:pPr>
              <a:lnSpc>
                <a:spcPct val="150000"/>
              </a:lnSpc>
            </a:pPr>
            <a:r>
              <a:rPr lang="en-IN" sz="2000" dirty="0">
                <a:latin typeface="Arial" panose="020B0604020202020204" pitchFamily="34" charset="0"/>
                <a:cs typeface="Arial" panose="020B0604020202020204" pitchFamily="34" charset="0"/>
              </a:rPr>
              <a:t>JAVA_LOOP_L2_6.Co-ordinate from origin </a:t>
            </a:r>
          </a:p>
          <a:p>
            <a:pPr>
              <a:lnSpc>
                <a:spcPct val="150000"/>
              </a:lnSpc>
            </a:pPr>
            <a:r>
              <a:rPr lang="en-IN" sz="2000" dirty="0">
                <a:latin typeface="Arial" panose="020B0604020202020204" pitchFamily="34" charset="0"/>
                <a:cs typeface="Arial" panose="020B0604020202020204" pitchFamily="34" charset="0"/>
              </a:rPr>
              <a:t>JAVA_LOOP_L2_7.Remaining Days </a:t>
            </a:r>
          </a:p>
          <a:p>
            <a:pPr>
              <a:lnSpc>
                <a:spcPct val="150000"/>
              </a:lnSpc>
            </a:pPr>
            <a:r>
              <a:rPr lang="en-IN" sz="2000" dirty="0">
                <a:latin typeface="Arial" panose="020B0604020202020204" pitchFamily="34" charset="0"/>
                <a:cs typeface="Arial" panose="020B0604020202020204" pitchFamily="34" charset="0"/>
              </a:rPr>
              <a:t>JAVA_LOOP_L2_8.Completed Days </a:t>
            </a:r>
          </a:p>
          <a:p>
            <a:pPr>
              <a:lnSpc>
                <a:spcPct val="150000"/>
              </a:lnSpc>
            </a:pPr>
            <a:r>
              <a:rPr lang="en-IN" sz="2000" dirty="0">
                <a:latin typeface="Arial" panose="020B0604020202020204" pitchFamily="34" charset="0"/>
                <a:cs typeface="Arial" panose="020B0604020202020204" pitchFamily="34" charset="0"/>
              </a:rPr>
              <a:t>JAVA_LOOP_L2_9.Elapsed Time </a:t>
            </a:r>
          </a:p>
          <a:p>
            <a:pPr>
              <a:lnSpc>
                <a:spcPct val="150000"/>
              </a:lnSpc>
            </a:pPr>
            <a:r>
              <a:rPr lang="en-IN" sz="2000" dirty="0">
                <a:latin typeface="Arial" panose="020B0604020202020204" pitchFamily="34" charset="0"/>
                <a:cs typeface="Arial" panose="020B0604020202020204" pitchFamily="34" charset="0"/>
              </a:rPr>
              <a:t>JAVA_LOOP_L2_10.DATE DIFFERENCE</a:t>
            </a:r>
          </a:p>
        </p:txBody>
      </p:sp>
    </p:spTree>
    <p:extLst>
      <p:ext uri="{BB962C8B-B14F-4D97-AF65-F5344CB8AC3E}">
        <p14:creationId xmlns:p14="http://schemas.microsoft.com/office/powerpoint/2010/main" val="8450628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29A662-E105-4DCD-B841-5AE7DE607E52}"/>
              </a:ext>
            </a:extLst>
          </p:cNvPr>
          <p:cNvSpPr/>
          <p:nvPr/>
        </p:nvSpPr>
        <p:spPr>
          <a:xfrm>
            <a:off x="286287" y="990600"/>
            <a:ext cx="12192000" cy="1323439"/>
          </a:xfrm>
          <a:prstGeom prst="rect">
            <a:avLst/>
          </a:prstGeom>
        </p:spPr>
        <p:txBody>
          <a:bodyPr wrap="square">
            <a:spAutoFit/>
          </a:bodyPr>
          <a:lstStyle/>
          <a:p>
            <a:pPr algn="ctr"/>
            <a:r>
              <a:rPr lang="en-US" sz="8000" b="1" dirty="0">
                <a:solidFill>
                  <a:schemeClr val="tx2">
                    <a:lumMod val="60000"/>
                    <a:lumOff val="40000"/>
                  </a:schemeClr>
                </a:solidFill>
                <a:latin typeface="Nunito Sans" panose="00000500000000000000" pitchFamily="2" charset="0"/>
              </a:rPr>
              <a:t>THANK YOU</a:t>
            </a:r>
            <a:endParaRPr lang="en-US" sz="8000" b="1" dirty="0">
              <a:solidFill>
                <a:schemeClr val="tx2">
                  <a:lumMod val="60000"/>
                  <a:lumOff val="40000"/>
                </a:schemeClr>
              </a:solidFill>
            </a:endParaRPr>
          </a:p>
        </p:txBody>
      </p:sp>
      <p:pic>
        <p:nvPicPr>
          <p:cNvPr id="2" name="Picture 1">
            <a:extLst>
              <a:ext uri="{FF2B5EF4-FFF2-40B4-BE49-F238E27FC236}">
                <a16:creationId xmlns:a16="http://schemas.microsoft.com/office/drawing/2014/main" id="{17270ADB-67C3-7912-0753-600C5F0A66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grpSp>
        <p:nvGrpSpPr>
          <p:cNvPr id="3" name="Group 2">
            <a:extLst>
              <a:ext uri="{FF2B5EF4-FFF2-40B4-BE49-F238E27FC236}">
                <a16:creationId xmlns:a16="http://schemas.microsoft.com/office/drawing/2014/main" id="{0031D759-A441-2DE1-8AC4-A095C3273689}"/>
              </a:ext>
            </a:extLst>
          </p:cNvPr>
          <p:cNvGrpSpPr/>
          <p:nvPr/>
        </p:nvGrpSpPr>
        <p:grpSpPr>
          <a:xfrm flipH="1">
            <a:off x="-1" y="1981201"/>
            <a:ext cx="6058173" cy="4876800"/>
            <a:chOff x="7966969" y="2260887"/>
            <a:chExt cx="4225031" cy="4615403"/>
          </a:xfrm>
          <a:solidFill>
            <a:srgbClr val="92D050"/>
          </a:solidFill>
        </p:grpSpPr>
        <p:sp>
          <p:nvSpPr>
            <p:cNvPr id="4" name="Isosceles Triangle 3">
              <a:extLst>
                <a:ext uri="{FF2B5EF4-FFF2-40B4-BE49-F238E27FC236}">
                  <a16:creationId xmlns:a16="http://schemas.microsoft.com/office/drawing/2014/main" id="{FC64FF06-DF09-FBF9-9A8B-F1DA2EBF6C73}"/>
                </a:ext>
              </a:extLst>
            </p:cNvPr>
            <p:cNvSpPr/>
            <p:nvPr/>
          </p:nvSpPr>
          <p:spPr>
            <a:xfrm>
              <a:off x="8807355" y="4597114"/>
              <a:ext cx="3384645" cy="2279176"/>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Isosceles Triangle 6">
              <a:extLst>
                <a:ext uri="{FF2B5EF4-FFF2-40B4-BE49-F238E27FC236}">
                  <a16:creationId xmlns:a16="http://schemas.microsoft.com/office/drawing/2014/main" id="{314F3538-042B-7FB3-849A-9068AD0AA146}"/>
                </a:ext>
              </a:extLst>
            </p:cNvPr>
            <p:cNvSpPr/>
            <p:nvPr/>
          </p:nvSpPr>
          <p:spPr>
            <a:xfrm rot="16200000">
              <a:off x="7780928" y="2446928"/>
              <a:ext cx="4597113" cy="4225031"/>
            </a:xfrm>
            <a:prstGeom prst="triangle">
              <a:avLst/>
            </a:prstGeom>
            <a:grp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222517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34844"/>
            <a:ext cx="11049000" cy="5262979"/>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Tx/>
              <a:buAutoNum type="arabicParenR"/>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if Statement:</a:t>
            </a:r>
          </a:p>
          <a:p>
            <a:pPr marL="457200" marR="0" lvl="0" indent="-457200" algn="l" defTabSz="914400" rtl="0" eaLnBrk="0" fontAlgn="base" latinLnBrk="0" hangingPunct="0">
              <a:lnSpc>
                <a:spcPct val="100000"/>
              </a:lnSpc>
              <a:spcBef>
                <a:spcPct val="0"/>
              </a:spcBef>
              <a:spcAft>
                <a:spcPct val="0"/>
              </a:spcAft>
              <a:buClrTx/>
              <a:buSzTx/>
              <a:buFontTx/>
              <a:buAutoNum type="arabicParenR"/>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if statement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Java is a basic control structure used to execute a block of code only if a specified condition evaluates to true. If the condition is false, the block of code inside the if statement is skipped. </a:t>
            </a:r>
          </a:p>
          <a:p>
            <a:pPr marL="285750" indent="-285750" eaLnBrk="0" fontAlgn="base" hangingPunct="0">
              <a:spcBef>
                <a:spcPct val="0"/>
              </a:spcBef>
              <a:spcAft>
                <a:spcPct val="0"/>
              </a:spcAft>
              <a:buFont typeface="Wingdings" panose="05000000000000000000" pitchFamily="2" charset="2"/>
              <a:buChar char="Ø"/>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Condition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expression that returns either true or false. If the condition is true, the code inside the if block is executed. If it is false, the code is ignored.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Working of if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program first evaluates the condition inside the if statement.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evaluates to true, the block of code inside the if statement is executed.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evaluates to false, the block of code inside the if statement is skipped.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Key Points: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Single block execution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Only the code inside the if block is executed if the condition is true.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Condition must evaluate to </a:t>
            </a:r>
            <a:r>
              <a:rPr kumimoji="0" lang="en-US" altLang="en-US" sz="16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The condition in the if statement must be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expression (true or false).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Curly braces</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Curly braces {} are used to define the block of code that should be executed if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condition is true. They can be omitted if there is only one statement, but it’s generally a good practice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always use them to avoid mistakes.</a:t>
            </a:r>
            <a:endParaRPr kumimoji="0" lang="en-US" altLang="en-US" sz="4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3" name="Rectangle 2">
            <a:extLst>
              <a:ext uri="{FF2B5EF4-FFF2-40B4-BE49-F238E27FC236}">
                <a16:creationId xmlns:a16="http://schemas.microsoft.com/office/drawing/2014/main" id="{1ACEF49C-816B-50C9-F865-E474EC72748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AD57EE5-32FF-8205-0403-92EEBAA00B6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91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34844"/>
            <a:ext cx="10972800" cy="561179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(condition)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8000"/>
                </a:solidFill>
                <a:effectLst/>
                <a:latin typeface="Arial" panose="020B0604020202020204" pitchFamily="34" charset="0"/>
                <a:cs typeface="Arial" panose="020B0604020202020204" pitchFamily="34" charset="0"/>
              </a:rPr>
              <a:t>// code to execute if condition is true</a:t>
            </a:r>
            <a:endParaRPr lang="en-US" sz="1600" b="0" dirty="0">
              <a:solidFill>
                <a:srgbClr val="3B3B3B"/>
              </a:solidFill>
              <a:effectLst/>
              <a:latin typeface="Arial" panose="020B0604020202020204" pitchFamily="34" charset="0"/>
              <a:cs typeface="Arial" panose="020B0604020202020204" pitchFamily="34" charset="0"/>
            </a:endParaRP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with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IN" sz="1600" b="0" dirty="0" err="1">
                <a:solidFill>
                  <a:srgbClr val="267F99"/>
                </a:solidFill>
                <a:effectLst/>
                <a:latin typeface="Arial" panose="020B0604020202020204" pitchFamily="34" charset="0"/>
                <a:cs typeface="Arial" panose="020B0604020202020204" pitchFamily="34" charset="0"/>
              </a:rPr>
              <a:t>boolean</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isRaining</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00"/>
                </a:solidFill>
                <a:effectLst/>
                <a:latin typeface="Arial" panose="020B0604020202020204" pitchFamily="34" charset="0"/>
                <a:cs typeface="Arial" panose="020B0604020202020204" pitchFamily="34" charset="0"/>
              </a:rPr>
              <a:t>=</a:t>
            </a:r>
            <a:r>
              <a:rPr lang="en-IN" sz="1600" b="0" dirty="0">
                <a:solidFill>
                  <a:srgbClr val="3B3B3B"/>
                </a:solidFill>
                <a:effectLst/>
                <a:latin typeface="Arial" panose="020B0604020202020204" pitchFamily="34" charset="0"/>
                <a:cs typeface="Arial" panose="020B0604020202020204" pitchFamily="34" charset="0"/>
              </a:rPr>
              <a:t> </a:t>
            </a:r>
            <a:r>
              <a:rPr lang="en-IN" sz="1600" b="0" dirty="0">
                <a:solidFill>
                  <a:srgbClr val="0000FF"/>
                </a:solidFill>
                <a:effectLst/>
                <a:latin typeface="Arial" panose="020B0604020202020204" pitchFamily="34" charset="0"/>
                <a:cs typeface="Arial" panose="020B0604020202020204" pitchFamily="34" charset="0"/>
              </a:rPr>
              <a:t>true</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IN" sz="1600" b="0" dirty="0">
                <a:solidFill>
                  <a:srgbClr val="3B3B3B"/>
                </a:solidFill>
                <a:effectLst/>
                <a:latin typeface="Arial" panose="020B0604020202020204" pitchFamily="34" charset="0"/>
                <a:cs typeface="Arial" panose="020B0604020202020204" pitchFamily="34" charset="0"/>
              </a:rPr>
            </a:br>
            <a:r>
              <a:rPr lang="en-IN" sz="1600" b="0" dirty="0">
                <a:solidFill>
                  <a:srgbClr val="AF00DB"/>
                </a:solidFill>
                <a:effectLst/>
                <a:latin typeface="Arial" panose="020B0604020202020204" pitchFamily="34" charset="0"/>
                <a:cs typeface="Arial" panose="020B0604020202020204" pitchFamily="34" charset="0"/>
              </a:rPr>
              <a:t>if</a:t>
            </a: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3B3B3B"/>
                </a:solidFill>
                <a:effectLst/>
                <a:latin typeface="Arial" panose="020B0604020202020204" pitchFamily="34" charset="0"/>
                <a:cs typeface="Arial" panose="020B0604020202020204" pitchFamily="34" charset="0"/>
              </a:rPr>
              <a:t>isRaining</a:t>
            </a:r>
            <a:r>
              <a:rPr lang="en-IN"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    </a:t>
            </a:r>
            <a:r>
              <a:rPr lang="en-IN" sz="1600" b="0" dirty="0" err="1">
                <a:solidFill>
                  <a:srgbClr val="001080"/>
                </a:solidFill>
                <a:effectLst/>
                <a:latin typeface="Arial" panose="020B0604020202020204" pitchFamily="34" charset="0"/>
                <a:cs typeface="Arial" panose="020B0604020202020204" pitchFamily="34" charset="0"/>
              </a:rPr>
              <a:t>System</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001080"/>
                </a:solidFill>
                <a:effectLst/>
                <a:latin typeface="Arial" panose="020B0604020202020204" pitchFamily="34" charset="0"/>
                <a:cs typeface="Arial" panose="020B0604020202020204" pitchFamily="34" charset="0"/>
              </a:rPr>
              <a:t>out</a:t>
            </a:r>
            <a:r>
              <a:rPr lang="en-IN" sz="1600" b="0" dirty="0" err="1">
                <a:solidFill>
                  <a:srgbClr val="3B3B3B"/>
                </a:solidFill>
                <a:effectLst/>
                <a:latin typeface="Arial" panose="020B0604020202020204" pitchFamily="34" charset="0"/>
                <a:cs typeface="Arial" panose="020B0604020202020204" pitchFamily="34" charset="0"/>
              </a:rPr>
              <a:t>.</a:t>
            </a:r>
            <a:r>
              <a:rPr lang="en-IN" sz="1600" b="0" dirty="0" err="1">
                <a:solidFill>
                  <a:srgbClr val="795E26"/>
                </a:solidFill>
                <a:effectLst/>
                <a:latin typeface="Arial" panose="020B0604020202020204" pitchFamily="34" charset="0"/>
                <a:cs typeface="Arial" panose="020B0604020202020204" pitchFamily="34" charset="0"/>
              </a:rPr>
              <a:t>println</a:t>
            </a:r>
            <a:r>
              <a:rPr lang="en-IN" sz="1600" b="0" dirty="0">
                <a:solidFill>
                  <a:srgbClr val="3B3B3B"/>
                </a:solidFill>
                <a:effectLst/>
                <a:latin typeface="Arial" panose="020B0604020202020204" pitchFamily="34" charset="0"/>
                <a:cs typeface="Arial" panose="020B0604020202020204" pitchFamily="34" charset="0"/>
              </a:rPr>
              <a:t>(</a:t>
            </a:r>
            <a:r>
              <a:rPr lang="en-IN" sz="1600" b="0" dirty="0">
                <a:solidFill>
                  <a:srgbClr val="A31515"/>
                </a:solidFill>
                <a:effectLst/>
                <a:latin typeface="Arial" panose="020B0604020202020204" pitchFamily="34" charset="0"/>
                <a:cs typeface="Arial" panose="020B0604020202020204" pitchFamily="34" charset="0"/>
              </a:rPr>
              <a:t>"Take an umbrella!"</a:t>
            </a:r>
            <a:r>
              <a:rPr lang="en-IN"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IN"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with comparison (int type):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temperature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30</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(temperature </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25</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"It's hot outside."</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In this example, the condition checks if the temperature is greater than 25. If it's true, the message </a:t>
            </a:r>
          </a:p>
          <a:p>
            <a:pPr marR="0" lvl="0" algn="l" defTabSz="914400" rtl="0" eaLnBrk="0" fontAlgn="base" latinLnBrk="0" hangingPunct="0">
              <a:lnSpc>
                <a:spcPct val="100000"/>
              </a:lnSpc>
              <a:spcBef>
                <a:spcPct val="0"/>
              </a:spcBef>
              <a:spcAft>
                <a:spcPct val="0"/>
              </a:spcAft>
              <a:buClrTx/>
              <a:buSzTx/>
              <a:tabLst/>
            </a:pPr>
            <a:r>
              <a:rPr lang="en-US" altLang="en-US" sz="1600" dirty="0">
                <a:latin typeface="Arial" panose="020B0604020202020204" pitchFamily="34" charset="0"/>
                <a:cs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"It's hot outside" is printed.</a:t>
            </a: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3" name="Rectangle 2">
            <a:extLst>
              <a:ext uri="{FF2B5EF4-FFF2-40B4-BE49-F238E27FC236}">
                <a16:creationId xmlns:a16="http://schemas.microsoft.com/office/drawing/2014/main" id="{1ACEF49C-816B-50C9-F865-E474EC72748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AD57EE5-32FF-8205-0403-92EEBAA00B6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951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34844"/>
            <a:ext cx="10972800" cy="544764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Examples of if Statement with Different Conditions: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Checking Equality: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x</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100</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(x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100</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"x is equal to 100."</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condition x == 100 checks if the value of x is equal to 100. Since it is, the message "x is equal to 100" is printed.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Using if with Logical Operators: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Arial" panose="020B0604020202020204" pitchFamily="34" charset="0"/>
                <a:cs typeface="Arial" panose="020B0604020202020204" pitchFamily="34" charset="0"/>
              </a:rPr>
              <a:t>int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1080"/>
                </a:solidFill>
                <a:effectLst/>
                <a:latin typeface="Arial" panose="020B0604020202020204" pitchFamily="34" charset="0"/>
                <a:cs typeface="Arial" panose="020B0604020202020204" pitchFamily="34" charset="0"/>
              </a:rPr>
              <a:t>age</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25</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br>
              <a:rPr lang="en-US" sz="1600" b="0" dirty="0">
                <a:solidFill>
                  <a:srgbClr val="3B3B3B"/>
                </a:solidFill>
                <a:effectLst/>
                <a:latin typeface="Arial" panose="020B0604020202020204" pitchFamily="34" charset="0"/>
                <a:cs typeface="Arial" panose="020B0604020202020204" pitchFamily="34" charset="0"/>
              </a:rPr>
            </a:br>
            <a:r>
              <a:rPr lang="en-US" sz="1600" b="0" dirty="0">
                <a:solidFill>
                  <a:srgbClr val="AF00DB"/>
                </a:solidFill>
                <a:effectLst/>
                <a:latin typeface="Arial" panose="020B0604020202020204" pitchFamily="34" charset="0"/>
                <a:cs typeface="Arial" panose="020B0604020202020204" pitchFamily="34" charset="0"/>
              </a:rPr>
              <a:t>if</a:t>
            </a:r>
            <a:r>
              <a:rPr lang="en-US" sz="1600" b="0" dirty="0">
                <a:solidFill>
                  <a:srgbClr val="3B3B3B"/>
                </a:solidFill>
                <a:effectLst/>
                <a:latin typeface="Arial" panose="020B0604020202020204" pitchFamily="34" charset="0"/>
                <a:cs typeface="Arial" panose="020B0604020202020204" pitchFamily="34" charset="0"/>
              </a:rPr>
              <a:t> (age </a:t>
            </a:r>
            <a:r>
              <a:rPr lang="en-US" sz="1600" b="0" dirty="0">
                <a:solidFill>
                  <a:srgbClr val="000000"/>
                </a:solidFill>
                <a:effectLst/>
                <a:latin typeface="Arial" panose="020B0604020202020204" pitchFamily="34" charset="0"/>
                <a:cs typeface="Arial" panose="020B0604020202020204" pitchFamily="34" charset="0"/>
              </a:rPr>
              <a:t>&gt;=</a:t>
            </a:r>
            <a:r>
              <a:rPr lang="en-US" sz="1600" b="0" dirty="0">
                <a:solidFill>
                  <a:srgbClr val="3B3B3B"/>
                </a:solidFill>
                <a:effectLst/>
                <a:latin typeface="Arial" panose="020B0604020202020204" pitchFamily="34" charset="0"/>
                <a:cs typeface="Arial" panose="020B0604020202020204" pitchFamily="34" charset="0"/>
              </a:rPr>
              <a:t> </a:t>
            </a:r>
            <a:r>
              <a:rPr lang="en-US" sz="1600" dirty="0">
                <a:solidFill>
                  <a:srgbClr val="098658"/>
                </a:solidFill>
                <a:latin typeface="Arial" panose="020B0604020202020204" pitchFamily="34" charset="0"/>
                <a:cs typeface="Arial" panose="020B0604020202020204" pitchFamily="34" charset="0"/>
              </a:rPr>
              <a:t>20</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00000"/>
                </a:solidFill>
                <a:effectLst/>
                <a:latin typeface="Arial" panose="020B0604020202020204" pitchFamily="34" charset="0"/>
                <a:cs typeface="Arial" panose="020B0604020202020204" pitchFamily="34" charset="0"/>
              </a:rPr>
              <a:t>&amp;&amp;</a:t>
            </a:r>
            <a:r>
              <a:rPr lang="en-US" sz="1600" b="0" dirty="0">
                <a:solidFill>
                  <a:srgbClr val="3B3B3B"/>
                </a:solidFill>
                <a:effectLst/>
                <a:latin typeface="Arial" panose="020B0604020202020204" pitchFamily="34" charset="0"/>
                <a:cs typeface="Arial" panose="020B0604020202020204" pitchFamily="34" charset="0"/>
              </a:rPr>
              <a:t> age </a:t>
            </a:r>
            <a:r>
              <a:rPr lang="en-US" sz="1600" b="0" dirty="0">
                <a:solidFill>
                  <a:srgbClr val="000000"/>
                </a:solidFill>
                <a:effectLst/>
                <a:latin typeface="Arial" panose="020B0604020202020204" pitchFamily="34" charset="0"/>
                <a:cs typeface="Arial" panose="020B0604020202020204" pitchFamily="34" charset="0"/>
              </a:rPr>
              <a:t>&lt;=</a:t>
            </a:r>
            <a:r>
              <a:rPr lang="en-US" sz="1600" b="0" dirty="0">
                <a:solidFill>
                  <a:srgbClr val="3B3B3B"/>
                </a:solidFill>
                <a:effectLst/>
                <a:latin typeface="Arial" panose="020B0604020202020204" pitchFamily="34" charset="0"/>
                <a:cs typeface="Arial" panose="020B0604020202020204" pitchFamily="34" charset="0"/>
              </a:rPr>
              <a:t> </a:t>
            </a:r>
            <a:r>
              <a:rPr lang="en-US" sz="1600" b="0" dirty="0">
                <a:solidFill>
                  <a:srgbClr val="098658"/>
                </a:solidFill>
                <a:effectLst/>
                <a:latin typeface="Arial" panose="020B0604020202020204" pitchFamily="34" charset="0"/>
                <a:cs typeface="Arial" panose="020B0604020202020204" pitchFamily="34" charset="0"/>
              </a:rPr>
              <a:t>30</a:t>
            </a:r>
            <a:r>
              <a:rPr lang="en-US" sz="1600" b="0" dirty="0">
                <a:solidFill>
                  <a:srgbClr val="3B3B3B"/>
                </a:solidFill>
                <a:effectLst/>
                <a:latin typeface="Arial" panose="020B0604020202020204" pitchFamily="34" charset="0"/>
                <a:cs typeface="Arial" panose="020B0604020202020204" pitchFamily="34" charset="0"/>
              </a:rPr>
              <a:t>) </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    </a:t>
            </a:r>
            <a:r>
              <a:rPr lang="en-US" sz="1600" b="0" dirty="0" err="1">
                <a:solidFill>
                  <a:srgbClr val="001080"/>
                </a:solidFill>
                <a:effectLst/>
                <a:latin typeface="Arial" panose="020B0604020202020204" pitchFamily="34" charset="0"/>
                <a:cs typeface="Arial" panose="020B0604020202020204" pitchFamily="34" charset="0"/>
              </a:rPr>
              <a:t>System</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001080"/>
                </a:solidFill>
                <a:effectLst/>
                <a:latin typeface="Arial" panose="020B0604020202020204" pitchFamily="34" charset="0"/>
                <a:cs typeface="Arial" panose="020B0604020202020204" pitchFamily="34" charset="0"/>
              </a:rPr>
              <a:t>out</a:t>
            </a:r>
            <a:r>
              <a:rPr lang="en-US" sz="1600" b="0" dirty="0" err="1">
                <a:solidFill>
                  <a:srgbClr val="3B3B3B"/>
                </a:solidFill>
                <a:effectLst/>
                <a:latin typeface="Arial" panose="020B0604020202020204" pitchFamily="34" charset="0"/>
                <a:cs typeface="Arial" panose="020B0604020202020204" pitchFamily="34" charset="0"/>
              </a:rPr>
              <a:t>.</a:t>
            </a:r>
            <a:r>
              <a:rPr lang="en-US" sz="1600" b="0" dirty="0" err="1">
                <a:solidFill>
                  <a:srgbClr val="795E26"/>
                </a:solidFill>
                <a:effectLst/>
                <a:latin typeface="Arial" panose="020B0604020202020204" pitchFamily="34" charset="0"/>
                <a:cs typeface="Arial" panose="020B0604020202020204" pitchFamily="34" charset="0"/>
              </a:rPr>
              <a:t>println</a:t>
            </a:r>
            <a:r>
              <a:rPr lang="en-US" sz="1600" b="0" dirty="0">
                <a:solidFill>
                  <a:srgbClr val="3B3B3B"/>
                </a:solidFill>
                <a:effectLst/>
                <a:latin typeface="Arial" panose="020B0604020202020204" pitchFamily="34" charset="0"/>
                <a:cs typeface="Arial" panose="020B0604020202020204" pitchFamily="34" charset="0"/>
              </a:rPr>
              <a:t>(</a:t>
            </a:r>
            <a:r>
              <a:rPr lang="en-US" sz="1600" b="0" dirty="0">
                <a:solidFill>
                  <a:srgbClr val="A31515"/>
                </a:solidFill>
                <a:effectLst/>
                <a:latin typeface="Arial" panose="020B0604020202020204" pitchFamily="34" charset="0"/>
                <a:cs typeface="Arial" panose="020B0604020202020204" pitchFamily="34" charset="0"/>
              </a:rPr>
              <a:t>"You are in your 20s."</a:t>
            </a:r>
            <a:r>
              <a:rPr lang="en-US" sz="1600" b="0" dirty="0">
                <a:solidFill>
                  <a:srgbClr val="3B3B3B"/>
                </a:solidFill>
                <a:effectLst/>
                <a:latin typeface="Arial" panose="020B0604020202020204" pitchFamily="34" charset="0"/>
                <a:cs typeface="Arial" panose="020B0604020202020204" pitchFamily="34" charset="0"/>
              </a:rPr>
              <a:t>);</a:t>
            </a:r>
          </a:p>
          <a:p>
            <a:pPr>
              <a:lnSpc>
                <a:spcPts val="1425"/>
              </a:lnSpc>
            </a:pPr>
            <a:r>
              <a:rPr lang="en-US" sz="1600" b="0" dirty="0">
                <a:solidFill>
                  <a:srgbClr val="3B3B3B"/>
                </a:solidFill>
                <a:effectLst/>
                <a:latin typeface="Arial" panose="020B0604020202020204" pitchFamily="34" charset="0"/>
                <a:cs typeface="Arial" panose="020B0604020202020204" pitchFamily="34" charset="0"/>
              </a:rPr>
              <a:t>}</a:t>
            </a:r>
            <a:endParaRPr lang="en-US" altLang="en-US" sz="16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condition age &gt;= 20 &amp;&amp; age &lt;= 30 checks if the age is between 20 and 30. Since the age is 25, the condition evaluates to true and the message "You are in your 20s" is printed.</a:t>
            </a: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3" name="Rectangle 2">
            <a:extLst>
              <a:ext uri="{FF2B5EF4-FFF2-40B4-BE49-F238E27FC236}">
                <a16:creationId xmlns:a16="http://schemas.microsoft.com/office/drawing/2014/main" id="{1ACEF49C-816B-50C9-F865-E474EC72748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AD57EE5-32FF-8205-0403-92EEBAA00B6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18421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34844"/>
            <a:ext cx="10972800" cy="378565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if-else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if-else statement</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in Java is a control flow structure that allows you to execute one block of code if a condition is true and another block if the condition is false. It is used to handle two alternative paths of execution based on a condition. </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Condition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 </a:t>
            </a:r>
            <a:r>
              <a:rPr kumimoji="0" lang="en-US" altLang="en-US" sz="16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expression that evaluates to either true or false.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is true, the block of code inside the if statement is executed.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is false, the block of code inside the else statement is executed. </a:t>
            </a:r>
          </a:p>
          <a:p>
            <a:pPr marR="0" lvl="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Working of if-else Statement: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condition in the if statement is evaluated.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is true, the code inside the if block is executed, and the else block is skipped.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the condition is false, the code inside the else block is executed, and the if block is skipped.</a:t>
            </a: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Tree>
    <p:extLst>
      <p:ext uri="{BB962C8B-B14F-4D97-AF65-F5344CB8AC3E}">
        <p14:creationId xmlns:p14="http://schemas.microsoft.com/office/powerpoint/2010/main" val="5439509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305F268-3FA3-FD6E-8A4E-D647B44C4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4600" y="5640019"/>
            <a:ext cx="2057400" cy="1217981"/>
          </a:xfrm>
          <a:prstGeom prst="rect">
            <a:avLst/>
          </a:prstGeom>
        </p:spPr>
      </p:pic>
      <p:sp>
        <p:nvSpPr>
          <p:cNvPr id="5" name="TextBox 4">
            <a:extLst>
              <a:ext uri="{FF2B5EF4-FFF2-40B4-BE49-F238E27FC236}">
                <a16:creationId xmlns:a16="http://schemas.microsoft.com/office/drawing/2014/main" id="{1DBA6E7B-5E6B-8212-FCD0-685D7E207D3E}"/>
              </a:ext>
            </a:extLst>
          </p:cNvPr>
          <p:cNvSpPr txBox="1"/>
          <p:nvPr/>
        </p:nvSpPr>
        <p:spPr>
          <a:xfrm>
            <a:off x="609600" y="1134844"/>
            <a:ext cx="10972800" cy="58444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Syntax</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AF00DB"/>
                </a:solidFill>
                <a:effectLst/>
                <a:latin typeface="Consolas" panose="020B0609020204030204" pitchFamily="49" charset="0"/>
              </a:rPr>
              <a:t>if</a:t>
            </a:r>
            <a:r>
              <a:rPr lang="en-US" sz="1600" b="0" dirty="0">
                <a:solidFill>
                  <a:srgbClr val="3B3B3B"/>
                </a:solidFill>
                <a:effectLst/>
                <a:latin typeface="Consolas" panose="020B0609020204030204" pitchFamily="49" charset="0"/>
              </a:rPr>
              <a:t> (condition) </a:t>
            </a:r>
          </a:p>
          <a:p>
            <a:pPr>
              <a:lnSpc>
                <a:spcPts val="1425"/>
              </a:lnSpc>
            </a:pPr>
            <a:r>
              <a:rPr lang="en-US" sz="1600" b="0" dirty="0">
                <a:solidFill>
                  <a:srgbClr val="3B3B3B"/>
                </a:solidFill>
                <a:effectLst/>
                <a:latin typeface="Consolas" panose="020B0609020204030204" pitchFamily="49" charset="0"/>
              </a:rPr>
              <a:t>{</a:t>
            </a:r>
          </a:p>
          <a:p>
            <a:pPr>
              <a:lnSpc>
                <a:spcPts val="1425"/>
              </a:lnSpc>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Code to execute if the condition is true</a:t>
            </a:r>
            <a:endParaRPr lang="en-US" sz="1600" b="0" dirty="0">
              <a:solidFill>
                <a:srgbClr val="3B3B3B"/>
              </a:solidFill>
              <a:effectLst/>
              <a:latin typeface="Consolas" panose="020B0609020204030204" pitchFamily="49" charset="0"/>
            </a:endParaRPr>
          </a:p>
          <a:p>
            <a:pPr>
              <a:lnSpc>
                <a:spcPts val="1425"/>
              </a:lnSpc>
            </a:pPr>
            <a:r>
              <a:rPr lang="en-US" sz="1600" b="0" dirty="0">
                <a:solidFill>
                  <a:srgbClr val="3B3B3B"/>
                </a:solidFill>
                <a:effectLst/>
                <a:latin typeface="Consolas" panose="020B0609020204030204" pitchFamily="49" charset="0"/>
              </a:rPr>
              <a:t>} </a:t>
            </a:r>
          </a:p>
          <a:p>
            <a:pPr>
              <a:lnSpc>
                <a:spcPts val="1425"/>
              </a:lnSpc>
            </a:pPr>
            <a:r>
              <a:rPr lang="en-US" sz="1600" b="0" dirty="0">
                <a:solidFill>
                  <a:srgbClr val="AF00DB"/>
                </a:solidFill>
                <a:effectLst/>
                <a:latin typeface="Consolas" panose="020B0609020204030204" pitchFamily="49" charset="0"/>
              </a:rPr>
              <a:t>else</a:t>
            </a:r>
            <a:r>
              <a:rPr lang="en-US" sz="1600" b="0" dirty="0">
                <a:solidFill>
                  <a:srgbClr val="3B3B3B"/>
                </a:solidFill>
                <a:effectLst/>
                <a:latin typeface="Consolas" panose="020B0609020204030204" pitchFamily="49" charset="0"/>
              </a:rPr>
              <a:t> </a:t>
            </a:r>
          </a:p>
          <a:p>
            <a:pPr>
              <a:lnSpc>
                <a:spcPts val="1425"/>
              </a:lnSpc>
            </a:pPr>
            <a:r>
              <a:rPr lang="en-US" sz="1600" b="0" dirty="0">
                <a:solidFill>
                  <a:srgbClr val="3B3B3B"/>
                </a:solidFill>
                <a:effectLst/>
                <a:latin typeface="Consolas" panose="020B0609020204030204" pitchFamily="49" charset="0"/>
              </a:rPr>
              <a:t>{</a:t>
            </a:r>
          </a:p>
          <a:p>
            <a:pPr>
              <a:lnSpc>
                <a:spcPts val="1425"/>
              </a:lnSpc>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Code to execute if the condition is false</a:t>
            </a:r>
            <a:endParaRPr lang="en-US" sz="1600" b="0" dirty="0">
              <a:solidFill>
                <a:srgbClr val="3B3B3B"/>
              </a:solidFill>
              <a:effectLst/>
              <a:latin typeface="Consolas" panose="020B0609020204030204" pitchFamily="49" charset="0"/>
            </a:endParaRPr>
          </a:p>
          <a:p>
            <a:pPr>
              <a:lnSpc>
                <a:spcPts val="1425"/>
              </a:lnSpc>
            </a:pPr>
            <a:r>
              <a:rPr lang="en-US" sz="1600" b="0" dirty="0">
                <a:solidFill>
                  <a:srgbClr val="3B3B3B"/>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with </a:t>
            </a:r>
            <a:r>
              <a:rPr kumimoji="0" lang="en-US" altLang="en-US" sz="2000" b="1"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boolean</a:t>
            </a:r>
            <a:r>
              <a:rPr kumimoji="0" lang="en-US" altLang="en-US" sz="20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 value: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a:lnSpc>
                <a:spcPts val="1425"/>
              </a:lnSpc>
            </a:pPr>
            <a:r>
              <a:rPr lang="en-US" sz="1600" b="0" dirty="0">
                <a:solidFill>
                  <a:srgbClr val="267F99"/>
                </a:solidFill>
                <a:effectLst/>
                <a:latin typeface="Consolas" panose="020B0609020204030204" pitchFamily="49" charset="0"/>
              </a:rPr>
              <a:t>int</a:t>
            </a: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number</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10</a:t>
            </a:r>
            <a:r>
              <a:rPr lang="en-US" sz="1600" b="0" dirty="0">
                <a:solidFill>
                  <a:srgbClr val="3B3B3B"/>
                </a:solidFill>
                <a:effectLst/>
                <a:latin typeface="Consolas" panose="020B0609020204030204" pitchFamily="49" charset="0"/>
              </a:rPr>
              <a:t>;</a:t>
            </a:r>
          </a:p>
          <a:p>
            <a:pPr>
              <a:lnSpc>
                <a:spcPts val="1425"/>
              </a:lnSpc>
            </a:pPr>
            <a:br>
              <a:rPr lang="en-US" sz="1600" b="0" dirty="0">
                <a:solidFill>
                  <a:srgbClr val="3B3B3B"/>
                </a:solidFill>
                <a:effectLst/>
                <a:latin typeface="Consolas" panose="020B0609020204030204" pitchFamily="49" charset="0"/>
              </a:rPr>
            </a:br>
            <a:r>
              <a:rPr lang="en-US" sz="1600" b="0" dirty="0">
                <a:solidFill>
                  <a:srgbClr val="AF00DB"/>
                </a:solidFill>
                <a:effectLst/>
                <a:latin typeface="Consolas" panose="020B0609020204030204" pitchFamily="49" charset="0"/>
              </a:rPr>
              <a:t>if</a:t>
            </a:r>
            <a:r>
              <a:rPr lang="en-US" sz="1600" b="0" dirty="0">
                <a:solidFill>
                  <a:srgbClr val="3B3B3B"/>
                </a:solidFill>
                <a:effectLst/>
                <a:latin typeface="Consolas" panose="020B0609020204030204" pitchFamily="49" charset="0"/>
              </a:rPr>
              <a:t> (number </a:t>
            </a:r>
            <a:r>
              <a:rPr lang="en-US" sz="1600" b="0" dirty="0">
                <a:solidFill>
                  <a:srgbClr val="000000"/>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p>
          <a:p>
            <a:pPr>
              <a:lnSpc>
                <a:spcPts val="1425"/>
              </a:lnSpc>
            </a:pPr>
            <a:r>
              <a:rPr lang="en-US" sz="1600" b="0" dirty="0">
                <a:solidFill>
                  <a:srgbClr val="3B3B3B"/>
                </a:solidFill>
                <a:effectLst/>
                <a:latin typeface="Consolas" panose="020B0609020204030204" pitchFamily="49" charset="0"/>
              </a:rPr>
              <a:t>{</a:t>
            </a:r>
          </a:p>
          <a:p>
            <a:pPr>
              <a:lnSpc>
                <a:spcPts val="1425"/>
              </a:lnSpc>
            </a:pP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System</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out</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println</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"The number is positive."</a:t>
            </a:r>
            <a:r>
              <a:rPr lang="en-US" sz="1600" b="0" dirty="0">
                <a:solidFill>
                  <a:srgbClr val="3B3B3B"/>
                </a:solidFill>
                <a:effectLst/>
                <a:latin typeface="Consolas" panose="020B0609020204030204" pitchFamily="49" charset="0"/>
              </a:rPr>
              <a:t>);</a:t>
            </a:r>
          </a:p>
          <a:p>
            <a:pPr>
              <a:lnSpc>
                <a:spcPts val="1425"/>
              </a:lnSpc>
            </a:pPr>
            <a:r>
              <a:rPr lang="en-US" sz="1600" b="0" dirty="0">
                <a:solidFill>
                  <a:srgbClr val="3B3B3B"/>
                </a:solidFill>
                <a:effectLst/>
                <a:latin typeface="Consolas" panose="020B0609020204030204" pitchFamily="49" charset="0"/>
              </a:rPr>
              <a:t>} </a:t>
            </a:r>
          </a:p>
          <a:p>
            <a:pPr>
              <a:lnSpc>
                <a:spcPts val="1425"/>
              </a:lnSpc>
            </a:pPr>
            <a:r>
              <a:rPr lang="en-US" sz="1600" b="0" dirty="0">
                <a:solidFill>
                  <a:srgbClr val="AF00DB"/>
                </a:solidFill>
                <a:effectLst/>
                <a:latin typeface="Consolas" panose="020B0609020204030204" pitchFamily="49" charset="0"/>
              </a:rPr>
              <a:t>else</a:t>
            </a:r>
            <a:r>
              <a:rPr lang="en-US" sz="1600" b="0" dirty="0">
                <a:solidFill>
                  <a:srgbClr val="3B3B3B"/>
                </a:solidFill>
                <a:effectLst/>
                <a:latin typeface="Consolas" panose="020B0609020204030204" pitchFamily="49" charset="0"/>
              </a:rPr>
              <a:t> </a:t>
            </a:r>
          </a:p>
          <a:p>
            <a:pPr>
              <a:lnSpc>
                <a:spcPts val="1425"/>
              </a:lnSpc>
            </a:pPr>
            <a:r>
              <a:rPr lang="en-US" sz="1600" b="0" dirty="0">
                <a:solidFill>
                  <a:srgbClr val="3B3B3B"/>
                </a:solidFill>
                <a:effectLst/>
                <a:latin typeface="Consolas" panose="020B0609020204030204" pitchFamily="49" charset="0"/>
              </a:rPr>
              <a:t>{</a:t>
            </a:r>
          </a:p>
          <a:p>
            <a:pPr>
              <a:lnSpc>
                <a:spcPts val="1425"/>
              </a:lnSpc>
            </a:pPr>
            <a:r>
              <a:rPr lang="en-US" sz="1600" b="0" dirty="0">
                <a:solidFill>
                  <a:srgbClr val="3B3B3B"/>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System</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out</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println</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"The number is not positive."</a:t>
            </a:r>
            <a:r>
              <a:rPr lang="en-US" sz="1600" b="0" dirty="0">
                <a:solidFill>
                  <a:srgbClr val="3B3B3B"/>
                </a:solidFill>
                <a:effectLst/>
                <a:latin typeface="Consolas" panose="020B0609020204030204" pitchFamily="49" charset="0"/>
              </a:rPr>
              <a:t>);</a:t>
            </a:r>
          </a:p>
          <a:p>
            <a:pPr>
              <a:lnSpc>
                <a:spcPts val="1425"/>
              </a:lnSpc>
            </a:pPr>
            <a:r>
              <a:rPr lang="en-US" sz="1600" b="0" dirty="0">
                <a:solidFill>
                  <a:srgbClr val="3B3B3B"/>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Explanation</a:t>
            </a: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condition number &gt; 0 checks if the number is greater than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Since the condition is true, the program prints "The number is positive."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If number were less than or equal to 0, the else block would execute, printing "The number is not positive.</a:t>
            </a:r>
            <a:endPar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44CE86E-CD8E-0CE1-92FA-C0FCB079206C}"/>
              </a:ext>
            </a:extLst>
          </p:cNvPr>
          <p:cNvSpPr txBox="1"/>
          <p:nvPr/>
        </p:nvSpPr>
        <p:spPr>
          <a:xfrm>
            <a:off x="4172084" y="381000"/>
            <a:ext cx="3847832" cy="461665"/>
          </a:xfrm>
          <a:prstGeom prst="rect">
            <a:avLst/>
          </a:prstGeom>
          <a:noFill/>
        </p:spPr>
        <p:txBody>
          <a:bodyPr wrap="square">
            <a:spAutoFit/>
          </a:bodyPr>
          <a:lstStyle/>
          <a:p>
            <a:r>
              <a:rPr lang="en-IN" sz="2400" b="1" dirty="0">
                <a:latin typeface="Arial" panose="020B0604020202020204" pitchFamily="34" charset="0"/>
                <a:cs typeface="Arial" panose="020B0604020202020204" pitchFamily="34" charset="0"/>
              </a:rPr>
              <a:t>CONTROL STATEMENTS</a:t>
            </a:r>
          </a:p>
        </p:txBody>
      </p:sp>
      <p:sp>
        <p:nvSpPr>
          <p:cNvPr id="3" name="Rectangle 2">
            <a:extLst>
              <a:ext uri="{FF2B5EF4-FFF2-40B4-BE49-F238E27FC236}">
                <a16:creationId xmlns:a16="http://schemas.microsoft.com/office/drawing/2014/main" id="{1ACEF49C-816B-50C9-F865-E474EC72748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CAD57EE5-32FF-8205-0403-92EEBAA00B6E}"/>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15541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4464</TotalTime>
  <Words>5914</Words>
  <Application>Microsoft Office PowerPoint</Application>
  <PresentationFormat>Widescreen</PresentationFormat>
  <Paragraphs>814</Paragraphs>
  <Slides>45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Wingdings</vt:lpstr>
      <vt:lpstr>Nunito Sans</vt:lpstr>
      <vt:lpstr>Georgia</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Mathiyazhagan</dc:creator>
  <cp:keywords>Control Statements</cp:keywords>
  <cp:lastModifiedBy>mathi .</cp:lastModifiedBy>
  <cp:revision>424</cp:revision>
  <dcterms:created xsi:type="dcterms:W3CDTF">2006-08-16T00:00:00Z</dcterms:created>
  <dcterms:modified xsi:type="dcterms:W3CDTF">2024-12-01T11:20:48Z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