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9"/>
  </p:notesMasterIdLst>
  <p:handoutMasterIdLst>
    <p:handoutMasterId r:id="rId50"/>
  </p:handoutMasterIdLst>
  <p:sldIdLst>
    <p:sldId id="421" r:id="rId2"/>
    <p:sldId id="426" r:id="rId3"/>
    <p:sldId id="462" r:id="rId4"/>
    <p:sldId id="463" r:id="rId5"/>
    <p:sldId id="465" r:id="rId6"/>
    <p:sldId id="468" r:id="rId7"/>
    <p:sldId id="467" r:id="rId8"/>
    <p:sldId id="466" r:id="rId9"/>
    <p:sldId id="464" r:id="rId10"/>
    <p:sldId id="469" r:id="rId11"/>
    <p:sldId id="470" r:id="rId12"/>
    <p:sldId id="471" r:id="rId13"/>
    <p:sldId id="472" r:id="rId14"/>
    <p:sldId id="473" r:id="rId15"/>
    <p:sldId id="474" r:id="rId16"/>
    <p:sldId id="477" r:id="rId17"/>
    <p:sldId id="476" r:id="rId18"/>
    <p:sldId id="475" r:id="rId19"/>
    <p:sldId id="481" r:id="rId20"/>
    <p:sldId id="478" r:id="rId21"/>
    <p:sldId id="480" r:id="rId22"/>
    <p:sldId id="479" r:id="rId23"/>
    <p:sldId id="482" r:id="rId24"/>
    <p:sldId id="483" r:id="rId25"/>
    <p:sldId id="486" r:id="rId26"/>
    <p:sldId id="485" r:id="rId27"/>
    <p:sldId id="490" r:id="rId28"/>
    <p:sldId id="487" r:id="rId29"/>
    <p:sldId id="484" r:id="rId30"/>
    <p:sldId id="488" r:id="rId31"/>
    <p:sldId id="491" r:id="rId32"/>
    <p:sldId id="492" r:id="rId33"/>
    <p:sldId id="489" r:id="rId34"/>
    <p:sldId id="494" r:id="rId35"/>
    <p:sldId id="495" r:id="rId36"/>
    <p:sldId id="496" r:id="rId37"/>
    <p:sldId id="493" r:id="rId38"/>
    <p:sldId id="497" r:id="rId39"/>
    <p:sldId id="498" r:id="rId40"/>
    <p:sldId id="499" r:id="rId41"/>
    <p:sldId id="500" r:id="rId42"/>
    <p:sldId id="501" r:id="rId43"/>
    <p:sldId id="502" r:id="rId44"/>
    <p:sldId id="503" r:id="rId45"/>
    <p:sldId id="504" r:id="rId46"/>
    <p:sldId id="505" r:id="rId47"/>
    <p:sldId id="461" r:id="rId48"/>
  </p:sldIdLst>
  <p:sldSz cx="12192000" cy="6858000"/>
  <p:notesSz cx="6858000" cy="9144000"/>
  <p:embeddedFontLst>
    <p:embeddedFont>
      <p:font typeface="Consolas" panose="020B0609020204030204" pitchFamily="49" charset="0"/>
      <p:regular r:id="rId51"/>
      <p:bold r:id="rId52"/>
      <p:italic r:id="rId53"/>
      <p:boldItalic r:id="rId54"/>
    </p:embeddedFont>
    <p:embeddedFont>
      <p:font typeface="Georgia" panose="02040502050405020303" pitchFamily="18" charset="0"/>
      <p:regular r:id="rId55"/>
      <p:bold r:id="rId56"/>
      <p:italic r:id="rId57"/>
      <p:boldItalic r:id="rId58"/>
    </p:embeddedFont>
    <p:embeddedFont>
      <p:font typeface="Nunito Sans" pitchFamily="2" charset="0"/>
      <p:regular r:id="rId59"/>
      <p:bold r:id="rId60"/>
      <p:italic r:id="rId61"/>
      <p:boldItalic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8">
          <p15:clr>
            <a:srgbClr val="A4A3A4"/>
          </p15:clr>
        </p15:guide>
        <p15:guide id="2" pos="60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3C1F"/>
    <a:srgbClr val="000000"/>
    <a:srgbClr val="D94333"/>
    <a:srgbClr val="CB5541"/>
    <a:srgbClr val="D56837"/>
    <a:srgbClr val="F05136"/>
    <a:srgbClr val="E5E5E5"/>
    <a:srgbClr val="525252"/>
    <a:srgbClr val="1A1A1A"/>
    <a:srgbClr val="4A4A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5033" autoAdjust="0"/>
  </p:normalViewPr>
  <p:slideViewPr>
    <p:cSldViewPr>
      <p:cViewPr varScale="1">
        <p:scale>
          <a:sx n="110" d="100"/>
          <a:sy n="110" d="100"/>
        </p:scale>
        <p:origin x="216" y="108"/>
      </p:cViewPr>
      <p:guideLst>
        <p:guide orient="horz" pos="698"/>
        <p:guide pos="6000"/>
      </p:guideLst>
    </p:cSldViewPr>
  </p:slideViewPr>
  <p:notesTextViewPr>
    <p:cViewPr>
      <p:scale>
        <a:sx n="100" d="100"/>
        <a:sy n="100" d="100"/>
      </p:scale>
      <p:origin x="0" y="0"/>
    </p:cViewPr>
  </p:notesTextViewPr>
  <p:sorterViewPr>
    <p:cViewPr>
      <p:scale>
        <a:sx n="80" d="100"/>
        <a:sy n="80" d="100"/>
      </p:scale>
      <p:origin x="0" y="-115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font" Target="fonts/font5.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10/22/2024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dirty="0"/>
          </a:p>
        </p:txBody>
      </p:sp>
    </p:spTree>
    <p:extLst>
      <p:ext uri="{BB962C8B-B14F-4D97-AF65-F5344CB8AC3E}">
        <p14:creationId xmlns:p14="http://schemas.microsoft.com/office/powerpoint/2010/main" val="86478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10/22/2024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dirty="0"/>
          </a:p>
        </p:txBody>
      </p:sp>
    </p:spTree>
    <p:extLst>
      <p:ext uri="{BB962C8B-B14F-4D97-AF65-F5344CB8AC3E}">
        <p14:creationId xmlns:p14="http://schemas.microsoft.com/office/powerpoint/2010/main" val="2983620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a:t>
            </a:r>
            <a:r>
              <a:rPr lang="en-US" b="1" baseline="30000"/>
              <a:t>st</a:t>
            </a:r>
            <a:r>
              <a:rPr lang="en-US" b="1"/>
              <a:t> slide (Mandatory)</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993455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47</a:t>
            </a:fld>
            <a:endParaRPr lang="en-US"/>
          </a:p>
        </p:txBody>
      </p:sp>
    </p:spTree>
    <p:extLst>
      <p:ext uri="{BB962C8B-B14F-4D97-AF65-F5344CB8AC3E}">
        <p14:creationId xmlns:p14="http://schemas.microsoft.com/office/powerpoint/2010/main" val="4190133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10/22/2024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10/22/2024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10/22/2024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6" name="Picture 5">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806" y="1998021"/>
            <a:ext cx="4834388" cy="2861958"/>
          </a:xfrm>
          <a:prstGeom prst="rect">
            <a:avLst/>
          </a:prstGeom>
        </p:spPr>
      </p:pic>
    </p:spTree>
    <p:extLst>
      <p:ext uri="{BB962C8B-B14F-4D97-AF65-F5344CB8AC3E}">
        <p14:creationId xmlns:p14="http://schemas.microsoft.com/office/powerpoint/2010/main" val="285487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440540" cy="646331"/>
          </a:xfrm>
          <a:prstGeom prst="rect">
            <a:avLst/>
          </a:prstGeom>
          <a:noFill/>
        </p:spPr>
        <p:txBody>
          <a:bodyPr wrap="none" rtlCol="0">
            <a:spAutoFit/>
          </a:bodyPr>
          <a:lstStyle/>
          <a:p>
            <a:r>
              <a:rPr lang="en-US" sz="3600" b="1" dirty="0"/>
              <a:t>DATA TYPES</a:t>
            </a:r>
            <a:endParaRPr lang="en-IN" sz="3600" b="1" dirty="0"/>
          </a:p>
        </p:txBody>
      </p:sp>
      <p:sp>
        <p:nvSpPr>
          <p:cNvPr id="5" name="TextBox 4">
            <a:extLst>
              <a:ext uri="{FF2B5EF4-FFF2-40B4-BE49-F238E27FC236}">
                <a16:creationId xmlns:a16="http://schemas.microsoft.com/office/drawing/2014/main" id="{0B7BEC10-C488-AD92-CCA0-C6A0893F24F8}"/>
              </a:ext>
            </a:extLst>
          </p:cNvPr>
          <p:cNvSpPr txBox="1"/>
          <p:nvPr/>
        </p:nvSpPr>
        <p:spPr>
          <a:xfrm>
            <a:off x="647700" y="1126832"/>
            <a:ext cx="10896600" cy="470898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Non-Primitive Data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Non-primitive data types (also known as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reference types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are created by the programmer and include classes, arrays, interfaces, and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enums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Unlike primitive data types, non-primitive types refer to objects and are not stored directly in variables. Instead, the variable stores a reference to the memory location of the object.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String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String class is a special type of data type in Java used to represent sequences of characters.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b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lang="en-IN" sz="1600" b="0" dirty="0">
                <a:solidFill>
                  <a:srgbClr val="267F99"/>
                </a:solidFill>
                <a:effectLst/>
                <a:latin typeface="Arial" panose="020B0604020202020204" pitchFamily="34" charset="0"/>
                <a:cs typeface="Arial" panose="020B0604020202020204" pitchFamily="34" charset="0"/>
              </a:rPr>
              <a:t>String</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message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31515"/>
                </a:solidFill>
                <a:effectLst/>
                <a:latin typeface="Arial" panose="020B0604020202020204" pitchFamily="34" charset="0"/>
                <a:cs typeface="Arial" panose="020B0604020202020204" pitchFamily="34" charset="0"/>
              </a:rPr>
              <a:t>"Hello, World!"</a:t>
            </a:r>
            <a:r>
              <a:rPr lang="en-IN" sz="1600" b="0" dirty="0">
                <a:solidFill>
                  <a:srgbClr val="3B3B3B"/>
                </a:solidFill>
                <a:effectLst/>
                <a:latin typeface="Arial" panose="020B0604020202020204" pitchFamily="34" charset="0"/>
                <a:cs typeface="Arial" panose="020B0604020202020204" pitchFamily="34" charset="0"/>
              </a:rPr>
              <a:t>;</a:t>
            </a:r>
          </a:p>
          <a:p>
            <a:b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String is a class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but Java allows you to use it like a primitive data type.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Strings are immutable in Java, meaning once they are created, their values cannot be changed.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6650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440540" cy="646331"/>
          </a:xfrm>
          <a:prstGeom prst="rect">
            <a:avLst/>
          </a:prstGeom>
          <a:noFill/>
        </p:spPr>
        <p:txBody>
          <a:bodyPr wrap="none" rtlCol="0">
            <a:spAutoFit/>
          </a:bodyPr>
          <a:lstStyle/>
          <a:p>
            <a:r>
              <a:rPr lang="en-US" sz="3600" b="1" dirty="0"/>
              <a:t>DATA TYPES</a:t>
            </a:r>
            <a:endParaRPr lang="en-IN" sz="3600" b="1" dirty="0"/>
          </a:p>
        </p:txBody>
      </p:sp>
      <p:sp>
        <p:nvSpPr>
          <p:cNvPr id="5" name="TextBox 4">
            <a:extLst>
              <a:ext uri="{FF2B5EF4-FFF2-40B4-BE49-F238E27FC236}">
                <a16:creationId xmlns:a16="http://schemas.microsoft.com/office/drawing/2014/main" id="{0B7BEC10-C488-AD92-CCA0-C6A0893F24F8}"/>
              </a:ext>
            </a:extLst>
          </p:cNvPr>
          <p:cNvSpPr txBox="1"/>
          <p:nvPr/>
        </p:nvSpPr>
        <p:spPr>
          <a:xfrm>
            <a:off x="647700" y="1126832"/>
            <a:ext cx="10896600" cy="38472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Arrays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 array is a collection of elements of the same type stored in a single variable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6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b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numbers</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1</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2</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3</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4</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5</a:t>
            </a:r>
            <a:r>
              <a:rPr lang="en-US" sz="1600" b="0" dirty="0">
                <a:solidFill>
                  <a:srgbClr val="3B3B3B"/>
                </a:solidFill>
                <a:effectLst/>
                <a:latin typeface="Arial" panose="020B0604020202020204" pitchFamily="34" charset="0"/>
                <a:cs typeface="Arial" panose="020B0604020202020204" pitchFamily="34" charset="0"/>
              </a:rPr>
              <a:t>};</a:t>
            </a:r>
          </a:p>
          <a:p>
            <a:r>
              <a:rPr lang="en-US" sz="1600" b="0" dirty="0">
                <a:solidFill>
                  <a:srgbClr val="267F99"/>
                </a:solidFill>
                <a:effectLst/>
                <a:latin typeface="Arial" panose="020B0604020202020204" pitchFamily="34" charset="0"/>
                <a:cs typeface="Arial" panose="020B0604020202020204" pitchFamily="34" charset="0"/>
              </a:rPr>
              <a:t>String</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names</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31515"/>
                </a:solidFill>
                <a:effectLst/>
                <a:latin typeface="Arial" panose="020B0604020202020204" pitchFamily="34" charset="0"/>
                <a:cs typeface="Arial" panose="020B0604020202020204" pitchFamily="34" charset="0"/>
              </a:rPr>
              <a:t>"Alice"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31515"/>
                </a:solidFill>
                <a:effectLst/>
                <a:latin typeface="Arial" panose="020B0604020202020204" pitchFamily="34" charset="0"/>
                <a:cs typeface="Arial" panose="020B0604020202020204" pitchFamily="34" charset="0"/>
              </a:rPr>
              <a:t>"Bob"</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31515"/>
                </a:solidFill>
                <a:effectLst/>
                <a:latin typeface="Arial" panose="020B0604020202020204" pitchFamily="34" charset="0"/>
                <a:cs typeface="Arial" panose="020B0604020202020204" pitchFamily="34" charset="0"/>
              </a:rPr>
              <a:t>"Charlie"</a:t>
            </a:r>
            <a:r>
              <a:rPr lang="en-US" sz="1600" b="0" dirty="0">
                <a:solidFill>
                  <a:srgbClr val="3B3B3B"/>
                </a:solidFill>
                <a:effectLst/>
                <a:latin typeface="Arial" panose="020B0604020202020204" pitchFamily="34" charset="0"/>
                <a:cs typeface="Arial" panose="020B0604020202020204" pitchFamily="34" charset="0"/>
              </a:rPr>
              <a:t>};</a:t>
            </a:r>
          </a:p>
          <a:p>
            <a:endParaRPr lang="en-US" altLang="en-US" sz="16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Arrays have a fixed size once created.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Arrays are zero-indexed, meaning the first element has an index of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871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440540" cy="646331"/>
          </a:xfrm>
          <a:prstGeom prst="rect">
            <a:avLst/>
          </a:prstGeom>
          <a:noFill/>
        </p:spPr>
        <p:txBody>
          <a:bodyPr wrap="none" rtlCol="0">
            <a:spAutoFit/>
          </a:bodyPr>
          <a:lstStyle/>
          <a:p>
            <a:r>
              <a:rPr lang="en-US" sz="3600" b="1" dirty="0"/>
              <a:t>DATA TYPES</a:t>
            </a:r>
            <a:endParaRPr lang="en-IN" sz="3600" b="1" dirty="0"/>
          </a:p>
        </p:txBody>
      </p:sp>
      <p:sp>
        <p:nvSpPr>
          <p:cNvPr id="5" name="TextBox 4">
            <a:extLst>
              <a:ext uri="{FF2B5EF4-FFF2-40B4-BE49-F238E27FC236}">
                <a16:creationId xmlns:a16="http://schemas.microsoft.com/office/drawing/2014/main" id="{0B7BEC10-C488-AD92-CCA0-C6A0893F24F8}"/>
              </a:ext>
            </a:extLst>
          </p:cNvPr>
          <p:cNvSpPr txBox="1"/>
          <p:nvPr/>
        </p:nvSpPr>
        <p:spPr>
          <a:xfrm>
            <a:off x="647700" y="1126832"/>
            <a:ext cx="10896600" cy="59708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class is a blueprint for creating objects. Objects are instances of classes, and they can contain fields (variables) and methods (functions) to define their behavior.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Arial" panose="020B0604020202020204" pitchFamily="34" charset="0"/>
                <a:cs typeface="Arial" panose="020B0604020202020204" pitchFamily="34" charset="0"/>
              </a:rPr>
              <a:t>Example:</a:t>
            </a:r>
            <a:endParaRPr lang="en-US" altLang="en-US" sz="1600" b="1" dirty="0">
              <a:latin typeface="Arial" panose="020B0604020202020204" pitchFamily="34" charset="0"/>
              <a:cs typeface="Arial" panose="020B0604020202020204" pitchFamily="34" charset="0"/>
            </a:endParaRPr>
          </a:p>
          <a:p>
            <a:r>
              <a:rPr lang="en-IN" sz="1400" b="0" dirty="0">
                <a:solidFill>
                  <a:srgbClr val="0000FF"/>
                </a:solidFill>
                <a:effectLst/>
                <a:latin typeface="Arial" panose="020B0604020202020204" pitchFamily="34" charset="0"/>
                <a:cs typeface="Arial" panose="020B0604020202020204" pitchFamily="34" charset="0"/>
              </a:rPr>
              <a:t>class</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Person</a:t>
            </a:r>
            <a:r>
              <a:rPr lang="en-IN" sz="1400" b="0" dirty="0">
                <a:solidFill>
                  <a:srgbClr val="3B3B3B"/>
                </a:solidFill>
                <a:effectLst/>
                <a:latin typeface="Arial" panose="020B0604020202020204" pitchFamily="34" charset="0"/>
                <a:cs typeface="Arial" panose="020B0604020202020204" pitchFamily="34" charset="0"/>
              </a:rPr>
              <a:t> </a:t>
            </a:r>
          </a:p>
          <a:p>
            <a:r>
              <a:rPr lang="en-IN" sz="1400" b="0" dirty="0">
                <a:solidFill>
                  <a:srgbClr val="3B3B3B"/>
                </a:solidFill>
                <a:effectLst/>
                <a:latin typeface="Arial" panose="020B0604020202020204" pitchFamily="34" charset="0"/>
                <a:cs typeface="Arial" panose="020B0604020202020204" pitchFamily="34" charset="0"/>
              </a:rPr>
              <a:t>{</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String</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name</a:t>
            </a:r>
            <a:r>
              <a:rPr lang="en-IN" sz="1400" b="0" dirty="0">
                <a:solidFill>
                  <a:srgbClr val="3B3B3B"/>
                </a:solidFill>
                <a:effectLst/>
                <a:latin typeface="Arial" panose="020B0604020202020204" pitchFamily="34" charset="0"/>
                <a:cs typeface="Arial" panose="020B0604020202020204" pitchFamily="34" charset="0"/>
              </a:rPr>
              <a:t>;</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int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age</a:t>
            </a:r>
            <a:r>
              <a:rPr lang="en-IN" sz="1400" b="0" dirty="0">
                <a:solidFill>
                  <a:srgbClr val="3B3B3B"/>
                </a:solidFill>
                <a:effectLst/>
                <a:latin typeface="Arial" panose="020B0604020202020204" pitchFamily="34" charset="0"/>
                <a:cs typeface="Arial" panose="020B0604020202020204" pitchFamily="34" charset="0"/>
              </a:rPr>
              <a:t>;</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795E26"/>
                </a:solidFill>
                <a:effectLst/>
                <a:latin typeface="Arial" panose="020B0604020202020204" pitchFamily="34" charset="0"/>
                <a:cs typeface="Arial" panose="020B0604020202020204" pitchFamily="34" charset="0"/>
              </a:rPr>
              <a:t>Person</a:t>
            </a:r>
            <a:r>
              <a:rPr lang="en-IN" sz="1400" b="0" dirty="0">
                <a:solidFill>
                  <a:srgbClr val="3B3B3B"/>
                </a:solidFill>
                <a:effectLst/>
                <a:latin typeface="Arial" panose="020B0604020202020204" pitchFamily="34" charset="0"/>
                <a:cs typeface="Arial" panose="020B0604020202020204" pitchFamily="34" charset="0"/>
              </a:rPr>
              <a:t>(</a:t>
            </a:r>
            <a:r>
              <a:rPr lang="en-IN" sz="1400" b="0" dirty="0">
                <a:solidFill>
                  <a:srgbClr val="267F99"/>
                </a:solidFill>
                <a:effectLst/>
                <a:latin typeface="Arial" panose="020B0604020202020204" pitchFamily="34" charset="0"/>
                <a:cs typeface="Arial" panose="020B0604020202020204" pitchFamily="34" charset="0"/>
              </a:rPr>
              <a:t>String</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name</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int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age</a:t>
            </a:r>
            <a:r>
              <a:rPr lang="en-IN" sz="1400" b="0" dirty="0">
                <a:solidFill>
                  <a:srgbClr val="3B3B3B"/>
                </a:solidFill>
                <a:effectLst/>
                <a:latin typeface="Arial" panose="020B0604020202020204" pitchFamily="34" charset="0"/>
                <a:cs typeface="Arial" panose="020B0604020202020204" pitchFamily="34" charset="0"/>
              </a:rPr>
              <a:t>) {</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FF"/>
                </a:solidFill>
                <a:effectLst/>
                <a:latin typeface="Arial" panose="020B0604020202020204" pitchFamily="34" charset="0"/>
                <a:cs typeface="Arial" panose="020B0604020202020204" pitchFamily="34" charset="0"/>
              </a:rPr>
              <a:t>this</a:t>
            </a:r>
            <a:r>
              <a:rPr lang="en-IN" sz="1400" b="0" dirty="0">
                <a:solidFill>
                  <a:srgbClr val="3B3B3B"/>
                </a:solidFill>
                <a:effectLst/>
                <a:latin typeface="Arial" panose="020B0604020202020204" pitchFamily="34" charset="0"/>
                <a:cs typeface="Arial" panose="020B0604020202020204" pitchFamily="34" charset="0"/>
              </a:rPr>
              <a:t>.</a:t>
            </a:r>
            <a:r>
              <a:rPr lang="en-IN" sz="1400" b="0" dirty="0">
                <a:solidFill>
                  <a:srgbClr val="001080"/>
                </a:solidFill>
                <a:effectLst/>
                <a:latin typeface="Arial" panose="020B0604020202020204" pitchFamily="34" charset="0"/>
                <a:cs typeface="Arial" panose="020B0604020202020204" pitchFamily="34" charset="0"/>
              </a:rPr>
              <a:t>name</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name</a:t>
            </a:r>
            <a:r>
              <a:rPr lang="en-IN" sz="1400" b="0" dirty="0">
                <a:solidFill>
                  <a:srgbClr val="3B3B3B"/>
                </a:solidFill>
                <a:effectLst/>
                <a:latin typeface="Arial" panose="020B0604020202020204" pitchFamily="34" charset="0"/>
                <a:cs typeface="Arial" panose="020B0604020202020204" pitchFamily="34" charset="0"/>
              </a:rPr>
              <a:t>;</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err="1">
                <a:solidFill>
                  <a:srgbClr val="0000FF"/>
                </a:solidFill>
                <a:effectLst/>
                <a:latin typeface="Arial" panose="020B0604020202020204" pitchFamily="34" charset="0"/>
                <a:cs typeface="Arial" panose="020B0604020202020204" pitchFamily="34" charset="0"/>
              </a:rPr>
              <a:t>this</a:t>
            </a:r>
            <a:r>
              <a:rPr lang="en-IN" sz="1400" b="0" dirty="0" err="1">
                <a:solidFill>
                  <a:srgbClr val="3B3B3B"/>
                </a:solidFill>
                <a:effectLst/>
                <a:latin typeface="Arial" panose="020B0604020202020204" pitchFamily="34" charset="0"/>
                <a:cs typeface="Arial" panose="020B0604020202020204" pitchFamily="34" charset="0"/>
              </a:rPr>
              <a:t>.</a:t>
            </a:r>
            <a:r>
              <a:rPr lang="en-IN" sz="1400" b="0" dirty="0" err="1">
                <a:solidFill>
                  <a:srgbClr val="001080"/>
                </a:solidFill>
                <a:effectLst/>
                <a:latin typeface="Arial" panose="020B0604020202020204" pitchFamily="34" charset="0"/>
                <a:cs typeface="Arial" panose="020B0604020202020204" pitchFamily="34" charset="0"/>
              </a:rPr>
              <a:t>age</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age</a:t>
            </a:r>
            <a:r>
              <a:rPr lang="en-IN" sz="1400" dirty="0">
                <a:solidFill>
                  <a:srgbClr val="3B3B3B"/>
                </a:solidFill>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void</a:t>
            </a:r>
            <a:r>
              <a:rPr lang="en-IN" sz="1400" b="0" dirty="0">
                <a:solidFill>
                  <a:srgbClr val="3B3B3B"/>
                </a:solidFill>
                <a:effectLst/>
                <a:latin typeface="Arial" panose="020B0604020202020204" pitchFamily="34" charset="0"/>
                <a:cs typeface="Arial" panose="020B0604020202020204" pitchFamily="34" charset="0"/>
              </a:rPr>
              <a:t> </a:t>
            </a:r>
            <a:r>
              <a:rPr lang="en-IN" sz="1400" b="0" dirty="0" err="1">
                <a:solidFill>
                  <a:srgbClr val="795E26"/>
                </a:solidFill>
                <a:effectLst/>
                <a:latin typeface="Arial" panose="020B0604020202020204" pitchFamily="34" charset="0"/>
                <a:cs typeface="Arial" panose="020B0604020202020204" pitchFamily="34" charset="0"/>
              </a:rPr>
              <a:t>displayInfo</a:t>
            </a:r>
            <a:r>
              <a:rPr lang="en-IN" sz="1400" b="0" dirty="0">
                <a:solidFill>
                  <a:srgbClr val="3B3B3B"/>
                </a:solidFill>
                <a:effectLst/>
                <a:latin typeface="Arial" panose="020B0604020202020204" pitchFamily="34" charset="0"/>
                <a:cs typeface="Arial" panose="020B0604020202020204" pitchFamily="34" charset="0"/>
              </a:rPr>
              <a:t>() {</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err="1">
                <a:solidFill>
                  <a:srgbClr val="267F99"/>
                </a:solidFill>
                <a:effectLst/>
                <a:latin typeface="Arial" panose="020B0604020202020204" pitchFamily="34" charset="0"/>
                <a:cs typeface="Arial" panose="020B0604020202020204" pitchFamily="34" charset="0"/>
              </a:rPr>
              <a:t>System</a:t>
            </a:r>
            <a:r>
              <a:rPr lang="en-IN" sz="1400" b="0" dirty="0" err="1">
                <a:solidFill>
                  <a:srgbClr val="3B3B3B"/>
                </a:solidFill>
                <a:effectLst/>
                <a:latin typeface="Arial" panose="020B0604020202020204" pitchFamily="34" charset="0"/>
                <a:cs typeface="Arial" panose="020B0604020202020204" pitchFamily="34" charset="0"/>
              </a:rPr>
              <a:t>.</a:t>
            </a:r>
            <a:r>
              <a:rPr lang="en-IN" sz="1400" b="0" dirty="0" err="1">
                <a:solidFill>
                  <a:srgbClr val="0070C1"/>
                </a:solidFill>
                <a:effectLst/>
                <a:latin typeface="Arial" panose="020B0604020202020204" pitchFamily="34" charset="0"/>
                <a:cs typeface="Arial" panose="020B0604020202020204" pitchFamily="34" charset="0"/>
              </a:rPr>
              <a:t>out</a:t>
            </a:r>
            <a:r>
              <a:rPr lang="en-IN" sz="1400" b="0" dirty="0" err="1">
                <a:solidFill>
                  <a:srgbClr val="3B3B3B"/>
                </a:solidFill>
                <a:effectLst/>
                <a:latin typeface="Arial" panose="020B0604020202020204" pitchFamily="34" charset="0"/>
                <a:cs typeface="Arial" panose="020B0604020202020204" pitchFamily="34" charset="0"/>
              </a:rPr>
              <a:t>.</a:t>
            </a:r>
            <a:r>
              <a:rPr lang="en-IN" sz="1400" b="0" dirty="0" err="1">
                <a:solidFill>
                  <a:srgbClr val="795E26"/>
                </a:solidFill>
                <a:effectLst/>
                <a:latin typeface="Arial" panose="020B0604020202020204" pitchFamily="34" charset="0"/>
                <a:cs typeface="Arial" panose="020B0604020202020204" pitchFamily="34" charset="0"/>
              </a:rPr>
              <a:t>println</a:t>
            </a:r>
            <a:r>
              <a:rPr lang="en-IN" sz="1400" b="0" dirty="0">
                <a:solidFill>
                  <a:srgbClr val="3B3B3B"/>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"Name: "</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name</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A31515"/>
                </a:solidFill>
                <a:effectLst/>
                <a:latin typeface="Arial" panose="020B0604020202020204" pitchFamily="34" charset="0"/>
                <a:cs typeface="Arial" panose="020B0604020202020204" pitchFamily="34" charset="0"/>
              </a:rPr>
              <a:t>", Age: "</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age</a:t>
            </a:r>
            <a:r>
              <a:rPr lang="en-IN" sz="1400" b="0" dirty="0">
                <a:solidFill>
                  <a:srgbClr val="3B3B3B"/>
                </a:solidFill>
                <a:effectLst/>
                <a:latin typeface="Arial" panose="020B0604020202020204" pitchFamily="34" charset="0"/>
                <a:cs typeface="Arial" panose="020B0604020202020204" pitchFamily="34" charset="0"/>
              </a:rPr>
              <a:t>);</a:t>
            </a:r>
          </a:p>
          <a:p>
            <a:r>
              <a:rPr lang="en-IN" sz="1400" b="0" dirty="0">
                <a:solidFill>
                  <a:srgbClr val="3B3B3B"/>
                </a:solidFill>
                <a:effectLst/>
                <a:latin typeface="Arial" panose="020B0604020202020204" pitchFamily="34" charset="0"/>
                <a:cs typeface="Arial" panose="020B0604020202020204" pitchFamily="34" charset="0"/>
              </a:rPr>
              <a:t>    }</a:t>
            </a:r>
          </a:p>
          <a:p>
            <a:r>
              <a:rPr lang="en-IN" sz="1400" b="0" dirty="0">
                <a:solidFill>
                  <a:srgbClr val="3B3B3B"/>
                </a:solidFill>
                <a:effectLst/>
                <a:latin typeface="Arial" panose="020B0604020202020204" pitchFamily="34" charset="0"/>
                <a:cs typeface="Arial" panose="020B0604020202020204" pitchFamily="34" charset="0"/>
              </a:rPr>
              <a:t>}</a:t>
            </a:r>
            <a:br>
              <a:rPr lang="en-IN" sz="1400" b="0" dirty="0">
                <a:solidFill>
                  <a:srgbClr val="3B3B3B"/>
                </a:solidFill>
                <a:effectLst/>
                <a:latin typeface="Arial" panose="020B0604020202020204" pitchFamily="34" charset="0"/>
                <a:cs typeface="Arial" panose="020B0604020202020204" pitchFamily="34" charset="0"/>
              </a:rPr>
            </a:br>
            <a:r>
              <a:rPr lang="en-IN" sz="1400" b="0" dirty="0">
                <a:solidFill>
                  <a:srgbClr val="0000FF"/>
                </a:solidFill>
                <a:effectLst/>
                <a:latin typeface="Arial" panose="020B0604020202020204" pitchFamily="34" charset="0"/>
                <a:cs typeface="Arial" panose="020B0604020202020204" pitchFamily="34" charset="0"/>
              </a:rPr>
              <a:t>public</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FF"/>
                </a:solidFill>
                <a:effectLst/>
                <a:latin typeface="Arial" panose="020B0604020202020204" pitchFamily="34" charset="0"/>
                <a:cs typeface="Arial" panose="020B0604020202020204" pitchFamily="34" charset="0"/>
              </a:rPr>
              <a:t>class</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Main</a:t>
            </a:r>
            <a:r>
              <a:rPr lang="en-IN" sz="1400" b="0" dirty="0">
                <a:solidFill>
                  <a:srgbClr val="3B3B3B"/>
                </a:solidFill>
                <a:effectLst/>
                <a:latin typeface="Arial" panose="020B0604020202020204" pitchFamily="34" charset="0"/>
                <a:cs typeface="Arial" panose="020B0604020202020204" pitchFamily="34" charset="0"/>
              </a:rPr>
              <a:t> {</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FF"/>
                </a:solidFill>
                <a:effectLst/>
                <a:latin typeface="Arial" panose="020B0604020202020204" pitchFamily="34" charset="0"/>
                <a:cs typeface="Arial" panose="020B0604020202020204" pitchFamily="34" charset="0"/>
              </a:rPr>
              <a:t>public</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FF"/>
                </a:solidFill>
                <a:effectLst/>
                <a:latin typeface="Arial" panose="020B0604020202020204" pitchFamily="34" charset="0"/>
                <a:cs typeface="Arial" panose="020B0604020202020204" pitchFamily="34" charset="0"/>
              </a:rPr>
              <a:t>static</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void</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795E26"/>
                </a:solidFill>
                <a:effectLst/>
                <a:latin typeface="Arial" panose="020B0604020202020204" pitchFamily="34" charset="0"/>
                <a:cs typeface="Arial" panose="020B0604020202020204" pitchFamily="34" charset="0"/>
              </a:rPr>
              <a:t>main</a:t>
            </a:r>
            <a:r>
              <a:rPr lang="en-IN" sz="1400" b="0" dirty="0">
                <a:solidFill>
                  <a:srgbClr val="3B3B3B"/>
                </a:solidFill>
                <a:effectLst/>
                <a:latin typeface="Arial" panose="020B0604020202020204" pitchFamily="34" charset="0"/>
                <a:cs typeface="Arial" panose="020B0604020202020204" pitchFamily="34" charset="0"/>
              </a:rPr>
              <a:t>(</a:t>
            </a:r>
            <a:r>
              <a:rPr lang="en-IN" sz="1400" b="0" dirty="0">
                <a:solidFill>
                  <a:srgbClr val="267F99"/>
                </a:solidFill>
                <a:effectLst/>
                <a:latin typeface="Arial" panose="020B0604020202020204" pitchFamily="34" charset="0"/>
                <a:cs typeface="Arial" panose="020B0604020202020204" pitchFamily="34" charset="0"/>
              </a:rPr>
              <a:t>String</a:t>
            </a:r>
            <a:r>
              <a:rPr lang="en-IN" sz="1400" b="0" dirty="0">
                <a:solidFill>
                  <a:srgbClr val="3B3B3B"/>
                </a:solidFill>
                <a:effectLst/>
                <a:latin typeface="Arial" panose="020B0604020202020204" pitchFamily="34" charset="0"/>
                <a:cs typeface="Arial" panose="020B0604020202020204" pitchFamily="34" charset="0"/>
              </a:rPr>
              <a:t>[] </a:t>
            </a:r>
            <a:r>
              <a:rPr lang="en-IN" sz="1400" b="0" dirty="0" err="1">
                <a:solidFill>
                  <a:srgbClr val="001080"/>
                </a:solidFill>
                <a:effectLst/>
                <a:latin typeface="Arial" panose="020B0604020202020204" pitchFamily="34" charset="0"/>
                <a:cs typeface="Arial" panose="020B0604020202020204" pitchFamily="34" charset="0"/>
              </a:rPr>
              <a:t>args</a:t>
            </a:r>
            <a:r>
              <a:rPr lang="en-IN" sz="1400" b="0" dirty="0">
                <a:solidFill>
                  <a:srgbClr val="3B3B3B"/>
                </a:solidFill>
                <a:effectLst/>
                <a:latin typeface="Arial" panose="020B0604020202020204" pitchFamily="34" charset="0"/>
                <a:cs typeface="Arial" panose="020B0604020202020204" pitchFamily="34" charset="0"/>
              </a:rPr>
              <a:t>) {</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Person</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p1</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AF00DB"/>
                </a:solidFill>
                <a:effectLst/>
                <a:latin typeface="Arial" panose="020B0604020202020204" pitchFamily="34" charset="0"/>
                <a:cs typeface="Arial" panose="020B0604020202020204" pitchFamily="34" charset="0"/>
              </a:rPr>
              <a:t>new</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795E26"/>
                </a:solidFill>
                <a:effectLst/>
                <a:latin typeface="Arial" panose="020B0604020202020204" pitchFamily="34" charset="0"/>
                <a:cs typeface="Arial" panose="020B0604020202020204" pitchFamily="34" charset="0"/>
              </a:rPr>
              <a:t>Person</a:t>
            </a:r>
            <a:r>
              <a:rPr lang="en-IN" sz="1400" b="0" dirty="0">
                <a:solidFill>
                  <a:srgbClr val="3B3B3B"/>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"John"</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98658"/>
                </a:solidFill>
                <a:effectLst/>
                <a:latin typeface="Arial" panose="020B0604020202020204" pitchFamily="34" charset="0"/>
                <a:cs typeface="Arial" panose="020B0604020202020204" pitchFamily="34" charset="0"/>
              </a:rPr>
              <a:t>25</a:t>
            </a:r>
            <a:r>
              <a:rPr lang="en-IN" sz="1400" b="0" dirty="0">
                <a:solidFill>
                  <a:srgbClr val="3B3B3B"/>
                </a:solidFill>
                <a:effectLst/>
                <a:latin typeface="Arial" panose="020B0604020202020204" pitchFamily="34" charset="0"/>
                <a:cs typeface="Arial" panose="020B0604020202020204" pitchFamily="34" charset="0"/>
              </a:rPr>
              <a:t>);</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p1</a:t>
            </a:r>
            <a:r>
              <a:rPr lang="en-IN" sz="1400" b="0" dirty="0">
                <a:solidFill>
                  <a:srgbClr val="3B3B3B"/>
                </a:solidFill>
                <a:effectLst/>
                <a:latin typeface="Arial" panose="020B0604020202020204" pitchFamily="34" charset="0"/>
                <a:cs typeface="Arial" panose="020B0604020202020204" pitchFamily="34" charset="0"/>
              </a:rPr>
              <a:t>.</a:t>
            </a:r>
            <a:r>
              <a:rPr lang="en-IN" sz="1400" b="0" dirty="0">
                <a:solidFill>
                  <a:srgbClr val="795E26"/>
                </a:solidFill>
                <a:effectLst/>
                <a:latin typeface="Arial" panose="020B0604020202020204" pitchFamily="34" charset="0"/>
                <a:cs typeface="Arial" panose="020B0604020202020204" pitchFamily="34" charset="0"/>
              </a:rPr>
              <a:t>displayInfo</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8000"/>
                </a:solidFill>
                <a:effectLst/>
                <a:latin typeface="Arial" panose="020B0604020202020204" pitchFamily="34" charset="0"/>
                <a:cs typeface="Arial" panose="020B0604020202020204" pitchFamily="34" charset="0"/>
              </a:rPr>
              <a:t>// Output: Name: John, Age: 25</a:t>
            </a:r>
            <a:endParaRPr lang="en-IN" sz="1400" b="0" dirty="0">
              <a:solidFill>
                <a:srgbClr val="3B3B3B"/>
              </a:solidFill>
              <a:effectLst/>
              <a:latin typeface="Arial" panose="020B0604020202020204" pitchFamily="34" charset="0"/>
              <a:cs typeface="Arial" panose="020B0604020202020204" pitchFamily="34" charset="0"/>
            </a:endParaRPr>
          </a:p>
          <a:p>
            <a:r>
              <a:rPr lang="en-IN" sz="1400" b="0" dirty="0">
                <a:solidFill>
                  <a:srgbClr val="3B3B3B"/>
                </a:solidFill>
                <a:effectLst/>
                <a:latin typeface="Arial" panose="020B0604020202020204" pitchFamily="34" charset="0"/>
                <a:cs typeface="Arial" panose="020B0604020202020204" pitchFamily="34" charset="0"/>
              </a:rPr>
              <a:t>    }</a:t>
            </a:r>
          </a:p>
          <a:p>
            <a:r>
              <a:rPr lang="en-IN" sz="1400" b="0" dirty="0">
                <a:solidFill>
                  <a:srgbClr val="3B3B3B"/>
                </a:solidFill>
                <a:effectLst/>
                <a:latin typeface="Arial" panose="020B0604020202020204" pitchFamily="34" charset="0"/>
                <a:cs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Objects created from classes can have different states (values for variables).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Classes can have constructors, methods, and fields.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814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3022943" cy="646331"/>
          </a:xfrm>
          <a:prstGeom prst="rect">
            <a:avLst/>
          </a:prstGeom>
          <a:noFill/>
        </p:spPr>
        <p:txBody>
          <a:bodyPr wrap="none" rtlCol="0">
            <a:spAutoFit/>
          </a:bodyPr>
          <a:lstStyle/>
          <a:p>
            <a:r>
              <a:rPr lang="en-US" sz="3600" b="1" dirty="0">
                <a:latin typeface="Arial" panose="020B0604020202020204" pitchFamily="34" charset="0"/>
                <a:cs typeface="Arial" panose="020B0604020202020204" pitchFamily="34" charset="0"/>
              </a:rPr>
              <a:t>DATA TYPES</a:t>
            </a:r>
            <a:endParaRPr lang="en-IN" sz="3600" b="1" dirty="0">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2BAF1923-DF92-AF44-A866-C6C890B2979A}"/>
              </a:ext>
            </a:extLst>
          </p:cNvPr>
          <p:cNvGraphicFramePr>
            <a:graphicFrameLocks noGrp="1"/>
          </p:cNvGraphicFramePr>
          <p:nvPr>
            <p:extLst>
              <p:ext uri="{D42A27DB-BD31-4B8C-83A1-F6EECF244321}">
                <p14:modId xmlns:p14="http://schemas.microsoft.com/office/powerpoint/2010/main" val="731757976"/>
              </p:ext>
            </p:extLst>
          </p:nvPr>
        </p:nvGraphicFramePr>
        <p:xfrm>
          <a:off x="647700" y="2308701"/>
          <a:ext cx="10934700" cy="3322320"/>
        </p:xfrm>
        <a:graphic>
          <a:graphicData uri="http://schemas.openxmlformats.org/drawingml/2006/table">
            <a:tbl>
              <a:tblPr/>
              <a:tblGrid>
                <a:gridCol w="3593922">
                  <a:extLst>
                    <a:ext uri="{9D8B030D-6E8A-4147-A177-3AD203B41FA5}">
                      <a16:colId xmlns:a16="http://schemas.microsoft.com/office/drawing/2014/main" val="3594378301"/>
                    </a:ext>
                  </a:extLst>
                </a:gridCol>
                <a:gridCol w="3670389">
                  <a:extLst>
                    <a:ext uri="{9D8B030D-6E8A-4147-A177-3AD203B41FA5}">
                      <a16:colId xmlns:a16="http://schemas.microsoft.com/office/drawing/2014/main" val="1984227911"/>
                    </a:ext>
                  </a:extLst>
                </a:gridCol>
                <a:gridCol w="3670389">
                  <a:extLst>
                    <a:ext uri="{9D8B030D-6E8A-4147-A177-3AD203B41FA5}">
                      <a16:colId xmlns:a16="http://schemas.microsoft.com/office/drawing/2014/main" val="2757677529"/>
                    </a:ext>
                  </a:extLst>
                </a:gridCol>
              </a:tblGrid>
              <a:tr h="0">
                <a:tc>
                  <a:txBody>
                    <a:bodyPr/>
                    <a:lstStyle/>
                    <a:p>
                      <a:r>
                        <a:rPr lang="en-IN" sz="2400" b="1" dirty="0"/>
                        <a:t>Feature</a:t>
                      </a:r>
                      <a:endParaRPr lang="en-IN" sz="2400" dirty="0"/>
                    </a:p>
                  </a:txBody>
                  <a:tcPr anchor="ctr">
                    <a:lnL>
                      <a:noFill/>
                    </a:lnL>
                    <a:lnR>
                      <a:noFill/>
                    </a:lnR>
                    <a:lnT>
                      <a:noFill/>
                    </a:lnT>
                    <a:lnB>
                      <a:noFill/>
                    </a:lnB>
                    <a:noFill/>
                  </a:tcPr>
                </a:tc>
                <a:tc>
                  <a:txBody>
                    <a:bodyPr/>
                    <a:lstStyle/>
                    <a:p>
                      <a:r>
                        <a:rPr lang="en-IN" sz="2400" b="1" dirty="0"/>
                        <a:t>Primitive Types</a:t>
                      </a:r>
                      <a:endParaRPr lang="en-IN" sz="2400" dirty="0"/>
                    </a:p>
                  </a:txBody>
                  <a:tcPr anchor="ctr">
                    <a:lnL>
                      <a:noFill/>
                    </a:lnL>
                    <a:lnR>
                      <a:noFill/>
                    </a:lnR>
                    <a:lnT>
                      <a:noFill/>
                    </a:lnT>
                    <a:lnB>
                      <a:noFill/>
                    </a:lnB>
                    <a:noFill/>
                  </a:tcPr>
                </a:tc>
                <a:tc>
                  <a:txBody>
                    <a:bodyPr/>
                    <a:lstStyle/>
                    <a:p>
                      <a:r>
                        <a:rPr lang="en-IN" sz="2400" b="1" dirty="0"/>
                        <a:t>Non-Primitive Types</a:t>
                      </a:r>
                      <a:endParaRPr lang="en-IN" sz="2400" dirty="0"/>
                    </a:p>
                  </a:txBody>
                  <a:tcPr anchor="ctr">
                    <a:lnL>
                      <a:noFill/>
                    </a:lnL>
                    <a:lnR>
                      <a:noFill/>
                    </a:lnR>
                    <a:lnT>
                      <a:noFill/>
                    </a:lnT>
                    <a:lnB>
                      <a:noFill/>
                    </a:lnB>
                    <a:noFill/>
                  </a:tcPr>
                </a:tc>
                <a:extLst>
                  <a:ext uri="{0D108BD9-81ED-4DB2-BD59-A6C34878D82A}">
                    <a16:rowId xmlns:a16="http://schemas.microsoft.com/office/drawing/2014/main" val="4123799788"/>
                  </a:ext>
                </a:extLst>
              </a:tr>
              <a:tr h="0">
                <a:tc>
                  <a:txBody>
                    <a:bodyPr/>
                    <a:lstStyle/>
                    <a:p>
                      <a:r>
                        <a:rPr lang="en-IN" sz="2000" b="1"/>
                        <a:t>Size</a:t>
                      </a:r>
                      <a:endParaRPr lang="en-IN" sz="2000"/>
                    </a:p>
                  </a:txBody>
                  <a:tcPr anchor="ctr">
                    <a:lnL>
                      <a:noFill/>
                    </a:lnL>
                    <a:lnR>
                      <a:noFill/>
                    </a:lnR>
                    <a:lnT>
                      <a:noFill/>
                    </a:lnT>
                    <a:lnB>
                      <a:noFill/>
                    </a:lnB>
                    <a:noFill/>
                  </a:tcPr>
                </a:tc>
                <a:tc>
                  <a:txBody>
                    <a:bodyPr/>
                    <a:lstStyle/>
                    <a:p>
                      <a:r>
                        <a:rPr lang="en-US"/>
                        <a:t>Fixed (depends on the type)</a:t>
                      </a:r>
                    </a:p>
                  </a:txBody>
                  <a:tcPr anchor="ctr">
                    <a:lnL>
                      <a:noFill/>
                    </a:lnL>
                    <a:lnR>
                      <a:noFill/>
                    </a:lnR>
                    <a:lnT>
                      <a:noFill/>
                    </a:lnT>
                    <a:lnB>
                      <a:noFill/>
                    </a:lnB>
                    <a:noFill/>
                  </a:tcPr>
                </a:tc>
                <a:tc>
                  <a:txBody>
                    <a:bodyPr/>
                    <a:lstStyle/>
                    <a:p>
                      <a:r>
                        <a:rPr lang="en-US"/>
                        <a:t>Varies (depends on the object)</a:t>
                      </a:r>
                    </a:p>
                  </a:txBody>
                  <a:tcPr anchor="ctr">
                    <a:lnL>
                      <a:noFill/>
                    </a:lnL>
                    <a:lnR>
                      <a:noFill/>
                    </a:lnR>
                    <a:lnT>
                      <a:noFill/>
                    </a:lnT>
                    <a:lnB>
                      <a:noFill/>
                    </a:lnB>
                    <a:noFill/>
                  </a:tcPr>
                </a:tc>
                <a:extLst>
                  <a:ext uri="{0D108BD9-81ED-4DB2-BD59-A6C34878D82A}">
                    <a16:rowId xmlns:a16="http://schemas.microsoft.com/office/drawing/2014/main" val="1013551670"/>
                  </a:ext>
                </a:extLst>
              </a:tr>
              <a:tr h="0">
                <a:tc>
                  <a:txBody>
                    <a:bodyPr/>
                    <a:lstStyle/>
                    <a:p>
                      <a:r>
                        <a:rPr lang="en-IN" sz="2000" b="1"/>
                        <a:t>Default Value</a:t>
                      </a:r>
                      <a:endParaRPr lang="en-IN" sz="2000"/>
                    </a:p>
                  </a:txBody>
                  <a:tcPr anchor="ctr">
                    <a:lnL>
                      <a:noFill/>
                    </a:lnL>
                    <a:lnR>
                      <a:noFill/>
                    </a:lnR>
                    <a:lnT>
                      <a:noFill/>
                    </a:lnT>
                    <a:lnB>
                      <a:noFill/>
                    </a:lnB>
                    <a:noFill/>
                  </a:tcPr>
                </a:tc>
                <a:tc>
                  <a:txBody>
                    <a:bodyPr/>
                    <a:lstStyle/>
                    <a:p>
                      <a:r>
                        <a:rPr lang="en-IN"/>
                        <a:t>0, false, or null</a:t>
                      </a:r>
                    </a:p>
                  </a:txBody>
                  <a:tcPr anchor="ctr">
                    <a:lnL>
                      <a:noFill/>
                    </a:lnL>
                    <a:lnR>
                      <a:noFill/>
                    </a:lnR>
                    <a:lnT>
                      <a:noFill/>
                    </a:lnT>
                    <a:lnB>
                      <a:noFill/>
                    </a:lnB>
                    <a:noFill/>
                  </a:tcPr>
                </a:tc>
                <a:tc>
                  <a:txBody>
                    <a:bodyPr/>
                    <a:lstStyle/>
                    <a:p>
                      <a:r>
                        <a:rPr lang="en-IN"/>
                        <a:t>null</a:t>
                      </a:r>
                    </a:p>
                  </a:txBody>
                  <a:tcPr anchor="ctr">
                    <a:lnL>
                      <a:noFill/>
                    </a:lnL>
                    <a:lnR>
                      <a:noFill/>
                    </a:lnR>
                    <a:lnT>
                      <a:noFill/>
                    </a:lnT>
                    <a:lnB>
                      <a:noFill/>
                    </a:lnB>
                    <a:noFill/>
                  </a:tcPr>
                </a:tc>
                <a:extLst>
                  <a:ext uri="{0D108BD9-81ED-4DB2-BD59-A6C34878D82A}">
                    <a16:rowId xmlns:a16="http://schemas.microsoft.com/office/drawing/2014/main" val="4088234768"/>
                  </a:ext>
                </a:extLst>
              </a:tr>
              <a:tr h="0">
                <a:tc>
                  <a:txBody>
                    <a:bodyPr/>
                    <a:lstStyle/>
                    <a:p>
                      <a:r>
                        <a:rPr lang="en-IN" sz="2000" b="1"/>
                        <a:t>Memory Location</a:t>
                      </a:r>
                      <a:endParaRPr lang="en-IN" sz="2000"/>
                    </a:p>
                  </a:txBody>
                  <a:tcPr anchor="ctr">
                    <a:lnL>
                      <a:noFill/>
                    </a:lnL>
                    <a:lnR>
                      <a:noFill/>
                    </a:lnR>
                    <a:lnT>
                      <a:noFill/>
                    </a:lnT>
                    <a:lnB>
                      <a:noFill/>
                    </a:lnB>
                    <a:noFill/>
                  </a:tcPr>
                </a:tc>
                <a:tc>
                  <a:txBody>
                    <a:bodyPr/>
                    <a:lstStyle/>
                    <a:p>
                      <a:r>
                        <a:rPr lang="en-US"/>
                        <a:t>Stored directly in the stack</a:t>
                      </a:r>
                    </a:p>
                  </a:txBody>
                  <a:tcPr anchor="ctr">
                    <a:lnL>
                      <a:noFill/>
                    </a:lnL>
                    <a:lnR>
                      <a:noFill/>
                    </a:lnR>
                    <a:lnT>
                      <a:noFill/>
                    </a:lnT>
                    <a:lnB>
                      <a:noFill/>
                    </a:lnB>
                    <a:noFill/>
                  </a:tcPr>
                </a:tc>
                <a:tc>
                  <a:txBody>
                    <a:bodyPr/>
                    <a:lstStyle/>
                    <a:p>
                      <a:r>
                        <a:rPr lang="en-US"/>
                        <a:t>Stored in heap, reference is stored in stack</a:t>
                      </a:r>
                    </a:p>
                  </a:txBody>
                  <a:tcPr anchor="ctr">
                    <a:lnL>
                      <a:noFill/>
                    </a:lnL>
                    <a:lnR>
                      <a:noFill/>
                    </a:lnR>
                    <a:lnT>
                      <a:noFill/>
                    </a:lnT>
                    <a:lnB>
                      <a:noFill/>
                    </a:lnB>
                    <a:noFill/>
                  </a:tcPr>
                </a:tc>
                <a:extLst>
                  <a:ext uri="{0D108BD9-81ED-4DB2-BD59-A6C34878D82A}">
                    <a16:rowId xmlns:a16="http://schemas.microsoft.com/office/drawing/2014/main" val="3504597668"/>
                  </a:ext>
                </a:extLst>
              </a:tr>
              <a:tr h="0">
                <a:tc>
                  <a:txBody>
                    <a:bodyPr/>
                    <a:lstStyle/>
                    <a:p>
                      <a:r>
                        <a:rPr lang="en-IN" sz="2000" b="1"/>
                        <a:t>Manipulation</a:t>
                      </a:r>
                      <a:endParaRPr lang="en-IN" sz="2000"/>
                    </a:p>
                  </a:txBody>
                  <a:tcPr anchor="ctr">
                    <a:lnL>
                      <a:noFill/>
                    </a:lnL>
                    <a:lnR>
                      <a:noFill/>
                    </a:lnR>
                    <a:lnT>
                      <a:noFill/>
                    </a:lnT>
                    <a:lnB>
                      <a:noFill/>
                    </a:lnB>
                    <a:noFill/>
                  </a:tcPr>
                </a:tc>
                <a:tc>
                  <a:txBody>
                    <a:bodyPr/>
                    <a:lstStyle/>
                    <a:p>
                      <a:r>
                        <a:rPr lang="en-US"/>
                        <a:t>Operate directly on the data</a:t>
                      </a:r>
                    </a:p>
                  </a:txBody>
                  <a:tcPr anchor="ctr">
                    <a:lnL>
                      <a:noFill/>
                    </a:lnL>
                    <a:lnR>
                      <a:noFill/>
                    </a:lnR>
                    <a:lnT>
                      <a:noFill/>
                    </a:lnT>
                    <a:lnB>
                      <a:noFill/>
                    </a:lnB>
                    <a:noFill/>
                  </a:tcPr>
                </a:tc>
                <a:tc>
                  <a:txBody>
                    <a:bodyPr/>
                    <a:lstStyle/>
                    <a:p>
                      <a:r>
                        <a:rPr lang="en-US"/>
                        <a:t>Operate via reference to the object</a:t>
                      </a:r>
                    </a:p>
                  </a:txBody>
                  <a:tcPr anchor="ctr">
                    <a:lnL>
                      <a:noFill/>
                    </a:lnL>
                    <a:lnR>
                      <a:noFill/>
                    </a:lnR>
                    <a:lnT>
                      <a:noFill/>
                    </a:lnT>
                    <a:lnB>
                      <a:noFill/>
                    </a:lnB>
                    <a:noFill/>
                  </a:tcPr>
                </a:tc>
                <a:extLst>
                  <a:ext uri="{0D108BD9-81ED-4DB2-BD59-A6C34878D82A}">
                    <a16:rowId xmlns:a16="http://schemas.microsoft.com/office/drawing/2014/main" val="1036960198"/>
                  </a:ext>
                </a:extLst>
              </a:tr>
              <a:tr h="0">
                <a:tc>
                  <a:txBody>
                    <a:bodyPr/>
                    <a:lstStyle/>
                    <a:p>
                      <a:r>
                        <a:rPr lang="en-IN" sz="2000" b="1"/>
                        <a:t>Predefined Types</a:t>
                      </a:r>
                      <a:endParaRPr lang="en-IN" sz="2000"/>
                    </a:p>
                  </a:txBody>
                  <a:tcPr anchor="ctr">
                    <a:lnL>
                      <a:noFill/>
                    </a:lnL>
                    <a:lnR>
                      <a:noFill/>
                    </a:lnR>
                    <a:lnT>
                      <a:noFill/>
                    </a:lnT>
                    <a:lnB>
                      <a:noFill/>
                    </a:lnB>
                    <a:noFill/>
                  </a:tcPr>
                </a:tc>
                <a:tc>
                  <a:txBody>
                    <a:bodyPr/>
                    <a:lstStyle/>
                    <a:p>
                      <a:r>
                        <a:rPr lang="en-IN" dirty="0"/>
                        <a:t>Yes (8 types)</a:t>
                      </a:r>
                    </a:p>
                  </a:txBody>
                  <a:tcPr anchor="ctr">
                    <a:lnL>
                      <a:noFill/>
                    </a:lnL>
                    <a:lnR>
                      <a:noFill/>
                    </a:lnR>
                    <a:lnT>
                      <a:noFill/>
                    </a:lnT>
                    <a:lnB>
                      <a:noFill/>
                    </a:lnB>
                    <a:noFill/>
                  </a:tcPr>
                </a:tc>
                <a:tc>
                  <a:txBody>
                    <a:bodyPr/>
                    <a:lstStyle/>
                    <a:p>
                      <a:r>
                        <a:rPr lang="en-US"/>
                        <a:t>No (created by the user or Java libraries)</a:t>
                      </a:r>
                    </a:p>
                  </a:txBody>
                  <a:tcPr anchor="ctr">
                    <a:lnL>
                      <a:noFill/>
                    </a:lnL>
                    <a:lnR>
                      <a:noFill/>
                    </a:lnR>
                    <a:lnT>
                      <a:noFill/>
                    </a:lnT>
                    <a:lnB>
                      <a:noFill/>
                    </a:lnB>
                    <a:noFill/>
                  </a:tcPr>
                </a:tc>
                <a:extLst>
                  <a:ext uri="{0D108BD9-81ED-4DB2-BD59-A6C34878D82A}">
                    <a16:rowId xmlns:a16="http://schemas.microsoft.com/office/drawing/2014/main" val="3601701124"/>
                  </a:ext>
                </a:extLst>
              </a:tr>
              <a:tr h="0">
                <a:tc>
                  <a:txBody>
                    <a:bodyPr/>
                    <a:lstStyle/>
                    <a:p>
                      <a:r>
                        <a:rPr lang="en-IN" sz="2000" b="1" dirty="0"/>
                        <a:t>Null Assignment</a:t>
                      </a:r>
                      <a:endParaRPr lang="en-IN" sz="2000" dirty="0"/>
                    </a:p>
                  </a:txBody>
                  <a:tcPr anchor="ctr">
                    <a:lnL>
                      <a:noFill/>
                    </a:lnL>
                    <a:lnR>
                      <a:noFill/>
                    </a:lnR>
                    <a:lnT>
                      <a:noFill/>
                    </a:lnT>
                    <a:lnB>
                      <a:noFill/>
                    </a:lnB>
                    <a:noFill/>
                  </a:tcPr>
                </a:tc>
                <a:tc>
                  <a:txBody>
                    <a:bodyPr/>
                    <a:lstStyle/>
                    <a:p>
                      <a:r>
                        <a:rPr lang="en-US"/>
                        <a:t>No (except for wrappers like Integer)</a:t>
                      </a:r>
                    </a:p>
                  </a:txBody>
                  <a:tcPr anchor="ctr">
                    <a:lnL>
                      <a:noFill/>
                    </a:lnL>
                    <a:lnR>
                      <a:noFill/>
                    </a:lnR>
                    <a:lnT>
                      <a:noFill/>
                    </a:lnT>
                    <a:lnB>
                      <a:noFill/>
                    </a:lnB>
                    <a:noFill/>
                  </a:tcPr>
                </a:tc>
                <a:tc>
                  <a:txBody>
                    <a:bodyPr/>
                    <a:lstStyle/>
                    <a:p>
                      <a:r>
                        <a:rPr lang="en-IN" dirty="0"/>
                        <a:t>Yes</a:t>
                      </a:r>
                    </a:p>
                  </a:txBody>
                  <a:tcPr anchor="ctr">
                    <a:lnL>
                      <a:noFill/>
                    </a:lnL>
                    <a:lnR>
                      <a:noFill/>
                    </a:lnR>
                    <a:lnT>
                      <a:noFill/>
                    </a:lnT>
                    <a:lnB>
                      <a:noFill/>
                    </a:lnB>
                    <a:noFill/>
                  </a:tcPr>
                </a:tc>
                <a:extLst>
                  <a:ext uri="{0D108BD9-81ED-4DB2-BD59-A6C34878D82A}">
                    <a16:rowId xmlns:a16="http://schemas.microsoft.com/office/drawing/2014/main" val="126562576"/>
                  </a:ext>
                </a:extLst>
              </a:tr>
            </a:tbl>
          </a:graphicData>
        </a:graphic>
      </p:graphicFrame>
      <p:sp>
        <p:nvSpPr>
          <p:cNvPr id="4" name="Rectangle 1">
            <a:extLst>
              <a:ext uri="{FF2B5EF4-FFF2-40B4-BE49-F238E27FC236}">
                <a16:creationId xmlns:a16="http://schemas.microsoft.com/office/drawing/2014/main" id="{0E9C19E6-05A4-906C-E334-C903A8E3DCD0}"/>
              </a:ext>
            </a:extLst>
          </p:cNvPr>
          <p:cNvSpPr>
            <a:spLocks noChangeArrowheads="1"/>
          </p:cNvSpPr>
          <p:nvPr/>
        </p:nvSpPr>
        <p:spPr bwMode="auto">
          <a:xfrm>
            <a:off x="634805" y="1611705"/>
            <a:ext cx="97750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 Differences Between Primitive and Non-Primitive Data Types:</a:t>
            </a:r>
          </a:p>
        </p:txBody>
      </p:sp>
    </p:spTree>
    <p:extLst>
      <p:ext uri="{BB962C8B-B14F-4D97-AF65-F5344CB8AC3E}">
        <p14:creationId xmlns:p14="http://schemas.microsoft.com/office/powerpoint/2010/main" val="248937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440540" cy="646331"/>
          </a:xfrm>
          <a:prstGeom prst="rect">
            <a:avLst/>
          </a:prstGeom>
          <a:noFill/>
        </p:spPr>
        <p:txBody>
          <a:bodyPr wrap="none" rtlCol="0">
            <a:spAutoFit/>
          </a:bodyPr>
          <a:lstStyle/>
          <a:p>
            <a:r>
              <a:rPr lang="en-US" sz="3600" b="1" dirty="0"/>
              <a:t>DATA TYPES</a:t>
            </a:r>
            <a:endParaRPr lang="en-IN" sz="3600" b="1" dirty="0"/>
          </a:p>
        </p:txBody>
      </p:sp>
      <p:sp>
        <p:nvSpPr>
          <p:cNvPr id="4" name="Rectangle 1">
            <a:extLst>
              <a:ext uri="{FF2B5EF4-FFF2-40B4-BE49-F238E27FC236}">
                <a16:creationId xmlns:a16="http://schemas.microsoft.com/office/drawing/2014/main" id="{0E9C19E6-05A4-906C-E334-C903A8E3DCD0}"/>
              </a:ext>
            </a:extLst>
          </p:cNvPr>
          <p:cNvSpPr>
            <a:spLocks noChangeArrowheads="1"/>
          </p:cNvSpPr>
          <p:nvPr/>
        </p:nvSpPr>
        <p:spPr bwMode="auto">
          <a:xfrm>
            <a:off x="609600" y="980420"/>
            <a:ext cx="1095345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Wrappers for Primitive Types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Java provides wrapper classes for all primitive data types. These wrapper classes are useful when you need to treat primitives as objects, such as in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collections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(e.g.,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ArrayList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or HashMap).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p>
          <a:p>
            <a:r>
              <a:rPr lang="en-US" sz="1600" b="0" dirty="0">
                <a:solidFill>
                  <a:srgbClr val="267F99"/>
                </a:solidFill>
                <a:effectLst/>
                <a:latin typeface="Arial" panose="020B0604020202020204" pitchFamily="34" charset="0"/>
                <a:cs typeface="Arial" panose="020B0604020202020204" pitchFamily="34" charset="0"/>
              </a:rPr>
              <a:t>Integer</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num</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10</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Autoboxing from int to Integer</a:t>
            </a:r>
            <a:endParaRPr lang="en-US" sz="1600" b="0" dirty="0">
              <a:solidFill>
                <a:srgbClr val="3B3B3B"/>
              </a:solidFill>
              <a:effectLst/>
              <a:latin typeface="Arial" panose="020B0604020202020204" pitchFamily="34" charset="0"/>
              <a:cs typeface="Arial" panose="020B0604020202020204" pitchFamily="34" charset="0"/>
            </a:endParaRPr>
          </a:p>
          <a:p>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primitiveNum</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num</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Unboxing from Integer to int</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Autoboxing</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Automatically converts a primitive type to its corresponding wrapper object.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Unboxing</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Automatically converts a wrapper object back to its corresponding primitive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9C36053B-68DD-2282-3C80-5533B1CDA957}"/>
              </a:ext>
            </a:extLst>
          </p:cNvPr>
          <p:cNvGraphicFramePr>
            <a:graphicFrameLocks noGrp="1"/>
          </p:cNvGraphicFramePr>
          <p:nvPr>
            <p:extLst>
              <p:ext uri="{D42A27DB-BD31-4B8C-83A1-F6EECF244321}">
                <p14:modId xmlns:p14="http://schemas.microsoft.com/office/powerpoint/2010/main" val="1331068813"/>
              </p:ext>
            </p:extLst>
          </p:nvPr>
        </p:nvGraphicFramePr>
        <p:xfrm>
          <a:off x="628943" y="3429000"/>
          <a:ext cx="8896058" cy="3291840"/>
        </p:xfrm>
        <a:graphic>
          <a:graphicData uri="http://schemas.openxmlformats.org/drawingml/2006/table">
            <a:tbl>
              <a:tblPr/>
              <a:tblGrid>
                <a:gridCol w="4448029">
                  <a:extLst>
                    <a:ext uri="{9D8B030D-6E8A-4147-A177-3AD203B41FA5}">
                      <a16:colId xmlns:a16="http://schemas.microsoft.com/office/drawing/2014/main" val="489466096"/>
                    </a:ext>
                  </a:extLst>
                </a:gridCol>
                <a:gridCol w="4448029">
                  <a:extLst>
                    <a:ext uri="{9D8B030D-6E8A-4147-A177-3AD203B41FA5}">
                      <a16:colId xmlns:a16="http://schemas.microsoft.com/office/drawing/2014/main" val="1868616942"/>
                    </a:ext>
                  </a:extLst>
                </a:gridCol>
              </a:tblGrid>
              <a:tr h="330200">
                <a:tc>
                  <a:txBody>
                    <a:bodyPr/>
                    <a:lstStyle/>
                    <a:p>
                      <a:r>
                        <a:rPr lang="en-IN" b="1" dirty="0"/>
                        <a:t>Primitive Type</a:t>
                      </a:r>
                      <a:endParaRPr lang="en-IN" dirty="0"/>
                    </a:p>
                  </a:txBody>
                  <a:tcPr anchor="ctr">
                    <a:lnL>
                      <a:noFill/>
                    </a:lnL>
                    <a:lnR>
                      <a:noFill/>
                    </a:lnR>
                    <a:lnT>
                      <a:noFill/>
                    </a:lnT>
                    <a:lnB>
                      <a:noFill/>
                    </a:lnB>
                    <a:noFill/>
                  </a:tcPr>
                </a:tc>
                <a:tc>
                  <a:txBody>
                    <a:bodyPr/>
                    <a:lstStyle/>
                    <a:p>
                      <a:r>
                        <a:rPr lang="en-IN" b="1"/>
                        <a:t>Wrapper Class</a:t>
                      </a:r>
                      <a:endParaRPr lang="en-IN"/>
                    </a:p>
                  </a:txBody>
                  <a:tcPr anchor="ctr">
                    <a:lnL>
                      <a:noFill/>
                    </a:lnL>
                    <a:lnR>
                      <a:noFill/>
                    </a:lnR>
                    <a:lnT>
                      <a:noFill/>
                    </a:lnT>
                    <a:lnB>
                      <a:noFill/>
                    </a:lnB>
                    <a:noFill/>
                  </a:tcPr>
                </a:tc>
                <a:extLst>
                  <a:ext uri="{0D108BD9-81ED-4DB2-BD59-A6C34878D82A}">
                    <a16:rowId xmlns:a16="http://schemas.microsoft.com/office/drawing/2014/main" val="662912024"/>
                  </a:ext>
                </a:extLst>
              </a:tr>
              <a:tr h="330200">
                <a:tc>
                  <a:txBody>
                    <a:bodyPr/>
                    <a:lstStyle/>
                    <a:p>
                      <a:r>
                        <a:rPr lang="en-IN"/>
                        <a:t>byte</a:t>
                      </a:r>
                    </a:p>
                  </a:txBody>
                  <a:tcPr anchor="ctr">
                    <a:lnL>
                      <a:noFill/>
                    </a:lnL>
                    <a:lnR>
                      <a:noFill/>
                    </a:lnR>
                    <a:lnT>
                      <a:noFill/>
                    </a:lnT>
                    <a:lnB>
                      <a:noFill/>
                    </a:lnB>
                    <a:noFill/>
                  </a:tcPr>
                </a:tc>
                <a:tc>
                  <a:txBody>
                    <a:bodyPr/>
                    <a:lstStyle/>
                    <a:p>
                      <a:r>
                        <a:rPr lang="en-IN"/>
                        <a:t>Byte</a:t>
                      </a:r>
                    </a:p>
                  </a:txBody>
                  <a:tcPr anchor="ctr">
                    <a:lnL>
                      <a:noFill/>
                    </a:lnL>
                    <a:lnR>
                      <a:noFill/>
                    </a:lnR>
                    <a:lnT>
                      <a:noFill/>
                    </a:lnT>
                    <a:lnB>
                      <a:noFill/>
                    </a:lnB>
                    <a:noFill/>
                  </a:tcPr>
                </a:tc>
                <a:extLst>
                  <a:ext uri="{0D108BD9-81ED-4DB2-BD59-A6C34878D82A}">
                    <a16:rowId xmlns:a16="http://schemas.microsoft.com/office/drawing/2014/main" val="50635055"/>
                  </a:ext>
                </a:extLst>
              </a:tr>
              <a:tr h="330200">
                <a:tc>
                  <a:txBody>
                    <a:bodyPr/>
                    <a:lstStyle/>
                    <a:p>
                      <a:r>
                        <a:rPr lang="en-IN" dirty="0"/>
                        <a:t>short</a:t>
                      </a:r>
                    </a:p>
                  </a:txBody>
                  <a:tcPr anchor="ctr">
                    <a:lnL>
                      <a:noFill/>
                    </a:lnL>
                    <a:lnR>
                      <a:noFill/>
                    </a:lnR>
                    <a:lnT>
                      <a:noFill/>
                    </a:lnT>
                    <a:lnB>
                      <a:noFill/>
                    </a:lnB>
                    <a:noFill/>
                  </a:tcPr>
                </a:tc>
                <a:tc>
                  <a:txBody>
                    <a:bodyPr/>
                    <a:lstStyle/>
                    <a:p>
                      <a:r>
                        <a:rPr lang="en-IN"/>
                        <a:t>Short</a:t>
                      </a:r>
                    </a:p>
                  </a:txBody>
                  <a:tcPr anchor="ctr">
                    <a:lnL>
                      <a:noFill/>
                    </a:lnL>
                    <a:lnR>
                      <a:noFill/>
                    </a:lnR>
                    <a:lnT>
                      <a:noFill/>
                    </a:lnT>
                    <a:lnB>
                      <a:noFill/>
                    </a:lnB>
                    <a:noFill/>
                  </a:tcPr>
                </a:tc>
                <a:extLst>
                  <a:ext uri="{0D108BD9-81ED-4DB2-BD59-A6C34878D82A}">
                    <a16:rowId xmlns:a16="http://schemas.microsoft.com/office/drawing/2014/main" val="3160765976"/>
                  </a:ext>
                </a:extLst>
              </a:tr>
              <a:tr h="330200">
                <a:tc>
                  <a:txBody>
                    <a:bodyPr/>
                    <a:lstStyle/>
                    <a:p>
                      <a:r>
                        <a:rPr lang="en-IN" dirty="0"/>
                        <a:t>int</a:t>
                      </a:r>
                    </a:p>
                  </a:txBody>
                  <a:tcPr anchor="ctr">
                    <a:lnL>
                      <a:noFill/>
                    </a:lnL>
                    <a:lnR>
                      <a:noFill/>
                    </a:lnR>
                    <a:lnT>
                      <a:noFill/>
                    </a:lnT>
                    <a:lnB>
                      <a:noFill/>
                    </a:lnB>
                    <a:noFill/>
                  </a:tcPr>
                </a:tc>
                <a:tc>
                  <a:txBody>
                    <a:bodyPr/>
                    <a:lstStyle/>
                    <a:p>
                      <a:r>
                        <a:rPr lang="en-IN"/>
                        <a:t>Integer</a:t>
                      </a:r>
                    </a:p>
                  </a:txBody>
                  <a:tcPr anchor="ctr">
                    <a:lnL>
                      <a:noFill/>
                    </a:lnL>
                    <a:lnR>
                      <a:noFill/>
                    </a:lnR>
                    <a:lnT>
                      <a:noFill/>
                    </a:lnT>
                    <a:lnB>
                      <a:noFill/>
                    </a:lnB>
                    <a:noFill/>
                  </a:tcPr>
                </a:tc>
                <a:extLst>
                  <a:ext uri="{0D108BD9-81ED-4DB2-BD59-A6C34878D82A}">
                    <a16:rowId xmlns:a16="http://schemas.microsoft.com/office/drawing/2014/main" val="717164095"/>
                  </a:ext>
                </a:extLst>
              </a:tr>
              <a:tr h="330200">
                <a:tc>
                  <a:txBody>
                    <a:bodyPr/>
                    <a:lstStyle/>
                    <a:p>
                      <a:r>
                        <a:rPr lang="en-IN"/>
                        <a:t>long</a:t>
                      </a:r>
                    </a:p>
                  </a:txBody>
                  <a:tcPr anchor="ctr">
                    <a:lnL>
                      <a:noFill/>
                    </a:lnL>
                    <a:lnR>
                      <a:noFill/>
                    </a:lnR>
                    <a:lnT>
                      <a:noFill/>
                    </a:lnT>
                    <a:lnB>
                      <a:noFill/>
                    </a:lnB>
                    <a:noFill/>
                  </a:tcPr>
                </a:tc>
                <a:tc>
                  <a:txBody>
                    <a:bodyPr/>
                    <a:lstStyle/>
                    <a:p>
                      <a:r>
                        <a:rPr lang="en-IN"/>
                        <a:t>Long</a:t>
                      </a:r>
                    </a:p>
                  </a:txBody>
                  <a:tcPr anchor="ctr">
                    <a:lnL>
                      <a:noFill/>
                    </a:lnL>
                    <a:lnR>
                      <a:noFill/>
                    </a:lnR>
                    <a:lnT>
                      <a:noFill/>
                    </a:lnT>
                    <a:lnB>
                      <a:noFill/>
                    </a:lnB>
                    <a:noFill/>
                  </a:tcPr>
                </a:tc>
                <a:extLst>
                  <a:ext uri="{0D108BD9-81ED-4DB2-BD59-A6C34878D82A}">
                    <a16:rowId xmlns:a16="http://schemas.microsoft.com/office/drawing/2014/main" val="2830089434"/>
                  </a:ext>
                </a:extLst>
              </a:tr>
              <a:tr h="330200">
                <a:tc>
                  <a:txBody>
                    <a:bodyPr/>
                    <a:lstStyle/>
                    <a:p>
                      <a:r>
                        <a:rPr lang="en-IN" dirty="0"/>
                        <a:t>float</a:t>
                      </a:r>
                    </a:p>
                  </a:txBody>
                  <a:tcPr anchor="ctr">
                    <a:lnL>
                      <a:noFill/>
                    </a:lnL>
                    <a:lnR>
                      <a:noFill/>
                    </a:lnR>
                    <a:lnT>
                      <a:noFill/>
                    </a:lnT>
                    <a:lnB>
                      <a:noFill/>
                    </a:lnB>
                    <a:noFill/>
                  </a:tcPr>
                </a:tc>
                <a:tc>
                  <a:txBody>
                    <a:bodyPr/>
                    <a:lstStyle/>
                    <a:p>
                      <a:r>
                        <a:rPr lang="en-IN"/>
                        <a:t>Float</a:t>
                      </a:r>
                    </a:p>
                  </a:txBody>
                  <a:tcPr anchor="ctr">
                    <a:lnL>
                      <a:noFill/>
                    </a:lnL>
                    <a:lnR>
                      <a:noFill/>
                    </a:lnR>
                    <a:lnT>
                      <a:noFill/>
                    </a:lnT>
                    <a:lnB>
                      <a:noFill/>
                    </a:lnB>
                    <a:noFill/>
                  </a:tcPr>
                </a:tc>
                <a:extLst>
                  <a:ext uri="{0D108BD9-81ED-4DB2-BD59-A6C34878D82A}">
                    <a16:rowId xmlns:a16="http://schemas.microsoft.com/office/drawing/2014/main" val="291496367"/>
                  </a:ext>
                </a:extLst>
              </a:tr>
              <a:tr h="330200">
                <a:tc>
                  <a:txBody>
                    <a:bodyPr/>
                    <a:lstStyle/>
                    <a:p>
                      <a:r>
                        <a:rPr lang="en-IN"/>
                        <a:t>double</a:t>
                      </a:r>
                    </a:p>
                  </a:txBody>
                  <a:tcPr anchor="ctr">
                    <a:lnL>
                      <a:noFill/>
                    </a:lnL>
                    <a:lnR>
                      <a:noFill/>
                    </a:lnR>
                    <a:lnT>
                      <a:noFill/>
                    </a:lnT>
                    <a:lnB>
                      <a:noFill/>
                    </a:lnB>
                    <a:noFill/>
                  </a:tcPr>
                </a:tc>
                <a:tc>
                  <a:txBody>
                    <a:bodyPr/>
                    <a:lstStyle/>
                    <a:p>
                      <a:r>
                        <a:rPr lang="en-IN"/>
                        <a:t>Double</a:t>
                      </a:r>
                    </a:p>
                  </a:txBody>
                  <a:tcPr anchor="ctr">
                    <a:lnL>
                      <a:noFill/>
                    </a:lnL>
                    <a:lnR>
                      <a:noFill/>
                    </a:lnR>
                    <a:lnT>
                      <a:noFill/>
                    </a:lnT>
                    <a:lnB>
                      <a:noFill/>
                    </a:lnB>
                    <a:noFill/>
                  </a:tcPr>
                </a:tc>
                <a:extLst>
                  <a:ext uri="{0D108BD9-81ED-4DB2-BD59-A6C34878D82A}">
                    <a16:rowId xmlns:a16="http://schemas.microsoft.com/office/drawing/2014/main" val="509451099"/>
                  </a:ext>
                </a:extLst>
              </a:tr>
              <a:tr h="330200">
                <a:tc>
                  <a:txBody>
                    <a:bodyPr/>
                    <a:lstStyle/>
                    <a:p>
                      <a:r>
                        <a:rPr lang="en-IN"/>
                        <a:t>char</a:t>
                      </a:r>
                    </a:p>
                  </a:txBody>
                  <a:tcPr anchor="ctr">
                    <a:lnL>
                      <a:noFill/>
                    </a:lnL>
                    <a:lnR>
                      <a:noFill/>
                    </a:lnR>
                    <a:lnT>
                      <a:noFill/>
                    </a:lnT>
                    <a:lnB>
                      <a:noFill/>
                    </a:lnB>
                    <a:noFill/>
                  </a:tcPr>
                </a:tc>
                <a:tc>
                  <a:txBody>
                    <a:bodyPr/>
                    <a:lstStyle/>
                    <a:p>
                      <a:r>
                        <a:rPr lang="en-IN"/>
                        <a:t>Character</a:t>
                      </a:r>
                    </a:p>
                  </a:txBody>
                  <a:tcPr anchor="ctr">
                    <a:lnL>
                      <a:noFill/>
                    </a:lnL>
                    <a:lnR>
                      <a:noFill/>
                    </a:lnR>
                    <a:lnT>
                      <a:noFill/>
                    </a:lnT>
                    <a:lnB>
                      <a:noFill/>
                    </a:lnB>
                    <a:noFill/>
                  </a:tcPr>
                </a:tc>
                <a:extLst>
                  <a:ext uri="{0D108BD9-81ED-4DB2-BD59-A6C34878D82A}">
                    <a16:rowId xmlns:a16="http://schemas.microsoft.com/office/drawing/2014/main" val="290555011"/>
                  </a:ext>
                </a:extLst>
              </a:tr>
              <a:tr h="330200">
                <a:tc>
                  <a:txBody>
                    <a:bodyPr/>
                    <a:lstStyle/>
                    <a:p>
                      <a:r>
                        <a:rPr lang="en-IN"/>
                        <a:t>boolean</a:t>
                      </a:r>
                    </a:p>
                  </a:txBody>
                  <a:tcPr anchor="ctr">
                    <a:lnL>
                      <a:noFill/>
                    </a:lnL>
                    <a:lnR>
                      <a:noFill/>
                    </a:lnR>
                    <a:lnT>
                      <a:noFill/>
                    </a:lnT>
                    <a:lnB>
                      <a:noFill/>
                    </a:lnB>
                    <a:noFill/>
                  </a:tcPr>
                </a:tc>
                <a:tc>
                  <a:txBody>
                    <a:bodyPr/>
                    <a:lstStyle/>
                    <a:p>
                      <a:r>
                        <a:rPr lang="en-IN" dirty="0"/>
                        <a:t>Boolean</a:t>
                      </a:r>
                    </a:p>
                  </a:txBody>
                  <a:tcPr anchor="ctr">
                    <a:lnL>
                      <a:noFill/>
                    </a:lnL>
                    <a:lnR>
                      <a:noFill/>
                    </a:lnR>
                    <a:lnT>
                      <a:noFill/>
                    </a:lnT>
                    <a:lnB>
                      <a:noFill/>
                    </a:lnB>
                    <a:noFill/>
                  </a:tcPr>
                </a:tc>
                <a:extLst>
                  <a:ext uri="{0D108BD9-81ED-4DB2-BD59-A6C34878D82A}">
                    <a16:rowId xmlns:a16="http://schemas.microsoft.com/office/drawing/2014/main" val="2905484921"/>
                  </a:ext>
                </a:extLst>
              </a:tr>
            </a:tbl>
          </a:graphicData>
        </a:graphic>
      </p:graphicFrame>
    </p:spTree>
    <p:extLst>
      <p:ext uri="{BB962C8B-B14F-4D97-AF65-F5344CB8AC3E}">
        <p14:creationId xmlns:p14="http://schemas.microsoft.com/office/powerpoint/2010/main" val="2143670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268378" cy="646331"/>
          </a:xfrm>
          <a:prstGeom prst="rect">
            <a:avLst/>
          </a:prstGeom>
          <a:noFill/>
        </p:spPr>
        <p:txBody>
          <a:bodyPr wrap="none" rtlCol="0">
            <a:spAutoFit/>
          </a:bodyPr>
          <a:lstStyle/>
          <a:p>
            <a:r>
              <a:rPr lang="en-US" sz="3600" b="1" dirty="0"/>
              <a:t>VARIABLES</a:t>
            </a:r>
            <a:endParaRPr lang="en-IN" sz="3600" b="1" dirty="0"/>
          </a:p>
        </p:txBody>
      </p:sp>
      <p:sp>
        <p:nvSpPr>
          <p:cNvPr id="6" name="TextBox 5">
            <a:extLst>
              <a:ext uri="{FF2B5EF4-FFF2-40B4-BE49-F238E27FC236}">
                <a16:creationId xmlns:a16="http://schemas.microsoft.com/office/drawing/2014/main" id="{94034C4C-05F0-A05E-6E13-0565B64CEF64}"/>
              </a:ext>
            </a:extLst>
          </p:cNvPr>
          <p:cNvSpPr txBox="1"/>
          <p:nvPr/>
        </p:nvSpPr>
        <p:spPr>
          <a:xfrm>
            <a:off x="609600" y="1152704"/>
            <a:ext cx="10287000" cy="3970318"/>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VARIABLES</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In Java, </a:t>
            </a:r>
            <a:r>
              <a:rPr lang="en-US" sz="1600" b="1" dirty="0">
                <a:latin typeface="Arial" panose="020B0604020202020204" pitchFamily="34" charset="0"/>
                <a:cs typeface="Arial" panose="020B0604020202020204" pitchFamily="34" charset="0"/>
              </a:rPr>
              <a:t>variables</a:t>
            </a:r>
            <a:r>
              <a:rPr lang="en-US" sz="1600" dirty="0">
                <a:latin typeface="Arial" panose="020B0604020202020204" pitchFamily="34" charset="0"/>
                <a:cs typeface="Arial" panose="020B0604020202020204" pitchFamily="34" charset="0"/>
              </a:rPr>
              <a:t> are fundamental components used to store data that can be referenced and manipulated within a program. Every variable in Java must be declared with a specific data type, which defines the kind of data it can hold. Understanding the types, scope, lifetime, and initialization of variables is crucial for writing efficient Java code.</a:t>
            </a:r>
          </a:p>
          <a:p>
            <a:endParaRPr lang="en-US" sz="16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Types of Variables in Java</a:t>
            </a:r>
          </a:p>
          <a:p>
            <a:endParaRPr lang="en-US"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Java provides three types of variables:</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latin typeface="Arial" panose="020B0604020202020204" pitchFamily="34" charset="0"/>
                <a:cs typeface="Arial" panose="020B0604020202020204" pitchFamily="34" charset="0"/>
              </a:rPr>
              <a:t>Local Variables</a:t>
            </a: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latin typeface="Arial" panose="020B0604020202020204" pitchFamily="34" charset="0"/>
                <a:cs typeface="Arial" panose="020B0604020202020204" pitchFamily="34" charset="0"/>
              </a:rPr>
              <a:t>Instance Variables (Non-static Fields)</a:t>
            </a: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b="1" dirty="0">
                <a:latin typeface="Arial" panose="020B0604020202020204" pitchFamily="34" charset="0"/>
                <a:cs typeface="Arial" panose="020B0604020202020204" pitchFamily="34" charset="0"/>
              </a:rPr>
              <a:t>Class Variables (Static Fields)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6294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268378" cy="646331"/>
          </a:xfrm>
          <a:prstGeom prst="rect">
            <a:avLst/>
          </a:prstGeom>
          <a:noFill/>
        </p:spPr>
        <p:txBody>
          <a:bodyPr wrap="none" rtlCol="0">
            <a:spAutoFit/>
          </a:bodyPr>
          <a:lstStyle/>
          <a:p>
            <a:r>
              <a:rPr lang="en-US" sz="3600" b="1" dirty="0"/>
              <a:t>VARIABLES</a:t>
            </a:r>
            <a:endParaRPr lang="en-IN" sz="3600" b="1" dirty="0"/>
          </a:p>
        </p:txBody>
      </p:sp>
      <p:sp>
        <p:nvSpPr>
          <p:cNvPr id="2" name="Rectangle 1">
            <a:extLst>
              <a:ext uri="{FF2B5EF4-FFF2-40B4-BE49-F238E27FC236}">
                <a16:creationId xmlns:a16="http://schemas.microsoft.com/office/drawing/2014/main" id="{012A73A7-C4D4-5555-2B95-74093CA8D4B3}"/>
              </a:ext>
            </a:extLst>
          </p:cNvPr>
          <p:cNvSpPr>
            <a:spLocks noChangeArrowheads="1"/>
          </p:cNvSpPr>
          <p:nvPr/>
        </p:nvSpPr>
        <p:spPr bwMode="auto">
          <a:xfrm>
            <a:off x="609600" y="1108075"/>
            <a:ext cx="109728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Local Variables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Local variables are declared inside methods, constructors, or blocks (such as loops or conditionals) and are only accessible within those methods or blocks. They are created when the method is called and destroyed once the method execution is complete.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 Points: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Must be initialized before use.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Have method/block-level scope.</a:t>
            </a:r>
          </a:p>
          <a:p>
            <a:pPr marL="285750" indent="-285750">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Cannot have access modifiers like public, private, or protected.</a:t>
            </a:r>
          </a:p>
          <a:p>
            <a:b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Characteristics:</a:t>
            </a: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Local variables do not have a default value, so you must explicitly initialize them before use.</a:t>
            </a: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They are stored in the </a:t>
            </a:r>
            <a:r>
              <a:rPr lang="en-US" sz="1600" b="1" dirty="0">
                <a:latin typeface="Arial" panose="020B0604020202020204" pitchFamily="34" charset="0"/>
                <a:cs typeface="Arial" panose="020B0604020202020204" pitchFamily="34" charset="0"/>
              </a:rPr>
              <a:t>stack memory</a:t>
            </a:r>
            <a:r>
              <a:rPr lang="en-US" sz="1600"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The scope of local variables is limited to the method/block where they are declared.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142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268378" cy="646331"/>
          </a:xfrm>
          <a:prstGeom prst="rect">
            <a:avLst/>
          </a:prstGeom>
          <a:noFill/>
        </p:spPr>
        <p:txBody>
          <a:bodyPr wrap="none" rtlCol="0">
            <a:spAutoFit/>
          </a:bodyPr>
          <a:lstStyle/>
          <a:p>
            <a:r>
              <a:rPr lang="en-US" sz="3600" b="1" dirty="0"/>
              <a:t>VARIABLES</a:t>
            </a:r>
            <a:endParaRPr lang="en-IN" sz="3600" b="1" dirty="0"/>
          </a:p>
        </p:txBody>
      </p:sp>
      <p:sp>
        <p:nvSpPr>
          <p:cNvPr id="6" name="TextBox 5">
            <a:extLst>
              <a:ext uri="{FF2B5EF4-FFF2-40B4-BE49-F238E27FC236}">
                <a16:creationId xmlns:a16="http://schemas.microsoft.com/office/drawing/2014/main" id="{94034C4C-05F0-A05E-6E13-0565B64CEF64}"/>
              </a:ext>
            </a:extLst>
          </p:cNvPr>
          <p:cNvSpPr txBox="1"/>
          <p:nvPr/>
        </p:nvSpPr>
        <p:spPr>
          <a:xfrm>
            <a:off x="609600" y="1152704"/>
            <a:ext cx="10287000" cy="5509200"/>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Syntax:</a:t>
            </a:r>
          </a:p>
          <a:p>
            <a:r>
              <a:rPr lang="en-IN" sz="1600" b="0" dirty="0">
                <a:solidFill>
                  <a:srgbClr val="0000FF"/>
                </a:solidFill>
                <a:effectLst/>
                <a:latin typeface="Arial" panose="020B0604020202020204" pitchFamily="34" charset="0"/>
                <a:cs typeface="Arial" panose="020B0604020202020204" pitchFamily="34" charset="0"/>
              </a:rPr>
              <a:t>public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class</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Main</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public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void</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795E26"/>
                </a:solidFill>
                <a:effectLst/>
                <a:latin typeface="Arial" panose="020B0604020202020204" pitchFamily="34" charset="0"/>
                <a:cs typeface="Arial" panose="020B0604020202020204" pitchFamily="34" charset="0"/>
              </a:rPr>
              <a:t>calculateSum</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a</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5</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Local variable</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b</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10</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Local variable</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sum</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a</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b</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267F99"/>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70C1"/>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"Sum: "</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sum</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a:t>
            </a:r>
            <a:endParaRPr lang="en-IN" sz="2400" dirty="0">
              <a:solidFill>
                <a:srgbClr val="3B3B3B"/>
              </a:solidFill>
              <a:latin typeface="Arial" panose="020B0604020202020204" pitchFamily="34" charset="0"/>
              <a:cs typeface="Arial" panose="020B0604020202020204" pitchFamily="34" charset="0"/>
            </a:endParaRPr>
          </a:p>
          <a:p>
            <a:r>
              <a:rPr lang="en-IN" sz="2400" b="1" dirty="0">
                <a:solidFill>
                  <a:srgbClr val="3B3B3B"/>
                </a:solidFill>
                <a:latin typeface="Arial" panose="020B0604020202020204" pitchFamily="34" charset="0"/>
                <a:cs typeface="Arial" panose="020B0604020202020204" pitchFamily="34" charset="0"/>
              </a:rPr>
              <a:t>Example:</a:t>
            </a:r>
          </a:p>
          <a:p>
            <a:r>
              <a:rPr lang="en-IN" sz="1600" b="0" dirty="0">
                <a:solidFill>
                  <a:srgbClr val="0000FF"/>
                </a:solidFill>
                <a:effectLst/>
                <a:latin typeface="Arial" panose="020B0604020202020204" pitchFamily="34" charset="0"/>
                <a:cs typeface="Arial" panose="020B0604020202020204" pitchFamily="34" charset="0"/>
              </a:rPr>
              <a:t>public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class</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Main</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public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void</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795E26"/>
                </a:solidFill>
                <a:effectLst/>
                <a:latin typeface="Arial" panose="020B0604020202020204" pitchFamily="34" charset="0"/>
                <a:cs typeface="Arial" panose="020B0604020202020204" pitchFamily="34" charset="0"/>
              </a:rPr>
              <a:t>displayMessage</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String</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message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31515"/>
                </a:solidFill>
                <a:effectLst/>
                <a:latin typeface="Arial" panose="020B0604020202020204" pitchFamily="34" charset="0"/>
                <a:cs typeface="Arial" panose="020B0604020202020204" pitchFamily="34" charset="0"/>
              </a:rPr>
              <a:t>"Hello, World!"</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Local variable</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267F99"/>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70C1"/>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001080"/>
                </a:solidFill>
                <a:effectLst/>
                <a:latin typeface="Arial" panose="020B0604020202020204" pitchFamily="34" charset="0"/>
                <a:cs typeface="Arial" panose="020B0604020202020204" pitchFamily="34" charset="0"/>
              </a:rPr>
              <a:t>message</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public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static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void</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795E26"/>
                </a:solidFill>
                <a:effectLst/>
                <a:latin typeface="Arial" panose="020B0604020202020204" pitchFamily="34" charset="0"/>
                <a:cs typeface="Arial" panose="020B0604020202020204" pitchFamily="34" charset="0"/>
              </a:rPr>
              <a:t>main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267F99"/>
                </a:solidFill>
                <a:effectLst/>
                <a:latin typeface="Arial" panose="020B0604020202020204" pitchFamily="34" charset="0"/>
                <a:cs typeface="Arial" panose="020B0604020202020204" pitchFamily="34" charset="0"/>
              </a:rPr>
              <a:t>String</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args</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Main</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obj</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new</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795E26"/>
                </a:solidFill>
                <a:effectLst/>
                <a:latin typeface="Arial" panose="020B0604020202020204" pitchFamily="34" charset="0"/>
                <a:cs typeface="Arial" panose="020B0604020202020204" pitchFamily="34" charset="0"/>
              </a:rPr>
              <a:t>Main</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obj</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displayMessage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Output: Hello, World!</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3762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268378" cy="646331"/>
          </a:xfrm>
          <a:prstGeom prst="rect">
            <a:avLst/>
          </a:prstGeom>
          <a:noFill/>
        </p:spPr>
        <p:txBody>
          <a:bodyPr wrap="none" rtlCol="0">
            <a:spAutoFit/>
          </a:bodyPr>
          <a:lstStyle/>
          <a:p>
            <a:r>
              <a:rPr lang="en-US" sz="3600" b="1" dirty="0"/>
              <a:t>VARIABLES</a:t>
            </a:r>
            <a:endParaRPr lang="en-IN" sz="3600" b="1" dirty="0"/>
          </a:p>
        </p:txBody>
      </p:sp>
      <p:sp>
        <p:nvSpPr>
          <p:cNvPr id="6" name="TextBox 5">
            <a:extLst>
              <a:ext uri="{FF2B5EF4-FFF2-40B4-BE49-F238E27FC236}">
                <a16:creationId xmlns:a16="http://schemas.microsoft.com/office/drawing/2014/main" id="{94034C4C-05F0-A05E-6E13-0565B64CEF64}"/>
              </a:ext>
            </a:extLst>
          </p:cNvPr>
          <p:cNvSpPr txBox="1"/>
          <p:nvPr/>
        </p:nvSpPr>
        <p:spPr>
          <a:xfrm>
            <a:off x="609600" y="1152704"/>
            <a:ext cx="10287000"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Instance Variables (Non-Static Fields)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Instance variables are declared inside a class but outside any method, constructor, or block. These variables are created when an instance (or object) of the class is created and are destroyed when the object is destroyed. They represent the properties or attributes of an object.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 Points: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They have object-level scope, meaning each instance of the class has its own copy.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They can have access modifiers (private, public, protected).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They can be initialized when declared or within a constructor.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Characteristics: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Instance variables are initialized with default values if not explicitly initialized:</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Numeric types (e.g., int, float) default to 0.</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boolean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defaults to false.</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 references (e.g., String) default to null.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They are stored in the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heap memory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because they are associated with objects.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Their scope is the entire class, but their accessibility depends on the access modifier.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7904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268378" cy="646331"/>
          </a:xfrm>
          <a:prstGeom prst="rect">
            <a:avLst/>
          </a:prstGeom>
          <a:noFill/>
        </p:spPr>
        <p:txBody>
          <a:bodyPr wrap="none" rtlCol="0">
            <a:spAutoFit/>
          </a:bodyPr>
          <a:lstStyle/>
          <a:p>
            <a:r>
              <a:rPr lang="en-US" sz="3600" b="1" dirty="0"/>
              <a:t>VARIABLES</a:t>
            </a:r>
            <a:endParaRPr lang="en-IN" sz="3600" b="1" dirty="0"/>
          </a:p>
        </p:txBody>
      </p:sp>
      <p:sp>
        <p:nvSpPr>
          <p:cNvPr id="6" name="TextBox 5">
            <a:extLst>
              <a:ext uri="{FF2B5EF4-FFF2-40B4-BE49-F238E27FC236}">
                <a16:creationId xmlns:a16="http://schemas.microsoft.com/office/drawing/2014/main" id="{94034C4C-05F0-A05E-6E13-0565B64CEF64}"/>
              </a:ext>
            </a:extLst>
          </p:cNvPr>
          <p:cNvSpPr txBox="1"/>
          <p:nvPr/>
        </p:nvSpPr>
        <p:spPr>
          <a:xfrm>
            <a:off x="609600" y="1152704"/>
            <a:ext cx="10287000" cy="5786199"/>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Syntax:</a:t>
            </a:r>
          </a:p>
          <a:p>
            <a:r>
              <a:rPr lang="en-IN" sz="1400" b="0" dirty="0">
                <a:solidFill>
                  <a:srgbClr val="0000FF"/>
                </a:solidFill>
                <a:effectLst/>
                <a:latin typeface="Arial" panose="020B0604020202020204" pitchFamily="34" charset="0"/>
                <a:cs typeface="Arial" panose="020B0604020202020204" pitchFamily="34" charset="0"/>
              </a:rPr>
              <a:t>public</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FF"/>
                </a:solidFill>
                <a:effectLst/>
                <a:latin typeface="Arial" panose="020B0604020202020204" pitchFamily="34" charset="0"/>
                <a:cs typeface="Arial" panose="020B0604020202020204" pitchFamily="34" charset="0"/>
              </a:rPr>
              <a:t>class</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Main</a:t>
            </a:r>
            <a:r>
              <a:rPr lang="en-IN" sz="1400" b="0" dirty="0">
                <a:solidFill>
                  <a:srgbClr val="3B3B3B"/>
                </a:solidFill>
                <a:effectLst/>
                <a:latin typeface="Arial" panose="020B0604020202020204" pitchFamily="34" charset="0"/>
                <a:cs typeface="Arial" panose="020B0604020202020204" pitchFamily="34" charset="0"/>
              </a:rPr>
              <a:t> {</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int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x</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98658"/>
                </a:solidFill>
                <a:effectLst/>
                <a:latin typeface="Arial" panose="020B0604020202020204" pitchFamily="34" charset="0"/>
                <a:cs typeface="Arial" panose="020B0604020202020204" pitchFamily="34" charset="0"/>
              </a:rPr>
              <a:t>5</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8000"/>
                </a:solidFill>
                <a:effectLst/>
                <a:latin typeface="Arial" panose="020B0604020202020204" pitchFamily="34" charset="0"/>
                <a:cs typeface="Arial" panose="020B0604020202020204" pitchFamily="34" charset="0"/>
              </a:rPr>
              <a:t>// Instance variable</a:t>
            </a:r>
            <a:endParaRPr lang="en-IN" sz="1400" b="0" dirty="0">
              <a:solidFill>
                <a:srgbClr val="3B3B3B"/>
              </a:solidFill>
              <a:effectLst/>
              <a:latin typeface="Arial" panose="020B0604020202020204" pitchFamily="34" charset="0"/>
              <a:cs typeface="Arial" panose="020B0604020202020204" pitchFamily="34" charset="0"/>
            </a:endParaRPr>
          </a:p>
          <a:p>
            <a:br>
              <a:rPr lang="en-IN" sz="1400" b="0" dirty="0">
                <a:solidFill>
                  <a:srgbClr val="3B3B3B"/>
                </a:solidFill>
                <a:effectLst/>
                <a:latin typeface="Arial" panose="020B0604020202020204" pitchFamily="34" charset="0"/>
                <a:cs typeface="Arial" panose="020B0604020202020204" pitchFamily="34" charset="0"/>
              </a:rPr>
            </a:b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FF"/>
                </a:solidFill>
                <a:effectLst/>
                <a:latin typeface="Arial" panose="020B0604020202020204" pitchFamily="34" charset="0"/>
                <a:cs typeface="Arial" panose="020B0604020202020204" pitchFamily="34" charset="0"/>
              </a:rPr>
              <a:t>public</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FF"/>
                </a:solidFill>
                <a:effectLst/>
                <a:latin typeface="Arial" panose="020B0604020202020204" pitchFamily="34" charset="0"/>
                <a:cs typeface="Arial" panose="020B0604020202020204" pitchFamily="34" charset="0"/>
              </a:rPr>
              <a:t>static</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void</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795E26"/>
                </a:solidFill>
                <a:effectLst/>
                <a:latin typeface="Arial" panose="020B0604020202020204" pitchFamily="34" charset="0"/>
                <a:cs typeface="Arial" panose="020B0604020202020204" pitchFamily="34" charset="0"/>
              </a:rPr>
              <a:t>main</a:t>
            </a:r>
            <a:r>
              <a:rPr lang="en-IN" sz="1400" b="0" dirty="0">
                <a:solidFill>
                  <a:srgbClr val="3B3B3B"/>
                </a:solidFill>
                <a:effectLst/>
                <a:latin typeface="Arial" panose="020B0604020202020204" pitchFamily="34" charset="0"/>
                <a:cs typeface="Arial" panose="020B0604020202020204" pitchFamily="34" charset="0"/>
              </a:rPr>
              <a:t>(</a:t>
            </a:r>
            <a:r>
              <a:rPr lang="en-IN" sz="1400" b="0" dirty="0">
                <a:solidFill>
                  <a:srgbClr val="267F99"/>
                </a:solidFill>
                <a:effectLst/>
                <a:latin typeface="Arial" panose="020B0604020202020204" pitchFamily="34" charset="0"/>
                <a:cs typeface="Arial" panose="020B0604020202020204" pitchFamily="34" charset="0"/>
              </a:rPr>
              <a:t>String</a:t>
            </a:r>
            <a:r>
              <a:rPr lang="en-IN" sz="1400" b="0" dirty="0">
                <a:solidFill>
                  <a:srgbClr val="3B3B3B"/>
                </a:solidFill>
                <a:effectLst/>
                <a:latin typeface="Arial" panose="020B0604020202020204" pitchFamily="34" charset="0"/>
                <a:cs typeface="Arial" panose="020B0604020202020204" pitchFamily="34" charset="0"/>
              </a:rPr>
              <a:t>[] </a:t>
            </a:r>
            <a:r>
              <a:rPr lang="en-IN" sz="1400" b="0" dirty="0" err="1">
                <a:solidFill>
                  <a:srgbClr val="001080"/>
                </a:solidFill>
                <a:effectLst/>
                <a:latin typeface="Arial" panose="020B0604020202020204" pitchFamily="34" charset="0"/>
                <a:cs typeface="Arial" panose="020B0604020202020204" pitchFamily="34" charset="0"/>
              </a:rPr>
              <a:t>args</a:t>
            </a:r>
            <a:r>
              <a:rPr lang="en-IN" sz="1400" b="0" dirty="0">
                <a:solidFill>
                  <a:srgbClr val="3B3B3B"/>
                </a:solidFill>
                <a:effectLst/>
                <a:latin typeface="Arial" panose="020B0604020202020204" pitchFamily="34" charset="0"/>
                <a:cs typeface="Arial" panose="020B0604020202020204" pitchFamily="34" charset="0"/>
              </a:rPr>
              <a:t>) {</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Main</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obj1</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AF00DB"/>
                </a:solidFill>
                <a:effectLst/>
                <a:latin typeface="Arial" panose="020B0604020202020204" pitchFamily="34" charset="0"/>
                <a:cs typeface="Arial" panose="020B0604020202020204" pitchFamily="34" charset="0"/>
              </a:rPr>
              <a:t>new</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795E26"/>
                </a:solidFill>
                <a:effectLst/>
                <a:latin typeface="Arial" panose="020B0604020202020204" pitchFamily="34" charset="0"/>
                <a:cs typeface="Arial" panose="020B0604020202020204" pitchFamily="34" charset="0"/>
              </a:rPr>
              <a:t>Main</a:t>
            </a:r>
            <a:r>
              <a:rPr lang="en-IN" sz="1400" b="0" dirty="0">
                <a:solidFill>
                  <a:srgbClr val="3B3B3B"/>
                </a:solidFill>
                <a:effectLst/>
                <a:latin typeface="Arial" panose="020B0604020202020204" pitchFamily="34" charset="0"/>
                <a:cs typeface="Arial" panose="020B0604020202020204" pitchFamily="34" charset="0"/>
              </a:rPr>
              <a:t>();</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err="1">
                <a:solidFill>
                  <a:srgbClr val="267F99"/>
                </a:solidFill>
                <a:effectLst/>
                <a:latin typeface="Arial" panose="020B0604020202020204" pitchFamily="34" charset="0"/>
                <a:cs typeface="Arial" panose="020B0604020202020204" pitchFamily="34" charset="0"/>
              </a:rPr>
              <a:t>System</a:t>
            </a:r>
            <a:r>
              <a:rPr lang="en-IN" sz="1400" b="0" dirty="0" err="1">
                <a:solidFill>
                  <a:srgbClr val="3B3B3B"/>
                </a:solidFill>
                <a:effectLst/>
                <a:latin typeface="Arial" panose="020B0604020202020204" pitchFamily="34" charset="0"/>
                <a:cs typeface="Arial" panose="020B0604020202020204" pitchFamily="34" charset="0"/>
              </a:rPr>
              <a:t>.</a:t>
            </a:r>
            <a:r>
              <a:rPr lang="en-IN" sz="1400" b="0" dirty="0" err="1">
                <a:solidFill>
                  <a:srgbClr val="0070C1"/>
                </a:solidFill>
                <a:effectLst/>
                <a:latin typeface="Arial" panose="020B0604020202020204" pitchFamily="34" charset="0"/>
                <a:cs typeface="Arial" panose="020B0604020202020204" pitchFamily="34" charset="0"/>
              </a:rPr>
              <a:t>out</a:t>
            </a:r>
            <a:r>
              <a:rPr lang="en-IN" sz="1400" b="0" dirty="0" err="1">
                <a:solidFill>
                  <a:srgbClr val="3B3B3B"/>
                </a:solidFill>
                <a:effectLst/>
                <a:latin typeface="Arial" panose="020B0604020202020204" pitchFamily="34" charset="0"/>
                <a:cs typeface="Arial" panose="020B0604020202020204" pitchFamily="34" charset="0"/>
              </a:rPr>
              <a:t>.</a:t>
            </a:r>
            <a:r>
              <a:rPr lang="en-IN" sz="1400" b="0" dirty="0" err="1">
                <a:solidFill>
                  <a:srgbClr val="795E26"/>
                </a:solidFill>
                <a:effectLst/>
                <a:latin typeface="Arial" panose="020B0604020202020204" pitchFamily="34" charset="0"/>
                <a:cs typeface="Arial" panose="020B0604020202020204" pitchFamily="34" charset="0"/>
              </a:rPr>
              <a:t>println</a:t>
            </a:r>
            <a:r>
              <a:rPr lang="en-IN" sz="1400" b="0" dirty="0">
                <a:solidFill>
                  <a:srgbClr val="3B3B3B"/>
                </a:solidFill>
                <a:effectLst/>
                <a:latin typeface="Arial" panose="020B0604020202020204" pitchFamily="34" charset="0"/>
                <a:cs typeface="Arial" panose="020B0604020202020204" pitchFamily="34" charset="0"/>
              </a:rPr>
              <a:t>(</a:t>
            </a:r>
            <a:r>
              <a:rPr lang="en-IN" sz="1400" b="0" dirty="0">
                <a:solidFill>
                  <a:srgbClr val="001080"/>
                </a:solidFill>
                <a:effectLst/>
                <a:latin typeface="Arial" panose="020B0604020202020204" pitchFamily="34" charset="0"/>
                <a:cs typeface="Arial" panose="020B0604020202020204" pitchFamily="34" charset="0"/>
              </a:rPr>
              <a:t>obj1</a:t>
            </a:r>
            <a:r>
              <a:rPr lang="en-IN" sz="1400" b="0" dirty="0">
                <a:solidFill>
                  <a:srgbClr val="3B3B3B"/>
                </a:solidFill>
                <a:effectLst/>
                <a:latin typeface="Arial" panose="020B0604020202020204" pitchFamily="34" charset="0"/>
                <a:cs typeface="Arial" panose="020B0604020202020204" pitchFamily="34" charset="0"/>
              </a:rPr>
              <a:t>.</a:t>
            </a:r>
            <a:r>
              <a:rPr lang="en-IN" sz="1400" b="0" dirty="0">
                <a:solidFill>
                  <a:srgbClr val="001080"/>
                </a:solidFill>
                <a:effectLst/>
                <a:latin typeface="Arial" panose="020B0604020202020204" pitchFamily="34" charset="0"/>
                <a:cs typeface="Arial" panose="020B0604020202020204" pitchFamily="34" charset="0"/>
              </a:rPr>
              <a:t>x</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8000"/>
                </a:solidFill>
                <a:effectLst/>
                <a:latin typeface="Arial" panose="020B0604020202020204" pitchFamily="34" charset="0"/>
                <a:cs typeface="Arial" panose="020B0604020202020204" pitchFamily="34" charset="0"/>
              </a:rPr>
              <a:t>// Output: 5</a:t>
            </a:r>
            <a:endParaRPr lang="en-IN" sz="1400" b="0" dirty="0">
              <a:solidFill>
                <a:srgbClr val="3B3B3B"/>
              </a:solidFill>
              <a:effectLst/>
              <a:latin typeface="Arial" panose="020B0604020202020204" pitchFamily="34" charset="0"/>
              <a:cs typeface="Arial" panose="020B0604020202020204" pitchFamily="34" charset="0"/>
            </a:endParaRPr>
          </a:p>
          <a:p>
            <a:r>
              <a:rPr lang="en-IN" sz="1400" b="0" dirty="0">
                <a:solidFill>
                  <a:srgbClr val="3B3B3B"/>
                </a:solidFill>
                <a:effectLst/>
                <a:latin typeface="Arial" panose="020B0604020202020204" pitchFamily="34" charset="0"/>
                <a:cs typeface="Arial" panose="020B0604020202020204" pitchFamily="34" charset="0"/>
              </a:rPr>
              <a:t>    }</a:t>
            </a:r>
          </a:p>
          <a:p>
            <a:r>
              <a:rPr lang="en-IN" sz="1400" b="0" dirty="0">
                <a:solidFill>
                  <a:srgbClr val="3B3B3B"/>
                </a:solidFill>
                <a:effectLst/>
                <a:latin typeface="Arial" panose="020B0604020202020204" pitchFamily="34" charset="0"/>
                <a:cs typeface="Arial" panose="020B0604020202020204" pitchFamily="34" charset="0"/>
              </a:rPr>
              <a:t>}</a:t>
            </a:r>
          </a:p>
          <a:p>
            <a:r>
              <a:rPr lang="en-IN" sz="2400" b="1" dirty="0">
                <a:solidFill>
                  <a:srgbClr val="3B3B3B"/>
                </a:solidFill>
                <a:latin typeface="Arial" panose="020B0604020202020204" pitchFamily="34" charset="0"/>
                <a:cs typeface="Arial" panose="020B0604020202020204" pitchFamily="34" charset="0"/>
              </a:rPr>
              <a:t>Example:</a:t>
            </a:r>
          </a:p>
          <a:p>
            <a:r>
              <a:rPr lang="en-IN" sz="1400" b="0" dirty="0">
                <a:solidFill>
                  <a:srgbClr val="0000FF"/>
                </a:solidFill>
                <a:effectLst/>
                <a:latin typeface="Arial" panose="020B0604020202020204" pitchFamily="34" charset="0"/>
                <a:cs typeface="Arial" panose="020B0604020202020204" pitchFamily="34" charset="0"/>
              </a:rPr>
              <a:t>public</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FF"/>
                </a:solidFill>
                <a:effectLst/>
                <a:latin typeface="Arial" panose="020B0604020202020204" pitchFamily="34" charset="0"/>
                <a:cs typeface="Arial" panose="020B0604020202020204" pitchFamily="34" charset="0"/>
              </a:rPr>
              <a:t>class</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Car</a:t>
            </a:r>
            <a:r>
              <a:rPr lang="en-IN" sz="1400" b="0" dirty="0">
                <a:solidFill>
                  <a:srgbClr val="3B3B3B"/>
                </a:solidFill>
                <a:effectLst/>
                <a:latin typeface="Arial" panose="020B0604020202020204" pitchFamily="34" charset="0"/>
                <a:cs typeface="Arial" panose="020B0604020202020204" pitchFamily="34" charset="0"/>
              </a:rPr>
              <a:t> {</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String</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model</a:t>
            </a:r>
            <a:r>
              <a:rPr lang="en-IN" sz="1400" b="0" dirty="0">
                <a:solidFill>
                  <a:srgbClr val="3B3B3B"/>
                </a:solidFill>
                <a:effectLst/>
                <a:latin typeface="Arial" panose="020B0604020202020204" pitchFamily="34" charset="0"/>
                <a:cs typeface="Arial" panose="020B0604020202020204" pitchFamily="34" charset="0"/>
              </a:rPr>
              <a:t>;</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int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year</a:t>
            </a:r>
            <a:r>
              <a:rPr lang="en-IN" sz="1400" b="0" dirty="0">
                <a:solidFill>
                  <a:srgbClr val="3B3B3B"/>
                </a:solidFill>
                <a:effectLst/>
                <a:latin typeface="Arial" panose="020B0604020202020204" pitchFamily="34" charset="0"/>
                <a:cs typeface="Arial" panose="020B0604020202020204" pitchFamily="34" charset="0"/>
              </a:rPr>
              <a:t>;</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795E26"/>
                </a:solidFill>
                <a:effectLst/>
                <a:latin typeface="Arial" panose="020B0604020202020204" pitchFamily="34" charset="0"/>
                <a:cs typeface="Arial" panose="020B0604020202020204" pitchFamily="34" charset="0"/>
              </a:rPr>
              <a:t>Car</a:t>
            </a:r>
            <a:r>
              <a:rPr lang="en-IN" sz="1400" b="0" dirty="0">
                <a:solidFill>
                  <a:srgbClr val="3B3B3B"/>
                </a:solidFill>
                <a:effectLst/>
                <a:latin typeface="Arial" panose="020B0604020202020204" pitchFamily="34" charset="0"/>
                <a:cs typeface="Arial" panose="020B0604020202020204" pitchFamily="34" charset="0"/>
              </a:rPr>
              <a:t>(</a:t>
            </a:r>
            <a:r>
              <a:rPr lang="en-IN" sz="1400" b="0" dirty="0">
                <a:solidFill>
                  <a:srgbClr val="267F99"/>
                </a:solidFill>
                <a:effectLst/>
                <a:latin typeface="Arial" panose="020B0604020202020204" pitchFamily="34" charset="0"/>
                <a:cs typeface="Arial" panose="020B0604020202020204" pitchFamily="34" charset="0"/>
              </a:rPr>
              <a:t>String</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model</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int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year</a:t>
            </a:r>
            <a:r>
              <a:rPr lang="en-IN" sz="1400" b="0" dirty="0">
                <a:solidFill>
                  <a:srgbClr val="3B3B3B"/>
                </a:solidFill>
                <a:effectLst/>
                <a:latin typeface="Arial" panose="020B0604020202020204" pitchFamily="34" charset="0"/>
                <a:cs typeface="Arial" panose="020B0604020202020204" pitchFamily="34" charset="0"/>
              </a:rPr>
              <a:t>) {</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err="1">
                <a:solidFill>
                  <a:srgbClr val="0000FF"/>
                </a:solidFill>
                <a:effectLst/>
                <a:latin typeface="Arial" panose="020B0604020202020204" pitchFamily="34" charset="0"/>
                <a:cs typeface="Arial" panose="020B0604020202020204" pitchFamily="34" charset="0"/>
              </a:rPr>
              <a:t>this</a:t>
            </a:r>
            <a:r>
              <a:rPr lang="en-IN" sz="1400" b="0" dirty="0" err="1">
                <a:solidFill>
                  <a:srgbClr val="3B3B3B"/>
                </a:solidFill>
                <a:effectLst/>
                <a:latin typeface="Arial" panose="020B0604020202020204" pitchFamily="34" charset="0"/>
                <a:cs typeface="Arial" panose="020B0604020202020204" pitchFamily="34" charset="0"/>
              </a:rPr>
              <a:t>.</a:t>
            </a:r>
            <a:r>
              <a:rPr lang="en-IN" sz="1400" b="0" dirty="0" err="1">
                <a:solidFill>
                  <a:srgbClr val="001080"/>
                </a:solidFill>
                <a:effectLst/>
                <a:latin typeface="Arial" panose="020B0604020202020204" pitchFamily="34" charset="0"/>
                <a:cs typeface="Arial" panose="020B0604020202020204" pitchFamily="34" charset="0"/>
              </a:rPr>
              <a:t>model</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model</a:t>
            </a:r>
            <a:r>
              <a:rPr lang="en-IN" sz="1400" b="0" dirty="0">
                <a:solidFill>
                  <a:srgbClr val="3B3B3B"/>
                </a:solidFill>
                <a:effectLst/>
                <a:latin typeface="Arial" panose="020B0604020202020204" pitchFamily="34" charset="0"/>
                <a:cs typeface="Arial" panose="020B0604020202020204" pitchFamily="34" charset="0"/>
              </a:rPr>
              <a:t>;</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err="1">
                <a:solidFill>
                  <a:srgbClr val="0000FF"/>
                </a:solidFill>
                <a:effectLst/>
                <a:latin typeface="Arial" panose="020B0604020202020204" pitchFamily="34" charset="0"/>
                <a:cs typeface="Arial" panose="020B0604020202020204" pitchFamily="34" charset="0"/>
              </a:rPr>
              <a:t>this</a:t>
            </a:r>
            <a:r>
              <a:rPr lang="en-IN" sz="1400" b="0" dirty="0" err="1">
                <a:solidFill>
                  <a:srgbClr val="3B3B3B"/>
                </a:solidFill>
                <a:effectLst/>
                <a:latin typeface="Arial" panose="020B0604020202020204" pitchFamily="34" charset="0"/>
                <a:cs typeface="Arial" panose="020B0604020202020204" pitchFamily="34" charset="0"/>
              </a:rPr>
              <a:t>.</a:t>
            </a:r>
            <a:r>
              <a:rPr lang="en-IN" sz="1400" b="0" dirty="0" err="1">
                <a:solidFill>
                  <a:srgbClr val="001080"/>
                </a:solidFill>
                <a:effectLst/>
                <a:latin typeface="Arial" panose="020B0604020202020204" pitchFamily="34" charset="0"/>
                <a:cs typeface="Arial" panose="020B0604020202020204" pitchFamily="34" charset="0"/>
              </a:rPr>
              <a:t>year</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year</a:t>
            </a:r>
            <a:r>
              <a:rPr lang="en-IN" sz="1400" b="0" dirty="0">
                <a:solidFill>
                  <a:srgbClr val="3B3B3B"/>
                </a:solidFill>
                <a:effectLst/>
                <a:latin typeface="Arial" panose="020B0604020202020204" pitchFamily="34" charset="0"/>
                <a:cs typeface="Arial" panose="020B0604020202020204" pitchFamily="34" charset="0"/>
              </a:rPr>
              <a:t>;</a:t>
            </a:r>
          </a:p>
          <a:p>
            <a:r>
              <a:rPr lang="en-IN" sz="1400" b="0" dirty="0">
                <a:solidFill>
                  <a:srgbClr val="3B3B3B"/>
                </a:solidFill>
                <a:effectLst/>
                <a:latin typeface="Arial" panose="020B0604020202020204" pitchFamily="34" charset="0"/>
                <a:cs typeface="Arial" panose="020B0604020202020204" pitchFamily="34" charset="0"/>
              </a:rPr>
              <a:t>    }</a:t>
            </a:r>
            <a:br>
              <a:rPr lang="en-IN" sz="1400" b="0" dirty="0">
                <a:solidFill>
                  <a:srgbClr val="3B3B3B"/>
                </a:solidFill>
                <a:effectLst/>
                <a:latin typeface="Arial" panose="020B0604020202020204" pitchFamily="34" charset="0"/>
                <a:cs typeface="Arial" panose="020B0604020202020204" pitchFamily="34" charset="0"/>
              </a:rPr>
            </a:b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FF"/>
                </a:solidFill>
                <a:effectLst/>
                <a:latin typeface="Arial" panose="020B0604020202020204" pitchFamily="34" charset="0"/>
                <a:cs typeface="Arial" panose="020B0604020202020204" pitchFamily="34" charset="0"/>
              </a:rPr>
              <a:t>public</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void</a:t>
            </a:r>
            <a:r>
              <a:rPr lang="en-IN" sz="1400" b="0" dirty="0">
                <a:solidFill>
                  <a:srgbClr val="3B3B3B"/>
                </a:solidFill>
                <a:effectLst/>
                <a:latin typeface="Arial" panose="020B0604020202020204" pitchFamily="34" charset="0"/>
                <a:cs typeface="Arial" panose="020B0604020202020204" pitchFamily="34" charset="0"/>
              </a:rPr>
              <a:t> </a:t>
            </a:r>
            <a:r>
              <a:rPr lang="en-IN" sz="1400" b="0" dirty="0" err="1">
                <a:solidFill>
                  <a:srgbClr val="795E26"/>
                </a:solidFill>
                <a:effectLst/>
                <a:latin typeface="Arial" panose="020B0604020202020204" pitchFamily="34" charset="0"/>
                <a:cs typeface="Arial" panose="020B0604020202020204" pitchFamily="34" charset="0"/>
              </a:rPr>
              <a:t>displayCarDetails</a:t>
            </a:r>
            <a:r>
              <a:rPr lang="en-IN" sz="1400" b="0" dirty="0">
                <a:solidFill>
                  <a:srgbClr val="3B3B3B"/>
                </a:solidFill>
                <a:effectLst/>
                <a:latin typeface="Arial" panose="020B0604020202020204" pitchFamily="34" charset="0"/>
                <a:cs typeface="Arial" panose="020B0604020202020204" pitchFamily="34" charset="0"/>
              </a:rPr>
              <a:t>() {</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err="1">
                <a:solidFill>
                  <a:srgbClr val="267F99"/>
                </a:solidFill>
                <a:effectLst/>
                <a:latin typeface="Arial" panose="020B0604020202020204" pitchFamily="34" charset="0"/>
                <a:cs typeface="Arial" panose="020B0604020202020204" pitchFamily="34" charset="0"/>
              </a:rPr>
              <a:t>System</a:t>
            </a:r>
            <a:r>
              <a:rPr lang="en-IN" sz="1400" b="0" dirty="0" err="1">
                <a:solidFill>
                  <a:srgbClr val="3B3B3B"/>
                </a:solidFill>
                <a:effectLst/>
                <a:latin typeface="Arial" panose="020B0604020202020204" pitchFamily="34" charset="0"/>
                <a:cs typeface="Arial" panose="020B0604020202020204" pitchFamily="34" charset="0"/>
              </a:rPr>
              <a:t>.</a:t>
            </a:r>
            <a:r>
              <a:rPr lang="en-IN" sz="1400" b="0" dirty="0" err="1">
                <a:solidFill>
                  <a:srgbClr val="0070C1"/>
                </a:solidFill>
                <a:effectLst/>
                <a:latin typeface="Arial" panose="020B0604020202020204" pitchFamily="34" charset="0"/>
                <a:cs typeface="Arial" panose="020B0604020202020204" pitchFamily="34" charset="0"/>
              </a:rPr>
              <a:t>out</a:t>
            </a:r>
            <a:r>
              <a:rPr lang="en-IN" sz="1400" b="0" dirty="0" err="1">
                <a:solidFill>
                  <a:srgbClr val="3B3B3B"/>
                </a:solidFill>
                <a:effectLst/>
                <a:latin typeface="Arial" panose="020B0604020202020204" pitchFamily="34" charset="0"/>
                <a:cs typeface="Arial" panose="020B0604020202020204" pitchFamily="34" charset="0"/>
              </a:rPr>
              <a:t>.</a:t>
            </a:r>
            <a:r>
              <a:rPr lang="en-IN" sz="1400" b="0" dirty="0" err="1">
                <a:solidFill>
                  <a:srgbClr val="795E26"/>
                </a:solidFill>
                <a:effectLst/>
                <a:latin typeface="Arial" panose="020B0604020202020204" pitchFamily="34" charset="0"/>
                <a:cs typeface="Arial" panose="020B0604020202020204" pitchFamily="34" charset="0"/>
              </a:rPr>
              <a:t>println</a:t>
            </a:r>
            <a:r>
              <a:rPr lang="en-IN" sz="1400" b="0" dirty="0">
                <a:solidFill>
                  <a:srgbClr val="3B3B3B"/>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"Car: "</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model</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A31515"/>
                </a:solidFill>
                <a:effectLst/>
                <a:latin typeface="Arial" panose="020B0604020202020204" pitchFamily="34" charset="0"/>
                <a:cs typeface="Arial" panose="020B0604020202020204" pitchFamily="34" charset="0"/>
              </a:rPr>
              <a:t>" "</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00"/>
                </a:solidFill>
                <a:effectLst/>
                <a:latin typeface="Arial" panose="020B0604020202020204" pitchFamily="34" charset="0"/>
                <a:cs typeface="Arial" panose="020B0604020202020204" pitchFamily="34" charset="0"/>
              </a:rPr>
              <a:t>+</a:t>
            </a:r>
            <a:r>
              <a:rPr lang="en-IN" sz="1400" dirty="0">
                <a:solidFill>
                  <a:srgbClr val="3B3B3B"/>
                </a:solidFill>
                <a:latin typeface="Arial" panose="020B0604020202020204" pitchFamily="34" charset="0"/>
                <a:cs typeface="Arial" panose="020B0604020202020204" pitchFamily="34" charset="0"/>
              </a:rPr>
              <a:t> </a:t>
            </a:r>
            <a:r>
              <a:rPr lang="en-IN" sz="1400" b="0" dirty="0">
                <a:solidFill>
                  <a:srgbClr val="A31515"/>
                </a:solidFill>
                <a:effectLst/>
                <a:latin typeface="Arial" panose="020B0604020202020204" pitchFamily="34" charset="0"/>
                <a:cs typeface="Arial" panose="020B0604020202020204" pitchFamily="34" charset="0"/>
              </a:rPr>
              <a:t>" ("</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year</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A31515"/>
                </a:solidFill>
                <a:effectLst/>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a:t>
            </a:r>
          </a:p>
          <a:p>
            <a:r>
              <a:rPr lang="en-IN" sz="1400" b="0" dirty="0">
                <a:solidFill>
                  <a:srgbClr val="3B3B3B"/>
                </a:solidFill>
                <a:effectLst/>
                <a:latin typeface="Arial" panose="020B0604020202020204" pitchFamily="34" charset="0"/>
                <a:cs typeface="Arial" panose="020B0604020202020204" pitchFamily="34" charset="0"/>
              </a:rPr>
              <a:t>    }</a:t>
            </a:r>
            <a:br>
              <a:rPr lang="en-IN" sz="1400" b="0" dirty="0">
                <a:solidFill>
                  <a:srgbClr val="3B3B3B"/>
                </a:solidFill>
                <a:effectLst/>
                <a:latin typeface="Arial" panose="020B0604020202020204" pitchFamily="34" charset="0"/>
                <a:cs typeface="Arial" panose="020B0604020202020204" pitchFamily="34" charset="0"/>
              </a:rPr>
            </a:b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FF"/>
                </a:solidFill>
                <a:effectLst/>
                <a:latin typeface="Arial" panose="020B0604020202020204" pitchFamily="34" charset="0"/>
                <a:cs typeface="Arial" panose="020B0604020202020204" pitchFamily="34" charset="0"/>
              </a:rPr>
              <a:t>public</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FF"/>
                </a:solidFill>
                <a:effectLst/>
                <a:latin typeface="Arial" panose="020B0604020202020204" pitchFamily="34" charset="0"/>
                <a:cs typeface="Arial" panose="020B0604020202020204" pitchFamily="34" charset="0"/>
              </a:rPr>
              <a:t>static</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void</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795E26"/>
                </a:solidFill>
                <a:effectLst/>
                <a:latin typeface="Arial" panose="020B0604020202020204" pitchFamily="34" charset="0"/>
                <a:cs typeface="Arial" panose="020B0604020202020204" pitchFamily="34" charset="0"/>
              </a:rPr>
              <a:t>main</a:t>
            </a:r>
            <a:r>
              <a:rPr lang="en-IN" sz="1400" b="0" dirty="0">
                <a:solidFill>
                  <a:srgbClr val="3B3B3B"/>
                </a:solidFill>
                <a:effectLst/>
                <a:latin typeface="Arial" panose="020B0604020202020204" pitchFamily="34" charset="0"/>
                <a:cs typeface="Arial" panose="020B0604020202020204" pitchFamily="34" charset="0"/>
              </a:rPr>
              <a:t>(</a:t>
            </a:r>
            <a:r>
              <a:rPr lang="en-IN" sz="1400" b="0" dirty="0">
                <a:solidFill>
                  <a:srgbClr val="267F99"/>
                </a:solidFill>
                <a:effectLst/>
                <a:latin typeface="Arial" panose="020B0604020202020204" pitchFamily="34" charset="0"/>
                <a:cs typeface="Arial" panose="020B0604020202020204" pitchFamily="34" charset="0"/>
              </a:rPr>
              <a:t>String</a:t>
            </a:r>
            <a:r>
              <a:rPr lang="en-IN" sz="1400" b="0" dirty="0">
                <a:solidFill>
                  <a:srgbClr val="3B3B3B"/>
                </a:solidFill>
                <a:effectLst/>
                <a:latin typeface="Arial" panose="020B0604020202020204" pitchFamily="34" charset="0"/>
                <a:cs typeface="Arial" panose="020B0604020202020204" pitchFamily="34" charset="0"/>
              </a:rPr>
              <a:t>[] </a:t>
            </a:r>
            <a:r>
              <a:rPr lang="en-IN" sz="1400" b="0" dirty="0" err="1">
                <a:solidFill>
                  <a:srgbClr val="001080"/>
                </a:solidFill>
                <a:effectLst/>
                <a:latin typeface="Arial" panose="020B0604020202020204" pitchFamily="34" charset="0"/>
                <a:cs typeface="Arial" panose="020B0604020202020204" pitchFamily="34" charset="0"/>
              </a:rPr>
              <a:t>args</a:t>
            </a:r>
            <a:r>
              <a:rPr lang="en-IN" sz="1400" b="0" dirty="0">
                <a:solidFill>
                  <a:srgbClr val="3B3B3B"/>
                </a:solidFill>
                <a:effectLst/>
                <a:latin typeface="Arial" panose="020B0604020202020204" pitchFamily="34" charset="0"/>
                <a:cs typeface="Arial" panose="020B0604020202020204" pitchFamily="34" charset="0"/>
              </a:rPr>
              <a:t>) {</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267F99"/>
                </a:solidFill>
                <a:effectLst/>
                <a:latin typeface="Arial" panose="020B0604020202020204" pitchFamily="34" charset="0"/>
                <a:cs typeface="Arial" panose="020B0604020202020204" pitchFamily="34" charset="0"/>
              </a:rPr>
              <a:t>Car</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car1</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AF00DB"/>
                </a:solidFill>
                <a:effectLst/>
                <a:latin typeface="Arial" panose="020B0604020202020204" pitchFamily="34" charset="0"/>
                <a:cs typeface="Arial" panose="020B0604020202020204" pitchFamily="34" charset="0"/>
              </a:rPr>
              <a:t>new</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795E26"/>
                </a:solidFill>
                <a:effectLst/>
                <a:latin typeface="Arial" panose="020B0604020202020204" pitchFamily="34" charset="0"/>
                <a:cs typeface="Arial" panose="020B0604020202020204" pitchFamily="34" charset="0"/>
              </a:rPr>
              <a:t>Car</a:t>
            </a:r>
            <a:r>
              <a:rPr lang="en-IN" sz="1400" b="0" dirty="0">
                <a:solidFill>
                  <a:srgbClr val="3B3B3B"/>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“Corolla"</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98658"/>
                </a:solidFill>
                <a:effectLst/>
                <a:latin typeface="Arial" panose="020B0604020202020204" pitchFamily="34" charset="0"/>
                <a:cs typeface="Arial" panose="020B0604020202020204" pitchFamily="34" charset="0"/>
              </a:rPr>
              <a:t>2020</a:t>
            </a:r>
            <a:r>
              <a:rPr lang="en-IN" sz="1400" b="0" dirty="0">
                <a:solidFill>
                  <a:srgbClr val="3B3B3B"/>
                </a:solidFill>
                <a:effectLst/>
                <a:latin typeface="Arial" panose="020B0604020202020204" pitchFamily="34" charset="0"/>
                <a:cs typeface="Arial" panose="020B0604020202020204" pitchFamily="34" charset="0"/>
              </a:rPr>
              <a:t>);</a:t>
            </a:r>
          </a:p>
          <a:p>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1080"/>
                </a:solidFill>
                <a:effectLst/>
                <a:latin typeface="Arial" panose="020B0604020202020204" pitchFamily="34" charset="0"/>
                <a:cs typeface="Arial" panose="020B0604020202020204" pitchFamily="34" charset="0"/>
              </a:rPr>
              <a:t>car1</a:t>
            </a:r>
            <a:r>
              <a:rPr lang="en-IN" sz="1400" b="0" dirty="0">
                <a:solidFill>
                  <a:srgbClr val="3B3B3B"/>
                </a:solidFill>
                <a:effectLst/>
                <a:latin typeface="Arial" panose="020B0604020202020204" pitchFamily="34" charset="0"/>
                <a:cs typeface="Arial" panose="020B0604020202020204" pitchFamily="34" charset="0"/>
              </a:rPr>
              <a:t>.</a:t>
            </a:r>
            <a:r>
              <a:rPr lang="en-IN" sz="1400" b="0" dirty="0">
                <a:solidFill>
                  <a:srgbClr val="795E26"/>
                </a:solidFill>
                <a:effectLst/>
                <a:latin typeface="Arial" panose="020B0604020202020204" pitchFamily="34" charset="0"/>
                <a:cs typeface="Arial" panose="020B0604020202020204" pitchFamily="34" charset="0"/>
              </a:rPr>
              <a:t>displayCarDetails</a:t>
            </a:r>
            <a:r>
              <a:rPr lang="en-IN" sz="1400" b="0" dirty="0">
                <a:solidFill>
                  <a:srgbClr val="3B3B3B"/>
                </a:solidFill>
                <a:effectLst/>
                <a:latin typeface="Arial" panose="020B0604020202020204" pitchFamily="34" charset="0"/>
                <a:cs typeface="Arial" panose="020B0604020202020204" pitchFamily="34" charset="0"/>
              </a:rPr>
              <a:t>();  </a:t>
            </a:r>
            <a:r>
              <a:rPr lang="en-IN" sz="1400" b="0" dirty="0">
                <a:solidFill>
                  <a:srgbClr val="008000"/>
                </a:solidFill>
                <a:effectLst/>
                <a:latin typeface="Arial" panose="020B0604020202020204" pitchFamily="34" charset="0"/>
                <a:cs typeface="Arial" panose="020B0604020202020204" pitchFamily="34" charset="0"/>
              </a:rPr>
              <a:t>// Output: Corolla (2020)</a:t>
            </a:r>
            <a:endParaRPr lang="en-IN" sz="1400" b="0" dirty="0">
              <a:solidFill>
                <a:srgbClr val="3B3B3B"/>
              </a:solidFill>
              <a:effectLst/>
              <a:latin typeface="Arial" panose="020B0604020202020204" pitchFamily="34" charset="0"/>
              <a:cs typeface="Arial" panose="020B0604020202020204" pitchFamily="34" charset="0"/>
            </a:endParaRPr>
          </a:p>
          <a:p>
            <a:r>
              <a:rPr lang="en-IN" sz="1400" b="0" dirty="0">
                <a:solidFill>
                  <a:srgbClr val="3B3B3B"/>
                </a:solidFill>
                <a:effectLst/>
                <a:latin typeface="Arial" panose="020B0604020202020204" pitchFamily="34" charset="0"/>
                <a:cs typeface="Arial" panose="020B0604020202020204" pitchFamily="34" charset="0"/>
              </a:rPr>
              <a:t>    }</a:t>
            </a:r>
          </a:p>
          <a:p>
            <a:r>
              <a:rPr lang="en-IN" sz="1400" b="0" dirty="0">
                <a:solidFill>
                  <a:srgbClr val="3B3B3B"/>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63980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978A5B27-09E8-E246-01B1-A0555B117305}"/>
              </a:ext>
            </a:extLst>
          </p:cNvPr>
          <p:cNvSpPr txBox="1"/>
          <p:nvPr/>
        </p:nvSpPr>
        <p:spPr>
          <a:xfrm>
            <a:off x="1809750" y="1945007"/>
            <a:ext cx="8572500" cy="646331"/>
          </a:xfrm>
          <a:prstGeom prst="rect">
            <a:avLst/>
          </a:prstGeom>
          <a:noFill/>
        </p:spPr>
        <p:txBody>
          <a:bodyPr wrap="square">
            <a:spAutoFit/>
          </a:bodyPr>
          <a:lstStyle/>
          <a:p>
            <a:pPr algn="ctr"/>
            <a:r>
              <a:rPr lang="en-IN" sz="3600" b="1" i="0" u="none" strike="noStrike" dirty="0">
                <a:effectLst/>
                <a:latin typeface="Georgia" panose="02040502050405020303" pitchFamily="18" charset="0"/>
              </a:rPr>
              <a:t>Data types , Variables , Operators</a:t>
            </a:r>
            <a:r>
              <a:rPr lang="en-IN" sz="3600" b="1" dirty="0"/>
              <a:t> </a:t>
            </a:r>
          </a:p>
        </p:txBody>
      </p:sp>
      <p:sp>
        <p:nvSpPr>
          <p:cNvPr id="4" name="Rectangle 3">
            <a:extLst>
              <a:ext uri="{FF2B5EF4-FFF2-40B4-BE49-F238E27FC236}">
                <a16:creationId xmlns:a16="http://schemas.microsoft.com/office/drawing/2014/main" id="{FF4E21E7-36D4-98E2-2D97-D27314541366}"/>
              </a:ext>
            </a:extLst>
          </p:cNvPr>
          <p:cNvSpPr/>
          <p:nvPr/>
        </p:nvSpPr>
        <p:spPr>
          <a:xfrm>
            <a:off x="1871882" y="1925272"/>
            <a:ext cx="8544365" cy="685800"/>
          </a:xfrm>
          <a:prstGeom prst="rect">
            <a:avLst/>
          </a:prstGeom>
          <a:noFill/>
          <a:effectLst>
            <a:glow rad="101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4062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268378" cy="646331"/>
          </a:xfrm>
          <a:prstGeom prst="rect">
            <a:avLst/>
          </a:prstGeom>
          <a:noFill/>
        </p:spPr>
        <p:txBody>
          <a:bodyPr wrap="none" rtlCol="0">
            <a:spAutoFit/>
          </a:bodyPr>
          <a:lstStyle/>
          <a:p>
            <a:r>
              <a:rPr lang="en-US" sz="3600" b="1" dirty="0"/>
              <a:t>VARIABLES</a:t>
            </a:r>
            <a:endParaRPr lang="en-IN" sz="3600" b="1" dirty="0"/>
          </a:p>
        </p:txBody>
      </p:sp>
      <p:sp>
        <p:nvSpPr>
          <p:cNvPr id="6" name="TextBox 5">
            <a:extLst>
              <a:ext uri="{FF2B5EF4-FFF2-40B4-BE49-F238E27FC236}">
                <a16:creationId xmlns:a16="http://schemas.microsoft.com/office/drawing/2014/main" id="{94034C4C-05F0-A05E-6E13-0565B64CEF64}"/>
              </a:ext>
            </a:extLst>
          </p:cNvPr>
          <p:cNvSpPr txBox="1"/>
          <p:nvPr/>
        </p:nvSpPr>
        <p:spPr>
          <a:xfrm>
            <a:off x="609600" y="1152704"/>
            <a:ext cx="10744200" cy="60016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 Variables (Static Fields)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 variables are variables that are declared with the static keyword within a class but outside any method, constructor, or block. These variables are shared among all instances of the class, meaning there is only one copy of the class variable, regardless of the number of instances created.</a:t>
            </a:r>
          </a:p>
          <a:p>
            <a:pPr marR="0" lvl="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 Points: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They have class-level scope and are shared among all instances.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They are declared using the static keyword.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They can be accessed directly using the class name (without creating an object).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They are initialized once, when the class is loaded into memory.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Characteristics: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Can be accessed directly by the class name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ClassName.variableName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without creating an object of the class.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 variables are shared among all instances, meaning any changes to the variable will affect all objects of the class.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 variables are initialized with default values, like instance variables.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They are stored in the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method area</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(part of JVM memory where class structures are stored).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8114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268378" cy="646331"/>
          </a:xfrm>
          <a:prstGeom prst="rect">
            <a:avLst/>
          </a:prstGeom>
          <a:noFill/>
        </p:spPr>
        <p:txBody>
          <a:bodyPr wrap="none" rtlCol="0">
            <a:spAutoFit/>
          </a:bodyPr>
          <a:lstStyle/>
          <a:p>
            <a:r>
              <a:rPr lang="en-US" sz="3600" b="1" dirty="0"/>
              <a:t>VARIABLES</a:t>
            </a:r>
            <a:endParaRPr lang="en-IN" sz="3600" b="1" dirty="0"/>
          </a:p>
        </p:txBody>
      </p:sp>
      <p:sp>
        <p:nvSpPr>
          <p:cNvPr id="6" name="TextBox 5">
            <a:extLst>
              <a:ext uri="{FF2B5EF4-FFF2-40B4-BE49-F238E27FC236}">
                <a16:creationId xmlns:a16="http://schemas.microsoft.com/office/drawing/2014/main" id="{94034C4C-05F0-A05E-6E13-0565B64CEF64}"/>
              </a:ext>
            </a:extLst>
          </p:cNvPr>
          <p:cNvSpPr txBox="1"/>
          <p:nvPr/>
        </p:nvSpPr>
        <p:spPr>
          <a:xfrm>
            <a:off x="609600" y="1152704"/>
            <a:ext cx="10287000" cy="2923877"/>
          </a:xfrm>
          <a:prstGeom prst="rect">
            <a:avLst/>
          </a:prstGeom>
          <a:noFill/>
        </p:spPr>
        <p:txBody>
          <a:bodyPr wrap="square">
            <a:spAutoFit/>
          </a:bodyPr>
          <a:lstStyle/>
          <a:p>
            <a:r>
              <a:rPr lang="en-IN" sz="2400" b="1" dirty="0">
                <a:effectLst/>
                <a:latin typeface="Arial" panose="020B0604020202020204" pitchFamily="34" charset="0"/>
                <a:cs typeface="Arial" panose="020B0604020202020204" pitchFamily="34" charset="0"/>
              </a:rPr>
              <a:t>Syntax:</a:t>
            </a:r>
          </a:p>
          <a:p>
            <a:endParaRPr lang="en-IN" sz="1600" dirty="0">
              <a:solidFill>
                <a:srgbClr val="0000FF"/>
              </a:solidFill>
              <a:latin typeface="Arial" panose="020B0604020202020204" pitchFamily="34" charset="0"/>
              <a:cs typeface="Arial" panose="020B0604020202020204" pitchFamily="34" charset="0"/>
            </a:endParaRPr>
          </a:p>
          <a:p>
            <a:r>
              <a:rPr lang="en-IN" sz="1600" b="0" dirty="0">
                <a:solidFill>
                  <a:srgbClr val="0000FF"/>
                </a:solidFill>
                <a:effectLst/>
                <a:latin typeface="Arial" panose="020B0604020202020204" pitchFamily="34" charset="0"/>
                <a:cs typeface="Arial" panose="020B0604020202020204" pitchFamily="34" charset="0"/>
              </a:rPr>
              <a:t>public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class</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Main</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static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count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0</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Class variable</a:t>
            </a:r>
            <a:endParaRPr lang="en-IN" sz="1600" b="0" dirty="0">
              <a:solidFill>
                <a:srgbClr val="3B3B3B"/>
              </a:solidFill>
              <a:effectLst/>
              <a:latin typeface="Arial" panose="020B0604020202020204" pitchFamily="34" charset="0"/>
              <a:cs typeface="Arial" panose="020B0604020202020204" pitchFamily="34" charset="0"/>
            </a:endParaRPr>
          </a:p>
          <a:p>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public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static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void</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795E26"/>
                </a:solidFill>
                <a:effectLst/>
                <a:latin typeface="Arial" panose="020B0604020202020204" pitchFamily="34" charset="0"/>
                <a:cs typeface="Arial" panose="020B0604020202020204" pitchFamily="34" charset="0"/>
              </a:rPr>
              <a:t>main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267F99"/>
                </a:solidFill>
                <a:effectLst/>
                <a:latin typeface="Arial" panose="020B0604020202020204" pitchFamily="34" charset="0"/>
                <a:cs typeface="Arial" panose="020B0604020202020204" pitchFamily="34" charset="0"/>
              </a:rPr>
              <a:t>String</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args</a:t>
            </a:r>
            <a:r>
              <a:rPr lang="en-IN" sz="1600" b="0" dirty="0">
                <a:solidFill>
                  <a:srgbClr val="3B3B3B"/>
                </a:solidFill>
                <a:effectLst/>
                <a:latin typeface="Arial" panose="020B0604020202020204" pitchFamily="34" charset="0"/>
                <a:cs typeface="Arial" panose="020B0604020202020204" pitchFamily="34" charset="0"/>
              </a:rPr>
              <a:t>) </a:t>
            </a:r>
          </a:p>
          <a:p>
            <a:r>
              <a:rPr lang="en-IN" sz="1600" dirty="0">
                <a:solidFill>
                  <a:srgbClr val="3B3B3B"/>
                </a:solidFill>
                <a:latin typeface="Arial" panose="020B0604020202020204" pitchFamily="34" charset="0"/>
                <a:cs typeface="Arial" panose="020B0604020202020204" pitchFamily="34" charset="0"/>
              </a:rPr>
              <a:t>    </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267F99"/>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70C1"/>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err="1">
                <a:solidFill>
                  <a:srgbClr val="267F99"/>
                </a:solidFill>
                <a:effectLst/>
                <a:latin typeface="Arial" panose="020B0604020202020204" pitchFamily="34" charset="0"/>
                <a:cs typeface="Arial" panose="020B0604020202020204" pitchFamily="34" charset="0"/>
              </a:rPr>
              <a:t>Main</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count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Output: 0</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38290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268378" cy="646331"/>
          </a:xfrm>
          <a:prstGeom prst="rect">
            <a:avLst/>
          </a:prstGeom>
          <a:noFill/>
        </p:spPr>
        <p:txBody>
          <a:bodyPr wrap="none" rtlCol="0">
            <a:spAutoFit/>
          </a:bodyPr>
          <a:lstStyle/>
          <a:p>
            <a:r>
              <a:rPr lang="en-US" sz="3600" b="1" dirty="0"/>
              <a:t>VARIABLES</a:t>
            </a:r>
            <a:endParaRPr lang="en-IN" sz="3600" b="1" dirty="0"/>
          </a:p>
        </p:txBody>
      </p:sp>
      <p:sp>
        <p:nvSpPr>
          <p:cNvPr id="6" name="TextBox 5">
            <a:extLst>
              <a:ext uri="{FF2B5EF4-FFF2-40B4-BE49-F238E27FC236}">
                <a16:creationId xmlns:a16="http://schemas.microsoft.com/office/drawing/2014/main" id="{94034C4C-05F0-A05E-6E13-0565B64CEF64}"/>
              </a:ext>
            </a:extLst>
          </p:cNvPr>
          <p:cNvSpPr txBox="1"/>
          <p:nvPr/>
        </p:nvSpPr>
        <p:spPr>
          <a:xfrm>
            <a:off x="609600" y="1152704"/>
            <a:ext cx="11201400" cy="5632311"/>
          </a:xfrm>
          <a:prstGeom prst="rect">
            <a:avLst/>
          </a:prstGeom>
          <a:noFill/>
        </p:spPr>
        <p:txBody>
          <a:bodyPr wrap="square">
            <a:spAutoFit/>
          </a:bodyPr>
          <a:lstStyle/>
          <a:p>
            <a:r>
              <a:rPr lang="en-US" sz="2400" b="1" dirty="0">
                <a:solidFill>
                  <a:srgbClr val="3B3B3B"/>
                </a:solidFill>
                <a:effectLst/>
                <a:latin typeface="Arial" panose="020B0604020202020204" pitchFamily="34" charset="0"/>
                <a:cs typeface="Arial" panose="020B0604020202020204" pitchFamily="34" charset="0"/>
              </a:rPr>
              <a:t>Example:</a:t>
            </a:r>
            <a:endParaRPr lang="en-IN" sz="2400" b="1" dirty="0">
              <a:solidFill>
                <a:srgbClr val="3B3B3B"/>
              </a:solidFill>
              <a:latin typeface="Arial" panose="020B0604020202020204" pitchFamily="34" charset="0"/>
              <a:cs typeface="Arial" panose="020B0604020202020204" pitchFamily="34" charset="0"/>
            </a:endParaRPr>
          </a:p>
          <a:p>
            <a:r>
              <a:rPr lang="en-US" sz="1600" b="0" dirty="0">
                <a:solidFill>
                  <a:srgbClr val="0000FF"/>
                </a:solidFill>
                <a:effectLst/>
                <a:latin typeface="Arial" panose="020B0604020202020204" pitchFamily="34" charset="0"/>
                <a:cs typeface="Arial" panose="020B0604020202020204" pitchFamily="34" charset="0"/>
              </a:rPr>
              <a:t>public</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class</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267F99"/>
                </a:solidFill>
                <a:effectLst/>
                <a:latin typeface="Arial" panose="020B0604020202020204" pitchFamily="34" charset="0"/>
                <a:cs typeface="Arial" panose="020B0604020202020204" pitchFamily="34" charset="0"/>
              </a:rPr>
              <a:t>Employee</a:t>
            </a:r>
            <a:r>
              <a:rPr lang="en-US" sz="1600" b="0" dirty="0">
                <a:solidFill>
                  <a:srgbClr val="3B3B3B"/>
                </a:solidFill>
                <a:effectLst/>
                <a:latin typeface="Arial" panose="020B0604020202020204" pitchFamily="34" charset="0"/>
                <a:cs typeface="Arial" panose="020B0604020202020204" pitchFamily="34" charset="0"/>
              </a:rPr>
              <a:t> {</a:t>
            </a:r>
          </a:p>
          <a:p>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Class variable (static)</a:t>
            </a:r>
            <a:endParaRPr lang="en-US" sz="1600" b="0" dirty="0">
              <a:solidFill>
                <a:srgbClr val="3B3B3B"/>
              </a:solidFill>
              <a:effectLst/>
              <a:latin typeface="Arial" panose="020B0604020202020204" pitchFamily="34" charset="0"/>
              <a:cs typeface="Arial" panose="020B0604020202020204" pitchFamily="34" charset="0"/>
            </a:endParaRPr>
          </a:p>
          <a:p>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static</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employeeCount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0</a:t>
            </a:r>
            <a:r>
              <a:rPr lang="en-US" sz="1600" b="0" dirty="0">
                <a:solidFill>
                  <a:srgbClr val="3B3B3B"/>
                </a:solidFill>
                <a:effectLst/>
                <a:latin typeface="Arial" panose="020B0604020202020204" pitchFamily="34" charset="0"/>
                <a:cs typeface="Arial" panose="020B0604020202020204" pitchFamily="34" charset="0"/>
              </a:rPr>
              <a:t>;</a:t>
            </a:r>
            <a:br>
              <a:rPr lang="en-US" sz="1600" b="0" dirty="0">
                <a:solidFill>
                  <a:srgbClr val="3B3B3B"/>
                </a:solidFill>
                <a:effectLst/>
                <a:latin typeface="Arial" panose="020B0604020202020204" pitchFamily="34" charset="0"/>
                <a:cs typeface="Arial" panose="020B0604020202020204" pitchFamily="34" charset="0"/>
              </a:rPr>
            </a:b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Instance variable</a:t>
            </a:r>
            <a:endParaRPr lang="en-US" sz="1600" b="0" dirty="0">
              <a:solidFill>
                <a:srgbClr val="3B3B3B"/>
              </a:solidFill>
              <a:effectLst/>
              <a:latin typeface="Arial" panose="020B0604020202020204" pitchFamily="34" charset="0"/>
              <a:cs typeface="Arial" panose="020B0604020202020204" pitchFamily="34" charset="0"/>
            </a:endParaRPr>
          </a:p>
          <a:p>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267F99"/>
                </a:solidFill>
                <a:effectLst/>
                <a:latin typeface="Arial" panose="020B0604020202020204" pitchFamily="34" charset="0"/>
                <a:cs typeface="Arial" panose="020B0604020202020204" pitchFamily="34" charset="0"/>
              </a:rPr>
              <a:t>String</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name</a:t>
            </a:r>
            <a:r>
              <a:rPr lang="en-US" sz="1600" b="0" dirty="0">
                <a:solidFill>
                  <a:srgbClr val="3B3B3B"/>
                </a:solidFill>
                <a:effectLst/>
                <a:latin typeface="Arial" panose="020B0604020202020204" pitchFamily="34" charset="0"/>
                <a:cs typeface="Arial" panose="020B0604020202020204" pitchFamily="34" charset="0"/>
              </a:rPr>
              <a:t>;</a:t>
            </a:r>
            <a:br>
              <a:rPr lang="en-US" sz="1600" b="0" dirty="0">
                <a:solidFill>
                  <a:srgbClr val="3B3B3B"/>
                </a:solidFill>
                <a:effectLst/>
                <a:latin typeface="Arial" panose="020B0604020202020204" pitchFamily="34" charset="0"/>
                <a:cs typeface="Arial" panose="020B0604020202020204" pitchFamily="34" charset="0"/>
              </a:rPr>
            </a:b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Constructor to initialize instance variable</a:t>
            </a:r>
            <a:endParaRPr lang="en-US" sz="1600" b="0" dirty="0">
              <a:solidFill>
                <a:srgbClr val="3B3B3B"/>
              </a:solidFill>
              <a:effectLst/>
              <a:latin typeface="Arial" panose="020B0604020202020204" pitchFamily="34" charset="0"/>
              <a:cs typeface="Arial" panose="020B0604020202020204" pitchFamily="34" charset="0"/>
            </a:endParaRPr>
          </a:p>
          <a:p>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795E26"/>
                </a:solidFill>
                <a:effectLst/>
                <a:latin typeface="Arial" panose="020B0604020202020204" pitchFamily="34" charset="0"/>
                <a:cs typeface="Arial" panose="020B0604020202020204" pitchFamily="34" charset="0"/>
              </a:rPr>
              <a:t>Employee</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267F99"/>
                </a:solidFill>
                <a:effectLst/>
                <a:latin typeface="Arial" panose="020B0604020202020204" pitchFamily="34" charset="0"/>
                <a:cs typeface="Arial" panose="020B0604020202020204" pitchFamily="34" charset="0"/>
              </a:rPr>
              <a:t>String</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name</a:t>
            </a:r>
            <a:r>
              <a:rPr lang="en-US" sz="1600" b="0" dirty="0">
                <a:solidFill>
                  <a:srgbClr val="3B3B3B"/>
                </a:solidFill>
                <a:effectLst/>
                <a:latin typeface="Arial" panose="020B0604020202020204" pitchFamily="34" charset="0"/>
                <a:cs typeface="Arial" panose="020B0604020202020204" pitchFamily="34" charset="0"/>
              </a:rPr>
              <a:t>) {</a:t>
            </a:r>
          </a:p>
          <a:p>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this</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001080"/>
                </a:solidFill>
                <a:effectLst/>
                <a:latin typeface="Arial" panose="020B0604020202020204" pitchFamily="34" charset="0"/>
                <a:cs typeface="Arial" panose="020B0604020202020204" pitchFamily="34" charset="0"/>
              </a:rPr>
              <a:t>name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name</a:t>
            </a:r>
            <a:r>
              <a:rPr lang="en-US" sz="1600" b="0" dirty="0">
                <a:solidFill>
                  <a:srgbClr val="3B3B3B"/>
                </a:solidFill>
                <a:effectLst/>
                <a:latin typeface="Arial" panose="020B0604020202020204" pitchFamily="34" charset="0"/>
                <a:cs typeface="Arial" panose="020B0604020202020204" pitchFamily="34" charset="0"/>
              </a:rPr>
              <a:t>;</a:t>
            </a:r>
          </a:p>
          <a:p>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employeeCount</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Increment employee count when a new object is created</a:t>
            </a:r>
            <a:endParaRPr lang="en-US" sz="1600" b="0" dirty="0">
              <a:solidFill>
                <a:srgbClr val="3B3B3B"/>
              </a:solidFill>
              <a:effectLst/>
              <a:latin typeface="Arial" panose="020B0604020202020204" pitchFamily="34" charset="0"/>
              <a:cs typeface="Arial" panose="020B0604020202020204" pitchFamily="34" charset="0"/>
            </a:endParaRPr>
          </a:p>
          <a:p>
            <a:r>
              <a:rPr lang="en-US" sz="1600" b="0" dirty="0">
                <a:solidFill>
                  <a:srgbClr val="3B3B3B"/>
                </a:solidFill>
                <a:effectLst/>
                <a:latin typeface="Arial" panose="020B0604020202020204" pitchFamily="34" charset="0"/>
                <a:cs typeface="Arial" panose="020B0604020202020204" pitchFamily="34" charset="0"/>
              </a:rPr>
              <a:t>    }</a:t>
            </a:r>
            <a:br>
              <a:rPr lang="en-US" sz="1600" b="0" dirty="0">
                <a:solidFill>
                  <a:srgbClr val="3B3B3B"/>
                </a:solidFill>
                <a:effectLst/>
                <a:latin typeface="Arial" panose="020B0604020202020204" pitchFamily="34" charset="0"/>
                <a:cs typeface="Arial" panose="020B0604020202020204" pitchFamily="34" charset="0"/>
              </a:rPr>
            </a:b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Static method to get the employee count</a:t>
            </a:r>
            <a:endParaRPr lang="en-US" sz="1600" b="0" dirty="0">
              <a:solidFill>
                <a:srgbClr val="3B3B3B"/>
              </a:solidFill>
              <a:effectLst/>
              <a:latin typeface="Arial" panose="020B0604020202020204" pitchFamily="34" charset="0"/>
              <a:cs typeface="Arial" panose="020B0604020202020204" pitchFamily="34" charset="0"/>
            </a:endParaRPr>
          </a:p>
          <a:p>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public</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static</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795E26"/>
                </a:solidFill>
                <a:effectLst/>
                <a:latin typeface="Arial" panose="020B0604020202020204" pitchFamily="34" charset="0"/>
                <a:cs typeface="Arial" panose="020B0604020202020204" pitchFamily="34" charset="0"/>
              </a:rPr>
              <a:t>getEmployeeCount</a:t>
            </a:r>
            <a:r>
              <a:rPr lang="en-US" sz="1600" b="0" dirty="0">
                <a:solidFill>
                  <a:srgbClr val="3B3B3B"/>
                </a:solidFill>
                <a:effectLst/>
                <a:latin typeface="Arial" panose="020B0604020202020204" pitchFamily="34" charset="0"/>
                <a:cs typeface="Arial" panose="020B0604020202020204" pitchFamily="34" charset="0"/>
              </a:rPr>
              <a:t>() {</a:t>
            </a:r>
          </a:p>
          <a:p>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return</a:t>
            </a: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employeeCount</a:t>
            </a:r>
            <a:r>
              <a:rPr lang="en-US" sz="1600" b="0" dirty="0">
                <a:solidFill>
                  <a:srgbClr val="3B3B3B"/>
                </a:solidFill>
                <a:effectLst/>
                <a:latin typeface="Arial" panose="020B0604020202020204" pitchFamily="34" charset="0"/>
                <a:cs typeface="Arial" panose="020B0604020202020204" pitchFamily="34" charset="0"/>
              </a:rPr>
              <a:t>;</a:t>
            </a:r>
          </a:p>
          <a:p>
            <a:r>
              <a:rPr lang="en-US" sz="1600" b="0" dirty="0">
                <a:solidFill>
                  <a:srgbClr val="3B3B3B"/>
                </a:solidFill>
                <a:effectLst/>
                <a:latin typeface="Arial" panose="020B0604020202020204" pitchFamily="34" charset="0"/>
                <a:cs typeface="Arial" panose="020B0604020202020204" pitchFamily="34" charset="0"/>
              </a:rPr>
              <a:t>    }</a:t>
            </a:r>
            <a:br>
              <a:rPr lang="en-US" sz="1600" b="0" dirty="0">
                <a:solidFill>
                  <a:srgbClr val="3B3B3B"/>
                </a:solidFill>
                <a:effectLst/>
                <a:latin typeface="Arial" panose="020B0604020202020204" pitchFamily="34" charset="0"/>
                <a:cs typeface="Arial" panose="020B0604020202020204" pitchFamily="34" charset="0"/>
              </a:rPr>
            </a:b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public</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static</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267F99"/>
                </a:solidFill>
                <a:effectLst/>
                <a:latin typeface="Arial" panose="020B0604020202020204" pitchFamily="34" charset="0"/>
                <a:cs typeface="Arial" panose="020B0604020202020204" pitchFamily="34" charset="0"/>
              </a:rPr>
              <a:t>void</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795E26"/>
                </a:solidFill>
                <a:effectLst/>
                <a:latin typeface="Arial" panose="020B0604020202020204" pitchFamily="34" charset="0"/>
                <a:cs typeface="Arial" panose="020B0604020202020204" pitchFamily="34" charset="0"/>
              </a:rPr>
              <a:t>main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267F99"/>
                </a:solidFill>
                <a:effectLst/>
                <a:latin typeface="Arial" panose="020B0604020202020204" pitchFamily="34" charset="0"/>
                <a:cs typeface="Arial" panose="020B0604020202020204" pitchFamily="34" charset="0"/>
              </a:rPr>
              <a:t>String</a:t>
            </a: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args</a:t>
            </a:r>
            <a:r>
              <a:rPr lang="en-US" sz="1600" b="0" dirty="0">
                <a:solidFill>
                  <a:srgbClr val="3B3B3B"/>
                </a:solidFill>
                <a:effectLst/>
                <a:latin typeface="Arial" panose="020B0604020202020204" pitchFamily="34" charset="0"/>
                <a:cs typeface="Arial" panose="020B0604020202020204" pitchFamily="34" charset="0"/>
              </a:rPr>
              <a:t>) {</a:t>
            </a:r>
          </a:p>
          <a:p>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267F99"/>
                </a:solidFill>
                <a:effectLst/>
                <a:latin typeface="Arial" panose="020B0604020202020204" pitchFamily="34" charset="0"/>
                <a:cs typeface="Arial" panose="020B0604020202020204" pitchFamily="34" charset="0"/>
              </a:rPr>
              <a:t>Employee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emp1</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new</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795E26"/>
                </a:solidFill>
                <a:effectLst/>
                <a:latin typeface="Arial" panose="020B0604020202020204" pitchFamily="34" charset="0"/>
                <a:cs typeface="Arial" panose="020B0604020202020204" pitchFamily="34" charset="0"/>
              </a:rPr>
              <a:t>Employee</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"John"</a:t>
            </a:r>
            <a:r>
              <a:rPr lang="en-US" sz="1600" b="0" dirty="0">
                <a:solidFill>
                  <a:srgbClr val="3B3B3B"/>
                </a:solidFill>
                <a:effectLst/>
                <a:latin typeface="Arial" panose="020B0604020202020204" pitchFamily="34" charset="0"/>
                <a:cs typeface="Arial" panose="020B0604020202020204" pitchFamily="34" charset="0"/>
              </a:rPr>
              <a:t>);</a:t>
            </a:r>
          </a:p>
          <a:p>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267F99"/>
                </a:solidFill>
                <a:effectLst/>
                <a:latin typeface="Arial" panose="020B0604020202020204" pitchFamily="34" charset="0"/>
                <a:cs typeface="Arial" panose="020B0604020202020204" pitchFamily="34" charset="0"/>
              </a:rPr>
              <a:t>Employee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emp2</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new</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795E26"/>
                </a:solidFill>
                <a:effectLst/>
                <a:latin typeface="Arial" panose="020B0604020202020204" pitchFamily="34" charset="0"/>
                <a:cs typeface="Arial" panose="020B0604020202020204" pitchFamily="34" charset="0"/>
              </a:rPr>
              <a:t>Employee</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"Jane"</a:t>
            </a:r>
            <a:r>
              <a:rPr lang="en-US" sz="1600" b="0" dirty="0">
                <a:solidFill>
                  <a:srgbClr val="3B3B3B"/>
                </a:solidFill>
                <a:effectLst/>
                <a:latin typeface="Arial" panose="020B0604020202020204" pitchFamily="34" charset="0"/>
                <a:cs typeface="Arial" panose="020B0604020202020204" pitchFamily="34" charset="0"/>
              </a:rPr>
              <a:t>);</a:t>
            </a:r>
          </a:p>
          <a:p>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267F99"/>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70C1"/>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"Total Employees: "</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267F99"/>
                </a:solidFill>
                <a:effectLst/>
                <a:latin typeface="Arial" panose="020B0604020202020204" pitchFamily="34" charset="0"/>
                <a:cs typeface="Arial" panose="020B0604020202020204" pitchFamily="34" charset="0"/>
              </a:rPr>
              <a:t>Employee</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getEmployeeCount</a:t>
            </a:r>
            <a:r>
              <a:rPr lang="en-US" sz="1600" b="0" dirty="0">
                <a:solidFill>
                  <a:srgbClr val="3B3B3B"/>
                </a:solidFill>
                <a:effectLst/>
                <a:latin typeface="Arial" panose="020B0604020202020204" pitchFamily="34" charset="0"/>
                <a:cs typeface="Arial" panose="020B0604020202020204" pitchFamily="34" charset="0"/>
              </a:rPr>
              <a:t>());  </a:t>
            </a:r>
          </a:p>
          <a:p>
            <a:r>
              <a:rPr lang="en-US" sz="1600" dirty="0">
                <a:solidFill>
                  <a:srgbClr val="3B3B3B"/>
                </a:solidFill>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Output: Total Employees: 2</a:t>
            </a:r>
            <a:endParaRPr lang="en-US" sz="1600" b="0" dirty="0">
              <a:solidFill>
                <a:srgbClr val="3B3B3B"/>
              </a:solidFill>
              <a:effectLst/>
              <a:latin typeface="Arial" panose="020B0604020202020204" pitchFamily="34" charset="0"/>
              <a:cs typeface="Arial" panose="020B0604020202020204" pitchFamily="34" charset="0"/>
            </a:endParaRPr>
          </a:p>
          <a:p>
            <a:r>
              <a:rPr lang="en-US" sz="1600" b="0" dirty="0">
                <a:solidFill>
                  <a:srgbClr val="3B3B3B"/>
                </a:solidFill>
                <a:effectLst/>
                <a:latin typeface="Arial" panose="020B0604020202020204" pitchFamily="34" charset="0"/>
                <a:cs typeface="Arial" panose="020B0604020202020204" pitchFamily="34" charset="0"/>
              </a:rPr>
              <a:t>    }</a:t>
            </a:r>
          </a:p>
          <a:p>
            <a:r>
              <a:rPr lang="en-US" sz="1600" b="0" dirty="0">
                <a:solidFill>
                  <a:srgbClr val="3B3B3B"/>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79085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268378" cy="646331"/>
          </a:xfrm>
          <a:prstGeom prst="rect">
            <a:avLst/>
          </a:prstGeom>
          <a:noFill/>
        </p:spPr>
        <p:txBody>
          <a:bodyPr wrap="none" rtlCol="0">
            <a:spAutoFit/>
          </a:bodyPr>
          <a:lstStyle/>
          <a:p>
            <a:r>
              <a:rPr lang="en-US" sz="3600" b="1" dirty="0"/>
              <a:t>VARIABLES</a:t>
            </a:r>
            <a:endParaRPr lang="en-IN" sz="3600" b="1" dirty="0"/>
          </a:p>
        </p:txBody>
      </p:sp>
      <p:sp>
        <p:nvSpPr>
          <p:cNvPr id="5" name="TextBox 4">
            <a:extLst>
              <a:ext uri="{FF2B5EF4-FFF2-40B4-BE49-F238E27FC236}">
                <a16:creationId xmlns:a16="http://schemas.microsoft.com/office/drawing/2014/main" id="{CA034B8C-A170-0A1D-E99B-1A1055471FFC}"/>
              </a:ext>
            </a:extLst>
          </p:cNvPr>
          <p:cNvSpPr txBox="1"/>
          <p:nvPr/>
        </p:nvSpPr>
        <p:spPr>
          <a:xfrm>
            <a:off x="609600" y="1103531"/>
            <a:ext cx="10972800"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Variable Declaration in Java</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All variables in Java need to be declared with a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type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before they are used. The data type defines the type of data that the variable can store, such as int, float, String, or a custom object type (like a class).</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Syntax:</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&lt;</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data_type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&lt;</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variable_name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 &lt;</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initial_value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int number =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String message = "Hello, World!";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You can also declare multiple variables of the same type in a single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int a = 5, b = 10, c = 20;</a:t>
            </a:r>
          </a:p>
        </p:txBody>
      </p:sp>
    </p:spTree>
    <p:extLst>
      <p:ext uri="{BB962C8B-B14F-4D97-AF65-F5344CB8AC3E}">
        <p14:creationId xmlns:p14="http://schemas.microsoft.com/office/powerpoint/2010/main" val="2639305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268378" cy="646331"/>
          </a:xfrm>
          <a:prstGeom prst="rect">
            <a:avLst/>
          </a:prstGeom>
          <a:noFill/>
        </p:spPr>
        <p:txBody>
          <a:bodyPr wrap="none" rtlCol="0">
            <a:spAutoFit/>
          </a:bodyPr>
          <a:lstStyle/>
          <a:p>
            <a:r>
              <a:rPr lang="en-US" sz="3600" b="1" dirty="0"/>
              <a:t>VARIABLES</a:t>
            </a:r>
            <a:endParaRPr lang="en-IN" sz="3600" b="1" dirty="0"/>
          </a:p>
        </p:txBody>
      </p:sp>
      <p:graphicFrame>
        <p:nvGraphicFramePr>
          <p:cNvPr id="2" name="Table 1">
            <a:extLst>
              <a:ext uri="{FF2B5EF4-FFF2-40B4-BE49-F238E27FC236}">
                <a16:creationId xmlns:a16="http://schemas.microsoft.com/office/drawing/2014/main" id="{696ECB40-1140-9D4C-0442-D61D7B9A3CA9}"/>
              </a:ext>
            </a:extLst>
          </p:cNvPr>
          <p:cNvGraphicFramePr>
            <a:graphicFrameLocks noGrp="1"/>
          </p:cNvGraphicFramePr>
          <p:nvPr>
            <p:extLst>
              <p:ext uri="{D42A27DB-BD31-4B8C-83A1-F6EECF244321}">
                <p14:modId xmlns:p14="http://schemas.microsoft.com/office/powerpoint/2010/main" val="768310217"/>
              </p:ext>
            </p:extLst>
          </p:nvPr>
        </p:nvGraphicFramePr>
        <p:xfrm>
          <a:off x="623668" y="2971800"/>
          <a:ext cx="10972800" cy="3657600"/>
        </p:xfrm>
        <a:graphic>
          <a:graphicData uri="http://schemas.openxmlformats.org/drawingml/2006/table">
            <a:tbl>
              <a:tblPr/>
              <a:tblGrid>
                <a:gridCol w="5486400">
                  <a:extLst>
                    <a:ext uri="{9D8B030D-6E8A-4147-A177-3AD203B41FA5}">
                      <a16:colId xmlns:a16="http://schemas.microsoft.com/office/drawing/2014/main" val="3353886676"/>
                    </a:ext>
                  </a:extLst>
                </a:gridCol>
                <a:gridCol w="5486400">
                  <a:extLst>
                    <a:ext uri="{9D8B030D-6E8A-4147-A177-3AD203B41FA5}">
                      <a16:colId xmlns:a16="http://schemas.microsoft.com/office/drawing/2014/main" val="1842433075"/>
                    </a:ext>
                  </a:extLst>
                </a:gridCol>
              </a:tblGrid>
              <a:tr h="0">
                <a:tc>
                  <a:txBody>
                    <a:bodyPr/>
                    <a:lstStyle/>
                    <a:p>
                      <a:r>
                        <a:rPr lang="en-IN" b="1"/>
                        <a:t>Data Type</a:t>
                      </a:r>
                      <a:endParaRPr lang="en-IN"/>
                    </a:p>
                  </a:txBody>
                  <a:tcPr anchor="ctr">
                    <a:lnL>
                      <a:noFill/>
                    </a:lnL>
                    <a:lnR>
                      <a:noFill/>
                    </a:lnR>
                    <a:lnT>
                      <a:noFill/>
                    </a:lnT>
                    <a:lnB>
                      <a:noFill/>
                    </a:lnB>
                    <a:noFill/>
                  </a:tcPr>
                </a:tc>
                <a:tc>
                  <a:txBody>
                    <a:bodyPr/>
                    <a:lstStyle/>
                    <a:p>
                      <a:r>
                        <a:rPr lang="en-IN" b="1"/>
                        <a:t>Default Value</a:t>
                      </a:r>
                      <a:endParaRPr lang="en-IN"/>
                    </a:p>
                  </a:txBody>
                  <a:tcPr anchor="ctr">
                    <a:lnL>
                      <a:noFill/>
                    </a:lnL>
                    <a:lnR>
                      <a:noFill/>
                    </a:lnR>
                    <a:lnT>
                      <a:noFill/>
                    </a:lnT>
                    <a:lnB>
                      <a:noFill/>
                    </a:lnB>
                    <a:noFill/>
                  </a:tcPr>
                </a:tc>
                <a:extLst>
                  <a:ext uri="{0D108BD9-81ED-4DB2-BD59-A6C34878D82A}">
                    <a16:rowId xmlns:a16="http://schemas.microsoft.com/office/drawing/2014/main" val="986751359"/>
                  </a:ext>
                </a:extLst>
              </a:tr>
              <a:tr h="0">
                <a:tc>
                  <a:txBody>
                    <a:bodyPr/>
                    <a:lstStyle/>
                    <a:p>
                      <a:r>
                        <a:rPr lang="en-IN" dirty="0"/>
                        <a:t>byte</a:t>
                      </a:r>
                    </a:p>
                  </a:txBody>
                  <a:tcPr anchor="ctr">
                    <a:lnL>
                      <a:noFill/>
                    </a:lnL>
                    <a:lnR>
                      <a:noFill/>
                    </a:lnR>
                    <a:lnT>
                      <a:noFill/>
                    </a:lnT>
                    <a:lnB>
                      <a:noFill/>
                    </a:lnB>
                    <a:noFill/>
                  </a:tcPr>
                </a:tc>
                <a:tc>
                  <a:txBody>
                    <a:bodyPr/>
                    <a:lstStyle/>
                    <a:p>
                      <a:r>
                        <a:rPr lang="en-IN"/>
                        <a:t>0</a:t>
                      </a:r>
                    </a:p>
                  </a:txBody>
                  <a:tcPr anchor="ctr">
                    <a:lnL>
                      <a:noFill/>
                    </a:lnL>
                    <a:lnR>
                      <a:noFill/>
                    </a:lnR>
                    <a:lnT>
                      <a:noFill/>
                    </a:lnT>
                    <a:lnB>
                      <a:noFill/>
                    </a:lnB>
                    <a:noFill/>
                  </a:tcPr>
                </a:tc>
                <a:extLst>
                  <a:ext uri="{0D108BD9-81ED-4DB2-BD59-A6C34878D82A}">
                    <a16:rowId xmlns:a16="http://schemas.microsoft.com/office/drawing/2014/main" val="145464480"/>
                  </a:ext>
                </a:extLst>
              </a:tr>
              <a:tr h="0">
                <a:tc>
                  <a:txBody>
                    <a:bodyPr/>
                    <a:lstStyle/>
                    <a:p>
                      <a:r>
                        <a:rPr lang="en-IN"/>
                        <a:t>short</a:t>
                      </a:r>
                    </a:p>
                  </a:txBody>
                  <a:tcPr anchor="ctr">
                    <a:lnL>
                      <a:noFill/>
                    </a:lnL>
                    <a:lnR>
                      <a:noFill/>
                    </a:lnR>
                    <a:lnT>
                      <a:noFill/>
                    </a:lnT>
                    <a:lnB>
                      <a:noFill/>
                    </a:lnB>
                    <a:noFill/>
                  </a:tcPr>
                </a:tc>
                <a:tc>
                  <a:txBody>
                    <a:bodyPr/>
                    <a:lstStyle/>
                    <a:p>
                      <a:r>
                        <a:rPr lang="en-IN"/>
                        <a:t>0</a:t>
                      </a:r>
                    </a:p>
                  </a:txBody>
                  <a:tcPr anchor="ctr">
                    <a:lnL>
                      <a:noFill/>
                    </a:lnL>
                    <a:lnR>
                      <a:noFill/>
                    </a:lnR>
                    <a:lnT>
                      <a:noFill/>
                    </a:lnT>
                    <a:lnB>
                      <a:noFill/>
                    </a:lnB>
                    <a:noFill/>
                  </a:tcPr>
                </a:tc>
                <a:extLst>
                  <a:ext uri="{0D108BD9-81ED-4DB2-BD59-A6C34878D82A}">
                    <a16:rowId xmlns:a16="http://schemas.microsoft.com/office/drawing/2014/main" val="2863804756"/>
                  </a:ext>
                </a:extLst>
              </a:tr>
              <a:tr h="0">
                <a:tc>
                  <a:txBody>
                    <a:bodyPr/>
                    <a:lstStyle/>
                    <a:p>
                      <a:r>
                        <a:rPr lang="en-IN" dirty="0"/>
                        <a:t>int</a:t>
                      </a:r>
                    </a:p>
                  </a:txBody>
                  <a:tcPr anchor="ctr">
                    <a:lnL>
                      <a:noFill/>
                    </a:lnL>
                    <a:lnR>
                      <a:noFill/>
                    </a:lnR>
                    <a:lnT>
                      <a:noFill/>
                    </a:lnT>
                    <a:lnB>
                      <a:noFill/>
                    </a:lnB>
                    <a:noFill/>
                  </a:tcPr>
                </a:tc>
                <a:tc>
                  <a:txBody>
                    <a:bodyPr/>
                    <a:lstStyle/>
                    <a:p>
                      <a:r>
                        <a:rPr lang="en-IN"/>
                        <a:t>0</a:t>
                      </a:r>
                    </a:p>
                  </a:txBody>
                  <a:tcPr anchor="ctr">
                    <a:lnL>
                      <a:noFill/>
                    </a:lnL>
                    <a:lnR>
                      <a:noFill/>
                    </a:lnR>
                    <a:lnT>
                      <a:noFill/>
                    </a:lnT>
                    <a:lnB>
                      <a:noFill/>
                    </a:lnB>
                    <a:noFill/>
                  </a:tcPr>
                </a:tc>
                <a:extLst>
                  <a:ext uri="{0D108BD9-81ED-4DB2-BD59-A6C34878D82A}">
                    <a16:rowId xmlns:a16="http://schemas.microsoft.com/office/drawing/2014/main" val="3956314302"/>
                  </a:ext>
                </a:extLst>
              </a:tr>
              <a:tr h="0">
                <a:tc>
                  <a:txBody>
                    <a:bodyPr/>
                    <a:lstStyle/>
                    <a:p>
                      <a:r>
                        <a:rPr lang="en-IN"/>
                        <a:t>long</a:t>
                      </a:r>
                    </a:p>
                  </a:txBody>
                  <a:tcPr anchor="ctr">
                    <a:lnL>
                      <a:noFill/>
                    </a:lnL>
                    <a:lnR>
                      <a:noFill/>
                    </a:lnR>
                    <a:lnT>
                      <a:noFill/>
                    </a:lnT>
                    <a:lnB>
                      <a:noFill/>
                    </a:lnB>
                    <a:noFill/>
                  </a:tcPr>
                </a:tc>
                <a:tc>
                  <a:txBody>
                    <a:bodyPr/>
                    <a:lstStyle/>
                    <a:p>
                      <a:r>
                        <a:rPr lang="en-IN"/>
                        <a:t>0L</a:t>
                      </a:r>
                    </a:p>
                  </a:txBody>
                  <a:tcPr anchor="ctr">
                    <a:lnL>
                      <a:noFill/>
                    </a:lnL>
                    <a:lnR>
                      <a:noFill/>
                    </a:lnR>
                    <a:lnT>
                      <a:noFill/>
                    </a:lnT>
                    <a:lnB>
                      <a:noFill/>
                    </a:lnB>
                    <a:noFill/>
                  </a:tcPr>
                </a:tc>
                <a:extLst>
                  <a:ext uri="{0D108BD9-81ED-4DB2-BD59-A6C34878D82A}">
                    <a16:rowId xmlns:a16="http://schemas.microsoft.com/office/drawing/2014/main" val="1361984576"/>
                  </a:ext>
                </a:extLst>
              </a:tr>
              <a:tr h="0">
                <a:tc>
                  <a:txBody>
                    <a:bodyPr/>
                    <a:lstStyle/>
                    <a:p>
                      <a:r>
                        <a:rPr lang="en-IN"/>
                        <a:t>float</a:t>
                      </a:r>
                    </a:p>
                  </a:txBody>
                  <a:tcPr anchor="ctr">
                    <a:lnL>
                      <a:noFill/>
                    </a:lnL>
                    <a:lnR>
                      <a:noFill/>
                    </a:lnR>
                    <a:lnT>
                      <a:noFill/>
                    </a:lnT>
                    <a:lnB>
                      <a:noFill/>
                    </a:lnB>
                    <a:noFill/>
                  </a:tcPr>
                </a:tc>
                <a:tc>
                  <a:txBody>
                    <a:bodyPr/>
                    <a:lstStyle/>
                    <a:p>
                      <a:r>
                        <a:rPr lang="en-IN"/>
                        <a:t>0.0f</a:t>
                      </a:r>
                    </a:p>
                  </a:txBody>
                  <a:tcPr anchor="ctr">
                    <a:lnL>
                      <a:noFill/>
                    </a:lnL>
                    <a:lnR>
                      <a:noFill/>
                    </a:lnR>
                    <a:lnT>
                      <a:noFill/>
                    </a:lnT>
                    <a:lnB>
                      <a:noFill/>
                    </a:lnB>
                    <a:noFill/>
                  </a:tcPr>
                </a:tc>
                <a:extLst>
                  <a:ext uri="{0D108BD9-81ED-4DB2-BD59-A6C34878D82A}">
                    <a16:rowId xmlns:a16="http://schemas.microsoft.com/office/drawing/2014/main" val="2783693119"/>
                  </a:ext>
                </a:extLst>
              </a:tr>
              <a:tr h="0">
                <a:tc>
                  <a:txBody>
                    <a:bodyPr/>
                    <a:lstStyle/>
                    <a:p>
                      <a:r>
                        <a:rPr lang="en-IN"/>
                        <a:t>double</a:t>
                      </a:r>
                    </a:p>
                  </a:txBody>
                  <a:tcPr anchor="ctr">
                    <a:lnL>
                      <a:noFill/>
                    </a:lnL>
                    <a:lnR>
                      <a:noFill/>
                    </a:lnR>
                    <a:lnT>
                      <a:noFill/>
                    </a:lnT>
                    <a:lnB>
                      <a:noFill/>
                    </a:lnB>
                    <a:noFill/>
                  </a:tcPr>
                </a:tc>
                <a:tc>
                  <a:txBody>
                    <a:bodyPr/>
                    <a:lstStyle/>
                    <a:p>
                      <a:r>
                        <a:rPr lang="en-IN"/>
                        <a:t>0.0d</a:t>
                      </a:r>
                    </a:p>
                  </a:txBody>
                  <a:tcPr anchor="ctr">
                    <a:lnL>
                      <a:noFill/>
                    </a:lnL>
                    <a:lnR>
                      <a:noFill/>
                    </a:lnR>
                    <a:lnT>
                      <a:noFill/>
                    </a:lnT>
                    <a:lnB>
                      <a:noFill/>
                    </a:lnB>
                    <a:noFill/>
                  </a:tcPr>
                </a:tc>
                <a:extLst>
                  <a:ext uri="{0D108BD9-81ED-4DB2-BD59-A6C34878D82A}">
                    <a16:rowId xmlns:a16="http://schemas.microsoft.com/office/drawing/2014/main" val="335802524"/>
                  </a:ext>
                </a:extLst>
              </a:tr>
              <a:tr h="0">
                <a:tc>
                  <a:txBody>
                    <a:bodyPr/>
                    <a:lstStyle/>
                    <a:p>
                      <a:r>
                        <a:rPr lang="en-IN"/>
                        <a:t>char</a:t>
                      </a:r>
                    </a:p>
                  </a:txBody>
                  <a:tcPr anchor="ctr">
                    <a:lnL>
                      <a:noFill/>
                    </a:lnL>
                    <a:lnR>
                      <a:noFill/>
                    </a:lnR>
                    <a:lnT>
                      <a:noFill/>
                    </a:lnT>
                    <a:lnB>
                      <a:noFill/>
                    </a:lnB>
                    <a:noFill/>
                  </a:tcPr>
                </a:tc>
                <a:tc>
                  <a:txBody>
                    <a:bodyPr/>
                    <a:lstStyle/>
                    <a:p>
                      <a:r>
                        <a:rPr lang="en-IN"/>
                        <a:t>'\u0000'</a:t>
                      </a:r>
                    </a:p>
                  </a:txBody>
                  <a:tcPr anchor="ctr">
                    <a:lnL>
                      <a:noFill/>
                    </a:lnL>
                    <a:lnR>
                      <a:noFill/>
                    </a:lnR>
                    <a:lnT>
                      <a:noFill/>
                    </a:lnT>
                    <a:lnB>
                      <a:noFill/>
                    </a:lnB>
                    <a:noFill/>
                  </a:tcPr>
                </a:tc>
                <a:extLst>
                  <a:ext uri="{0D108BD9-81ED-4DB2-BD59-A6C34878D82A}">
                    <a16:rowId xmlns:a16="http://schemas.microsoft.com/office/drawing/2014/main" val="1963651618"/>
                  </a:ext>
                </a:extLst>
              </a:tr>
              <a:tr h="0">
                <a:tc>
                  <a:txBody>
                    <a:bodyPr/>
                    <a:lstStyle/>
                    <a:p>
                      <a:r>
                        <a:rPr lang="en-IN"/>
                        <a:t>boolean</a:t>
                      </a:r>
                    </a:p>
                  </a:txBody>
                  <a:tcPr anchor="ctr">
                    <a:lnL>
                      <a:noFill/>
                    </a:lnL>
                    <a:lnR>
                      <a:noFill/>
                    </a:lnR>
                    <a:lnT>
                      <a:noFill/>
                    </a:lnT>
                    <a:lnB>
                      <a:noFill/>
                    </a:lnB>
                    <a:noFill/>
                  </a:tcPr>
                </a:tc>
                <a:tc>
                  <a:txBody>
                    <a:bodyPr/>
                    <a:lstStyle/>
                    <a:p>
                      <a:r>
                        <a:rPr lang="en-IN"/>
                        <a:t>false</a:t>
                      </a:r>
                    </a:p>
                  </a:txBody>
                  <a:tcPr anchor="ctr">
                    <a:lnL>
                      <a:noFill/>
                    </a:lnL>
                    <a:lnR>
                      <a:noFill/>
                    </a:lnR>
                    <a:lnT>
                      <a:noFill/>
                    </a:lnT>
                    <a:lnB>
                      <a:noFill/>
                    </a:lnB>
                    <a:noFill/>
                  </a:tcPr>
                </a:tc>
                <a:extLst>
                  <a:ext uri="{0D108BD9-81ED-4DB2-BD59-A6C34878D82A}">
                    <a16:rowId xmlns:a16="http://schemas.microsoft.com/office/drawing/2014/main" val="3964442402"/>
                  </a:ext>
                </a:extLst>
              </a:tr>
              <a:tr h="0">
                <a:tc>
                  <a:txBody>
                    <a:bodyPr/>
                    <a:lstStyle/>
                    <a:p>
                      <a:r>
                        <a:rPr lang="en-US"/>
                        <a:t>Object (e.g., String, arrays)</a:t>
                      </a:r>
                    </a:p>
                  </a:txBody>
                  <a:tcPr anchor="ctr">
                    <a:lnL>
                      <a:noFill/>
                    </a:lnL>
                    <a:lnR>
                      <a:noFill/>
                    </a:lnR>
                    <a:lnT>
                      <a:noFill/>
                    </a:lnT>
                    <a:lnB>
                      <a:noFill/>
                    </a:lnB>
                    <a:noFill/>
                  </a:tcPr>
                </a:tc>
                <a:tc>
                  <a:txBody>
                    <a:bodyPr/>
                    <a:lstStyle/>
                    <a:p>
                      <a:r>
                        <a:rPr lang="en-IN" dirty="0"/>
                        <a:t>null</a:t>
                      </a:r>
                    </a:p>
                  </a:txBody>
                  <a:tcPr anchor="ctr">
                    <a:lnL>
                      <a:noFill/>
                    </a:lnL>
                    <a:lnR>
                      <a:noFill/>
                    </a:lnR>
                    <a:lnT>
                      <a:noFill/>
                    </a:lnT>
                    <a:lnB>
                      <a:noFill/>
                    </a:lnB>
                    <a:noFill/>
                  </a:tcPr>
                </a:tc>
                <a:extLst>
                  <a:ext uri="{0D108BD9-81ED-4DB2-BD59-A6C34878D82A}">
                    <a16:rowId xmlns:a16="http://schemas.microsoft.com/office/drawing/2014/main" val="3849569904"/>
                  </a:ext>
                </a:extLst>
              </a:tr>
            </a:tbl>
          </a:graphicData>
        </a:graphic>
      </p:graphicFrame>
      <p:sp>
        <p:nvSpPr>
          <p:cNvPr id="4" name="Rectangle 1">
            <a:extLst>
              <a:ext uri="{FF2B5EF4-FFF2-40B4-BE49-F238E27FC236}">
                <a16:creationId xmlns:a16="http://schemas.microsoft.com/office/drawing/2014/main" id="{CEFD129F-4825-15ED-B820-18B3797716CB}"/>
              </a:ext>
            </a:extLst>
          </p:cNvPr>
          <p:cNvSpPr>
            <a:spLocks noChangeArrowheads="1"/>
          </p:cNvSpPr>
          <p:nvPr/>
        </p:nvSpPr>
        <p:spPr bwMode="auto">
          <a:xfrm>
            <a:off x="595532" y="1131838"/>
            <a:ext cx="1061143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Initialization of Variables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Local Variables</a:t>
            </a:r>
            <a:r>
              <a:rPr kumimoji="0" lang="en-US" altLang="en-US" sz="1600" b="0" i="0" u="none" strike="noStrike" cap="none" normalizeH="0" baseline="0" dirty="0">
                <a:ln>
                  <a:noFill/>
                </a:ln>
                <a:solidFill>
                  <a:schemeClr val="tx1"/>
                </a:solidFill>
                <a:effectLst/>
                <a:latin typeface="Arial" panose="020B0604020202020204" pitchFamily="34" charset="0"/>
              </a:rPr>
              <a:t>: Must be initialized before use. If not, the compiler will throw an error.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Instance Variables</a:t>
            </a:r>
            <a:r>
              <a:rPr kumimoji="0" lang="en-US" altLang="en-US" sz="1600" b="0" i="0" u="none" strike="noStrike" cap="none" normalizeH="0" baseline="0" dirty="0">
                <a:ln>
                  <a:noFill/>
                </a:ln>
                <a:solidFill>
                  <a:schemeClr val="tx1"/>
                </a:solidFill>
                <a:effectLst/>
                <a:latin typeface="Arial" panose="020B0604020202020204" pitchFamily="34" charset="0"/>
              </a:rPr>
              <a:t>: Automatically initialized with default values if not explicitly initialized.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Class Variables</a:t>
            </a:r>
            <a:r>
              <a:rPr kumimoji="0" lang="en-US" altLang="en-US" sz="1600" b="0" i="0" u="none" strike="noStrike" cap="none" normalizeH="0" baseline="0" dirty="0">
                <a:ln>
                  <a:noFill/>
                </a:ln>
                <a:solidFill>
                  <a:schemeClr val="tx1"/>
                </a:solidFill>
                <a:effectLst/>
                <a:latin typeface="Arial" panose="020B0604020202020204" pitchFamily="34" charset="0"/>
              </a:rPr>
              <a:t>: Automatically initialized with default values. They are initialized once when the class is loaded.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Default Values for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1271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268378" cy="646331"/>
          </a:xfrm>
          <a:prstGeom prst="rect">
            <a:avLst/>
          </a:prstGeom>
          <a:noFill/>
        </p:spPr>
        <p:txBody>
          <a:bodyPr wrap="none" rtlCol="0">
            <a:spAutoFit/>
          </a:bodyPr>
          <a:lstStyle/>
          <a:p>
            <a:r>
              <a:rPr lang="en-US" sz="3600" b="1" dirty="0"/>
              <a:t>VARIABLES</a:t>
            </a:r>
            <a:endParaRPr lang="en-IN" sz="3600" b="1" dirty="0"/>
          </a:p>
        </p:txBody>
      </p:sp>
      <p:sp>
        <p:nvSpPr>
          <p:cNvPr id="4" name="TextBox 3">
            <a:extLst>
              <a:ext uri="{FF2B5EF4-FFF2-40B4-BE49-F238E27FC236}">
                <a16:creationId xmlns:a16="http://schemas.microsoft.com/office/drawing/2014/main" id="{0F4B4A29-C52A-CE91-1F63-B6130BB23A00}"/>
              </a:ext>
            </a:extLst>
          </p:cNvPr>
          <p:cNvSpPr txBox="1"/>
          <p:nvPr/>
        </p:nvSpPr>
        <p:spPr>
          <a:xfrm>
            <a:off x="609600" y="1136210"/>
            <a:ext cx="11125200" cy="4924425"/>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Scope of Variables</a:t>
            </a: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scope</a:t>
            </a:r>
            <a:r>
              <a:rPr lang="en-US" sz="1600" dirty="0">
                <a:latin typeface="Arial" panose="020B0604020202020204" pitchFamily="34" charset="0"/>
                <a:cs typeface="Arial" panose="020B0604020202020204" pitchFamily="34" charset="0"/>
              </a:rPr>
              <a:t> of a variable refers to the region of the program where that variable is accessible.</a:t>
            </a:r>
          </a:p>
          <a:p>
            <a:pPr marL="285750" indent="-285750">
              <a:buFont typeface="Wingdings" panose="05000000000000000000" pitchFamily="2" charset="2"/>
              <a:buChar char="Ø"/>
            </a:pPr>
            <a:r>
              <a:rPr lang="en-US" sz="1600" b="1" dirty="0">
                <a:latin typeface="Arial" panose="020B0604020202020204" pitchFamily="34" charset="0"/>
                <a:cs typeface="Arial" panose="020B0604020202020204" pitchFamily="34" charset="0"/>
              </a:rPr>
              <a:t>Local Variables</a:t>
            </a:r>
            <a:r>
              <a:rPr lang="en-US" sz="1600" dirty="0">
                <a:latin typeface="Arial" panose="020B0604020202020204" pitchFamily="34" charset="0"/>
                <a:cs typeface="Arial" panose="020B0604020202020204" pitchFamily="34" charset="0"/>
              </a:rPr>
              <a:t>: Limited to the method/block where they are declared.</a:t>
            </a:r>
          </a:p>
          <a:p>
            <a:pPr marL="285750" indent="-285750">
              <a:buFont typeface="Wingdings" panose="05000000000000000000" pitchFamily="2" charset="2"/>
              <a:buChar char="Ø"/>
            </a:pPr>
            <a:r>
              <a:rPr lang="en-US" sz="1600" b="1" dirty="0">
                <a:latin typeface="Arial" panose="020B0604020202020204" pitchFamily="34" charset="0"/>
                <a:cs typeface="Arial" panose="020B0604020202020204" pitchFamily="34" charset="0"/>
              </a:rPr>
              <a:t>Instance Variables</a:t>
            </a:r>
            <a:r>
              <a:rPr lang="en-US" sz="1600" dirty="0">
                <a:latin typeface="Arial" panose="020B0604020202020204" pitchFamily="34" charset="0"/>
                <a:cs typeface="Arial" panose="020B0604020202020204" pitchFamily="34" charset="0"/>
              </a:rPr>
              <a:t>: Accessible by all methods within the class.</a:t>
            </a:r>
          </a:p>
          <a:p>
            <a:pPr marL="285750" indent="-285750">
              <a:buFont typeface="Wingdings" panose="05000000000000000000" pitchFamily="2" charset="2"/>
              <a:buChar char="Ø"/>
            </a:pPr>
            <a:r>
              <a:rPr lang="en-US" sz="1600" b="1" dirty="0">
                <a:latin typeface="Arial" panose="020B0604020202020204" pitchFamily="34" charset="0"/>
                <a:cs typeface="Arial" panose="020B0604020202020204" pitchFamily="34" charset="0"/>
              </a:rPr>
              <a:t>Class Variables</a:t>
            </a:r>
            <a:r>
              <a:rPr lang="en-US" sz="1600" dirty="0">
                <a:latin typeface="Arial" panose="020B0604020202020204" pitchFamily="34" charset="0"/>
                <a:cs typeface="Arial" panose="020B0604020202020204" pitchFamily="34" charset="0"/>
              </a:rPr>
              <a:t>: Accessible by all methods within the class, but can also be accessed using the class name (even without an object).</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Lifetime of Variables</a:t>
            </a:r>
          </a:p>
          <a:p>
            <a:pPr marL="285750" indent="-285750">
              <a:buFont typeface="Wingdings" panose="05000000000000000000" pitchFamily="2" charset="2"/>
              <a:buChar char="Ø"/>
            </a:pPr>
            <a:r>
              <a:rPr lang="en-US" sz="1600" b="1" dirty="0">
                <a:latin typeface="Arial" panose="020B0604020202020204" pitchFamily="34" charset="0"/>
                <a:cs typeface="Arial" panose="020B0604020202020204" pitchFamily="34" charset="0"/>
              </a:rPr>
              <a:t>Local Variables</a:t>
            </a:r>
            <a:r>
              <a:rPr lang="en-US" sz="1600" dirty="0">
                <a:latin typeface="Arial" panose="020B0604020202020204" pitchFamily="34" charset="0"/>
                <a:cs typeface="Arial" panose="020B0604020202020204" pitchFamily="34" charset="0"/>
              </a:rPr>
              <a:t>: Created when a method/block is called and destroyed once it completes execution.</a:t>
            </a:r>
          </a:p>
          <a:p>
            <a:pPr marL="285750" indent="-285750">
              <a:buFont typeface="Wingdings" panose="05000000000000000000" pitchFamily="2" charset="2"/>
              <a:buChar char="Ø"/>
            </a:pPr>
            <a:r>
              <a:rPr lang="en-US" sz="1600" b="1" dirty="0">
                <a:latin typeface="Arial" panose="020B0604020202020204" pitchFamily="34" charset="0"/>
                <a:cs typeface="Arial" panose="020B0604020202020204" pitchFamily="34" charset="0"/>
              </a:rPr>
              <a:t>Instance Variables</a:t>
            </a:r>
            <a:r>
              <a:rPr lang="en-US" sz="1600" dirty="0">
                <a:latin typeface="Arial" panose="020B0604020202020204" pitchFamily="34" charset="0"/>
                <a:cs typeface="Arial" panose="020B0604020202020204" pitchFamily="34" charset="0"/>
              </a:rPr>
              <a:t>: Created when an object is instantiated and destroyed when the object is destroyed (usually by the garbage collector).</a:t>
            </a:r>
          </a:p>
          <a:p>
            <a:pPr marL="285750" indent="-285750">
              <a:buFont typeface="Wingdings" panose="05000000000000000000" pitchFamily="2" charset="2"/>
              <a:buChar char="Ø"/>
            </a:pPr>
            <a:r>
              <a:rPr lang="en-US" sz="1600" b="1" dirty="0">
                <a:latin typeface="Arial" panose="020B0604020202020204" pitchFamily="34" charset="0"/>
                <a:cs typeface="Arial" panose="020B0604020202020204" pitchFamily="34" charset="0"/>
              </a:rPr>
              <a:t>Class Variables</a:t>
            </a:r>
            <a:r>
              <a:rPr lang="en-US" sz="1600" dirty="0">
                <a:latin typeface="Arial" panose="020B0604020202020204" pitchFamily="34" charset="0"/>
                <a:cs typeface="Arial" panose="020B0604020202020204" pitchFamily="34" charset="0"/>
              </a:rPr>
              <a:t>: Created when the class is loaded and destroyed when the program ends or the class is unloaded.</a:t>
            </a:r>
          </a:p>
          <a:p>
            <a:endParaRPr lang="en-US" sz="16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Access Modifiers for Variables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Java provides four access levels for variables, which control their visibility within a program: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private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Accessible only within the class.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default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(no modifier): Accessible within the same package.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protected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Accessible within the same package and subclasses in other packages.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public</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Accessible from any other class.</a:t>
            </a:r>
          </a:p>
        </p:txBody>
      </p:sp>
    </p:spTree>
    <p:extLst>
      <p:ext uri="{BB962C8B-B14F-4D97-AF65-F5344CB8AC3E}">
        <p14:creationId xmlns:p14="http://schemas.microsoft.com/office/powerpoint/2010/main" val="1939419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268378" cy="646331"/>
          </a:xfrm>
          <a:prstGeom prst="rect">
            <a:avLst/>
          </a:prstGeom>
          <a:noFill/>
        </p:spPr>
        <p:txBody>
          <a:bodyPr wrap="none" rtlCol="0">
            <a:spAutoFit/>
          </a:bodyPr>
          <a:lstStyle/>
          <a:p>
            <a:r>
              <a:rPr lang="en-US" sz="3600" b="1" dirty="0"/>
              <a:t>VARIABLES</a:t>
            </a:r>
            <a:endParaRPr lang="en-IN" sz="3600" b="1" dirty="0"/>
          </a:p>
        </p:txBody>
      </p:sp>
      <p:sp>
        <p:nvSpPr>
          <p:cNvPr id="5" name="TextBox 4">
            <a:extLst>
              <a:ext uri="{FF2B5EF4-FFF2-40B4-BE49-F238E27FC236}">
                <a16:creationId xmlns:a16="http://schemas.microsoft.com/office/drawing/2014/main" id="{D6B382FE-FD59-34B2-7A46-9F5928211A72}"/>
              </a:ext>
            </a:extLst>
          </p:cNvPr>
          <p:cNvSpPr txBox="1"/>
          <p:nvPr/>
        </p:nvSpPr>
        <p:spPr>
          <a:xfrm>
            <a:off x="685800" y="1143774"/>
            <a:ext cx="10363200" cy="46474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Final Variables (Constants)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Java, variables can be made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constant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by using the final keyword. Once a final variable is assigned a value, it cannot be changed.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Syntax</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lang="en-US" sz="1600" b="0" dirty="0">
                <a:solidFill>
                  <a:srgbClr val="0000FF"/>
                </a:solidFill>
                <a:effectLst/>
                <a:latin typeface="Arial" panose="020B0604020202020204" pitchFamily="34" charset="0"/>
                <a:cs typeface="Arial" panose="020B0604020202020204" pitchFamily="34" charset="0"/>
              </a:rPr>
              <a:t>final</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&lt;</a:t>
            </a:r>
            <a:r>
              <a:rPr lang="en-US" sz="1600" b="0" dirty="0" err="1">
                <a:solidFill>
                  <a:srgbClr val="3B3B3B"/>
                </a:solidFill>
                <a:effectLst/>
                <a:latin typeface="Arial" panose="020B0604020202020204" pitchFamily="34" charset="0"/>
                <a:cs typeface="Arial" panose="020B0604020202020204" pitchFamily="34" charset="0"/>
              </a:rPr>
              <a:t>data_type</a:t>
            </a:r>
            <a:r>
              <a:rPr lang="en-US" sz="1600" b="0" dirty="0">
                <a:solidFill>
                  <a:srgbClr val="000000"/>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&lt;</a:t>
            </a:r>
            <a:r>
              <a:rPr lang="en-US" sz="1600" b="0" dirty="0" err="1">
                <a:solidFill>
                  <a:srgbClr val="3B3B3B"/>
                </a:solidFill>
                <a:effectLst/>
                <a:latin typeface="Arial" panose="020B0604020202020204" pitchFamily="34" charset="0"/>
                <a:cs typeface="Arial" panose="020B0604020202020204" pitchFamily="34" charset="0"/>
              </a:rPr>
              <a:t>variable_name</a:t>
            </a:r>
            <a:r>
              <a:rPr lang="en-US" sz="1600" b="0" dirty="0">
                <a:solidFill>
                  <a:srgbClr val="000000"/>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&lt;</a:t>
            </a:r>
            <a:r>
              <a:rPr lang="en-US" sz="1600" b="0" dirty="0" err="1">
                <a:solidFill>
                  <a:srgbClr val="3B3B3B"/>
                </a:solidFill>
                <a:effectLst/>
                <a:latin typeface="Arial" panose="020B0604020202020204" pitchFamily="34" charset="0"/>
                <a:cs typeface="Arial" panose="020B0604020202020204" pitchFamily="34" charset="0"/>
              </a:rPr>
              <a:t>initial_value</a:t>
            </a:r>
            <a:r>
              <a:rPr lang="en-US" sz="1600" b="0" dirty="0">
                <a:solidFill>
                  <a:srgbClr val="000000"/>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a:t>
            </a:r>
          </a:p>
          <a:p>
            <a:br>
              <a:rPr lang="en-US" sz="1600" b="0" dirty="0">
                <a:solidFill>
                  <a:srgbClr val="3B3B3B"/>
                </a:solidFill>
                <a:effectLst/>
                <a:latin typeface="Arial" panose="020B0604020202020204" pitchFamily="34" charset="0"/>
                <a:cs typeface="Arial" panose="020B0604020202020204" pitchFamily="34" charset="0"/>
              </a:rPr>
            </a:b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endParaRPr lang="en-US" altLang="en-US" sz="20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lang="en-US" sz="1600" b="0" dirty="0">
                <a:solidFill>
                  <a:srgbClr val="0000FF"/>
                </a:solidFill>
                <a:effectLst/>
                <a:latin typeface="Arial" panose="020B0604020202020204" pitchFamily="34" charset="0"/>
                <a:cs typeface="Arial" panose="020B0604020202020204" pitchFamily="34" charset="0"/>
              </a:rPr>
              <a:t>final</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70C1"/>
                </a:solidFill>
                <a:effectLst/>
                <a:latin typeface="Arial" panose="020B0604020202020204" pitchFamily="34" charset="0"/>
                <a:cs typeface="Arial" panose="020B0604020202020204" pitchFamily="34" charset="0"/>
              </a:rPr>
              <a:t>MAX_SPEED</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120</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This value cannot be modified later</a:t>
            </a:r>
            <a:endParaRPr lang="en-US" sz="1600" b="0" dirty="0">
              <a:solidFill>
                <a:srgbClr val="3B3B3B"/>
              </a:solidFill>
              <a:effectLst/>
              <a:latin typeface="Arial" panose="020B0604020202020204" pitchFamily="34" charset="0"/>
              <a:cs typeface="Arial" panose="020B0604020202020204" pitchFamily="34" charset="0"/>
            </a:endParaRPr>
          </a:p>
          <a:p>
            <a:endParaRPr kumimoji="0" lang="en-US" altLang="en-US" sz="1600" i="0" u="none" strike="noStrike" cap="none" normalizeH="0" baseline="0" dirty="0">
              <a:ln>
                <a:noFill/>
              </a:ln>
              <a:solidFill>
                <a:srgbClr val="3B3B3B"/>
              </a:solidFill>
              <a:latin typeface="Arial" panose="020B0604020202020204" pitchFamily="34" charset="0"/>
              <a:cs typeface="Arial" panose="020B0604020202020204" pitchFamily="34" charset="0"/>
            </a:endParaRPr>
          </a:p>
          <a:p>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final variables must be initialized when declared or in the constructor.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Typically, constants are declared in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uppercase letters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with underscores (_) separating words.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3261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4859154" y="461744"/>
            <a:ext cx="2473691" cy="646331"/>
          </a:xfrm>
          <a:prstGeom prst="rect">
            <a:avLst/>
          </a:prstGeom>
          <a:noFill/>
        </p:spPr>
        <p:txBody>
          <a:bodyPr wrap="none" rtlCol="0">
            <a:spAutoFit/>
          </a:bodyPr>
          <a:lstStyle/>
          <a:p>
            <a:r>
              <a:rPr lang="en-US" sz="3600" b="1" dirty="0"/>
              <a:t>OPERATORS</a:t>
            </a:r>
            <a:endParaRPr lang="en-IN" sz="3600" b="1" dirty="0"/>
          </a:p>
        </p:txBody>
      </p:sp>
      <p:sp>
        <p:nvSpPr>
          <p:cNvPr id="4" name="TextBox 3">
            <a:extLst>
              <a:ext uri="{FF2B5EF4-FFF2-40B4-BE49-F238E27FC236}">
                <a16:creationId xmlns:a16="http://schemas.microsoft.com/office/drawing/2014/main" id="{B3DC5B09-AB48-68E4-B028-ABF4716001B7}"/>
              </a:ext>
            </a:extLst>
          </p:cNvPr>
          <p:cNvSpPr txBox="1"/>
          <p:nvPr/>
        </p:nvSpPr>
        <p:spPr>
          <a:xfrm>
            <a:off x="609600" y="1108075"/>
            <a:ext cx="10972800" cy="4647426"/>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600" dirty="0">
                <a:latin typeface="Arial" panose="020B0604020202020204" pitchFamily="34" charset="0"/>
                <a:cs typeface="Arial" panose="020B0604020202020204" pitchFamily="34" charset="0"/>
              </a:rPr>
              <a:t>Operators in Java are special symbols that perform operations on variables and values. Java supports several types of operators, including arithmetic, relational, logical, bitwise, assignment, and more. Here's a detailed breakdown of the types of operators in Java, along with examples</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Java Operators: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Arithmetic Operators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 *, /,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Unary Operators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 ++, --,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Relational Operators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 &gt;, &lt;, &gt;=, &lt;=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Logical Operators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&amp;&amp;, ||,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Assignment Operators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 -=, *=, /=,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Bitwise Operators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&amp;, |, ^, ~, &lt;&lt;, &gt;&gt;, &gt;&gt;&gt;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Ternary Operator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Instanceof</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Operator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instanceof</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Java operators provide a wide range of functionality, from simple mathematical computations to advanced bitwise manipulations, ensuring flexibility in programming and problem-solving.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5034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4859154" y="461744"/>
            <a:ext cx="2473691" cy="646331"/>
          </a:xfrm>
          <a:prstGeom prst="rect">
            <a:avLst/>
          </a:prstGeom>
          <a:noFill/>
        </p:spPr>
        <p:txBody>
          <a:bodyPr wrap="none" rtlCol="0">
            <a:spAutoFit/>
          </a:bodyPr>
          <a:lstStyle/>
          <a:p>
            <a:r>
              <a:rPr lang="en-US" sz="3600" b="1" dirty="0"/>
              <a:t>OPERATORS</a:t>
            </a:r>
            <a:endParaRPr lang="en-IN" sz="3600" b="1" dirty="0"/>
          </a:p>
        </p:txBody>
      </p:sp>
      <p:graphicFrame>
        <p:nvGraphicFramePr>
          <p:cNvPr id="2" name="Table 1">
            <a:extLst>
              <a:ext uri="{FF2B5EF4-FFF2-40B4-BE49-F238E27FC236}">
                <a16:creationId xmlns:a16="http://schemas.microsoft.com/office/drawing/2014/main" id="{CEAEA4B5-A858-40C5-E247-52F5DCD42ADD}"/>
              </a:ext>
            </a:extLst>
          </p:cNvPr>
          <p:cNvGraphicFramePr>
            <a:graphicFrameLocks noGrp="1"/>
          </p:cNvGraphicFramePr>
          <p:nvPr>
            <p:extLst>
              <p:ext uri="{D42A27DB-BD31-4B8C-83A1-F6EECF244321}">
                <p14:modId xmlns:p14="http://schemas.microsoft.com/office/powerpoint/2010/main" val="2455987932"/>
              </p:ext>
            </p:extLst>
          </p:nvPr>
        </p:nvGraphicFramePr>
        <p:xfrm>
          <a:off x="609599" y="4261258"/>
          <a:ext cx="8915400" cy="2194560"/>
        </p:xfrm>
        <a:graphic>
          <a:graphicData uri="http://schemas.openxmlformats.org/drawingml/2006/table">
            <a:tbl>
              <a:tblPr/>
              <a:tblGrid>
                <a:gridCol w="2971800">
                  <a:extLst>
                    <a:ext uri="{9D8B030D-6E8A-4147-A177-3AD203B41FA5}">
                      <a16:colId xmlns:a16="http://schemas.microsoft.com/office/drawing/2014/main" val="2754011630"/>
                    </a:ext>
                  </a:extLst>
                </a:gridCol>
                <a:gridCol w="2971800">
                  <a:extLst>
                    <a:ext uri="{9D8B030D-6E8A-4147-A177-3AD203B41FA5}">
                      <a16:colId xmlns:a16="http://schemas.microsoft.com/office/drawing/2014/main" val="709607608"/>
                    </a:ext>
                  </a:extLst>
                </a:gridCol>
                <a:gridCol w="2971800">
                  <a:extLst>
                    <a:ext uri="{9D8B030D-6E8A-4147-A177-3AD203B41FA5}">
                      <a16:colId xmlns:a16="http://schemas.microsoft.com/office/drawing/2014/main" val="1960508489"/>
                    </a:ext>
                  </a:extLst>
                </a:gridCol>
              </a:tblGrid>
              <a:tr h="0">
                <a:tc>
                  <a:txBody>
                    <a:bodyPr/>
                    <a:lstStyle/>
                    <a:p>
                      <a:r>
                        <a:rPr lang="en-IN" b="1"/>
                        <a:t>Operator</a:t>
                      </a:r>
                      <a:endParaRPr lang="en-IN"/>
                    </a:p>
                  </a:txBody>
                  <a:tcPr anchor="ctr">
                    <a:lnL>
                      <a:noFill/>
                    </a:lnL>
                    <a:lnR>
                      <a:noFill/>
                    </a:lnR>
                    <a:lnT>
                      <a:noFill/>
                    </a:lnT>
                    <a:lnB>
                      <a:noFill/>
                    </a:lnB>
                    <a:noFill/>
                  </a:tcPr>
                </a:tc>
                <a:tc>
                  <a:txBody>
                    <a:bodyPr/>
                    <a:lstStyle/>
                    <a:p>
                      <a:r>
                        <a:rPr lang="en-IN" b="1"/>
                        <a:t>Description</a:t>
                      </a:r>
                      <a:endParaRPr lang="en-IN"/>
                    </a:p>
                  </a:txBody>
                  <a:tcPr anchor="ctr">
                    <a:lnL>
                      <a:noFill/>
                    </a:lnL>
                    <a:lnR>
                      <a:noFill/>
                    </a:lnR>
                    <a:lnT>
                      <a:noFill/>
                    </a:lnT>
                    <a:lnB>
                      <a:noFill/>
                    </a:lnB>
                    <a:noFill/>
                  </a:tcPr>
                </a:tc>
                <a:tc>
                  <a:txBody>
                    <a:bodyPr/>
                    <a:lstStyle/>
                    <a:p>
                      <a:r>
                        <a:rPr lang="en-IN" b="1"/>
                        <a:t>Example</a:t>
                      </a:r>
                      <a:endParaRPr lang="en-IN"/>
                    </a:p>
                  </a:txBody>
                  <a:tcPr anchor="ctr">
                    <a:lnL>
                      <a:noFill/>
                    </a:lnL>
                    <a:lnR>
                      <a:noFill/>
                    </a:lnR>
                    <a:lnT>
                      <a:noFill/>
                    </a:lnT>
                    <a:lnB>
                      <a:noFill/>
                    </a:lnB>
                    <a:noFill/>
                  </a:tcPr>
                </a:tc>
                <a:extLst>
                  <a:ext uri="{0D108BD9-81ED-4DB2-BD59-A6C34878D82A}">
                    <a16:rowId xmlns:a16="http://schemas.microsoft.com/office/drawing/2014/main" val="2566837961"/>
                  </a:ext>
                </a:extLst>
              </a:tr>
              <a:tr h="0">
                <a:tc>
                  <a:txBody>
                    <a:bodyPr/>
                    <a:lstStyle/>
                    <a:p>
                      <a:r>
                        <a:rPr lang="en-IN"/>
                        <a:t>+</a:t>
                      </a:r>
                    </a:p>
                  </a:txBody>
                  <a:tcPr anchor="ctr">
                    <a:lnL>
                      <a:noFill/>
                    </a:lnL>
                    <a:lnR>
                      <a:noFill/>
                    </a:lnR>
                    <a:lnT>
                      <a:noFill/>
                    </a:lnT>
                    <a:lnB>
                      <a:noFill/>
                    </a:lnB>
                    <a:noFill/>
                  </a:tcPr>
                </a:tc>
                <a:tc>
                  <a:txBody>
                    <a:bodyPr/>
                    <a:lstStyle/>
                    <a:p>
                      <a:r>
                        <a:rPr lang="en-IN"/>
                        <a:t>Addition</a:t>
                      </a:r>
                    </a:p>
                  </a:txBody>
                  <a:tcPr anchor="ctr">
                    <a:lnL>
                      <a:noFill/>
                    </a:lnL>
                    <a:lnR>
                      <a:noFill/>
                    </a:lnR>
                    <a:lnT>
                      <a:noFill/>
                    </a:lnT>
                    <a:lnB>
                      <a:noFill/>
                    </a:lnB>
                    <a:noFill/>
                  </a:tcPr>
                </a:tc>
                <a:tc>
                  <a:txBody>
                    <a:bodyPr/>
                    <a:lstStyle/>
                    <a:p>
                      <a:r>
                        <a:rPr lang="en-US"/>
                        <a:t>a + b (adds a and b)</a:t>
                      </a:r>
                    </a:p>
                  </a:txBody>
                  <a:tcPr anchor="ctr">
                    <a:lnL>
                      <a:noFill/>
                    </a:lnL>
                    <a:lnR>
                      <a:noFill/>
                    </a:lnR>
                    <a:lnT>
                      <a:noFill/>
                    </a:lnT>
                    <a:lnB>
                      <a:noFill/>
                    </a:lnB>
                    <a:noFill/>
                  </a:tcPr>
                </a:tc>
                <a:extLst>
                  <a:ext uri="{0D108BD9-81ED-4DB2-BD59-A6C34878D82A}">
                    <a16:rowId xmlns:a16="http://schemas.microsoft.com/office/drawing/2014/main" val="1650106746"/>
                  </a:ext>
                </a:extLst>
              </a:tr>
              <a:tr h="0">
                <a:tc>
                  <a:txBody>
                    <a:bodyPr/>
                    <a:lstStyle/>
                    <a:p>
                      <a:r>
                        <a:rPr lang="en-IN"/>
                        <a:t>-</a:t>
                      </a:r>
                    </a:p>
                  </a:txBody>
                  <a:tcPr anchor="ctr">
                    <a:lnL>
                      <a:noFill/>
                    </a:lnL>
                    <a:lnR>
                      <a:noFill/>
                    </a:lnR>
                    <a:lnT>
                      <a:noFill/>
                    </a:lnT>
                    <a:lnB>
                      <a:noFill/>
                    </a:lnB>
                    <a:noFill/>
                  </a:tcPr>
                </a:tc>
                <a:tc>
                  <a:txBody>
                    <a:bodyPr/>
                    <a:lstStyle/>
                    <a:p>
                      <a:r>
                        <a:rPr lang="en-IN"/>
                        <a:t>Subtraction</a:t>
                      </a:r>
                    </a:p>
                  </a:txBody>
                  <a:tcPr anchor="ctr">
                    <a:lnL>
                      <a:noFill/>
                    </a:lnL>
                    <a:lnR>
                      <a:noFill/>
                    </a:lnR>
                    <a:lnT>
                      <a:noFill/>
                    </a:lnT>
                    <a:lnB>
                      <a:noFill/>
                    </a:lnB>
                    <a:noFill/>
                  </a:tcPr>
                </a:tc>
                <a:tc>
                  <a:txBody>
                    <a:bodyPr/>
                    <a:lstStyle/>
                    <a:p>
                      <a:r>
                        <a:rPr lang="en-US"/>
                        <a:t>a - b (subtracts b from a)</a:t>
                      </a:r>
                    </a:p>
                  </a:txBody>
                  <a:tcPr anchor="ctr">
                    <a:lnL>
                      <a:noFill/>
                    </a:lnL>
                    <a:lnR>
                      <a:noFill/>
                    </a:lnR>
                    <a:lnT>
                      <a:noFill/>
                    </a:lnT>
                    <a:lnB>
                      <a:noFill/>
                    </a:lnB>
                    <a:noFill/>
                  </a:tcPr>
                </a:tc>
                <a:extLst>
                  <a:ext uri="{0D108BD9-81ED-4DB2-BD59-A6C34878D82A}">
                    <a16:rowId xmlns:a16="http://schemas.microsoft.com/office/drawing/2014/main" val="2826721369"/>
                  </a:ext>
                </a:extLst>
              </a:tr>
              <a:tr h="0">
                <a:tc>
                  <a:txBody>
                    <a:bodyPr/>
                    <a:lstStyle/>
                    <a:p>
                      <a:r>
                        <a:rPr lang="en-IN" dirty="0"/>
                        <a:t>*</a:t>
                      </a:r>
                    </a:p>
                  </a:txBody>
                  <a:tcPr anchor="ctr">
                    <a:lnL>
                      <a:noFill/>
                    </a:lnL>
                    <a:lnR>
                      <a:noFill/>
                    </a:lnR>
                    <a:lnT>
                      <a:noFill/>
                    </a:lnT>
                    <a:lnB>
                      <a:noFill/>
                    </a:lnB>
                    <a:noFill/>
                  </a:tcPr>
                </a:tc>
                <a:tc>
                  <a:txBody>
                    <a:bodyPr/>
                    <a:lstStyle/>
                    <a:p>
                      <a:r>
                        <a:rPr lang="en-IN"/>
                        <a:t>Multiplication</a:t>
                      </a:r>
                    </a:p>
                  </a:txBody>
                  <a:tcPr anchor="ctr">
                    <a:lnL>
                      <a:noFill/>
                    </a:lnL>
                    <a:lnR>
                      <a:noFill/>
                    </a:lnR>
                    <a:lnT>
                      <a:noFill/>
                    </a:lnT>
                    <a:lnB>
                      <a:noFill/>
                    </a:lnB>
                    <a:noFill/>
                  </a:tcPr>
                </a:tc>
                <a:tc>
                  <a:txBody>
                    <a:bodyPr/>
                    <a:lstStyle/>
                    <a:p>
                      <a:r>
                        <a:rPr lang="en-US"/>
                        <a:t>a * b (multiplies a and b)</a:t>
                      </a:r>
                    </a:p>
                  </a:txBody>
                  <a:tcPr anchor="ctr">
                    <a:lnL>
                      <a:noFill/>
                    </a:lnL>
                    <a:lnR>
                      <a:noFill/>
                    </a:lnR>
                    <a:lnT>
                      <a:noFill/>
                    </a:lnT>
                    <a:lnB>
                      <a:noFill/>
                    </a:lnB>
                    <a:noFill/>
                  </a:tcPr>
                </a:tc>
                <a:extLst>
                  <a:ext uri="{0D108BD9-81ED-4DB2-BD59-A6C34878D82A}">
                    <a16:rowId xmlns:a16="http://schemas.microsoft.com/office/drawing/2014/main" val="1205635604"/>
                  </a:ext>
                </a:extLst>
              </a:tr>
              <a:tr h="0">
                <a:tc>
                  <a:txBody>
                    <a:bodyPr/>
                    <a:lstStyle/>
                    <a:p>
                      <a:r>
                        <a:rPr lang="en-IN" dirty="0"/>
                        <a:t>/</a:t>
                      </a:r>
                    </a:p>
                  </a:txBody>
                  <a:tcPr anchor="ctr">
                    <a:lnL>
                      <a:noFill/>
                    </a:lnL>
                    <a:lnR>
                      <a:noFill/>
                    </a:lnR>
                    <a:lnT>
                      <a:noFill/>
                    </a:lnT>
                    <a:lnB>
                      <a:noFill/>
                    </a:lnB>
                    <a:noFill/>
                  </a:tcPr>
                </a:tc>
                <a:tc>
                  <a:txBody>
                    <a:bodyPr/>
                    <a:lstStyle/>
                    <a:p>
                      <a:r>
                        <a:rPr lang="en-IN"/>
                        <a:t>Division</a:t>
                      </a:r>
                    </a:p>
                  </a:txBody>
                  <a:tcPr anchor="ctr">
                    <a:lnL>
                      <a:noFill/>
                    </a:lnL>
                    <a:lnR>
                      <a:noFill/>
                    </a:lnR>
                    <a:lnT>
                      <a:noFill/>
                    </a:lnT>
                    <a:lnB>
                      <a:noFill/>
                    </a:lnB>
                    <a:noFill/>
                  </a:tcPr>
                </a:tc>
                <a:tc>
                  <a:txBody>
                    <a:bodyPr/>
                    <a:lstStyle/>
                    <a:p>
                      <a:r>
                        <a:rPr lang="en-US"/>
                        <a:t>a / b (divides a by b)</a:t>
                      </a:r>
                    </a:p>
                  </a:txBody>
                  <a:tcPr anchor="ctr">
                    <a:lnL>
                      <a:noFill/>
                    </a:lnL>
                    <a:lnR>
                      <a:noFill/>
                    </a:lnR>
                    <a:lnT>
                      <a:noFill/>
                    </a:lnT>
                    <a:lnB>
                      <a:noFill/>
                    </a:lnB>
                    <a:noFill/>
                  </a:tcPr>
                </a:tc>
                <a:extLst>
                  <a:ext uri="{0D108BD9-81ED-4DB2-BD59-A6C34878D82A}">
                    <a16:rowId xmlns:a16="http://schemas.microsoft.com/office/drawing/2014/main" val="328566714"/>
                  </a:ext>
                </a:extLst>
              </a:tr>
              <a:tr h="0">
                <a:tc>
                  <a:txBody>
                    <a:bodyPr/>
                    <a:lstStyle/>
                    <a:p>
                      <a:r>
                        <a:rPr lang="en-IN"/>
                        <a:t>%</a:t>
                      </a:r>
                    </a:p>
                  </a:txBody>
                  <a:tcPr anchor="ctr">
                    <a:lnL>
                      <a:noFill/>
                    </a:lnL>
                    <a:lnR>
                      <a:noFill/>
                    </a:lnR>
                    <a:lnT>
                      <a:noFill/>
                    </a:lnT>
                    <a:lnB>
                      <a:noFill/>
                    </a:lnB>
                    <a:noFill/>
                  </a:tcPr>
                </a:tc>
                <a:tc>
                  <a:txBody>
                    <a:bodyPr/>
                    <a:lstStyle/>
                    <a:p>
                      <a:r>
                        <a:rPr lang="en-IN"/>
                        <a:t>Modulus (remainder)</a:t>
                      </a:r>
                    </a:p>
                  </a:txBody>
                  <a:tcPr anchor="ctr">
                    <a:lnL>
                      <a:noFill/>
                    </a:lnL>
                    <a:lnR>
                      <a:noFill/>
                    </a:lnR>
                    <a:lnT>
                      <a:noFill/>
                    </a:lnT>
                    <a:lnB>
                      <a:noFill/>
                    </a:lnB>
                    <a:noFill/>
                  </a:tcPr>
                </a:tc>
                <a:tc>
                  <a:txBody>
                    <a:bodyPr/>
                    <a:lstStyle/>
                    <a:p>
                      <a:r>
                        <a:rPr lang="en-US" dirty="0"/>
                        <a:t>a % b (remainder of a / b)</a:t>
                      </a:r>
                    </a:p>
                  </a:txBody>
                  <a:tcPr anchor="ctr">
                    <a:lnL>
                      <a:noFill/>
                    </a:lnL>
                    <a:lnR>
                      <a:noFill/>
                    </a:lnR>
                    <a:lnT>
                      <a:noFill/>
                    </a:lnT>
                    <a:lnB>
                      <a:noFill/>
                    </a:lnB>
                    <a:noFill/>
                  </a:tcPr>
                </a:tc>
                <a:extLst>
                  <a:ext uri="{0D108BD9-81ED-4DB2-BD59-A6C34878D82A}">
                    <a16:rowId xmlns:a16="http://schemas.microsoft.com/office/drawing/2014/main" val="2513721090"/>
                  </a:ext>
                </a:extLst>
              </a:tr>
            </a:tbl>
          </a:graphicData>
        </a:graphic>
      </p:graphicFrame>
      <p:sp>
        <p:nvSpPr>
          <p:cNvPr id="6" name="TextBox 5">
            <a:extLst>
              <a:ext uri="{FF2B5EF4-FFF2-40B4-BE49-F238E27FC236}">
                <a16:creationId xmlns:a16="http://schemas.microsoft.com/office/drawing/2014/main" id="{3184C291-0FB6-71DB-20D2-10309980524A}"/>
              </a:ext>
            </a:extLst>
          </p:cNvPr>
          <p:cNvSpPr txBox="1"/>
          <p:nvPr/>
        </p:nvSpPr>
        <p:spPr>
          <a:xfrm>
            <a:off x="609599" y="1118807"/>
            <a:ext cx="10972800" cy="34470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Arithmetic Operators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Arithmetic operators are used to perform basic mathematical operations like addition, subtraction, multiplication, division, and modulus.</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Arial" panose="020B0604020202020204" pitchFamily="34" charset="0"/>
              <a:cs typeface="Arial" panose="020B0604020202020204" pitchFamily="34" charset="0"/>
            </a:endParaRPr>
          </a:p>
          <a:p>
            <a:pPr>
              <a:lnSpc>
                <a:spcPts val="1425"/>
              </a:lnSpc>
            </a:pP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a</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10</a:t>
            </a:r>
            <a:r>
              <a:rPr lang="en-IN" sz="1600" b="0" dirty="0">
                <a:solidFill>
                  <a:srgbClr val="3B3B3B"/>
                </a:solidFill>
                <a:effectLst/>
                <a:latin typeface="Arial" panose="020B0604020202020204" pitchFamily="34" charset="0"/>
                <a:cs typeface="Arial" panose="020B0604020202020204" pitchFamily="34" charset="0"/>
              </a:rPr>
              <a:t>, b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20</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sum</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b;             </a:t>
            </a:r>
            <a:r>
              <a:rPr lang="en-IN" sz="1600" b="0" dirty="0">
                <a:solidFill>
                  <a:srgbClr val="008000"/>
                </a:solidFill>
                <a:effectLst/>
                <a:latin typeface="Arial" panose="020B0604020202020204" pitchFamily="34" charset="0"/>
                <a:cs typeface="Arial" panose="020B0604020202020204" pitchFamily="34" charset="0"/>
              </a:rPr>
              <a:t>// sum = 30</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difference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b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     </a:t>
            </a:r>
            <a:r>
              <a:rPr lang="en-IN" sz="1600" b="0" dirty="0">
                <a:solidFill>
                  <a:srgbClr val="008000"/>
                </a:solidFill>
                <a:effectLst/>
                <a:latin typeface="Arial" panose="020B0604020202020204" pitchFamily="34" charset="0"/>
                <a:cs typeface="Arial" panose="020B0604020202020204" pitchFamily="34" charset="0"/>
              </a:rPr>
              <a:t>// difference = 10</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product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b;         </a:t>
            </a:r>
            <a:r>
              <a:rPr lang="en-IN" sz="1600" b="0" dirty="0">
                <a:solidFill>
                  <a:srgbClr val="008000"/>
                </a:solidFill>
                <a:effectLst/>
                <a:latin typeface="Arial" panose="020B0604020202020204" pitchFamily="34" charset="0"/>
                <a:cs typeface="Arial" panose="020B0604020202020204" pitchFamily="34" charset="0"/>
              </a:rPr>
              <a:t>// product = 200</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quotient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b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        </a:t>
            </a:r>
            <a:r>
              <a:rPr lang="en-IN" sz="1600" b="0" dirty="0">
                <a:solidFill>
                  <a:srgbClr val="008000"/>
                </a:solidFill>
                <a:effectLst/>
                <a:latin typeface="Arial" panose="020B0604020202020204" pitchFamily="34" charset="0"/>
                <a:cs typeface="Arial" panose="020B0604020202020204" pitchFamily="34" charset="0"/>
              </a:rPr>
              <a:t>// quotient = 2</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remainder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b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   </a:t>
            </a:r>
            <a:r>
              <a:rPr lang="en-IN" sz="1600" b="0" dirty="0">
                <a:solidFill>
                  <a:srgbClr val="008000"/>
                </a:solidFill>
                <a:effectLst/>
                <a:latin typeface="Arial" panose="020B0604020202020204" pitchFamily="34" charset="0"/>
                <a:cs typeface="Arial" panose="020B0604020202020204" pitchFamily="34" charset="0"/>
              </a:rPr>
              <a:t>// remainder = 0</a:t>
            </a:r>
            <a:endParaRPr lang="en-IN" sz="1600" b="0" dirty="0">
              <a:solidFill>
                <a:srgbClr val="3B3B3B"/>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Notes:	Integer division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results in truncation. For example, 5 / 2 gives 2, not 2.5.</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Modulus operator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returns the remainder of the division.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0003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495614B8-3665-B956-7AAC-96D4952C2AFE}"/>
              </a:ext>
            </a:extLst>
          </p:cNvPr>
          <p:cNvSpPr txBox="1"/>
          <p:nvPr/>
        </p:nvSpPr>
        <p:spPr>
          <a:xfrm>
            <a:off x="4859154" y="461744"/>
            <a:ext cx="2473691" cy="646331"/>
          </a:xfrm>
          <a:prstGeom prst="rect">
            <a:avLst/>
          </a:prstGeom>
          <a:noFill/>
        </p:spPr>
        <p:txBody>
          <a:bodyPr wrap="none" rtlCol="0">
            <a:spAutoFit/>
          </a:bodyPr>
          <a:lstStyle/>
          <a:p>
            <a:r>
              <a:rPr lang="en-US" sz="3600" b="1" dirty="0"/>
              <a:t>OPERATORS</a:t>
            </a:r>
            <a:endParaRPr lang="en-IN" sz="3600" b="1" dirty="0"/>
          </a:p>
        </p:txBody>
      </p:sp>
      <p:graphicFrame>
        <p:nvGraphicFramePr>
          <p:cNvPr id="3" name="Table 2">
            <a:extLst>
              <a:ext uri="{FF2B5EF4-FFF2-40B4-BE49-F238E27FC236}">
                <a16:creationId xmlns:a16="http://schemas.microsoft.com/office/drawing/2014/main" id="{6E0EA402-1314-EDA1-5DC5-1054C5003457}"/>
              </a:ext>
            </a:extLst>
          </p:cNvPr>
          <p:cNvGraphicFramePr>
            <a:graphicFrameLocks noGrp="1"/>
          </p:cNvGraphicFramePr>
          <p:nvPr>
            <p:extLst>
              <p:ext uri="{D42A27DB-BD31-4B8C-83A1-F6EECF244321}">
                <p14:modId xmlns:p14="http://schemas.microsoft.com/office/powerpoint/2010/main" val="2927517743"/>
              </p:ext>
            </p:extLst>
          </p:nvPr>
        </p:nvGraphicFramePr>
        <p:xfrm>
          <a:off x="634285" y="4536928"/>
          <a:ext cx="8890716" cy="2194560"/>
        </p:xfrm>
        <a:graphic>
          <a:graphicData uri="http://schemas.openxmlformats.org/drawingml/2006/table">
            <a:tbl>
              <a:tblPr/>
              <a:tblGrid>
                <a:gridCol w="2963572">
                  <a:extLst>
                    <a:ext uri="{9D8B030D-6E8A-4147-A177-3AD203B41FA5}">
                      <a16:colId xmlns:a16="http://schemas.microsoft.com/office/drawing/2014/main" val="260442097"/>
                    </a:ext>
                  </a:extLst>
                </a:gridCol>
                <a:gridCol w="2963572">
                  <a:extLst>
                    <a:ext uri="{9D8B030D-6E8A-4147-A177-3AD203B41FA5}">
                      <a16:colId xmlns:a16="http://schemas.microsoft.com/office/drawing/2014/main" val="3058428500"/>
                    </a:ext>
                  </a:extLst>
                </a:gridCol>
                <a:gridCol w="2963572">
                  <a:extLst>
                    <a:ext uri="{9D8B030D-6E8A-4147-A177-3AD203B41FA5}">
                      <a16:colId xmlns:a16="http://schemas.microsoft.com/office/drawing/2014/main" val="2573418585"/>
                    </a:ext>
                  </a:extLst>
                </a:gridCol>
              </a:tblGrid>
              <a:tr h="0">
                <a:tc>
                  <a:txBody>
                    <a:bodyPr/>
                    <a:lstStyle/>
                    <a:p>
                      <a:r>
                        <a:rPr lang="en-IN" b="1"/>
                        <a:t>Operator</a:t>
                      </a:r>
                      <a:endParaRPr lang="en-IN"/>
                    </a:p>
                  </a:txBody>
                  <a:tcPr anchor="ctr">
                    <a:lnL>
                      <a:noFill/>
                    </a:lnL>
                    <a:lnR>
                      <a:noFill/>
                    </a:lnR>
                    <a:lnT>
                      <a:noFill/>
                    </a:lnT>
                    <a:lnB>
                      <a:noFill/>
                    </a:lnB>
                    <a:noFill/>
                  </a:tcPr>
                </a:tc>
                <a:tc>
                  <a:txBody>
                    <a:bodyPr/>
                    <a:lstStyle/>
                    <a:p>
                      <a:r>
                        <a:rPr lang="en-IN" b="1"/>
                        <a:t>Description</a:t>
                      </a:r>
                      <a:endParaRPr lang="en-IN"/>
                    </a:p>
                  </a:txBody>
                  <a:tcPr anchor="ctr">
                    <a:lnL>
                      <a:noFill/>
                    </a:lnL>
                    <a:lnR>
                      <a:noFill/>
                    </a:lnR>
                    <a:lnT>
                      <a:noFill/>
                    </a:lnT>
                    <a:lnB>
                      <a:noFill/>
                    </a:lnB>
                    <a:noFill/>
                  </a:tcPr>
                </a:tc>
                <a:tc>
                  <a:txBody>
                    <a:bodyPr/>
                    <a:lstStyle/>
                    <a:p>
                      <a:r>
                        <a:rPr lang="en-IN" b="1"/>
                        <a:t>Example</a:t>
                      </a:r>
                      <a:endParaRPr lang="en-IN"/>
                    </a:p>
                  </a:txBody>
                  <a:tcPr anchor="ctr">
                    <a:lnL>
                      <a:noFill/>
                    </a:lnL>
                    <a:lnR>
                      <a:noFill/>
                    </a:lnR>
                    <a:lnT>
                      <a:noFill/>
                    </a:lnT>
                    <a:lnB>
                      <a:noFill/>
                    </a:lnB>
                    <a:noFill/>
                  </a:tcPr>
                </a:tc>
                <a:extLst>
                  <a:ext uri="{0D108BD9-81ED-4DB2-BD59-A6C34878D82A}">
                    <a16:rowId xmlns:a16="http://schemas.microsoft.com/office/drawing/2014/main" val="689538437"/>
                  </a:ext>
                </a:extLst>
              </a:tr>
              <a:tr h="0">
                <a:tc>
                  <a:txBody>
                    <a:bodyPr/>
                    <a:lstStyle/>
                    <a:p>
                      <a:r>
                        <a:rPr lang="en-IN"/>
                        <a:t>+</a:t>
                      </a:r>
                    </a:p>
                  </a:txBody>
                  <a:tcPr anchor="ctr">
                    <a:lnL>
                      <a:noFill/>
                    </a:lnL>
                    <a:lnR>
                      <a:noFill/>
                    </a:lnR>
                    <a:lnT>
                      <a:noFill/>
                    </a:lnT>
                    <a:lnB>
                      <a:noFill/>
                    </a:lnB>
                    <a:noFill/>
                  </a:tcPr>
                </a:tc>
                <a:tc>
                  <a:txBody>
                    <a:bodyPr/>
                    <a:lstStyle/>
                    <a:p>
                      <a:r>
                        <a:rPr lang="en-IN"/>
                        <a:t>Unary plus (no effect)</a:t>
                      </a:r>
                    </a:p>
                  </a:txBody>
                  <a:tcPr anchor="ctr">
                    <a:lnL>
                      <a:noFill/>
                    </a:lnL>
                    <a:lnR>
                      <a:noFill/>
                    </a:lnR>
                    <a:lnT>
                      <a:noFill/>
                    </a:lnT>
                    <a:lnB>
                      <a:noFill/>
                    </a:lnB>
                    <a:noFill/>
                  </a:tcPr>
                </a:tc>
                <a:tc>
                  <a:txBody>
                    <a:bodyPr/>
                    <a:lstStyle/>
                    <a:p>
                      <a:r>
                        <a:rPr lang="en-IN"/>
                        <a:t>+a</a:t>
                      </a:r>
                    </a:p>
                  </a:txBody>
                  <a:tcPr anchor="ctr">
                    <a:lnL>
                      <a:noFill/>
                    </a:lnL>
                    <a:lnR>
                      <a:noFill/>
                    </a:lnR>
                    <a:lnT>
                      <a:noFill/>
                    </a:lnT>
                    <a:lnB>
                      <a:noFill/>
                    </a:lnB>
                    <a:noFill/>
                  </a:tcPr>
                </a:tc>
                <a:extLst>
                  <a:ext uri="{0D108BD9-81ED-4DB2-BD59-A6C34878D82A}">
                    <a16:rowId xmlns:a16="http://schemas.microsoft.com/office/drawing/2014/main" val="2897512921"/>
                  </a:ext>
                </a:extLst>
              </a:tr>
              <a:tr h="0">
                <a:tc>
                  <a:txBody>
                    <a:bodyPr/>
                    <a:lstStyle/>
                    <a:p>
                      <a:r>
                        <a:rPr lang="en-IN"/>
                        <a:t>-</a:t>
                      </a:r>
                    </a:p>
                  </a:txBody>
                  <a:tcPr anchor="ctr">
                    <a:lnL>
                      <a:noFill/>
                    </a:lnL>
                    <a:lnR>
                      <a:noFill/>
                    </a:lnR>
                    <a:lnT>
                      <a:noFill/>
                    </a:lnT>
                    <a:lnB>
                      <a:noFill/>
                    </a:lnB>
                    <a:noFill/>
                  </a:tcPr>
                </a:tc>
                <a:tc>
                  <a:txBody>
                    <a:bodyPr/>
                    <a:lstStyle/>
                    <a:p>
                      <a:r>
                        <a:rPr lang="en-IN"/>
                        <a:t>Unary minus (negation)</a:t>
                      </a:r>
                    </a:p>
                  </a:txBody>
                  <a:tcPr anchor="ctr">
                    <a:lnL>
                      <a:noFill/>
                    </a:lnL>
                    <a:lnR>
                      <a:noFill/>
                    </a:lnR>
                    <a:lnT>
                      <a:noFill/>
                    </a:lnT>
                    <a:lnB>
                      <a:noFill/>
                    </a:lnB>
                    <a:noFill/>
                  </a:tcPr>
                </a:tc>
                <a:tc>
                  <a:txBody>
                    <a:bodyPr/>
                    <a:lstStyle/>
                    <a:p>
                      <a:r>
                        <a:rPr lang="en-IN"/>
                        <a:t>-a</a:t>
                      </a:r>
                    </a:p>
                  </a:txBody>
                  <a:tcPr anchor="ctr">
                    <a:lnL>
                      <a:noFill/>
                    </a:lnL>
                    <a:lnR>
                      <a:noFill/>
                    </a:lnR>
                    <a:lnT>
                      <a:noFill/>
                    </a:lnT>
                    <a:lnB>
                      <a:noFill/>
                    </a:lnB>
                    <a:noFill/>
                  </a:tcPr>
                </a:tc>
                <a:extLst>
                  <a:ext uri="{0D108BD9-81ED-4DB2-BD59-A6C34878D82A}">
                    <a16:rowId xmlns:a16="http://schemas.microsoft.com/office/drawing/2014/main" val="1385851635"/>
                  </a:ext>
                </a:extLst>
              </a:tr>
              <a:tr h="0">
                <a:tc>
                  <a:txBody>
                    <a:bodyPr/>
                    <a:lstStyle/>
                    <a:p>
                      <a:r>
                        <a:rPr lang="en-IN"/>
                        <a:t>++</a:t>
                      </a:r>
                    </a:p>
                  </a:txBody>
                  <a:tcPr anchor="ctr">
                    <a:lnL>
                      <a:noFill/>
                    </a:lnL>
                    <a:lnR>
                      <a:noFill/>
                    </a:lnR>
                    <a:lnT>
                      <a:noFill/>
                    </a:lnT>
                    <a:lnB>
                      <a:noFill/>
                    </a:lnB>
                    <a:noFill/>
                  </a:tcPr>
                </a:tc>
                <a:tc>
                  <a:txBody>
                    <a:bodyPr/>
                    <a:lstStyle/>
                    <a:p>
                      <a:r>
                        <a:rPr lang="en-IN"/>
                        <a:t>Increment (pre/post)</a:t>
                      </a:r>
                    </a:p>
                  </a:txBody>
                  <a:tcPr anchor="ctr">
                    <a:lnL>
                      <a:noFill/>
                    </a:lnL>
                    <a:lnR>
                      <a:noFill/>
                    </a:lnR>
                    <a:lnT>
                      <a:noFill/>
                    </a:lnT>
                    <a:lnB>
                      <a:noFill/>
                    </a:lnB>
                    <a:noFill/>
                  </a:tcPr>
                </a:tc>
                <a:tc>
                  <a:txBody>
                    <a:bodyPr/>
                    <a:lstStyle/>
                    <a:p>
                      <a:r>
                        <a:rPr lang="en-IN"/>
                        <a:t>++a or a++</a:t>
                      </a:r>
                    </a:p>
                  </a:txBody>
                  <a:tcPr anchor="ctr">
                    <a:lnL>
                      <a:noFill/>
                    </a:lnL>
                    <a:lnR>
                      <a:noFill/>
                    </a:lnR>
                    <a:lnT>
                      <a:noFill/>
                    </a:lnT>
                    <a:lnB>
                      <a:noFill/>
                    </a:lnB>
                    <a:noFill/>
                  </a:tcPr>
                </a:tc>
                <a:extLst>
                  <a:ext uri="{0D108BD9-81ED-4DB2-BD59-A6C34878D82A}">
                    <a16:rowId xmlns:a16="http://schemas.microsoft.com/office/drawing/2014/main" val="4189161085"/>
                  </a:ext>
                </a:extLst>
              </a:tr>
              <a:tr h="0">
                <a:tc>
                  <a:txBody>
                    <a:bodyPr/>
                    <a:lstStyle/>
                    <a:p>
                      <a:r>
                        <a:rPr lang="en-IN" dirty="0"/>
                        <a:t>--</a:t>
                      </a:r>
                    </a:p>
                  </a:txBody>
                  <a:tcPr anchor="ctr">
                    <a:lnL>
                      <a:noFill/>
                    </a:lnL>
                    <a:lnR>
                      <a:noFill/>
                    </a:lnR>
                    <a:lnT>
                      <a:noFill/>
                    </a:lnT>
                    <a:lnB>
                      <a:noFill/>
                    </a:lnB>
                    <a:noFill/>
                  </a:tcPr>
                </a:tc>
                <a:tc>
                  <a:txBody>
                    <a:bodyPr/>
                    <a:lstStyle/>
                    <a:p>
                      <a:r>
                        <a:rPr lang="en-IN"/>
                        <a:t>Decrement (pre/post)</a:t>
                      </a:r>
                    </a:p>
                  </a:txBody>
                  <a:tcPr anchor="ctr">
                    <a:lnL>
                      <a:noFill/>
                    </a:lnL>
                    <a:lnR>
                      <a:noFill/>
                    </a:lnR>
                    <a:lnT>
                      <a:noFill/>
                    </a:lnT>
                    <a:lnB>
                      <a:noFill/>
                    </a:lnB>
                    <a:noFill/>
                  </a:tcPr>
                </a:tc>
                <a:tc>
                  <a:txBody>
                    <a:bodyPr/>
                    <a:lstStyle/>
                    <a:p>
                      <a:r>
                        <a:rPr lang="en-IN"/>
                        <a:t>--a or a--</a:t>
                      </a:r>
                    </a:p>
                  </a:txBody>
                  <a:tcPr anchor="ctr">
                    <a:lnL>
                      <a:noFill/>
                    </a:lnL>
                    <a:lnR>
                      <a:noFill/>
                    </a:lnR>
                    <a:lnT>
                      <a:noFill/>
                    </a:lnT>
                    <a:lnB>
                      <a:noFill/>
                    </a:lnB>
                    <a:noFill/>
                  </a:tcPr>
                </a:tc>
                <a:extLst>
                  <a:ext uri="{0D108BD9-81ED-4DB2-BD59-A6C34878D82A}">
                    <a16:rowId xmlns:a16="http://schemas.microsoft.com/office/drawing/2014/main" val="4011272404"/>
                  </a:ext>
                </a:extLst>
              </a:tr>
              <a:tr h="0">
                <a:tc>
                  <a:txBody>
                    <a:bodyPr/>
                    <a:lstStyle/>
                    <a:p>
                      <a:r>
                        <a:rPr lang="en-IN"/>
                        <a:t>!</a:t>
                      </a:r>
                    </a:p>
                  </a:txBody>
                  <a:tcPr anchor="ctr">
                    <a:lnL>
                      <a:noFill/>
                    </a:lnL>
                    <a:lnR>
                      <a:noFill/>
                    </a:lnR>
                    <a:lnT>
                      <a:noFill/>
                    </a:lnT>
                    <a:lnB>
                      <a:noFill/>
                    </a:lnB>
                    <a:noFill/>
                  </a:tcPr>
                </a:tc>
                <a:tc>
                  <a:txBody>
                    <a:bodyPr/>
                    <a:lstStyle/>
                    <a:p>
                      <a:r>
                        <a:rPr lang="en-IN"/>
                        <a:t>Logical NOT (inverts boolean)</a:t>
                      </a:r>
                    </a:p>
                  </a:txBody>
                  <a:tcPr anchor="ctr">
                    <a:lnL>
                      <a:noFill/>
                    </a:lnL>
                    <a:lnR>
                      <a:noFill/>
                    </a:lnR>
                    <a:lnT>
                      <a:noFill/>
                    </a:lnT>
                    <a:lnB>
                      <a:noFill/>
                    </a:lnB>
                    <a:noFill/>
                  </a:tcPr>
                </a:tc>
                <a:tc>
                  <a:txBody>
                    <a:bodyPr/>
                    <a:lstStyle/>
                    <a:p>
                      <a:r>
                        <a:rPr lang="en-IN" dirty="0"/>
                        <a:t>!flag</a:t>
                      </a:r>
                    </a:p>
                  </a:txBody>
                  <a:tcPr anchor="ctr">
                    <a:lnL>
                      <a:noFill/>
                    </a:lnL>
                    <a:lnR>
                      <a:noFill/>
                    </a:lnR>
                    <a:lnT>
                      <a:noFill/>
                    </a:lnT>
                    <a:lnB>
                      <a:noFill/>
                    </a:lnB>
                    <a:noFill/>
                  </a:tcPr>
                </a:tc>
                <a:extLst>
                  <a:ext uri="{0D108BD9-81ED-4DB2-BD59-A6C34878D82A}">
                    <a16:rowId xmlns:a16="http://schemas.microsoft.com/office/drawing/2014/main" val="3842199887"/>
                  </a:ext>
                </a:extLst>
              </a:tr>
            </a:tbl>
          </a:graphicData>
        </a:graphic>
      </p:graphicFrame>
      <p:sp>
        <p:nvSpPr>
          <p:cNvPr id="6" name="TextBox 5">
            <a:extLst>
              <a:ext uri="{FF2B5EF4-FFF2-40B4-BE49-F238E27FC236}">
                <a16:creationId xmlns:a16="http://schemas.microsoft.com/office/drawing/2014/main" id="{121ADEE9-B580-FDF0-F62C-34B9650FC1F7}"/>
              </a:ext>
            </a:extLst>
          </p:cNvPr>
          <p:cNvSpPr txBox="1"/>
          <p:nvPr/>
        </p:nvSpPr>
        <p:spPr>
          <a:xfrm>
            <a:off x="609600" y="1108075"/>
            <a:ext cx="10972800" cy="3588355"/>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Unary Operators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Unary operators operate on only one operand. They are used for incrementing, decrementing, negating a value, or inverting a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boolean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Increment/Decrement: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Pre-increment (++a)</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Increases the value of a by 1, then returns 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Post-increment (a++)</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Returns the value of a, then increases a by 1.</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Pre-decrement (--a)</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Decreases the value of a by 1, then returns 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Post-decrement (a--)</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Returns the value of a, then decreases a by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a</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5</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err="1">
                <a:solidFill>
                  <a:srgbClr val="001080"/>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1080"/>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a);  </a:t>
            </a:r>
            <a:r>
              <a:rPr lang="en-US" sz="1600" b="0" dirty="0">
                <a:solidFill>
                  <a:srgbClr val="008000"/>
                </a:solidFill>
                <a:effectLst/>
                <a:latin typeface="Arial" panose="020B0604020202020204" pitchFamily="34" charset="0"/>
                <a:cs typeface="Arial" panose="020B0604020202020204" pitchFamily="34" charset="0"/>
              </a:rPr>
              <a:t>// Pre-increment: a becomes 6, then prints 6</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err="1">
                <a:solidFill>
                  <a:srgbClr val="001080"/>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1080"/>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Post-increment: prints 6, then a becomes 7</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err="1">
                <a:solidFill>
                  <a:srgbClr val="001080"/>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1080"/>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    </a:t>
            </a:r>
            <a:r>
              <a:rPr lang="en-US" sz="1600" b="0" dirty="0">
                <a:solidFill>
                  <a:srgbClr val="008000"/>
                </a:solidFill>
                <a:effectLst/>
                <a:latin typeface="Arial" panose="020B0604020202020204" pitchFamily="34" charset="0"/>
                <a:cs typeface="Arial" panose="020B0604020202020204" pitchFamily="34" charset="0"/>
              </a:rPr>
              <a:t>// a is now 7</a:t>
            </a:r>
            <a:endParaRPr lang="en-US" sz="1600" b="0" dirty="0">
              <a:solidFill>
                <a:srgbClr val="3B3B3B"/>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981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440540" cy="646331"/>
          </a:xfrm>
          <a:prstGeom prst="rect">
            <a:avLst/>
          </a:prstGeom>
          <a:noFill/>
        </p:spPr>
        <p:txBody>
          <a:bodyPr wrap="none" rtlCol="0">
            <a:spAutoFit/>
          </a:bodyPr>
          <a:lstStyle/>
          <a:p>
            <a:r>
              <a:rPr lang="en-US" sz="3600" b="1" dirty="0"/>
              <a:t>DATA TYPES</a:t>
            </a:r>
            <a:endParaRPr lang="en-IN" sz="3600" b="1" dirty="0"/>
          </a:p>
        </p:txBody>
      </p:sp>
      <p:sp>
        <p:nvSpPr>
          <p:cNvPr id="6" name="TextBox 5">
            <a:extLst>
              <a:ext uri="{FF2B5EF4-FFF2-40B4-BE49-F238E27FC236}">
                <a16:creationId xmlns:a16="http://schemas.microsoft.com/office/drawing/2014/main" id="{2E4FE862-1CA3-4B12-C871-43CC166E3546}"/>
              </a:ext>
            </a:extLst>
          </p:cNvPr>
          <p:cNvSpPr txBox="1"/>
          <p:nvPr/>
        </p:nvSpPr>
        <p:spPr>
          <a:xfrm>
            <a:off x="609600" y="1108075"/>
            <a:ext cx="10439400" cy="3046988"/>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Data types</a:t>
            </a:r>
          </a:p>
          <a:p>
            <a:endParaRPr lang="en-US" sz="24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In Java, data types specify the size and type of values that can be stored in variables. Java is a </a:t>
            </a:r>
            <a:r>
              <a:rPr lang="en-US" sz="1600" b="1" dirty="0">
                <a:latin typeface="Arial" panose="020B0604020202020204" pitchFamily="34" charset="0"/>
                <a:cs typeface="Arial" panose="020B0604020202020204" pitchFamily="34" charset="0"/>
              </a:rPr>
              <a:t>strongly-typed</a:t>
            </a:r>
            <a:r>
              <a:rPr lang="en-US" sz="1600" dirty="0">
                <a:latin typeface="Arial" panose="020B0604020202020204" pitchFamily="34" charset="0"/>
                <a:cs typeface="Arial" panose="020B0604020202020204" pitchFamily="34" charset="0"/>
              </a:rPr>
              <a:t> language, meaning each variable must be declared with a data type before it can be used. Java data types are divided into two categories:</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Types:</a:t>
            </a:r>
          </a:p>
          <a:p>
            <a:endParaRPr lang="en-US" sz="1600" b="1" dirty="0">
              <a:latin typeface="Arial" panose="020B0604020202020204" pitchFamily="34" charset="0"/>
              <a:cs typeface="Arial" panose="020B0604020202020204" pitchFamily="34" charset="0"/>
            </a:endParaRPr>
          </a:p>
          <a:p>
            <a:pPr>
              <a:buFont typeface="+mj-lt"/>
              <a:buAutoNum type="arabicPeriod"/>
            </a:pPr>
            <a:r>
              <a:rPr lang="en-US" sz="1600" b="1" dirty="0">
                <a:latin typeface="Arial" panose="020B0604020202020204" pitchFamily="34" charset="0"/>
                <a:cs typeface="Arial" panose="020B0604020202020204" pitchFamily="34" charset="0"/>
              </a:rPr>
              <a:t>Primitive Data Types</a:t>
            </a:r>
          </a:p>
          <a:p>
            <a:pPr>
              <a:buFont typeface="+mj-lt"/>
              <a:buAutoNum type="arabicPeriod"/>
            </a:pPr>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2.Non-Primitive (Reference) Data Types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253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4859154" y="461744"/>
            <a:ext cx="2473691" cy="646331"/>
          </a:xfrm>
          <a:prstGeom prst="rect">
            <a:avLst/>
          </a:prstGeom>
          <a:noFill/>
        </p:spPr>
        <p:txBody>
          <a:bodyPr wrap="none" rtlCol="0">
            <a:spAutoFit/>
          </a:bodyPr>
          <a:lstStyle/>
          <a:p>
            <a:r>
              <a:rPr lang="en-US" sz="3600" b="1" dirty="0"/>
              <a:t>OPERATORS</a:t>
            </a:r>
            <a:endParaRPr lang="en-IN" sz="3600" b="1" dirty="0"/>
          </a:p>
        </p:txBody>
      </p:sp>
      <p:graphicFrame>
        <p:nvGraphicFramePr>
          <p:cNvPr id="2" name="Table 1">
            <a:extLst>
              <a:ext uri="{FF2B5EF4-FFF2-40B4-BE49-F238E27FC236}">
                <a16:creationId xmlns:a16="http://schemas.microsoft.com/office/drawing/2014/main" id="{99A039BA-F4BC-A878-FA88-6BDDAE8CCCC1}"/>
              </a:ext>
            </a:extLst>
          </p:cNvPr>
          <p:cNvGraphicFramePr>
            <a:graphicFrameLocks noGrp="1"/>
          </p:cNvGraphicFramePr>
          <p:nvPr>
            <p:extLst>
              <p:ext uri="{D42A27DB-BD31-4B8C-83A1-F6EECF244321}">
                <p14:modId xmlns:p14="http://schemas.microsoft.com/office/powerpoint/2010/main" val="1438092698"/>
              </p:ext>
            </p:extLst>
          </p:nvPr>
        </p:nvGraphicFramePr>
        <p:xfrm>
          <a:off x="609599" y="3810488"/>
          <a:ext cx="8915400" cy="2560320"/>
        </p:xfrm>
        <a:graphic>
          <a:graphicData uri="http://schemas.openxmlformats.org/drawingml/2006/table">
            <a:tbl>
              <a:tblPr/>
              <a:tblGrid>
                <a:gridCol w="2971800">
                  <a:extLst>
                    <a:ext uri="{9D8B030D-6E8A-4147-A177-3AD203B41FA5}">
                      <a16:colId xmlns:a16="http://schemas.microsoft.com/office/drawing/2014/main" val="364989232"/>
                    </a:ext>
                  </a:extLst>
                </a:gridCol>
                <a:gridCol w="2971800">
                  <a:extLst>
                    <a:ext uri="{9D8B030D-6E8A-4147-A177-3AD203B41FA5}">
                      <a16:colId xmlns:a16="http://schemas.microsoft.com/office/drawing/2014/main" val="1094979506"/>
                    </a:ext>
                  </a:extLst>
                </a:gridCol>
                <a:gridCol w="2971800">
                  <a:extLst>
                    <a:ext uri="{9D8B030D-6E8A-4147-A177-3AD203B41FA5}">
                      <a16:colId xmlns:a16="http://schemas.microsoft.com/office/drawing/2014/main" val="1773477824"/>
                    </a:ext>
                  </a:extLst>
                </a:gridCol>
              </a:tblGrid>
              <a:tr h="0">
                <a:tc>
                  <a:txBody>
                    <a:bodyPr/>
                    <a:lstStyle/>
                    <a:p>
                      <a:r>
                        <a:rPr lang="en-IN" b="1"/>
                        <a:t>Operator</a:t>
                      </a:r>
                      <a:endParaRPr lang="en-IN"/>
                    </a:p>
                  </a:txBody>
                  <a:tcPr anchor="ctr">
                    <a:lnL>
                      <a:noFill/>
                    </a:lnL>
                    <a:lnR>
                      <a:noFill/>
                    </a:lnR>
                    <a:lnT>
                      <a:noFill/>
                    </a:lnT>
                    <a:lnB>
                      <a:noFill/>
                    </a:lnB>
                    <a:noFill/>
                  </a:tcPr>
                </a:tc>
                <a:tc>
                  <a:txBody>
                    <a:bodyPr/>
                    <a:lstStyle/>
                    <a:p>
                      <a:r>
                        <a:rPr lang="en-IN" b="1"/>
                        <a:t>Description</a:t>
                      </a:r>
                      <a:endParaRPr lang="en-IN"/>
                    </a:p>
                  </a:txBody>
                  <a:tcPr anchor="ctr">
                    <a:lnL>
                      <a:noFill/>
                    </a:lnL>
                    <a:lnR>
                      <a:noFill/>
                    </a:lnR>
                    <a:lnT>
                      <a:noFill/>
                    </a:lnT>
                    <a:lnB>
                      <a:noFill/>
                    </a:lnB>
                    <a:noFill/>
                  </a:tcPr>
                </a:tc>
                <a:tc>
                  <a:txBody>
                    <a:bodyPr/>
                    <a:lstStyle/>
                    <a:p>
                      <a:r>
                        <a:rPr lang="en-IN" b="1"/>
                        <a:t>Example</a:t>
                      </a:r>
                      <a:endParaRPr lang="en-IN"/>
                    </a:p>
                  </a:txBody>
                  <a:tcPr anchor="ctr">
                    <a:lnL>
                      <a:noFill/>
                    </a:lnL>
                    <a:lnR>
                      <a:noFill/>
                    </a:lnR>
                    <a:lnT>
                      <a:noFill/>
                    </a:lnT>
                    <a:lnB>
                      <a:noFill/>
                    </a:lnB>
                    <a:noFill/>
                  </a:tcPr>
                </a:tc>
                <a:extLst>
                  <a:ext uri="{0D108BD9-81ED-4DB2-BD59-A6C34878D82A}">
                    <a16:rowId xmlns:a16="http://schemas.microsoft.com/office/drawing/2014/main" val="3225297035"/>
                  </a:ext>
                </a:extLst>
              </a:tr>
              <a:tr h="0">
                <a:tc>
                  <a:txBody>
                    <a:bodyPr/>
                    <a:lstStyle/>
                    <a:p>
                      <a:r>
                        <a:rPr lang="en-IN"/>
                        <a:t>==</a:t>
                      </a:r>
                    </a:p>
                  </a:txBody>
                  <a:tcPr anchor="ctr">
                    <a:lnL>
                      <a:noFill/>
                    </a:lnL>
                    <a:lnR>
                      <a:noFill/>
                    </a:lnR>
                    <a:lnT>
                      <a:noFill/>
                    </a:lnT>
                    <a:lnB>
                      <a:noFill/>
                    </a:lnB>
                    <a:noFill/>
                  </a:tcPr>
                </a:tc>
                <a:tc>
                  <a:txBody>
                    <a:bodyPr/>
                    <a:lstStyle/>
                    <a:p>
                      <a:r>
                        <a:rPr lang="en-IN" dirty="0"/>
                        <a:t>Equal to</a:t>
                      </a:r>
                    </a:p>
                  </a:txBody>
                  <a:tcPr anchor="ctr">
                    <a:lnL>
                      <a:noFill/>
                    </a:lnL>
                    <a:lnR>
                      <a:noFill/>
                    </a:lnR>
                    <a:lnT>
                      <a:noFill/>
                    </a:lnT>
                    <a:lnB>
                      <a:noFill/>
                    </a:lnB>
                    <a:noFill/>
                  </a:tcPr>
                </a:tc>
                <a:tc>
                  <a:txBody>
                    <a:bodyPr/>
                    <a:lstStyle/>
                    <a:p>
                      <a:r>
                        <a:rPr lang="en-IN"/>
                        <a:t>a == b</a:t>
                      </a:r>
                    </a:p>
                  </a:txBody>
                  <a:tcPr anchor="ctr">
                    <a:lnL>
                      <a:noFill/>
                    </a:lnL>
                    <a:lnR>
                      <a:noFill/>
                    </a:lnR>
                    <a:lnT>
                      <a:noFill/>
                    </a:lnT>
                    <a:lnB>
                      <a:noFill/>
                    </a:lnB>
                    <a:noFill/>
                  </a:tcPr>
                </a:tc>
                <a:extLst>
                  <a:ext uri="{0D108BD9-81ED-4DB2-BD59-A6C34878D82A}">
                    <a16:rowId xmlns:a16="http://schemas.microsoft.com/office/drawing/2014/main" val="346115400"/>
                  </a:ext>
                </a:extLst>
              </a:tr>
              <a:tr h="0">
                <a:tc>
                  <a:txBody>
                    <a:bodyPr/>
                    <a:lstStyle/>
                    <a:p>
                      <a:r>
                        <a:rPr lang="en-IN"/>
                        <a:t>!=</a:t>
                      </a:r>
                    </a:p>
                  </a:txBody>
                  <a:tcPr anchor="ctr">
                    <a:lnL>
                      <a:noFill/>
                    </a:lnL>
                    <a:lnR>
                      <a:noFill/>
                    </a:lnR>
                    <a:lnT>
                      <a:noFill/>
                    </a:lnT>
                    <a:lnB>
                      <a:noFill/>
                    </a:lnB>
                    <a:noFill/>
                  </a:tcPr>
                </a:tc>
                <a:tc>
                  <a:txBody>
                    <a:bodyPr/>
                    <a:lstStyle/>
                    <a:p>
                      <a:r>
                        <a:rPr lang="en-IN" dirty="0"/>
                        <a:t>Not equal to</a:t>
                      </a:r>
                    </a:p>
                  </a:txBody>
                  <a:tcPr anchor="ctr">
                    <a:lnL>
                      <a:noFill/>
                    </a:lnL>
                    <a:lnR>
                      <a:noFill/>
                    </a:lnR>
                    <a:lnT>
                      <a:noFill/>
                    </a:lnT>
                    <a:lnB>
                      <a:noFill/>
                    </a:lnB>
                    <a:noFill/>
                  </a:tcPr>
                </a:tc>
                <a:tc>
                  <a:txBody>
                    <a:bodyPr/>
                    <a:lstStyle/>
                    <a:p>
                      <a:r>
                        <a:rPr lang="en-IN"/>
                        <a:t>a != b</a:t>
                      </a:r>
                    </a:p>
                  </a:txBody>
                  <a:tcPr anchor="ctr">
                    <a:lnL>
                      <a:noFill/>
                    </a:lnL>
                    <a:lnR>
                      <a:noFill/>
                    </a:lnR>
                    <a:lnT>
                      <a:noFill/>
                    </a:lnT>
                    <a:lnB>
                      <a:noFill/>
                    </a:lnB>
                    <a:noFill/>
                  </a:tcPr>
                </a:tc>
                <a:extLst>
                  <a:ext uri="{0D108BD9-81ED-4DB2-BD59-A6C34878D82A}">
                    <a16:rowId xmlns:a16="http://schemas.microsoft.com/office/drawing/2014/main" val="976624970"/>
                  </a:ext>
                </a:extLst>
              </a:tr>
              <a:tr h="0">
                <a:tc>
                  <a:txBody>
                    <a:bodyPr/>
                    <a:lstStyle/>
                    <a:p>
                      <a:r>
                        <a:rPr lang="en-IN"/>
                        <a:t>&gt;</a:t>
                      </a:r>
                    </a:p>
                  </a:txBody>
                  <a:tcPr anchor="ctr">
                    <a:lnL>
                      <a:noFill/>
                    </a:lnL>
                    <a:lnR>
                      <a:noFill/>
                    </a:lnR>
                    <a:lnT>
                      <a:noFill/>
                    </a:lnT>
                    <a:lnB>
                      <a:noFill/>
                    </a:lnB>
                    <a:noFill/>
                  </a:tcPr>
                </a:tc>
                <a:tc>
                  <a:txBody>
                    <a:bodyPr/>
                    <a:lstStyle/>
                    <a:p>
                      <a:r>
                        <a:rPr lang="en-IN"/>
                        <a:t>Greater than</a:t>
                      </a:r>
                    </a:p>
                  </a:txBody>
                  <a:tcPr anchor="ctr">
                    <a:lnL>
                      <a:noFill/>
                    </a:lnL>
                    <a:lnR>
                      <a:noFill/>
                    </a:lnR>
                    <a:lnT>
                      <a:noFill/>
                    </a:lnT>
                    <a:lnB>
                      <a:noFill/>
                    </a:lnB>
                    <a:noFill/>
                  </a:tcPr>
                </a:tc>
                <a:tc>
                  <a:txBody>
                    <a:bodyPr/>
                    <a:lstStyle/>
                    <a:p>
                      <a:r>
                        <a:rPr lang="en-IN"/>
                        <a:t>a &gt; b</a:t>
                      </a:r>
                    </a:p>
                  </a:txBody>
                  <a:tcPr anchor="ctr">
                    <a:lnL>
                      <a:noFill/>
                    </a:lnL>
                    <a:lnR>
                      <a:noFill/>
                    </a:lnR>
                    <a:lnT>
                      <a:noFill/>
                    </a:lnT>
                    <a:lnB>
                      <a:noFill/>
                    </a:lnB>
                    <a:noFill/>
                  </a:tcPr>
                </a:tc>
                <a:extLst>
                  <a:ext uri="{0D108BD9-81ED-4DB2-BD59-A6C34878D82A}">
                    <a16:rowId xmlns:a16="http://schemas.microsoft.com/office/drawing/2014/main" val="3689969645"/>
                  </a:ext>
                </a:extLst>
              </a:tr>
              <a:tr h="0">
                <a:tc>
                  <a:txBody>
                    <a:bodyPr/>
                    <a:lstStyle/>
                    <a:p>
                      <a:r>
                        <a:rPr lang="en-IN"/>
                        <a:t>&lt;</a:t>
                      </a:r>
                    </a:p>
                  </a:txBody>
                  <a:tcPr anchor="ctr">
                    <a:lnL>
                      <a:noFill/>
                    </a:lnL>
                    <a:lnR>
                      <a:noFill/>
                    </a:lnR>
                    <a:lnT>
                      <a:noFill/>
                    </a:lnT>
                    <a:lnB>
                      <a:noFill/>
                    </a:lnB>
                    <a:noFill/>
                  </a:tcPr>
                </a:tc>
                <a:tc>
                  <a:txBody>
                    <a:bodyPr/>
                    <a:lstStyle/>
                    <a:p>
                      <a:r>
                        <a:rPr lang="en-IN"/>
                        <a:t>Less than</a:t>
                      </a:r>
                    </a:p>
                  </a:txBody>
                  <a:tcPr anchor="ctr">
                    <a:lnL>
                      <a:noFill/>
                    </a:lnL>
                    <a:lnR>
                      <a:noFill/>
                    </a:lnR>
                    <a:lnT>
                      <a:noFill/>
                    </a:lnT>
                    <a:lnB>
                      <a:noFill/>
                    </a:lnB>
                    <a:noFill/>
                  </a:tcPr>
                </a:tc>
                <a:tc>
                  <a:txBody>
                    <a:bodyPr/>
                    <a:lstStyle/>
                    <a:p>
                      <a:r>
                        <a:rPr lang="en-IN"/>
                        <a:t>a &lt; b</a:t>
                      </a:r>
                    </a:p>
                  </a:txBody>
                  <a:tcPr anchor="ctr">
                    <a:lnL>
                      <a:noFill/>
                    </a:lnL>
                    <a:lnR>
                      <a:noFill/>
                    </a:lnR>
                    <a:lnT>
                      <a:noFill/>
                    </a:lnT>
                    <a:lnB>
                      <a:noFill/>
                    </a:lnB>
                    <a:noFill/>
                  </a:tcPr>
                </a:tc>
                <a:extLst>
                  <a:ext uri="{0D108BD9-81ED-4DB2-BD59-A6C34878D82A}">
                    <a16:rowId xmlns:a16="http://schemas.microsoft.com/office/drawing/2014/main" val="2238943168"/>
                  </a:ext>
                </a:extLst>
              </a:tr>
              <a:tr h="0">
                <a:tc>
                  <a:txBody>
                    <a:bodyPr/>
                    <a:lstStyle/>
                    <a:p>
                      <a:r>
                        <a:rPr lang="en-IN"/>
                        <a:t>&gt;=</a:t>
                      </a:r>
                    </a:p>
                  </a:txBody>
                  <a:tcPr anchor="ctr">
                    <a:lnL>
                      <a:noFill/>
                    </a:lnL>
                    <a:lnR>
                      <a:noFill/>
                    </a:lnR>
                    <a:lnT>
                      <a:noFill/>
                    </a:lnT>
                    <a:lnB>
                      <a:noFill/>
                    </a:lnB>
                    <a:noFill/>
                  </a:tcPr>
                </a:tc>
                <a:tc>
                  <a:txBody>
                    <a:bodyPr/>
                    <a:lstStyle/>
                    <a:p>
                      <a:r>
                        <a:rPr lang="en-US"/>
                        <a:t>Greater than or equal to</a:t>
                      </a:r>
                    </a:p>
                  </a:txBody>
                  <a:tcPr anchor="ctr">
                    <a:lnL>
                      <a:noFill/>
                    </a:lnL>
                    <a:lnR>
                      <a:noFill/>
                    </a:lnR>
                    <a:lnT>
                      <a:noFill/>
                    </a:lnT>
                    <a:lnB>
                      <a:noFill/>
                    </a:lnB>
                    <a:noFill/>
                  </a:tcPr>
                </a:tc>
                <a:tc>
                  <a:txBody>
                    <a:bodyPr/>
                    <a:lstStyle/>
                    <a:p>
                      <a:r>
                        <a:rPr lang="en-IN"/>
                        <a:t>a &gt;= b</a:t>
                      </a:r>
                    </a:p>
                  </a:txBody>
                  <a:tcPr anchor="ctr">
                    <a:lnL>
                      <a:noFill/>
                    </a:lnL>
                    <a:lnR>
                      <a:noFill/>
                    </a:lnR>
                    <a:lnT>
                      <a:noFill/>
                    </a:lnT>
                    <a:lnB>
                      <a:noFill/>
                    </a:lnB>
                    <a:noFill/>
                  </a:tcPr>
                </a:tc>
                <a:extLst>
                  <a:ext uri="{0D108BD9-81ED-4DB2-BD59-A6C34878D82A}">
                    <a16:rowId xmlns:a16="http://schemas.microsoft.com/office/drawing/2014/main" val="2650014037"/>
                  </a:ext>
                </a:extLst>
              </a:tr>
              <a:tr h="0">
                <a:tc>
                  <a:txBody>
                    <a:bodyPr/>
                    <a:lstStyle/>
                    <a:p>
                      <a:r>
                        <a:rPr lang="en-IN"/>
                        <a:t>&lt;=</a:t>
                      </a:r>
                    </a:p>
                  </a:txBody>
                  <a:tcPr anchor="ctr">
                    <a:lnL>
                      <a:noFill/>
                    </a:lnL>
                    <a:lnR>
                      <a:noFill/>
                    </a:lnR>
                    <a:lnT>
                      <a:noFill/>
                    </a:lnT>
                    <a:lnB>
                      <a:noFill/>
                    </a:lnB>
                    <a:noFill/>
                  </a:tcPr>
                </a:tc>
                <a:tc>
                  <a:txBody>
                    <a:bodyPr/>
                    <a:lstStyle/>
                    <a:p>
                      <a:r>
                        <a:rPr lang="en-US"/>
                        <a:t>Less than or equal to</a:t>
                      </a:r>
                    </a:p>
                  </a:txBody>
                  <a:tcPr anchor="ctr">
                    <a:lnL>
                      <a:noFill/>
                    </a:lnL>
                    <a:lnR>
                      <a:noFill/>
                    </a:lnR>
                    <a:lnT>
                      <a:noFill/>
                    </a:lnT>
                    <a:lnB>
                      <a:noFill/>
                    </a:lnB>
                    <a:noFill/>
                  </a:tcPr>
                </a:tc>
                <a:tc>
                  <a:txBody>
                    <a:bodyPr/>
                    <a:lstStyle/>
                    <a:p>
                      <a:r>
                        <a:rPr lang="en-IN" dirty="0"/>
                        <a:t>a &lt;= b</a:t>
                      </a:r>
                    </a:p>
                  </a:txBody>
                  <a:tcPr anchor="ctr">
                    <a:lnL>
                      <a:noFill/>
                    </a:lnL>
                    <a:lnR>
                      <a:noFill/>
                    </a:lnR>
                    <a:lnT>
                      <a:noFill/>
                    </a:lnT>
                    <a:lnB>
                      <a:noFill/>
                    </a:lnB>
                    <a:noFill/>
                  </a:tcPr>
                </a:tc>
                <a:extLst>
                  <a:ext uri="{0D108BD9-81ED-4DB2-BD59-A6C34878D82A}">
                    <a16:rowId xmlns:a16="http://schemas.microsoft.com/office/drawing/2014/main" val="3187642669"/>
                  </a:ext>
                </a:extLst>
              </a:tr>
            </a:tbl>
          </a:graphicData>
        </a:graphic>
      </p:graphicFrame>
      <p:sp>
        <p:nvSpPr>
          <p:cNvPr id="6" name="TextBox 5">
            <a:extLst>
              <a:ext uri="{FF2B5EF4-FFF2-40B4-BE49-F238E27FC236}">
                <a16:creationId xmlns:a16="http://schemas.microsoft.com/office/drawing/2014/main" id="{73F99BB7-4046-F158-C54E-ECFEC0E50A0B}"/>
              </a:ext>
            </a:extLst>
          </p:cNvPr>
          <p:cNvSpPr txBox="1"/>
          <p:nvPr/>
        </p:nvSpPr>
        <p:spPr>
          <a:xfrm>
            <a:off x="609600" y="1108075"/>
            <a:ext cx="10972800" cy="169277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Relational (Comparison) Operators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Relational operators are used to compare two values. They return a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boolean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result (true or false).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2F0D317-1918-F75C-1A10-4D9B71A6427E}"/>
              </a:ext>
            </a:extLst>
          </p:cNvPr>
          <p:cNvSpPr txBox="1"/>
          <p:nvPr/>
        </p:nvSpPr>
        <p:spPr>
          <a:xfrm>
            <a:off x="609600" y="2789090"/>
            <a:ext cx="6098146" cy="1184042"/>
          </a:xfrm>
          <a:prstGeom prst="rect">
            <a:avLst/>
          </a:prstGeom>
          <a:noFill/>
        </p:spPr>
        <p:txBody>
          <a:bodyPr wrap="square">
            <a:spAutoFit/>
          </a:bodyPr>
          <a:lstStyle/>
          <a:p>
            <a:pPr>
              <a:lnSpc>
                <a:spcPts val="1425"/>
              </a:lnSpc>
            </a:pPr>
            <a:r>
              <a:rPr lang="en-US" b="0" dirty="0">
                <a:solidFill>
                  <a:srgbClr val="267F99"/>
                </a:solidFill>
                <a:effectLst/>
                <a:latin typeface="Arial" panose="020B0604020202020204" pitchFamily="34" charset="0"/>
                <a:cs typeface="Arial" panose="020B0604020202020204" pitchFamily="34" charset="0"/>
              </a:rPr>
              <a:t>int</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1080"/>
                </a:solidFill>
                <a:effectLst/>
                <a:latin typeface="Arial" panose="020B0604020202020204" pitchFamily="34" charset="0"/>
                <a:cs typeface="Arial" panose="020B0604020202020204" pitchFamily="34" charset="0"/>
              </a:rPr>
              <a:t>a</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0000"/>
                </a:solidFill>
                <a:effectLst/>
                <a:latin typeface="Arial" panose="020B0604020202020204" pitchFamily="34" charset="0"/>
                <a:cs typeface="Arial" panose="020B0604020202020204" pitchFamily="34" charset="0"/>
              </a:rPr>
              <a:t>=</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98658"/>
                </a:solidFill>
                <a:effectLst/>
                <a:latin typeface="Arial" panose="020B0604020202020204" pitchFamily="34" charset="0"/>
                <a:cs typeface="Arial" panose="020B0604020202020204" pitchFamily="34" charset="0"/>
              </a:rPr>
              <a:t>10</a:t>
            </a:r>
            <a:r>
              <a:rPr lang="en-US" b="0" dirty="0">
                <a:solidFill>
                  <a:srgbClr val="3B3B3B"/>
                </a:solidFill>
                <a:effectLst/>
                <a:latin typeface="Arial" panose="020B0604020202020204" pitchFamily="34" charset="0"/>
                <a:cs typeface="Arial" panose="020B0604020202020204" pitchFamily="34" charset="0"/>
              </a:rPr>
              <a:t>, b </a:t>
            </a:r>
            <a:r>
              <a:rPr lang="en-US" b="0" dirty="0">
                <a:solidFill>
                  <a:srgbClr val="000000"/>
                </a:solidFill>
                <a:effectLst/>
                <a:latin typeface="Arial" panose="020B0604020202020204" pitchFamily="34" charset="0"/>
                <a:cs typeface="Arial" panose="020B0604020202020204" pitchFamily="34" charset="0"/>
              </a:rPr>
              <a:t>=</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98658"/>
                </a:solidFill>
                <a:effectLst/>
                <a:latin typeface="Arial" panose="020B0604020202020204" pitchFamily="34" charset="0"/>
                <a:cs typeface="Arial" panose="020B0604020202020204" pitchFamily="34" charset="0"/>
              </a:rPr>
              <a:t>20</a:t>
            </a:r>
            <a:r>
              <a:rPr lang="en-US" b="0" dirty="0">
                <a:solidFill>
                  <a:srgbClr val="3B3B3B"/>
                </a:solidFill>
                <a:effectLst/>
                <a:latin typeface="Arial" panose="020B0604020202020204" pitchFamily="34" charset="0"/>
                <a:cs typeface="Arial" panose="020B0604020202020204" pitchFamily="34" charset="0"/>
              </a:rPr>
              <a:t>;</a:t>
            </a:r>
          </a:p>
          <a:p>
            <a:pPr>
              <a:lnSpc>
                <a:spcPts val="1425"/>
              </a:lnSpc>
            </a:pPr>
            <a:r>
              <a:rPr lang="en-US" b="0" dirty="0" err="1">
                <a:solidFill>
                  <a:srgbClr val="267F99"/>
                </a:solidFill>
                <a:effectLst/>
                <a:latin typeface="Arial" panose="020B0604020202020204" pitchFamily="34" charset="0"/>
                <a:cs typeface="Arial" panose="020B0604020202020204" pitchFamily="34" charset="0"/>
              </a:rPr>
              <a:t>boolean</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1080"/>
                </a:solidFill>
                <a:effectLst/>
                <a:latin typeface="Arial" panose="020B0604020202020204" pitchFamily="34" charset="0"/>
                <a:cs typeface="Arial" panose="020B0604020202020204" pitchFamily="34" charset="0"/>
              </a:rPr>
              <a:t>result1</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0000"/>
                </a:solidFill>
                <a:effectLst/>
                <a:latin typeface="Arial" panose="020B0604020202020204" pitchFamily="34" charset="0"/>
                <a:cs typeface="Arial" panose="020B0604020202020204" pitchFamily="34" charset="0"/>
              </a:rPr>
              <a:t>=</a:t>
            </a:r>
            <a:r>
              <a:rPr lang="en-US" b="0" dirty="0">
                <a:solidFill>
                  <a:srgbClr val="3B3B3B"/>
                </a:solidFill>
                <a:effectLst/>
                <a:latin typeface="Arial" panose="020B0604020202020204" pitchFamily="34" charset="0"/>
                <a:cs typeface="Arial" panose="020B0604020202020204" pitchFamily="34" charset="0"/>
              </a:rPr>
              <a:t> a </a:t>
            </a:r>
            <a:r>
              <a:rPr lang="en-US" b="0" dirty="0">
                <a:solidFill>
                  <a:srgbClr val="000000"/>
                </a:solidFill>
                <a:effectLst/>
                <a:latin typeface="Arial" panose="020B0604020202020204" pitchFamily="34" charset="0"/>
                <a:cs typeface="Arial" panose="020B0604020202020204" pitchFamily="34" charset="0"/>
              </a:rPr>
              <a:t>==</a:t>
            </a:r>
            <a:r>
              <a:rPr lang="en-US" b="0" dirty="0">
                <a:solidFill>
                  <a:srgbClr val="3B3B3B"/>
                </a:solidFill>
                <a:effectLst/>
                <a:latin typeface="Arial" panose="020B0604020202020204" pitchFamily="34" charset="0"/>
                <a:cs typeface="Arial" panose="020B0604020202020204" pitchFamily="34" charset="0"/>
              </a:rPr>
              <a:t> b;  </a:t>
            </a:r>
            <a:r>
              <a:rPr lang="en-US" b="0" dirty="0">
                <a:solidFill>
                  <a:srgbClr val="008000"/>
                </a:solidFill>
                <a:effectLst/>
                <a:latin typeface="Arial" panose="020B0604020202020204" pitchFamily="34" charset="0"/>
                <a:cs typeface="Arial" panose="020B0604020202020204" pitchFamily="34" charset="0"/>
              </a:rPr>
              <a:t>// false</a:t>
            </a:r>
            <a:endParaRPr lang="en-US" b="0" dirty="0">
              <a:solidFill>
                <a:srgbClr val="3B3B3B"/>
              </a:solidFill>
              <a:effectLst/>
              <a:latin typeface="Arial" panose="020B0604020202020204" pitchFamily="34" charset="0"/>
              <a:cs typeface="Arial" panose="020B0604020202020204" pitchFamily="34" charset="0"/>
            </a:endParaRPr>
          </a:p>
          <a:p>
            <a:pPr>
              <a:lnSpc>
                <a:spcPts val="1425"/>
              </a:lnSpc>
            </a:pPr>
            <a:r>
              <a:rPr lang="en-US" b="0" dirty="0" err="1">
                <a:solidFill>
                  <a:srgbClr val="267F99"/>
                </a:solidFill>
                <a:effectLst/>
                <a:latin typeface="Arial" panose="020B0604020202020204" pitchFamily="34" charset="0"/>
                <a:cs typeface="Arial" panose="020B0604020202020204" pitchFamily="34" charset="0"/>
              </a:rPr>
              <a:t>boolean</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1080"/>
                </a:solidFill>
                <a:effectLst/>
                <a:latin typeface="Arial" panose="020B0604020202020204" pitchFamily="34" charset="0"/>
                <a:cs typeface="Arial" panose="020B0604020202020204" pitchFamily="34" charset="0"/>
              </a:rPr>
              <a:t>result2</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0000"/>
                </a:solidFill>
                <a:effectLst/>
                <a:latin typeface="Arial" panose="020B0604020202020204" pitchFamily="34" charset="0"/>
                <a:cs typeface="Arial" panose="020B0604020202020204" pitchFamily="34" charset="0"/>
              </a:rPr>
              <a:t>=</a:t>
            </a:r>
            <a:r>
              <a:rPr lang="en-US" b="0" dirty="0">
                <a:solidFill>
                  <a:srgbClr val="3B3B3B"/>
                </a:solidFill>
                <a:effectLst/>
                <a:latin typeface="Arial" panose="020B0604020202020204" pitchFamily="34" charset="0"/>
                <a:cs typeface="Arial" panose="020B0604020202020204" pitchFamily="34" charset="0"/>
              </a:rPr>
              <a:t> a </a:t>
            </a:r>
            <a:r>
              <a:rPr lang="en-US" b="0" dirty="0">
                <a:solidFill>
                  <a:srgbClr val="000000"/>
                </a:solidFill>
                <a:effectLst/>
                <a:latin typeface="Arial" panose="020B0604020202020204" pitchFamily="34" charset="0"/>
                <a:cs typeface="Arial" panose="020B0604020202020204" pitchFamily="34" charset="0"/>
              </a:rPr>
              <a:t>&lt;</a:t>
            </a:r>
            <a:r>
              <a:rPr lang="en-US" b="0" dirty="0">
                <a:solidFill>
                  <a:srgbClr val="3B3B3B"/>
                </a:solidFill>
                <a:effectLst/>
                <a:latin typeface="Arial" panose="020B0604020202020204" pitchFamily="34" charset="0"/>
                <a:cs typeface="Arial" panose="020B0604020202020204" pitchFamily="34" charset="0"/>
              </a:rPr>
              <a:t> b;   </a:t>
            </a:r>
            <a:r>
              <a:rPr lang="en-US" b="0" dirty="0">
                <a:solidFill>
                  <a:srgbClr val="008000"/>
                </a:solidFill>
                <a:effectLst/>
                <a:latin typeface="Arial" panose="020B0604020202020204" pitchFamily="34" charset="0"/>
                <a:cs typeface="Arial" panose="020B0604020202020204" pitchFamily="34" charset="0"/>
              </a:rPr>
              <a:t>// true</a:t>
            </a:r>
            <a:endParaRPr lang="en-US" b="0" dirty="0">
              <a:solidFill>
                <a:srgbClr val="3B3B3B"/>
              </a:solidFill>
              <a:effectLst/>
              <a:latin typeface="Arial" panose="020B0604020202020204" pitchFamily="34" charset="0"/>
              <a:cs typeface="Arial" panose="020B0604020202020204" pitchFamily="34" charset="0"/>
            </a:endParaRPr>
          </a:p>
          <a:p>
            <a:pPr>
              <a:lnSpc>
                <a:spcPts val="1425"/>
              </a:lnSpc>
            </a:pPr>
            <a:r>
              <a:rPr lang="en-US" b="0" dirty="0" err="1">
                <a:solidFill>
                  <a:srgbClr val="267F99"/>
                </a:solidFill>
                <a:effectLst/>
                <a:latin typeface="Arial" panose="020B0604020202020204" pitchFamily="34" charset="0"/>
                <a:cs typeface="Arial" panose="020B0604020202020204" pitchFamily="34" charset="0"/>
              </a:rPr>
              <a:t>boolean</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1080"/>
                </a:solidFill>
                <a:effectLst/>
                <a:latin typeface="Arial" panose="020B0604020202020204" pitchFamily="34" charset="0"/>
                <a:cs typeface="Arial" panose="020B0604020202020204" pitchFamily="34" charset="0"/>
              </a:rPr>
              <a:t>result3</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0000"/>
                </a:solidFill>
                <a:effectLst/>
                <a:latin typeface="Arial" panose="020B0604020202020204" pitchFamily="34" charset="0"/>
                <a:cs typeface="Arial" panose="020B0604020202020204" pitchFamily="34" charset="0"/>
              </a:rPr>
              <a:t>=</a:t>
            </a:r>
            <a:r>
              <a:rPr lang="en-US" b="0" dirty="0">
                <a:solidFill>
                  <a:srgbClr val="3B3B3B"/>
                </a:solidFill>
                <a:effectLst/>
                <a:latin typeface="Arial" panose="020B0604020202020204" pitchFamily="34" charset="0"/>
                <a:cs typeface="Arial" panose="020B0604020202020204" pitchFamily="34" charset="0"/>
              </a:rPr>
              <a:t> a </a:t>
            </a:r>
            <a:r>
              <a:rPr lang="en-US" b="0" dirty="0">
                <a:solidFill>
                  <a:srgbClr val="000000"/>
                </a:solidFill>
                <a:effectLst/>
                <a:latin typeface="Arial" panose="020B0604020202020204" pitchFamily="34" charset="0"/>
                <a:cs typeface="Arial" panose="020B0604020202020204" pitchFamily="34" charset="0"/>
              </a:rPr>
              <a:t>&gt;=</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98658"/>
                </a:solidFill>
                <a:effectLst/>
                <a:latin typeface="Arial" panose="020B0604020202020204" pitchFamily="34" charset="0"/>
                <a:cs typeface="Arial" panose="020B0604020202020204" pitchFamily="34" charset="0"/>
              </a:rPr>
              <a:t>10</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8000"/>
                </a:solidFill>
                <a:effectLst/>
                <a:latin typeface="Arial" panose="020B0604020202020204" pitchFamily="34" charset="0"/>
                <a:cs typeface="Arial" panose="020B0604020202020204" pitchFamily="34" charset="0"/>
              </a:rPr>
              <a:t>// true</a:t>
            </a:r>
            <a:endParaRPr lang="en-US" b="0" dirty="0">
              <a:solidFill>
                <a:srgbClr val="3B3B3B"/>
              </a:solidFill>
              <a:effectLst/>
              <a:latin typeface="Arial" panose="020B0604020202020204" pitchFamily="34" charset="0"/>
              <a:cs typeface="Arial" panose="020B0604020202020204" pitchFamily="34" charset="0"/>
            </a:endParaRPr>
          </a:p>
          <a:p>
            <a:pPr>
              <a:lnSpc>
                <a:spcPts val="1425"/>
              </a:lnSpc>
            </a:pPr>
            <a:br>
              <a:rPr lang="en-US" b="0" dirty="0">
                <a:solidFill>
                  <a:srgbClr val="3B3B3B"/>
                </a:solidFill>
                <a:effectLst/>
                <a:latin typeface="Arial" panose="020B0604020202020204" pitchFamily="34" charset="0"/>
                <a:cs typeface="Arial" panose="020B0604020202020204" pitchFamily="34" charset="0"/>
              </a:rPr>
            </a:br>
            <a:endParaRPr lang="en-US" b="0" dirty="0">
              <a:solidFill>
                <a:srgbClr val="3B3B3B"/>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1836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495614B8-3665-B956-7AAC-96D4952C2AFE}"/>
              </a:ext>
            </a:extLst>
          </p:cNvPr>
          <p:cNvSpPr txBox="1"/>
          <p:nvPr/>
        </p:nvSpPr>
        <p:spPr>
          <a:xfrm>
            <a:off x="4859154" y="461744"/>
            <a:ext cx="2473691" cy="646331"/>
          </a:xfrm>
          <a:prstGeom prst="rect">
            <a:avLst/>
          </a:prstGeom>
          <a:noFill/>
        </p:spPr>
        <p:txBody>
          <a:bodyPr wrap="none" rtlCol="0">
            <a:spAutoFit/>
          </a:bodyPr>
          <a:lstStyle/>
          <a:p>
            <a:r>
              <a:rPr lang="en-US" sz="3600" b="1" dirty="0"/>
              <a:t>OPERATORS</a:t>
            </a:r>
            <a:endParaRPr lang="en-IN" sz="3600" b="1" dirty="0"/>
          </a:p>
        </p:txBody>
      </p:sp>
      <p:graphicFrame>
        <p:nvGraphicFramePr>
          <p:cNvPr id="3" name="Table 2">
            <a:extLst>
              <a:ext uri="{FF2B5EF4-FFF2-40B4-BE49-F238E27FC236}">
                <a16:creationId xmlns:a16="http://schemas.microsoft.com/office/drawing/2014/main" id="{EE5336F3-ACAE-438D-7EBF-3B2CE8D2BD89}"/>
              </a:ext>
            </a:extLst>
          </p:cNvPr>
          <p:cNvGraphicFramePr>
            <a:graphicFrameLocks noGrp="1"/>
          </p:cNvGraphicFramePr>
          <p:nvPr>
            <p:extLst>
              <p:ext uri="{D42A27DB-BD31-4B8C-83A1-F6EECF244321}">
                <p14:modId xmlns:p14="http://schemas.microsoft.com/office/powerpoint/2010/main" val="3351966025"/>
              </p:ext>
            </p:extLst>
          </p:nvPr>
        </p:nvGraphicFramePr>
        <p:xfrm>
          <a:off x="609600" y="5014112"/>
          <a:ext cx="8915400" cy="1463040"/>
        </p:xfrm>
        <a:graphic>
          <a:graphicData uri="http://schemas.openxmlformats.org/drawingml/2006/table">
            <a:tbl>
              <a:tblPr/>
              <a:tblGrid>
                <a:gridCol w="2971800">
                  <a:extLst>
                    <a:ext uri="{9D8B030D-6E8A-4147-A177-3AD203B41FA5}">
                      <a16:colId xmlns:a16="http://schemas.microsoft.com/office/drawing/2014/main" val="2709528555"/>
                    </a:ext>
                  </a:extLst>
                </a:gridCol>
                <a:gridCol w="2971800">
                  <a:extLst>
                    <a:ext uri="{9D8B030D-6E8A-4147-A177-3AD203B41FA5}">
                      <a16:colId xmlns:a16="http://schemas.microsoft.com/office/drawing/2014/main" val="4085475582"/>
                    </a:ext>
                  </a:extLst>
                </a:gridCol>
                <a:gridCol w="2971800">
                  <a:extLst>
                    <a:ext uri="{9D8B030D-6E8A-4147-A177-3AD203B41FA5}">
                      <a16:colId xmlns:a16="http://schemas.microsoft.com/office/drawing/2014/main" val="1177846019"/>
                    </a:ext>
                  </a:extLst>
                </a:gridCol>
              </a:tblGrid>
              <a:tr h="0">
                <a:tc>
                  <a:txBody>
                    <a:bodyPr/>
                    <a:lstStyle/>
                    <a:p>
                      <a:r>
                        <a:rPr lang="en-IN" b="1"/>
                        <a:t>Operator</a:t>
                      </a:r>
                      <a:endParaRPr lang="en-IN"/>
                    </a:p>
                  </a:txBody>
                  <a:tcPr anchor="ctr">
                    <a:lnL>
                      <a:noFill/>
                    </a:lnL>
                    <a:lnR>
                      <a:noFill/>
                    </a:lnR>
                    <a:lnT>
                      <a:noFill/>
                    </a:lnT>
                    <a:lnB>
                      <a:noFill/>
                    </a:lnB>
                    <a:noFill/>
                  </a:tcPr>
                </a:tc>
                <a:tc>
                  <a:txBody>
                    <a:bodyPr/>
                    <a:lstStyle/>
                    <a:p>
                      <a:r>
                        <a:rPr lang="en-IN" b="1"/>
                        <a:t>Description</a:t>
                      </a:r>
                      <a:endParaRPr lang="en-IN"/>
                    </a:p>
                  </a:txBody>
                  <a:tcPr anchor="ctr">
                    <a:lnL>
                      <a:noFill/>
                    </a:lnL>
                    <a:lnR>
                      <a:noFill/>
                    </a:lnR>
                    <a:lnT>
                      <a:noFill/>
                    </a:lnT>
                    <a:lnB>
                      <a:noFill/>
                    </a:lnB>
                    <a:noFill/>
                  </a:tcPr>
                </a:tc>
                <a:tc>
                  <a:txBody>
                    <a:bodyPr/>
                    <a:lstStyle/>
                    <a:p>
                      <a:r>
                        <a:rPr lang="en-IN" b="1"/>
                        <a:t>Example</a:t>
                      </a:r>
                      <a:endParaRPr lang="en-IN"/>
                    </a:p>
                  </a:txBody>
                  <a:tcPr anchor="ctr">
                    <a:lnL>
                      <a:noFill/>
                    </a:lnL>
                    <a:lnR>
                      <a:noFill/>
                    </a:lnR>
                    <a:lnT>
                      <a:noFill/>
                    </a:lnT>
                    <a:lnB>
                      <a:noFill/>
                    </a:lnB>
                    <a:noFill/>
                  </a:tcPr>
                </a:tc>
                <a:extLst>
                  <a:ext uri="{0D108BD9-81ED-4DB2-BD59-A6C34878D82A}">
                    <a16:rowId xmlns:a16="http://schemas.microsoft.com/office/drawing/2014/main" val="1683590490"/>
                  </a:ext>
                </a:extLst>
              </a:tr>
              <a:tr h="0">
                <a:tc>
                  <a:txBody>
                    <a:bodyPr/>
                    <a:lstStyle/>
                    <a:p>
                      <a:r>
                        <a:rPr lang="en-IN"/>
                        <a:t>&amp;&amp;</a:t>
                      </a:r>
                    </a:p>
                  </a:txBody>
                  <a:tcPr anchor="ctr">
                    <a:lnL>
                      <a:noFill/>
                    </a:lnL>
                    <a:lnR>
                      <a:noFill/>
                    </a:lnR>
                    <a:lnT>
                      <a:noFill/>
                    </a:lnT>
                    <a:lnB>
                      <a:noFill/>
                    </a:lnB>
                    <a:noFill/>
                  </a:tcPr>
                </a:tc>
                <a:tc>
                  <a:txBody>
                    <a:bodyPr/>
                    <a:lstStyle/>
                    <a:p>
                      <a:r>
                        <a:rPr lang="en-IN"/>
                        <a:t>Logical AND</a:t>
                      </a:r>
                    </a:p>
                  </a:txBody>
                  <a:tcPr anchor="ctr">
                    <a:lnL>
                      <a:noFill/>
                    </a:lnL>
                    <a:lnR>
                      <a:noFill/>
                    </a:lnR>
                    <a:lnT>
                      <a:noFill/>
                    </a:lnT>
                    <a:lnB>
                      <a:noFill/>
                    </a:lnB>
                    <a:noFill/>
                  </a:tcPr>
                </a:tc>
                <a:tc>
                  <a:txBody>
                    <a:bodyPr/>
                    <a:lstStyle/>
                    <a:p>
                      <a:r>
                        <a:rPr lang="en-IN"/>
                        <a:t>a &amp;&amp; b</a:t>
                      </a:r>
                    </a:p>
                  </a:txBody>
                  <a:tcPr anchor="ctr">
                    <a:lnL>
                      <a:noFill/>
                    </a:lnL>
                    <a:lnR>
                      <a:noFill/>
                    </a:lnR>
                    <a:lnT>
                      <a:noFill/>
                    </a:lnT>
                    <a:lnB>
                      <a:noFill/>
                    </a:lnB>
                    <a:noFill/>
                  </a:tcPr>
                </a:tc>
                <a:extLst>
                  <a:ext uri="{0D108BD9-81ED-4DB2-BD59-A6C34878D82A}">
                    <a16:rowId xmlns:a16="http://schemas.microsoft.com/office/drawing/2014/main" val="2717670700"/>
                  </a:ext>
                </a:extLst>
              </a:tr>
              <a:tr h="0">
                <a:tc>
                  <a:txBody>
                    <a:bodyPr/>
                    <a:lstStyle/>
                    <a:p>
                      <a:r>
                        <a:rPr lang="en-US" dirty="0"/>
                        <a:t>|</a:t>
                      </a:r>
                      <a:r>
                        <a:rPr lang="en-IN" dirty="0"/>
                        <a:t>|</a:t>
                      </a:r>
                    </a:p>
                  </a:txBody>
                  <a:tcPr anchor="ctr">
                    <a:lnL>
                      <a:noFill/>
                    </a:lnL>
                    <a:lnR>
                      <a:noFill/>
                    </a:lnR>
                    <a:lnT>
                      <a:noFill/>
                    </a:lnT>
                    <a:lnB>
                      <a:noFill/>
                    </a:lnB>
                    <a:noFill/>
                  </a:tcPr>
                </a:tc>
                <a:tc>
                  <a:txBody>
                    <a:bodyPr/>
                    <a:lstStyle/>
                    <a:p>
                      <a:r>
                        <a:rPr lang="en-US" dirty="0"/>
                        <a:t>Logical OR</a:t>
                      </a:r>
                      <a:endParaRPr lang="en-IN" dirty="0"/>
                    </a:p>
                  </a:txBody>
                  <a:tcPr anchor="ctr">
                    <a:lnL>
                      <a:noFill/>
                    </a:lnL>
                    <a:lnR>
                      <a:noFill/>
                    </a:lnR>
                    <a:lnT>
                      <a:noFill/>
                    </a:lnT>
                    <a:lnB>
                      <a:noFill/>
                    </a:lnB>
                    <a:noFill/>
                  </a:tcPr>
                </a:tc>
                <a:tc>
                  <a:txBody>
                    <a:bodyPr/>
                    <a:lstStyle/>
                    <a:p>
                      <a:r>
                        <a:rPr lang="en-US" dirty="0"/>
                        <a:t>a || b</a:t>
                      </a:r>
                      <a:endParaRPr lang="en-IN" dirty="0"/>
                    </a:p>
                  </a:txBody>
                  <a:tcPr anchor="ctr">
                    <a:lnL>
                      <a:noFill/>
                    </a:lnL>
                    <a:lnR>
                      <a:noFill/>
                    </a:lnR>
                    <a:lnT>
                      <a:noFill/>
                    </a:lnT>
                    <a:lnB>
                      <a:noFill/>
                    </a:lnB>
                    <a:noFill/>
                  </a:tcPr>
                </a:tc>
                <a:extLst>
                  <a:ext uri="{0D108BD9-81ED-4DB2-BD59-A6C34878D82A}">
                    <a16:rowId xmlns:a16="http://schemas.microsoft.com/office/drawing/2014/main" val="1049967415"/>
                  </a:ext>
                </a:extLst>
              </a:tr>
              <a:tr h="0">
                <a:tc>
                  <a:txBody>
                    <a:bodyPr/>
                    <a:lstStyle/>
                    <a:p>
                      <a:r>
                        <a:rPr lang="en-IN"/>
                        <a:t>!</a:t>
                      </a:r>
                    </a:p>
                  </a:txBody>
                  <a:tcPr anchor="ctr">
                    <a:lnL>
                      <a:noFill/>
                    </a:lnL>
                    <a:lnR>
                      <a:noFill/>
                    </a:lnR>
                    <a:lnT>
                      <a:noFill/>
                    </a:lnT>
                    <a:lnB>
                      <a:noFill/>
                    </a:lnB>
                    <a:noFill/>
                  </a:tcPr>
                </a:tc>
                <a:tc>
                  <a:txBody>
                    <a:bodyPr/>
                    <a:lstStyle/>
                    <a:p>
                      <a:r>
                        <a:rPr lang="en-IN" dirty="0"/>
                        <a:t>Logical NOT</a:t>
                      </a:r>
                    </a:p>
                  </a:txBody>
                  <a:tcPr anchor="ctr">
                    <a:lnL>
                      <a:noFill/>
                    </a:lnL>
                    <a:lnR>
                      <a:noFill/>
                    </a:lnR>
                    <a:lnT>
                      <a:noFill/>
                    </a:lnT>
                    <a:lnB>
                      <a:noFill/>
                    </a:lnB>
                    <a:noFill/>
                  </a:tcPr>
                </a:tc>
                <a:tc>
                  <a:txBody>
                    <a:bodyPr/>
                    <a:lstStyle/>
                    <a:p>
                      <a:r>
                        <a:rPr lang="en-IN" dirty="0"/>
                        <a:t>!a</a:t>
                      </a:r>
                    </a:p>
                  </a:txBody>
                  <a:tcPr anchor="ctr">
                    <a:lnL>
                      <a:noFill/>
                    </a:lnL>
                    <a:lnR>
                      <a:noFill/>
                    </a:lnR>
                    <a:lnT>
                      <a:noFill/>
                    </a:lnT>
                    <a:lnB>
                      <a:noFill/>
                    </a:lnB>
                    <a:noFill/>
                  </a:tcPr>
                </a:tc>
                <a:extLst>
                  <a:ext uri="{0D108BD9-81ED-4DB2-BD59-A6C34878D82A}">
                    <a16:rowId xmlns:a16="http://schemas.microsoft.com/office/drawing/2014/main" val="1164380538"/>
                  </a:ext>
                </a:extLst>
              </a:tr>
            </a:tbl>
          </a:graphicData>
        </a:graphic>
      </p:graphicFrame>
      <p:sp>
        <p:nvSpPr>
          <p:cNvPr id="6" name="TextBox 5">
            <a:extLst>
              <a:ext uri="{FF2B5EF4-FFF2-40B4-BE49-F238E27FC236}">
                <a16:creationId xmlns:a16="http://schemas.microsoft.com/office/drawing/2014/main" id="{1A3BC74F-AB50-DCFB-B55F-CDF861F66895}"/>
              </a:ext>
            </a:extLst>
          </p:cNvPr>
          <p:cNvSpPr txBox="1"/>
          <p:nvPr/>
        </p:nvSpPr>
        <p:spPr>
          <a:xfrm>
            <a:off x="633210" y="1112368"/>
            <a:ext cx="10949189" cy="383457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Logical Operators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Logical operators are used to combine multiple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boolean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expressions or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Logical AND (&amp;&amp;):</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Returns true if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both</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conditions are true.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the first condition is false, the second is not evaluated (short-circuiting).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Logical OR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Returns true if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either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condition is true.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the first condition is true, the second is not evaluated (short-circuiting).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1600" b="0" dirty="0" err="1">
                <a:solidFill>
                  <a:srgbClr val="267F99"/>
                </a:solidFill>
                <a:effectLst/>
                <a:latin typeface="Arial" panose="020B0604020202020204" pitchFamily="34" charset="0"/>
                <a:cs typeface="Arial" panose="020B0604020202020204" pitchFamily="34" charset="0"/>
              </a:rPr>
              <a:t>boolean</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a</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true</a:t>
            </a:r>
            <a:r>
              <a:rPr lang="en-US" sz="1600" b="0" dirty="0">
                <a:solidFill>
                  <a:srgbClr val="3B3B3B"/>
                </a:solidFill>
                <a:effectLst/>
                <a:latin typeface="Arial" panose="020B0604020202020204" pitchFamily="34" charset="0"/>
                <a:cs typeface="Arial" panose="020B0604020202020204" pitchFamily="34" charset="0"/>
              </a:rPr>
              <a:t>, b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false</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err="1">
                <a:solidFill>
                  <a:srgbClr val="267F99"/>
                </a:solidFill>
                <a:effectLst/>
                <a:latin typeface="Arial" panose="020B0604020202020204" pitchFamily="34" charset="0"/>
                <a:cs typeface="Arial" panose="020B0604020202020204" pitchFamily="34" charset="0"/>
              </a:rPr>
              <a:t>boolean</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result1</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 </a:t>
            </a:r>
            <a:r>
              <a:rPr lang="en-US" sz="1600" b="0" dirty="0">
                <a:solidFill>
                  <a:srgbClr val="000000"/>
                </a:solidFill>
                <a:effectLst/>
                <a:latin typeface="Arial" panose="020B0604020202020204" pitchFamily="34" charset="0"/>
                <a:cs typeface="Arial" panose="020B0604020202020204" pitchFamily="34" charset="0"/>
              </a:rPr>
              <a:t>&amp;&amp;</a:t>
            </a:r>
            <a:r>
              <a:rPr lang="en-US" sz="1600" b="0" dirty="0">
                <a:solidFill>
                  <a:srgbClr val="3B3B3B"/>
                </a:solidFill>
                <a:effectLst/>
                <a:latin typeface="Arial" panose="020B0604020202020204" pitchFamily="34" charset="0"/>
                <a:cs typeface="Arial" panose="020B0604020202020204" pitchFamily="34" charset="0"/>
              </a:rPr>
              <a:t> b;  </a:t>
            </a:r>
            <a:r>
              <a:rPr lang="en-US" sz="1600" b="0" dirty="0">
                <a:solidFill>
                  <a:srgbClr val="008000"/>
                </a:solidFill>
                <a:effectLst/>
                <a:latin typeface="Arial" panose="020B0604020202020204" pitchFamily="34" charset="0"/>
                <a:cs typeface="Arial" panose="020B0604020202020204" pitchFamily="34" charset="0"/>
              </a:rPr>
              <a:t>// false (because both are not true)</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err="1">
                <a:solidFill>
                  <a:srgbClr val="267F99"/>
                </a:solidFill>
                <a:effectLst/>
                <a:latin typeface="Arial" panose="020B0604020202020204" pitchFamily="34" charset="0"/>
                <a:cs typeface="Arial" panose="020B0604020202020204" pitchFamily="34" charset="0"/>
              </a:rPr>
              <a:t>boolean</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result2</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b;  </a:t>
            </a:r>
            <a:r>
              <a:rPr lang="en-US" sz="1600" b="0" dirty="0">
                <a:solidFill>
                  <a:srgbClr val="008000"/>
                </a:solidFill>
                <a:effectLst/>
                <a:latin typeface="Arial" panose="020B0604020202020204" pitchFamily="34" charset="0"/>
                <a:cs typeface="Arial" panose="020B0604020202020204" pitchFamily="34" charset="0"/>
              </a:rPr>
              <a:t>// true (because at least one is true)</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err="1">
                <a:solidFill>
                  <a:srgbClr val="267F99"/>
                </a:solidFill>
                <a:effectLst/>
                <a:latin typeface="Arial" panose="020B0604020202020204" pitchFamily="34" charset="0"/>
                <a:cs typeface="Arial" panose="020B0604020202020204" pitchFamily="34" charset="0"/>
              </a:rPr>
              <a:t>boolean</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result3</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a;      </a:t>
            </a:r>
            <a:r>
              <a:rPr lang="en-US" sz="1600" b="0" dirty="0">
                <a:solidFill>
                  <a:srgbClr val="008000"/>
                </a:solidFill>
                <a:effectLst/>
                <a:latin typeface="Arial" panose="020B0604020202020204" pitchFamily="34" charset="0"/>
                <a:cs typeface="Arial" panose="020B0604020202020204" pitchFamily="34" charset="0"/>
              </a:rPr>
              <a:t>// false (inverts the value of 'a')</a:t>
            </a:r>
            <a:endParaRPr lang="en-US" sz="1600" b="0" dirty="0">
              <a:solidFill>
                <a:srgbClr val="3B3B3B"/>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266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4859154" y="461744"/>
            <a:ext cx="2473691" cy="646331"/>
          </a:xfrm>
          <a:prstGeom prst="rect">
            <a:avLst/>
          </a:prstGeom>
          <a:noFill/>
        </p:spPr>
        <p:txBody>
          <a:bodyPr wrap="none" rtlCol="0">
            <a:spAutoFit/>
          </a:bodyPr>
          <a:lstStyle/>
          <a:p>
            <a:r>
              <a:rPr lang="en-US" sz="3600" b="1" dirty="0"/>
              <a:t>OPERATORS</a:t>
            </a:r>
            <a:endParaRPr lang="en-IN" sz="3600" b="1" dirty="0"/>
          </a:p>
        </p:txBody>
      </p:sp>
      <p:graphicFrame>
        <p:nvGraphicFramePr>
          <p:cNvPr id="2" name="Table 1">
            <a:extLst>
              <a:ext uri="{FF2B5EF4-FFF2-40B4-BE49-F238E27FC236}">
                <a16:creationId xmlns:a16="http://schemas.microsoft.com/office/drawing/2014/main" id="{28A0B760-BA76-B3FD-21BB-7D600D6B4E60}"/>
              </a:ext>
            </a:extLst>
          </p:cNvPr>
          <p:cNvGraphicFramePr>
            <a:graphicFrameLocks noGrp="1"/>
          </p:cNvGraphicFramePr>
          <p:nvPr>
            <p:extLst>
              <p:ext uri="{D42A27DB-BD31-4B8C-83A1-F6EECF244321}">
                <p14:modId xmlns:p14="http://schemas.microsoft.com/office/powerpoint/2010/main" val="1923631676"/>
              </p:ext>
            </p:extLst>
          </p:nvPr>
        </p:nvGraphicFramePr>
        <p:xfrm>
          <a:off x="609600" y="3688080"/>
          <a:ext cx="8915400" cy="2834640"/>
        </p:xfrm>
        <a:graphic>
          <a:graphicData uri="http://schemas.openxmlformats.org/drawingml/2006/table">
            <a:tbl>
              <a:tblPr/>
              <a:tblGrid>
                <a:gridCol w="2971800">
                  <a:extLst>
                    <a:ext uri="{9D8B030D-6E8A-4147-A177-3AD203B41FA5}">
                      <a16:colId xmlns:a16="http://schemas.microsoft.com/office/drawing/2014/main" val="2746270339"/>
                    </a:ext>
                  </a:extLst>
                </a:gridCol>
                <a:gridCol w="2971800">
                  <a:extLst>
                    <a:ext uri="{9D8B030D-6E8A-4147-A177-3AD203B41FA5}">
                      <a16:colId xmlns:a16="http://schemas.microsoft.com/office/drawing/2014/main" val="3157331614"/>
                    </a:ext>
                  </a:extLst>
                </a:gridCol>
                <a:gridCol w="2971800">
                  <a:extLst>
                    <a:ext uri="{9D8B030D-6E8A-4147-A177-3AD203B41FA5}">
                      <a16:colId xmlns:a16="http://schemas.microsoft.com/office/drawing/2014/main" val="514770254"/>
                    </a:ext>
                  </a:extLst>
                </a:gridCol>
              </a:tblGrid>
              <a:tr h="0">
                <a:tc>
                  <a:txBody>
                    <a:bodyPr/>
                    <a:lstStyle/>
                    <a:p>
                      <a:r>
                        <a:rPr lang="en-IN" b="1" dirty="0"/>
                        <a:t>Operator</a:t>
                      </a:r>
                      <a:endParaRPr lang="en-IN" dirty="0"/>
                    </a:p>
                  </a:txBody>
                  <a:tcPr anchor="ctr">
                    <a:lnL>
                      <a:noFill/>
                    </a:lnL>
                    <a:lnR>
                      <a:noFill/>
                    </a:lnR>
                    <a:lnT>
                      <a:noFill/>
                    </a:lnT>
                    <a:lnB>
                      <a:noFill/>
                    </a:lnB>
                    <a:noFill/>
                  </a:tcPr>
                </a:tc>
                <a:tc>
                  <a:txBody>
                    <a:bodyPr/>
                    <a:lstStyle/>
                    <a:p>
                      <a:r>
                        <a:rPr lang="en-IN" b="1"/>
                        <a:t>Description</a:t>
                      </a:r>
                      <a:endParaRPr lang="en-IN"/>
                    </a:p>
                  </a:txBody>
                  <a:tcPr anchor="ctr">
                    <a:lnL>
                      <a:noFill/>
                    </a:lnL>
                    <a:lnR>
                      <a:noFill/>
                    </a:lnR>
                    <a:lnT>
                      <a:noFill/>
                    </a:lnT>
                    <a:lnB>
                      <a:noFill/>
                    </a:lnB>
                    <a:noFill/>
                  </a:tcPr>
                </a:tc>
                <a:tc>
                  <a:txBody>
                    <a:bodyPr/>
                    <a:lstStyle/>
                    <a:p>
                      <a:r>
                        <a:rPr lang="en-IN" b="1" dirty="0"/>
                        <a:t>Example</a:t>
                      </a:r>
                      <a:endParaRPr lang="en-IN" dirty="0"/>
                    </a:p>
                  </a:txBody>
                  <a:tcPr anchor="ctr">
                    <a:lnL>
                      <a:noFill/>
                    </a:lnL>
                    <a:lnR>
                      <a:noFill/>
                    </a:lnR>
                    <a:lnT>
                      <a:noFill/>
                    </a:lnT>
                    <a:lnB>
                      <a:noFill/>
                    </a:lnB>
                    <a:noFill/>
                  </a:tcPr>
                </a:tc>
                <a:extLst>
                  <a:ext uri="{0D108BD9-81ED-4DB2-BD59-A6C34878D82A}">
                    <a16:rowId xmlns:a16="http://schemas.microsoft.com/office/drawing/2014/main" val="3675958286"/>
                  </a:ext>
                </a:extLst>
              </a:tr>
              <a:tr h="0">
                <a:tc>
                  <a:txBody>
                    <a:bodyPr/>
                    <a:lstStyle/>
                    <a:p>
                      <a:r>
                        <a:rPr lang="en-IN"/>
                        <a:t>=</a:t>
                      </a:r>
                    </a:p>
                  </a:txBody>
                  <a:tcPr anchor="ctr">
                    <a:lnL>
                      <a:noFill/>
                    </a:lnL>
                    <a:lnR>
                      <a:noFill/>
                    </a:lnR>
                    <a:lnT>
                      <a:noFill/>
                    </a:lnT>
                    <a:lnB>
                      <a:noFill/>
                    </a:lnB>
                    <a:noFill/>
                  </a:tcPr>
                </a:tc>
                <a:tc>
                  <a:txBody>
                    <a:bodyPr/>
                    <a:lstStyle/>
                    <a:p>
                      <a:r>
                        <a:rPr lang="en-IN"/>
                        <a:t>Simple assignment</a:t>
                      </a:r>
                    </a:p>
                  </a:txBody>
                  <a:tcPr anchor="ctr">
                    <a:lnL>
                      <a:noFill/>
                    </a:lnL>
                    <a:lnR>
                      <a:noFill/>
                    </a:lnR>
                    <a:lnT>
                      <a:noFill/>
                    </a:lnT>
                    <a:lnB>
                      <a:noFill/>
                    </a:lnB>
                    <a:noFill/>
                  </a:tcPr>
                </a:tc>
                <a:tc>
                  <a:txBody>
                    <a:bodyPr/>
                    <a:lstStyle/>
                    <a:p>
                      <a:r>
                        <a:rPr lang="en-IN"/>
                        <a:t>a = 10</a:t>
                      </a:r>
                    </a:p>
                  </a:txBody>
                  <a:tcPr anchor="ctr">
                    <a:lnL>
                      <a:noFill/>
                    </a:lnL>
                    <a:lnR>
                      <a:noFill/>
                    </a:lnR>
                    <a:lnT>
                      <a:noFill/>
                    </a:lnT>
                    <a:lnB>
                      <a:noFill/>
                    </a:lnB>
                    <a:noFill/>
                  </a:tcPr>
                </a:tc>
                <a:extLst>
                  <a:ext uri="{0D108BD9-81ED-4DB2-BD59-A6C34878D82A}">
                    <a16:rowId xmlns:a16="http://schemas.microsoft.com/office/drawing/2014/main" val="2181047285"/>
                  </a:ext>
                </a:extLst>
              </a:tr>
              <a:tr h="0">
                <a:tc>
                  <a:txBody>
                    <a:bodyPr/>
                    <a:lstStyle/>
                    <a:p>
                      <a:r>
                        <a:rPr lang="en-IN"/>
                        <a:t>+=</a:t>
                      </a:r>
                    </a:p>
                  </a:txBody>
                  <a:tcPr anchor="ctr">
                    <a:lnL>
                      <a:noFill/>
                    </a:lnL>
                    <a:lnR>
                      <a:noFill/>
                    </a:lnR>
                    <a:lnT>
                      <a:noFill/>
                    </a:lnT>
                    <a:lnB>
                      <a:noFill/>
                    </a:lnB>
                    <a:noFill/>
                  </a:tcPr>
                </a:tc>
                <a:tc>
                  <a:txBody>
                    <a:bodyPr/>
                    <a:lstStyle/>
                    <a:p>
                      <a:r>
                        <a:rPr lang="en-IN"/>
                        <a:t>Add and assign</a:t>
                      </a:r>
                    </a:p>
                  </a:txBody>
                  <a:tcPr anchor="ctr">
                    <a:lnL>
                      <a:noFill/>
                    </a:lnL>
                    <a:lnR>
                      <a:noFill/>
                    </a:lnR>
                    <a:lnT>
                      <a:noFill/>
                    </a:lnT>
                    <a:lnB>
                      <a:noFill/>
                    </a:lnB>
                    <a:noFill/>
                  </a:tcPr>
                </a:tc>
                <a:tc>
                  <a:txBody>
                    <a:bodyPr/>
                    <a:lstStyle/>
                    <a:p>
                      <a:r>
                        <a:rPr lang="en-IN"/>
                        <a:t>a += 10 (equivalent to a = a + 10)</a:t>
                      </a:r>
                    </a:p>
                  </a:txBody>
                  <a:tcPr anchor="ctr">
                    <a:lnL>
                      <a:noFill/>
                    </a:lnL>
                    <a:lnR>
                      <a:noFill/>
                    </a:lnR>
                    <a:lnT>
                      <a:noFill/>
                    </a:lnT>
                    <a:lnB>
                      <a:noFill/>
                    </a:lnB>
                    <a:noFill/>
                  </a:tcPr>
                </a:tc>
                <a:extLst>
                  <a:ext uri="{0D108BD9-81ED-4DB2-BD59-A6C34878D82A}">
                    <a16:rowId xmlns:a16="http://schemas.microsoft.com/office/drawing/2014/main" val="1967832250"/>
                  </a:ext>
                </a:extLst>
              </a:tr>
              <a:tr h="0">
                <a:tc>
                  <a:txBody>
                    <a:bodyPr/>
                    <a:lstStyle/>
                    <a:p>
                      <a:r>
                        <a:rPr lang="en-IN"/>
                        <a:t>-=</a:t>
                      </a:r>
                    </a:p>
                  </a:txBody>
                  <a:tcPr anchor="ctr">
                    <a:lnL>
                      <a:noFill/>
                    </a:lnL>
                    <a:lnR>
                      <a:noFill/>
                    </a:lnR>
                    <a:lnT>
                      <a:noFill/>
                    </a:lnT>
                    <a:lnB>
                      <a:noFill/>
                    </a:lnB>
                    <a:noFill/>
                  </a:tcPr>
                </a:tc>
                <a:tc>
                  <a:txBody>
                    <a:bodyPr/>
                    <a:lstStyle/>
                    <a:p>
                      <a:r>
                        <a:rPr lang="en-IN"/>
                        <a:t>Subtract and assign</a:t>
                      </a:r>
                    </a:p>
                  </a:txBody>
                  <a:tcPr anchor="ctr">
                    <a:lnL>
                      <a:noFill/>
                    </a:lnL>
                    <a:lnR>
                      <a:noFill/>
                    </a:lnR>
                    <a:lnT>
                      <a:noFill/>
                    </a:lnT>
                    <a:lnB>
                      <a:noFill/>
                    </a:lnB>
                    <a:noFill/>
                  </a:tcPr>
                </a:tc>
                <a:tc>
                  <a:txBody>
                    <a:bodyPr/>
                    <a:lstStyle/>
                    <a:p>
                      <a:r>
                        <a:rPr lang="en-IN"/>
                        <a:t>a -= 5</a:t>
                      </a:r>
                    </a:p>
                  </a:txBody>
                  <a:tcPr anchor="ctr">
                    <a:lnL>
                      <a:noFill/>
                    </a:lnL>
                    <a:lnR>
                      <a:noFill/>
                    </a:lnR>
                    <a:lnT>
                      <a:noFill/>
                    </a:lnT>
                    <a:lnB>
                      <a:noFill/>
                    </a:lnB>
                    <a:noFill/>
                  </a:tcPr>
                </a:tc>
                <a:extLst>
                  <a:ext uri="{0D108BD9-81ED-4DB2-BD59-A6C34878D82A}">
                    <a16:rowId xmlns:a16="http://schemas.microsoft.com/office/drawing/2014/main" val="963884511"/>
                  </a:ext>
                </a:extLst>
              </a:tr>
              <a:tr h="0">
                <a:tc>
                  <a:txBody>
                    <a:bodyPr/>
                    <a:lstStyle/>
                    <a:p>
                      <a:r>
                        <a:rPr lang="en-IN"/>
                        <a:t>*=</a:t>
                      </a:r>
                    </a:p>
                  </a:txBody>
                  <a:tcPr anchor="ctr">
                    <a:lnL>
                      <a:noFill/>
                    </a:lnL>
                    <a:lnR>
                      <a:noFill/>
                    </a:lnR>
                    <a:lnT>
                      <a:noFill/>
                    </a:lnT>
                    <a:lnB>
                      <a:noFill/>
                    </a:lnB>
                    <a:noFill/>
                  </a:tcPr>
                </a:tc>
                <a:tc>
                  <a:txBody>
                    <a:bodyPr/>
                    <a:lstStyle/>
                    <a:p>
                      <a:r>
                        <a:rPr lang="en-IN"/>
                        <a:t>Multiply and assign</a:t>
                      </a:r>
                    </a:p>
                  </a:txBody>
                  <a:tcPr anchor="ctr">
                    <a:lnL>
                      <a:noFill/>
                    </a:lnL>
                    <a:lnR>
                      <a:noFill/>
                    </a:lnR>
                    <a:lnT>
                      <a:noFill/>
                    </a:lnT>
                    <a:lnB>
                      <a:noFill/>
                    </a:lnB>
                    <a:noFill/>
                  </a:tcPr>
                </a:tc>
                <a:tc>
                  <a:txBody>
                    <a:bodyPr/>
                    <a:lstStyle/>
                    <a:p>
                      <a:r>
                        <a:rPr lang="en-IN"/>
                        <a:t>a *= 2</a:t>
                      </a:r>
                    </a:p>
                  </a:txBody>
                  <a:tcPr anchor="ctr">
                    <a:lnL>
                      <a:noFill/>
                    </a:lnL>
                    <a:lnR>
                      <a:noFill/>
                    </a:lnR>
                    <a:lnT>
                      <a:noFill/>
                    </a:lnT>
                    <a:lnB>
                      <a:noFill/>
                    </a:lnB>
                    <a:noFill/>
                  </a:tcPr>
                </a:tc>
                <a:extLst>
                  <a:ext uri="{0D108BD9-81ED-4DB2-BD59-A6C34878D82A}">
                    <a16:rowId xmlns:a16="http://schemas.microsoft.com/office/drawing/2014/main" val="3941766471"/>
                  </a:ext>
                </a:extLst>
              </a:tr>
              <a:tr h="0">
                <a:tc>
                  <a:txBody>
                    <a:bodyPr/>
                    <a:lstStyle/>
                    <a:p>
                      <a:r>
                        <a:rPr lang="en-IN"/>
                        <a:t>/=</a:t>
                      </a:r>
                    </a:p>
                  </a:txBody>
                  <a:tcPr anchor="ctr">
                    <a:lnL>
                      <a:noFill/>
                    </a:lnL>
                    <a:lnR>
                      <a:noFill/>
                    </a:lnR>
                    <a:lnT>
                      <a:noFill/>
                    </a:lnT>
                    <a:lnB>
                      <a:noFill/>
                    </a:lnB>
                    <a:noFill/>
                  </a:tcPr>
                </a:tc>
                <a:tc>
                  <a:txBody>
                    <a:bodyPr/>
                    <a:lstStyle/>
                    <a:p>
                      <a:r>
                        <a:rPr lang="en-IN"/>
                        <a:t>Divide and assign</a:t>
                      </a:r>
                    </a:p>
                  </a:txBody>
                  <a:tcPr anchor="ctr">
                    <a:lnL>
                      <a:noFill/>
                    </a:lnL>
                    <a:lnR>
                      <a:noFill/>
                    </a:lnR>
                    <a:lnT>
                      <a:noFill/>
                    </a:lnT>
                    <a:lnB>
                      <a:noFill/>
                    </a:lnB>
                    <a:noFill/>
                  </a:tcPr>
                </a:tc>
                <a:tc>
                  <a:txBody>
                    <a:bodyPr/>
                    <a:lstStyle/>
                    <a:p>
                      <a:r>
                        <a:rPr lang="en-IN"/>
                        <a:t>a /= 2</a:t>
                      </a:r>
                    </a:p>
                  </a:txBody>
                  <a:tcPr anchor="ctr">
                    <a:lnL>
                      <a:noFill/>
                    </a:lnL>
                    <a:lnR>
                      <a:noFill/>
                    </a:lnR>
                    <a:lnT>
                      <a:noFill/>
                    </a:lnT>
                    <a:lnB>
                      <a:noFill/>
                    </a:lnB>
                    <a:noFill/>
                  </a:tcPr>
                </a:tc>
                <a:extLst>
                  <a:ext uri="{0D108BD9-81ED-4DB2-BD59-A6C34878D82A}">
                    <a16:rowId xmlns:a16="http://schemas.microsoft.com/office/drawing/2014/main" val="238673488"/>
                  </a:ext>
                </a:extLst>
              </a:tr>
              <a:tr h="0">
                <a:tc>
                  <a:txBody>
                    <a:bodyPr/>
                    <a:lstStyle/>
                    <a:p>
                      <a:r>
                        <a:rPr lang="en-IN"/>
                        <a:t>%=</a:t>
                      </a:r>
                    </a:p>
                  </a:txBody>
                  <a:tcPr anchor="ctr">
                    <a:lnL>
                      <a:noFill/>
                    </a:lnL>
                    <a:lnR>
                      <a:noFill/>
                    </a:lnR>
                    <a:lnT>
                      <a:noFill/>
                    </a:lnT>
                    <a:lnB>
                      <a:noFill/>
                    </a:lnB>
                    <a:noFill/>
                  </a:tcPr>
                </a:tc>
                <a:tc>
                  <a:txBody>
                    <a:bodyPr/>
                    <a:lstStyle/>
                    <a:p>
                      <a:r>
                        <a:rPr lang="en-IN"/>
                        <a:t>Modulus and assign</a:t>
                      </a:r>
                    </a:p>
                  </a:txBody>
                  <a:tcPr anchor="ctr">
                    <a:lnL>
                      <a:noFill/>
                    </a:lnL>
                    <a:lnR>
                      <a:noFill/>
                    </a:lnR>
                    <a:lnT>
                      <a:noFill/>
                    </a:lnT>
                    <a:lnB>
                      <a:noFill/>
                    </a:lnB>
                    <a:noFill/>
                  </a:tcPr>
                </a:tc>
                <a:tc>
                  <a:txBody>
                    <a:bodyPr/>
                    <a:lstStyle/>
                    <a:p>
                      <a:r>
                        <a:rPr lang="en-IN" dirty="0"/>
                        <a:t>a %= 2</a:t>
                      </a:r>
                    </a:p>
                  </a:txBody>
                  <a:tcPr anchor="ctr">
                    <a:lnL>
                      <a:noFill/>
                    </a:lnL>
                    <a:lnR>
                      <a:noFill/>
                    </a:lnR>
                    <a:lnT>
                      <a:noFill/>
                    </a:lnT>
                    <a:lnB>
                      <a:noFill/>
                    </a:lnB>
                    <a:noFill/>
                  </a:tcPr>
                </a:tc>
                <a:extLst>
                  <a:ext uri="{0D108BD9-81ED-4DB2-BD59-A6C34878D82A}">
                    <a16:rowId xmlns:a16="http://schemas.microsoft.com/office/drawing/2014/main" val="1799344986"/>
                  </a:ext>
                </a:extLst>
              </a:tr>
            </a:tbl>
          </a:graphicData>
        </a:graphic>
      </p:graphicFrame>
      <p:sp>
        <p:nvSpPr>
          <p:cNvPr id="6" name="TextBox 5">
            <a:extLst>
              <a:ext uri="{FF2B5EF4-FFF2-40B4-BE49-F238E27FC236}">
                <a16:creationId xmlns:a16="http://schemas.microsoft.com/office/drawing/2014/main" id="{12E0F2CA-0629-116D-330D-7B893D4CD044}"/>
              </a:ext>
            </a:extLst>
          </p:cNvPr>
          <p:cNvSpPr txBox="1"/>
          <p:nvPr/>
        </p:nvSpPr>
        <p:spPr>
          <a:xfrm>
            <a:off x="609600" y="1103293"/>
            <a:ext cx="10972800" cy="224734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Assignment Operators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Assignment operators are used to assign values to variables.</a:t>
            </a:r>
            <a:endParaRPr lang="en-US" altLang="en-US" sz="1600" dirty="0">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IN" sz="2000" b="1" dirty="0">
                <a:latin typeface="Arial" panose="020B0604020202020204" pitchFamily="34" charset="0"/>
                <a:cs typeface="Arial" panose="020B0604020202020204" pitchFamily="34" charset="0"/>
              </a:rPr>
              <a:t>Example</a:t>
            </a:r>
            <a:r>
              <a:rPr lang="en-IN" sz="2000" dirty="0">
                <a:latin typeface="Arial" panose="020B0604020202020204" pitchFamily="34" charset="0"/>
                <a:cs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endParaRPr kumimoji="0" lang="en-IN"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pt-BR" sz="1600" b="0" dirty="0">
                <a:solidFill>
                  <a:srgbClr val="267F99"/>
                </a:solidFill>
                <a:effectLst/>
                <a:latin typeface="Arial" panose="020B0604020202020204" pitchFamily="34" charset="0"/>
                <a:cs typeface="Arial" panose="020B0604020202020204" pitchFamily="34" charset="0"/>
              </a:rPr>
              <a:t>int</a:t>
            </a:r>
            <a:r>
              <a:rPr lang="pt-BR" sz="1600" b="0" dirty="0">
                <a:solidFill>
                  <a:srgbClr val="3B3B3B"/>
                </a:solidFill>
                <a:effectLst/>
                <a:latin typeface="Arial" panose="020B0604020202020204" pitchFamily="34" charset="0"/>
                <a:cs typeface="Arial" panose="020B0604020202020204" pitchFamily="34" charset="0"/>
              </a:rPr>
              <a:t> </a:t>
            </a:r>
            <a:r>
              <a:rPr lang="pt-BR" sz="1600" b="0" dirty="0">
                <a:solidFill>
                  <a:srgbClr val="001080"/>
                </a:solidFill>
                <a:effectLst/>
                <a:latin typeface="Arial" panose="020B0604020202020204" pitchFamily="34" charset="0"/>
                <a:cs typeface="Arial" panose="020B0604020202020204" pitchFamily="34" charset="0"/>
              </a:rPr>
              <a:t>a</a:t>
            </a:r>
            <a:r>
              <a:rPr lang="pt-BR" sz="1600" b="0" dirty="0">
                <a:solidFill>
                  <a:srgbClr val="3B3B3B"/>
                </a:solidFill>
                <a:effectLst/>
                <a:latin typeface="Arial" panose="020B0604020202020204" pitchFamily="34" charset="0"/>
                <a:cs typeface="Arial" panose="020B0604020202020204" pitchFamily="34" charset="0"/>
              </a:rPr>
              <a:t> </a:t>
            </a:r>
            <a:r>
              <a:rPr lang="pt-BR" sz="1600" b="0" dirty="0">
                <a:solidFill>
                  <a:srgbClr val="000000"/>
                </a:solidFill>
                <a:effectLst/>
                <a:latin typeface="Arial" panose="020B0604020202020204" pitchFamily="34" charset="0"/>
                <a:cs typeface="Arial" panose="020B0604020202020204" pitchFamily="34" charset="0"/>
              </a:rPr>
              <a:t>=</a:t>
            </a:r>
            <a:r>
              <a:rPr lang="pt-BR" sz="1600" b="0" dirty="0">
                <a:solidFill>
                  <a:srgbClr val="3B3B3B"/>
                </a:solidFill>
                <a:effectLst/>
                <a:latin typeface="Arial" panose="020B0604020202020204" pitchFamily="34" charset="0"/>
                <a:cs typeface="Arial" panose="020B0604020202020204" pitchFamily="34" charset="0"/>
              </a:rPr>
              <a:t> </a:t>
            </a:r>
            <a:r>
              <a:rPr lang="pt-BR" sz="1600" b="0" dirty="0">
                <a:solidFill>
                  <a:srgbClr val="098658"/>
                </a:solidFill>
                <a:effectLst/>
                <a:latin typeface="Arial" panose="020B0604020202020204" pitchFamily="34" charset="0"/>
                <a:cs typeface="Arial" panose="020B0604020202020204" pitchFamily="34" charset="0"/>
              </a:rPr>
              <a:t>10</a:t>
            </a:r>
            <a:r>
              <a:rPr lang="pt-BR"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pt-BR" sz="1600" b="0" dirty="0">
                <a:solidFill>
                  <a:srgbClr val="3B3B3B"/>
                </a:solidFill>
                <a:effectLst/>
                <a:latin typeface="Arial" panose="020B0604020202020204" pitchFamily="34" charset="0"/>
                <a:cs typeface="Arial" panose="020B0604020202020204" pitchFamily="34" charset="0"/>
              </a:rPr>
              <a:t>a </a:t>
            </a:r>
            <a:r>
              <a:rPr lang="pt-BR" sz="1600" b="0" dirty="0">
                <a:solidFill>
                  <a:srgbClr val="000000"/>
                </a:solidFill>
                <a:effectLst/>
                <a:latin typeface="Arial" panose="020B0604020202020204" pitchFamily="34" charset="0"/>
                <a:cs typeface="Arial" panose="020B0604020202020204" pitchFamily="34" charset="0"/>
              </a:rPr>
              <a:t>+=</a:t>
            </a:r>
            <a:r>
              <a:rPr lang="pt-BR" sz="1600" b="0" dirty="0">
                <a:solidFill>
                  <a:srgbClr val="3B3B3B"/>
                </a:solidFill>
                <a:effectLst/>
                <a:latin typeface="Arial" panose="020B0604020202020204" pitchFamily="34" charset="0"/>
                <a:cs typeface="Arial" panose="020B0604020202020204" pitchFamily="34" charset="0"/>
              </a:rPr>
              <a:t> </a:t>
            </a:r>
            <a:r>
              <a:rPr lang="pt-BR" sz="1600" b="0" dirty="0">
                <a:solidFill>
                  <a:srgbClr val="098658"/>
                </a:solidFill>
                <a:effectLst/>
                <a:latin typeface="Arial" panose="020B0604020202020204" pitchFamily="34" charset="0"/>
                <a:cs typeface="Arial" panose="020B0604020202020204" pitchFamily="34" charset="0"/>
              </a:rPr>
              <a:t>5</a:t>
            </a:r>
            <a:r>
              <a:rPr lang="pt-BR" sz="1600" b="0" dirty="0">
                <a:solidFill>
                  <a:srgbClr val="3B3B3B"/>
                </a:solidFill>
                <a:effectLst/>
                <a:latin typeface="Arial" panose="020B0604020202020204" pitchFamily="34" charset="0"/>
                <a:cs typeface="Arial" panose="020B0604020202020204" pitchFamily="34" charset="0"/>
              </a:rPr>
              <a:t>;  </a:t>
            </a:r>
            <a:r>
              <a:rPr lang="pt-BR" sz="1600" b="0" dirty="0">
                <a:solidFill>
                  <a:srgbClr val="008000"/>
                </a:solidFill>
                <a:effectLst/>
                <a:latin typeface="Arial" panose="020B0604020202020204" pitchFamily="34" charset="0"/>
                <a:cs typeface="Arial" panose="020B0604020202020204" pitchFamily="34" charset="0"/>
              </a:rPr>
              <a:t>// a = a + 5 =&gt; a = 15</a:t>
            </a:r>
            <a:endParaRPr lang="pt-BR" sz="1600" b="0" dirty="0">
              <a:solidFill>
                <a:srgbClr val="3B3B3B"/>
              </a:solidFill>
              <a:effectLst/>
              <a:latin typeface="Arial" panose="020B0604020202020204" pitchFamily="34" charset="0"/>
              <a:cs typeface="Arial" panose="020B0604020202020204" pitchFamily="34" charset="0"/>
            </a:endParaRPr>
          </a:p>
          <a:p>
            <a:pPr>
              <a:lnSpc>
                <a:spcPts val="1425"/>
              </a:lnSpc>
            </a:pPr>
            <a:r>
              <a:rPr lang="pt-BR" sz="1600" b="0" dirty="0">
                <a:solidFill>
                  <a:srgbClr val="3B3B3B"/>
                </a:solidFill>
                <a:effectLst/>
                <a:latin typeface="Arial" panose="020B0604020202020204" pitchFamily="34" charset="0"/>
                <a:cs typeface="Arial" panose="020B0604020202020204" pitchFamily="34" charset="0"/>
              </a:rPr>
              <a:t>a </a:t>
            </a:r>
            <a:r>
              <a:rPr lang="pt-BR" sz="1600" b="0" dirty="0">
                <a:solidFill>
                  <a:srgbClr val="000000"/>
                </a:solidFill>
                <a:effectLst/>
                <a:latin typeface="Arial" panose="020B0604020202020204" pitchFamily="34" charset="0"/>
                <a:cs typeface="Arial" panose="020B0604020202020204" pitchFamily="34" charset="0"/>
              </a:rPr>
              <a:t>-=</a:t>
            </a:r>
            <a:r>
              <a:rPr lang="pt-BR" sz="1600" b="0" dirty="0">
                <a:solidFill>
                  <a:srgbClr val="3B3B3B"/>
                </a:solidFill>
                <a:effectLst/>
                <a:latin typeface="Arial" panose="020B0604020202020204" pitchFamily="34" charset="0"/>
                <a:cs typeface="Arial" panose="020B0604020202020204" pitchFamily="34" charset="0"/>
              </a:rPr>
              <a:t> </a:t>
            </a:r>
            <a:r>
              <a:rPr lang="pt-BR" sz="1600" b="0" dirty="0">
                <a:solidFill>
                  <a:srgbClr val="098658"/>
                </a:solidFill>
                <a:effectLst/>
                <a:latin typeface="Arial" panose="020B0604020202020204" pitchFamily="34" charset="0"/>
                <a:cs typeface="Arial" panose="020B0604020202020204" pitchFamily="34" charset="0"/>
              </a:rPr>
              <a:t>3</a:t>
            </a:r>
            <a:r>
              <a:rPr lang="pt-BR" sz="1600" b="0" dirty="0">
                <a:solidFill>
                  <a:srgbClr val="3B3B3B"/>
                </a:solidFill>
                <a:effectLst/>
                <a:latin typeface="Arial" panose="020B0604020202020204" pitchFamily="34" charset="0"/>
                <a:cs typeface="Arial" panose="020B0604020202020204" pitchFamily="34" charset="0"/>
              </a:rPr>
              <a:t>;  </a:t>
            </a:r>
            <a:r>
              <a:rPr lang="pt-BR" sz="1600" b="0" dirty="0">
                <a:solidFill>
                  <a:srgbClr val="008000"/>
                </a:solidFill>
                <a:effectLst/>
                <a:latin typeface="Arial" panose="020B0604020202020204" pitchFamily="34" charset="0"/>
                <a:cs typeface="Arial" panose="020B0604020202020204" pitchFamily="34" charset="0"/>
              </a:rPr>
              <a:t>// a = a - 3 =&gt; a = 12</a:t>
            </a:r>
            <a:endParaRPr lang="pt-BR" sz="1600" b="0" dirty="0">
              <a:solidFill>
                <a:srgbClr val="3B3B3B"/>
              </a:solidFill>
              <a:effectLst/>
              <a:latin typeface="Arial" panose="020B0604020202020204" pitchFamily="34" charset="0"/>
              <a:cs typeface="Arial" panose="020B0604020202020204" pitchFamily="34" charset="0"/>
            </a:endParaRPr>
          </a:p>
          <a:p>
            <a:pPr>
              <a:lnSpc>
                <a:spcPts val="1425"/>
              </a:lnSpc>
            </a:pPr>
            <a:endParaRPr lang="pt-BR" sz="20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620690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495614B8-3665-B956-7AAC-96D4952C2AFE}"/>
              </a:ext>
            </a:extLst>
          </p:cNvPr>
          <p:cNvSpPr txBox="1"/>
          <p:nvPr/>
        </p:nvSpPr>
        <p:spPr>
          <a:xfrm>
            <a:off x="4859154" y="461744"/>
            <a:ext cx="2473691" cy="646331"/>
          </a:xfrm>
          <a:prstGeom prst="rect">
            <a:avLst/>
          </a:prstGeom>
          <a:noFill/>
        </p:spPr>
        <p:txBody>
          <a:bodyPr wrap="none" rtlCol="0">
            <a:spAutoFit/>
          </a:bodyPr>
          <a:lstStyle/>
          <a:p>
            <a:r>
              <a:rPr lang="en-US" sz="3600" b="1" dirty="0"/>
              <a:t>OPERATORS</a:t>
            </a:r>
            <a:endParaRPr lang="en-IN" sz="3600" b="1" dirty="0"/>
          </a:p>
        </p:txBody>
      </p:sp>
      <p:graphicFrame>
        <p:nvGraphicFramePr>
          <p:cNvPr id="3" name="Table 2">
            <a:extLst>
              <a:ext uri="{FF2B5EF4-FFF2-40B4-BE49-F238E27FC236}">
                <a16:creationId xmlns:a16="http://schemas.microsoft.com/office/drawing/2014/main" id="{21F1AFB4-E812-AC37-420B-71D3C95F020B}"/>
              </a:ext>
            </a:extLst>
          </p:cNvPr>
          <p:cNvGraphicFramePr>
            <a:graphicFrameLocks noGrp="1"/>
          </p:cNvGraphicFramePr>
          <p:nvPr>
            <p:extLst>
              <p:ext uri="{D42A27DB-BD31-4B8C-83A1-F6EECF244321}">
                <p14:modId xmlns:p14="http://schemas.microsoft.com/office/powerpoint/2010/main" val="370036161"/>
              </p:ext>
            </p:extLst>
          </p:nvPr>
        </p:nvGraphicFramePr>
        <p:xfrm>
          <a:off x="609600" y="3886200"/>
          <a:ext cx="8915400" cy="2926080"/>
        </p:xfrm>
        <a:graphic>
          <a:graphicData uri="http://schemas.openxmlformats.org/drawingml/2006/table">
            <a:tbl>
              <a:tblPr/>
              <a:tblGrid>
                <a:gridCol w="2971800">
                  <a:extLst>
                    <a:ext uri="{9D8B030D-6E8A-4147-A177-3AD203B41FA5}">
                      <a16:colId xmlns:a16="http://schemas.microsoft.com/office/drawing/2014/main" val="2674661406"/>
                    </a:ext>
                  </a:extLst>
                </a:gridCol>
                <a:gridCol w="2971800">
                  <a:extLst>
                    <a:ext uri="{9D8B030D-6E8A-4147-A177-3AD203B41FA5}">
                      <a16:colId xmlns:a16="http://schemas.microsoft.com/office/drawing/2014/main" val="2480444344"/>
                    </a:ext>
                  </a:extLst>
                </a:gridCol>
                <a:gridCol w="2971800">
                  <a:extLst>
                    <a:ext uri="{9D8B030D-6E8A-4147-A177-3AD203B41FA5}">
                      <a16:colId xmlns:a16="http://schemas.microsoft.com/office/drawing/2014/main" val="887505580"/>
                    </a:ext>
                  </a:extLst>
                </a:gridCol>
              </a:tblGrid>
              <a:tr h="0">
                <a:tc>
                  <a:txBody>
                    <a:bodyPr/>
                    <a:lstStyle/>
                    <a:p>
                      <a:r>
                        <a:rPr lang="en-IN" b="1"/>
                        <a:t>Operator</a:t>
                      </a:r>
                      <a:endParaRPr lang="en-IN"/>
                    </a:p>
                  </a:txBody>
                  <a:tcPr anchor="ctr">
                    <a:lnL>
                      <a:noFill/>
                    </a:lnL>
                    <a:lnR>
                      <a:noFill/>
                    </a:lnR>
                    <a:lnT>
                      <a:noFill/>
                    </a:lnT>
                    <a:lnB>
                      <a:noFill/>
                    </a:lnB>
                    <a:noFill/>
                  </a:tcPr>
                </a:tc>
                <a:tc>
                  <a:txBody>
                    <a:bodyPr/>
                    <a:lstStyle/>
                    <a:p>
                      <a:r>
                        <a:rPr lang="en-IN" b="1"/>
                        <a:t>Description</a:t>
                      </a:r>
                      <a:endParaRPr lang="en-IN"/>
                    </a:p>
                  </a:txBody>
                  <a:tcPr anchor="ctr">
                    <a:lnL>
                      <a:noFill/>
                    </a:lnL>
                    <a:lnR>
                      <a:noFill/>
                    </a:lnR>
                    <a:lnT>
                      <a:noFill/>
                    </a:lnT>
                    <a:lnB>
                      <a:noFill/>
                    </a:lnB>
                    <a:noFill/>
                  </a:tcPr>
                </a:tc>
                <a:tc>
                  <a:txBody>
                    <a:bodyPr/>
                    <a:lstStyle/>
                    <a:p>
                      <a:r>
                        <a:rPr lang="en-IN" b="1" dirty="0"/>
                        <a:t>Example</a:t>
                      </a:r>
                      <a:endParaRPr lang="en-IN" dirty="0"/>
                    </a:p>
                  </a:txBody>
                  <a:tcPr anchor="ctr">
                    <a:lnL>
                      <a:noFill/>
                    </a:lnL>
                    <a:lnR>
                      <a:noFill/>
                    </a:lnR>
                    <a:lnT>
                      <a:noFill/>
                    </a:lnT>
                    <a:lnB>
                      <a:noFill/>
                    </a:lnB>
                    <a:noFill/>
                  </a:tcPr>
                </a:tc>
                <a:extLst>
                  <a:ext uri="{0D108BD9-81ED-4DB2-BD59-A6C34878D82A}">
                    <a16:rowId xmlns:a16="http://schemas.microsoft.com/office/drawing/2014/main" val="3682339173"/>
                  </a:ext>
                </a:extLst>
              </a:tr>
              <a:tr h="0">
                <a:tc>
                  <a:txBody>
                    <a:bodyPr/>
                    <a:lstStyle/>
                    <a:p>
                      <a:r>
                        <a:rPr lang="en-IN"/>
                        <a:t>&amp;</a:t>
                      </a:r>
                    </a:p>
                  </a:txBody>
                  <a:tcPr anchor="ctr">
                    <a:lnL>
                      <a:noFill/>
                    </a:lnL>
                    <a:lnR>
                      <a:noFill/>
                    </a:lnR>
                    <a:lnT>
                      <a:noFill/>
                    </a:lnT>
                    <a:lnB>
                      <a:noFill/>
                    </a:lnB>
                    <a:noFill/>
                  </a:tcPr>
                </a:tc>
                <a:tc>
                  <a:txBody>
                    <a:bodyPr/>
                    <a:lstStyle/>
                    <a:p>
                      <a:r>
                        <a:rPr lang="en-IN"/>
                        <a:t>Bitwise AND</a:t>
                      </a:r>
                    </a:p>
                  </a:txBody>
                  <a:tcPr anchor="ctr">
                    <a:lnL>
                      <a:noFill/>
                    </a:lnL>
                    <a:lnR>
                      <a:noFill/>
                    </a:lnR>
                    <a:lnT>
                      <a:noFill/>
                    </a:lnT>
                    <a:lnB>
                      <a:noFill/>
                    </a:lnB>
                    <a:noFill/>
                  </a:tcPr>
                </a:tc>
                <a:tc>
                  <a:txBody>
                    <a:bodyPr/>
                    <a:lstStyle/>
                    <a:p>
                      <a:r>
                        <a:rPr lang="en-IN" dirty="0"/>
                        <a:t>a &amp; b</a:t>
                      </a:r>
                    </a:p>
                  </a:txBody>
                  <a:tcPr anchor="ctr">
                    <a:lnL>
                      <a:noFill/>
                    </a:lnL>
                    <a:lnR>
                      <a:noFill/>
                    </a:lnR>
                    <a:lnT>
                      <a:noFill/>
                    </a:lnT>
                    <a:lnB>
                      <a:noFill/>
                    </a:lnB>
                    <a:noFill/>
                  </a:tcPr>
                </a:tc>
                <a:extLst>
                  <a:ext uri="{0D108BD9-81ED-4DB2-BD59-A6C34878D82A}">
                    <a16:rowId xmlns:a16="http://schemas.microsoft.com/office/drawing/2014/main" val="2197738070"/>
                  </a:ext>
                </a:extLst>
              </a:tr>
              <a:tr h="0">
                <a:tc>
                  <a:txBody>
                    <a:bodyPr/>
                    <a:lstStyle/>
                    <a:p>
                      <a:r>
                        <a:rPr lang="en-US" dirty="0"/>
                        <a:t>|</a:t>
                      </a:r>
                      <a:endParaRPr lang="en-IN" dirty="0"/>
                    </a:p>
                  </a:txBody>
                  <a:tcPr anchor="ctr">
                    <a:lnL>
                      <a:noFill/>
                    </a:lnL>
                    <a:lnR>
                      <a:noFill/>
                    </a:lnR>
                    <a:lnT>
                      <a:noFill/>
                    </a:lnT>
                    <a:lnB>
                      <a:noFill/>
                    </a:lnB>
                    <a:noFill/>
                  </a:tcPr>
                </a:tc>
                <a:tc>
                  <a:txBody>
                    <a:bodyPr/>
                    <a:lstStyle/>
                    <a:p>
                      <a:r>
                        <a:rPr lang="en-US" dirty="0"/>
                        <a:t>B</a:t>
                      </a:r>
                      <a:r>
                        <a:rPr lang="en-IN" dirty="0" err="1"/>
                        <a:t>iwise</a:t>
                      </a:r>
                      <a:r>
                        <a:rPr lang="en-IN" dirty="0"/>
                        <a:t> OR</a:t>
                      </a:r>
                    </a:p>
                  </a:txBody>
                  <a:tcPr anchor="ctr">
                    <a:lnL>
                      <a:noFill/>
                    </a:lnL>
                    <a:lnR>
                      <a:noFill/>
                    </a:lnR>
                    <a:lnT>
                      <a:noFill/>
                    </a:lnT>
                    <a:lnB>
                      <a:noFill/>
                    </a:lnB>
                    <a:noFill/>
                  </a:tcPr>
                </a:tc>
                <a:tc>
                  <a:txBody>
                    <a:bodyPr/>
                    <a:lstStyle/>
                    <a:p>
                      <a:r>
                        <a:rPr lang="en-US" dirty="0"/>
                        <a:t>a</a:t>
                      </a:r>
                      <a:r>
                        <a:rPr lang="en-IN" dirty="0"/>
                        <a:t> | b</a:t>
                      </a:r>
                    </a:p>
                  </a:txBody>
                  <a:tcPr anchor="ctr">
                    <a:lnL>
                      <a:noFill/>
                    </a:lnL>
                    <a:lnR>
                      <a:noFill/>
                    </a:lnR>
                    <a:lnT>
                      <a:noFill/>
                    </a:lnT>
                    <a:lnB>
                      <a:noFill/>
                    </a:lnB>
                    <a:noFill/>
                  </a:tcPr>
                </a:tc>
                <a:extLst>
                  <a:ext uri="{0D108BD9-81ED-4DB2-BD59-A6C34878D82A}">
                    <a16:rowId xmlns:a16="http://schemas.microsoft.com/office/drawing/2014/main" val="713888928"/>
                  </a:ext>
                </a:extLst>
              </a:tr>
              <a:tr h="0">
                <a:tc>
                  <a:txBody>
                    <a:bodyPr/>
                    <a:lstStyle/>
                    <a:p>
                      <a:r>
                        <a:rPr lang="en-IN" dirty="0"/>
                        <a:t>^</a:t>
                      </a:r>
                    </a:p>
                  </a:txBody>
                  <a:tcPr anchor="ctr">
                    <a:lnL>
                      <a:noFill/>
                    </a:lnL>
                    <a:lnR>
                      <a:noFill/>
                    </a:lnR>
                    <a:lnT>
                      <a:noFill/>
                    </a:lnT>
                    <a:lnB>
                      <a:noFill/>
                    </a:lnB>
                    <a:noFill/>
                  </a:tcPr>
                </a:tc>
                <a:tc>
                  <a:txBody>
                    <a:bodyPr/>
                    <a:lstStyle/>
                    <a:p>
                      <a:r>
                        <a:rPr lang="en-IN"/>
                        <a:t>Bitwise XOR</a:t>
                      </a:r>
                    </a:p>
                  </a:txBody>
                  <a:tcPr anchor="ctr">
                    <a:lnL>
                      <a:noFill/>
                    </a:lnL>
                    <a:lnR>
                      <a:noFill/>
                    </a:lnR>
                    <a:lnT>
                      <a:noFill/>
                    </a:lnT>
                    <a:lnB>
                      <a:noFill/>
                    </a:lnB>
                    <a:noFill/>
                  </a:tcPr>
                </a:tc>
                <a:tc>
                  <a:txBody>
                    <a:bodyPr/>
                    <a:lstStyle/>
                    <a:p>
                      <a:r>
                        <a:rPr lang="en-IN"/>
                        <a:t>a ^ b</a:t>
                      </a:r>
                    </a:p>
                  </a:txBody>
                  <a:tcPr anchor="ctr">
                    <a:lnL>
                      <a:noFill/>
                    </a:lnL>
                    <a:lnR>
                      <a:noFill/>
                    </a:lnR>
                    <a:lnT>
                      <a:noFill/>
                    </a:lnT>
                    <a:lnB>
                      <a:noFill/>
                    </a:lnB>
                    <a:noFill/>
                  </a:tcPr>
                </a:tc>
                <a:extLst>
                  <a:ext uri="{0D108BD9-81ED-4DB2-BD59-A6C34878D82A}">
                    <a16:rowId xmlns:a16="http://schemas.microsoft.com/office/drawing/2014/main" val="2376908496"/>
                  </a:ext>
                </a:extLst>
              </a:tr>
              <a:tr h="0">
                <a:tc>
                  <a:txBody>
                    <a:bodyPr/>
                    <a:lstStyle/>
                    <a:p>
                      <a:r>
                        <a:rPr lang="en-IN" dirty="0"/>
                        <a:t>~</a:t>
                      </a:r>
                    </a:p>
                  </a:txBody>
                  <a:tcPr anchor="ctr">
                    <a:lnL>
                      <a:noFill/>
                    </a:lnL>
                    <a:lnR>
                      <a:noFill/>
                    </a:lnR>
                    <a:lnT>
                      <a:noFill/>
                    </a:lnT>
                    <a:lnB>
                      <a:noFill/>
                    </a:lnB>
                    <a:noFill/>
                  </a:tcPr>
                </a:tc>
                <a:tc>
                  <a:txBody>
                    <a:bodyPr/>
                    <a:lstStyle/>
                    <a:p>
                      <a:r>
                        <a:rPr lang="en-IN"/>
                        <a:t>Bitwise NOT</a:t>
                      </a:r>
                    </a:p>
                  </a:txBody>
                  <a:tcPr anchor="ctr">
                    <a:lnL>
                      <a:noFill/>
                    </a:lnL>
                    <a:lnR>
                      <a:noFill/>
                    </a:lnR>
                    <a:lnT>
                      <a:noFill/>
                    </a:lnT>
                    <a:lnB>
                      <a:noFill/>
                    </a:lnB>
                    <a:noFill/>
                  </a:tcPr>
                </a:tc>
                <a:tc>
                  <a:txBody>
                    <a:bodyPr/>
                    <a:lstStyle/>
                    <a:p>
                      <a:r>
                        <a:rPr lang="en-IN" dirty="0"/>
                        <a:t>~a</a:t>
                      </a:r>
                    </a:p>
                  </a:txBody>
                  <a:tcPr anchor="ctr">
                    <a:lnL>
                      <a:noFill/>
                    </a:lnL>
                    <a:lnR>
                      <a:noFill/>
                    </a:lnR>
                    <a:lnT>
                      <a:noFill/>
                    </a:lnT>
                    <a:lnB>
                      <a:noFill/>
                    </a:lnB>
                    <a:noFill/>
                  </a:tcPr>
                </a:tc>
                <a:extLst>
                  <a:ext uri="{0D108BD9-81ED-4DB2-BD59-A6C34878D82A}">
                    <a16:rowId xmlns:a16="http://schemas.microsoft.com/office/drawing/2014/main" val="3196105797"/>
                  </a:ext>
                </a:extLst>
              </a:tr>
              <a:tr h="0">
                <a:tc>
                  <a:txBody>
                    <a:bodyPr/>
                    <a:lstStyle/>
                    <a:p>
                      <a:r>
                        <a:rPr lang="en-IN"/>
                        <a:t>&lt;&lt;</a:t>
                      </a:r>
                    </a:p>
                  </a:txBody>
                  <a:tcPr anchor="ctr">
                    <a:lnL>
                      <a:noFill/>
                    </a:lnL>
                    <a:lnR>
                      <a:noFill/>
                    </a:lnR>
                    <a:lnT>
                      <a:noFill/>
                    </a:lnT>
                    <a:lnB>
                      <a:noFill/>
                    </a:lnB>
                    <a:noFill/>
                  </a:tcPr>
                </a:tc>
                <a:tc>
                  <a:txBody>
                    <a:bodyPr/>
                    <a:lstStyle/>
                    <a:p>
                      <a:r>
                        <a:rPr lang="en-IN"/>
                        <a:t>Left shift</a:t>
                      </a:r>
                    </a:p>
                  </a:txBody>
                  <a:tcPr anchor="ctr">
                    <a:lnL>
                      <a:noFill/>
                    </a:lnL>
                    <a:lnR>
                      <a:noFill/>
                    </a:lnR>
                    <a:lnT>
                      <a:noFill/>
                    </a:lnT>
                    <a:lnB>
                      <a:noFill/>
                    </a:lnB>
                    <a:noFill/>
                  </a:tcPr>
                </a:tc>
                <a:tc>
                  <a:txBody>
                    <a:bodyPr/>
                    <a:lstStyle/>
                    <a:p>
                      <a:r>
                        <a:rPr lang="en-IN"/>
                        <a:t>a &lt;&lt; 2</a:t>
                      </a:r>
                    </a:p>
                  </a:txBody>
                  <a:tcPr anchor="ctr">
                    <a:lnL>
                      <a:noFill/>
                    </a:lnL>
                    <a:lnR>
                      <a:noFill/>
                    </a:lnR>
                    <a:lnT>
                      <a:noFill/>
                    </a:lnT>
                    <a:lnB>
                      <a:noFill/>
                    </a:lnB>
                    <a:noFill/>
                  </a:tcPr>
                </a:tc>
                <a:extLst>
                  <a:ext uri="{0D108BD9-81ED-4DB2-BD59-A6C34878D82A}">
                    <a16:rowId xmlns:a16="http://schemas.microsoft.com/office/drawing/2014/main" val="874750780"/>
                  </a:ext>
                </a:extLst>
              </a:tr>
              <a:tr h="0">
                <a:tc>
                  <a:txBody>
                    <a:bodyPr/>
                    <a:lstStyle/>
                    <a:p>
                      <a:r>
                        <a:rPr lang="en-IN"/>
                        <a:t>&gt;&gt;</a:t>
                      </a:r>
                    </a:p>
                  </a:txBody>
                  <a:tcPr anchor="ctr">
                    <a:lnL>
                      <a:noFill/>
                    </a:lnL>
                    <a:lnR>
                      <a:noFill/>
                    </a:lnR>
                    <a:lnT>
                      <a:noFill/>
                    </a:lnT>
                    <a:lnB>
                      <a:noFill/>
                    </a:lnB>
                    <a:noFill/>
                  </a:tcPr>
                </a:tc>
                <a:tc>
                  <a:txBody>
                    <a:bodyPr/>
                    <a:lstStyle/>
                    <a:p>
                      <a:r>
                        <a:rPr lang="en-IN"/>
                        <a:t>Right shift</a:t>
                      </a:r>
                    </a:p>
                  </a:txBody>
                  <a:tcPr anchor="ctr">
                    <a:lnL>
                      <a:noFill/>
                    </a:lnL>
                    <a:lnR>
                      <a:noFill/>
                    </a:lnR>
                    <a:lnT>
                      <a:noFill/>
                    </a:lnT>
                    <a:lnB>
                      <a:noFill/>
                    </a:lnB>
                    <a:noFill/>
                  </a:tcPr>
                </a:tc>
                <a:tc>
                  <a:txBody>
                    <a:bodyPr/>
                    <a:lstStyle/>
                    <a:p>
                      <a:r>
                        <a:rPr lang="en-IN"/>
                        <a:t>a &gt;&gt; 2</a:t>
                      </a:r>
                    </a:p>
                  </a:txBody>
                  <a:tcPr anchor="ctr">
                    <a:lnL>
                      <a:noFill/>
                    </a:lnL>
                    <a:lnR>
                      <a:noFill/>
                    </a:lnR>
                    <a:lnT>
                      <a:noFill/>
                    </a:lnT>
                    <a:lnB>
                      <a:noFill/>
                    </a:lnB>
                    <a:noFill/>
                  </a:tcPr>
                </a:tc>
                <a:extLst>
                  <a:ext uri="{0D108BD9-81ED-4DB2-BD59-A6C34878D82A}">
                    <a16:rowId xmlns:a16="http://schemas.microsoft.com/office/drawing/2014/main" val="413348031"/>
                  </a:ext>
                </a:extLst>
              </a:tr>
              <a:tr h="0">
                <a:tc>
                  <a:txBody>
                    <a:bodyPr/>
                    <a:lstStyle/>
                    <a:p>
                      <a:r>
                        <a:rPr lang="en-IN"/>
                        <a:t>&gt;&gt;&gt;</a:t>
                      </a:r>
                    </a:p>
                  </a:txBody>
                  <a:tcPr anchor="ctr">
                    <a:lnL>
                      <a:noFill/>
                    </a:lnL>
                    <a:lnR>
                      <a:noFill/>
                    </a:lnR>
                    <a:lnT>
                      <a:noFill/>
                    </a:lnT>
                    <a:lnB>
                      <a:noFill/>
                    </a:lnB>
                    <a:noFill/>
                  </a:tcPr>
                </a:tc>
                <a:tc>
                  <a:txBody>
                    <a:bodyPr/>
                    <a:lstStyle/>
                    <a:p>
                      <a:r>
                        <a:rPr lang="en-IN"/>
                        <a:t>Unsigned right shift</a:t>
                      </a:r>
                    </a:p>
                  </a:txBody>
                  <a:tcPr anchor="ctr">
                    <a:lnL>
                      <a:noFill/>
                    </a:lnL>
                    <a:lnR>
                      <a:noFill/>
                    </a:lnR>
                    <a:lnT>
                      <a:noFill/>
                    </a:lnT>
                    <a:lnB>
                      <a:noFill/>
                    </a:lnB>
                    <a:noFill/>
                  </a:tcPr>
                </a:tc>
                <a:tc>
                  <a:txBody>
                    <a:bodyPr/>
                    <a:lstStyle/>
                    <a:p>
                      <a:r>
                        <a:rPr lang="en-IN" dirty="0"/>
                        <a:t>a &gt;&gt;&gt; 2</a:t>
                      </a:r>
                    </a:p>
                  </a:txBody>
                  <a:tcPr anchor="ctr">
                    <a:lnL>
                      <a:noFill/>
                    </a:lnL>
                    <a:lnR>
                      <a:noFill/>
                    </a:lnR>
                    <a:lnT>
                      <a:noFill/>
                    </a:lnT>
                    <a:lnB>
                      <a:noFill/>
                    </a:lnB>
                    <a:noFill/>
                  </a:tcPr>
                </a:tc>
                <a:extLst>
                  <a:ext uri="{0D108BD9-81ED-4DB2-BD59-A6C34878D82A}">
                    <a16:rowId xmlns:a16="http://schemas.microsoft.com/office/drawing/2014/main" val="1747100816"/>
                  </a:ext>
                </a:extLst>
              </a:tr>
            </a:tbl>
          </a:graphicData>
        </a:graphic>
      </p:graphicFrame>
      <p:sp>
        <p:nvSpPr>
          <p:cNvPr id="6" name="TextBox 5">
            <a:extLst>
              <a:ext uri="{FF2B5EF4-FFF2-40B4-BE49-F238E27FC236}">
                <a16:creationId xmlns:a16="http://schemas.microsoft.com/office/drawing/2014/main" id="{A24D706C-17D2-AD50-4E22-DA82678008E6}"/>
              </a:ext>
            </a:extLst>
          </p:cNvPr>
          <p:cNvSpPr txBox="1"/>
          <p:nvPr/>
        </p:nvSpPr>
        <p:spPr>
          <a:xfrm>
            <a:off x="609600" y="1066800"/>
            <a:ext cx="10972800" cy="33752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Bitwise Operators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Bitwise operators work on bits and perform bit-level operations. These are used mainly in low-level programming, such as in systems programming or when working with device drivers.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a</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5</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binary: 0101</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b</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3</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binary: 0011</a:t>
            </a:r>
            <a:br>
              <a:rPr lang="en-US" sz="1600" b="0" dirty="0">
                <a:solidFill>
                  <a:srgbClr val="3B3B3B"/>
                </a:solidFill>
                <a:effectLst/>
                <a:latin typeface="Arial" panose="020B0604020202020204" pitchFamily="34" charset="0"/>
                <a:cs typeface="Arial" panose="020B0604020202020204" pitchFamily="34" charset="0"/>
              </a:rPr>
            </a:b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result1</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a</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&amp;</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b</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result: 1 (binary: 0001)</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result2</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a</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b</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result: 7 (binary: 0111)</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result3</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a</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b</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result: 6 (binary: 0110)</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result4</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001080"/>
                </a:solidFill>
                <a:effectLst/>
                <a:latin typeface="Arial" panose="020B0604020202020204" pitchFamily="34" charset="0"/>
                <a:cs typeface="Arial" panose="020B0604020202020204" pitchFamily="34" charset="0"/>
              </a:rPr>
              <a:t>a</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result: -6 (binary: 1010, two's complement)</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br>
              <a:rPr lang="en-US" sz="1600" b="0" dirty="0">
                <a:solidFill>
                  <a:srgbClr val="3B3B3B"/>
                </a:solidFill>
                <a:effectLst/>
                <a:latin typeface="Arial" panose="020B0604020202020204" pitchFamily="34" charset="0"/>
                <a:cs typeface="Arial" panose="020B0604020202020204" pitchFamily="34" charset="0"/>
              </a:rPr>
            </a:br>
            <a:endParaRPr lang="en-US" sz="1600" b="0" dirty="0">
              <a:solidFill>
                <a:srgbClr val="3B3B3B"/>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9624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4859154" y="461744"/>
            <a:ext cx="2473691" cy="646331"/>
          </a:xfrm>
          <a:prstGeom prst="rect">
            <a:avLst/>
          </a:prstGeom>
          <a:noFill/>
        </p:spPr>
        <p:txBody>
          <a:bodyPr wrap="none" rtlCol="0">
            <a:spAutoFit/>
          </a:bodyPr>
          <a:lstStyle/>
          <a:p>
            <a:r>
              <a:rPr lang="en-US" sz="3600" b="1" dirty="0"/>
              <a:t>OPERATORS</a:t>
            </a:r>
            <a:endParaRPr lang="en-IN" sz="3600" b="1" dirty="0"/>
          </a:p>
        </p:txBody>
      </p:sp>
      <p:sp>
        <p:nvSpPr>
          <p:cNvPr id="5" name="TextBox 4">
            <a:extLst>
              <a:ext uri="{FF2B5EF4-FFF2-40B4-BE49-F238E27FC236}">
                <a16:creationId xmlns:a16="http://schemas.microsoft.com/office/drawing/2014/main" id="{40963307-CA0F-6281-BB43-CF29244E72DE}"/>
              </a:ext>
            </a:extLst>
          </p:cNvPr>
          <p:cNvSpPr txBox="1"/>
          <p:nvPr/>
        </p:nvSpPr>
        <p:spPr>
          <a:xfrm>
            <a:off x="609600" y="1108075"/>
            <a:ext cx="10972800" cy="327269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Shift Operators: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&lt;&lt;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Left shift – shifts the bits to the left (multiplies by 2).</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&gt;&gt;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Right shift – shifts the bits to the right (divides by 2).</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&gt;&gt;&gt;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Unsigned right shift – shifts bits to the right, and fills the leftmost bits with 0 (ignores the sign).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a</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8</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binary: 1000</a:t>
            </a:r>
          </a:p>
          <a:p>
            <a:pPr>
              <a:lnSpc>
                <a:spcPts val="1425"/>
              </a:lnSpc>
            </a:pP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result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a</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&lt;&lt;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1</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result: 16 (binary: 10000, left shift by 1)</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8697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495614B8-3665-B956-7AAC-96D4952C2AFE}"/>
              </a:ext>
            </a:extLst>
          </p:cNvPr>
          <p:cNvSpPr txBox="1"/>
          <p:nvPr/>
        </p:nvSpPr>
        <p:spPr>
          <a:xfrm>
            <a:off x="4859154" y="461744"/>
            <a:ext cx="2473691" cy="646331"/>
          </a:xfrm>
          <a:prstGeom prst="rect">
            <a:avLst/>
          </a:prstGeom>
          <a:noFill/>
        </p:spPr>
        <p:txBody>
          <a:bodyPr wrap="none" rtlCol="0">
            <a:spAutoFit/>
          </a:bodyPr>
          <a:lstStyle/>
          <a:p>
            <a:r>
              <a:rPr lang="en-US" sz="3600" b="1" dirty="0"/>
              <a:t>OPERATORS</a:t>
            </a:r>
            <a:endParaRPr lang="en-IN" sz="3600" b="1" dirty="0"/>
          </a:p>
        </p:txBody>
      </p:sp>
      <p:graphicFrame>
        <p:nvGraphicFramePr>
          <p:cNvPr id="3" name="Table 2">
            <a:extLst>
              <a:ext uri="{FF2B5EF4-FFF2-40B4-BE49-F238E27FC236}">
                <a16:creationId xmlns:a16="http://schemas.microsoft.com/office/drawing/2014/main" id="{A9CBFF1C-98E8-F1B3-8763-4E991716698A}"/>
              </a:ext>
            </a:extLst>
          </p:cNvPr>
          <p:cNvGraphicFramePr>
            <a:graphicFrameLocks noGrp="1"/>
          </p:cNvGraphicFramePr>
          <p:nvPr>
            <p:extLst>
              <p:ext uri="{D42A27DB-BD31-4B8C-83A1-F6EECF244321}">
                <p14:modId xmlns:p14="http://schemas.microsoft.com/office/powerpoint/2010/main" val="731913540"/>
              </p:ext>
            </p:extLst>
          </p:nvPr>
        </p:nvGraphicFramePr>
        <p:xfrm>
          <a:off x="609600" y="3497421"/>
          <a:ext cx="8915400" cy="731520"/>
        </p:xfrm>
        <a:graphic>
          <a:graphicData uri="http://schemas.openxmlformats.org/drawingml/2006/table">
            <a:tbl>
              <a:tblPr/>
              <a:tblGrid>
                <a:gridCol w="2971800">
                  <a:extLst>
                    <a:ext uri="{9D8B030D-6E8A-4147-A177-3AD203B41FA5}">
                      <a16:colId xmlns:a16="http://schemas.microsoft.com/office/drawing/2014/main" val="1274788944"/>
                    </a:ext>
                  </a:extLst>
                </a:gridCol>
                <a:gridCol w="2971800">
                  <a:extLst>
                    <a:ext uri="{9D8B030D-6E8A-4147-A177-3AD203B41FA5}">
                      <a16:colId xmlns:a16="http://schemas.microsoft.com/office/drawing/2014/main" val="557689732"/>
                    </a:ext>
                  </a:extLst>
                </a:gridCol>
                <a:gridCol w="2971800">
                  <a:extLst>
                    <a:ext uri="{9D8B030D-6E8A-4147-A177-3AD203B41FA5}">
                      <a16:colId xmlns:a16="http://schemas.microsoft.com/office/drawing/2014/main" val="7493070"/>
                    </a:ext>
                  </a:extLst>
                </a:gridCol>
              </a:tblGrid>
              <a:tr h="0">
                <a:tc>
                  <a:txBody>
                    <a:bodyPr/>
                    <a:lstStyle/>
                    <a:p>
                      <a:r>
                        <a:rPr lang="en-IN" b="1"/>
                        <a:t>Operator</a:t>
                      </a:r>
                      <a:endParaRPr lang="en-IN"/>
                    </a:p>
                  </a:txBody>
                  <a:tcPr anchor="ctr">
                    <a:lnL>
                      <a:noFill/>
                    </a:lnL>
                    <a:lnR>
                      <a:noFill/>
                    </a:lnR>
                    <a:lnT>
                      <a:noFill/>
                    </a:lnT>
                    <a:lnB>
                      <a:noFill/>
                    </a:lnB>
                    <a:noFill/>
                  </a:tcPr>
                </a:tc>
                <a:tc>
                  <a:txBody>
                    <a:bodyPr/>
                    <a:lstStyle/>
                    <a:p>
                      <a:r>
                        <a:rPr lang="en-IN" b="1"/>
                        <a:t>Description</a:t>
                      </a:r>
                      <a:endParaRPr lang="en-IN"/>
                    </a:p>
                  </a:txBody>
                  <a:tcPr anchor="ctr">
                    <a:lnL>
                      <a:noFill/>
                    </a:lnL>
                    <a:lnR>
                      <a:noFill/>
                    </a:lnR>
                    <a:lnT>
                      <a:noFill/>
                    </a:lnT>
                    <a:lnB>
                      <a:noFill/>
                    </a:lnB>
                    <a:noFill/>
                  </a:tcPr>
                </a:tc>
                <a:tc>
                  <a:txBody>
                    <a:bodyPr/>
                    <a:lstStyle/>
                    <a:p>
                      <a:r>
                        <a:rPr lang="en-IN" b="1"/>
                        <a:t>Example</a:t>
                      </a:r>
                      <a:endParaRPr lang="en-IN"/>
                    </a:p>
                  </a:txBody>
                  <a:tcPr anchor="ctr">
                    <a:lnL>
                      <a:noFill/>
                    </a:lnL>
                    <a:lnR>
                      <a:noFill/>
                    </a:lnR>
                    <a:lnT>
                      <a:noFill/>
                    </a:lnT>
                    <a:lnB>
                      <a:noFill/>
                    </a:lnB>
                    <a:noFill/>
                  </a:tcPr>
                </a:tc>
                <a:extLst>
                  <a:ext uri="{0D108BD9-81ED-4DB2-BD59-A6C34878D82A}">
                    <a16:rowId xmlns:a16="http://schemas.microsoft.com/office/drawing/2014/main" val="1182488849"/>
                  </a:ext>
                </a:extLst>
              </a:tr>
              <a:tr h="0">
                <a:tc>
                  <a:txBody>
                    <a:bodyPr/>
                    <a:lstStyle/>
                    <a:p>
                      <a:r>
                        <a:rPr lang="en-IN"/>
                        <a:t>?:</a:t>
                      </a:r>
                    </a:p>
                  </a:txBody>
                  <a:tcPr anchor="ctr">
                    <a:lnL>
                      <a:noFill/>
                    </a:lnL>
                    <a:lnR>
                      <a:noFill/>
                    </a:lnR>
                    <a:lnT>
                      <a:noFill/>
                    </a:lnT>
                    <a:lnB>
                      <a:noFill/>
                    </a:lnB>
                    <a:noFill/>
                  </a:tcPr>
                </a:tc>
                <a:tc>
                  <a:txBody>
                    <a:bodyPr/>
                    <a:lstStyle/>
                    <a:p>
                      <a:r>
                        <a:rPr lang="en-IN" dirty="0"/>
                        <a:t>Ternary (conditional)</a:t>
                      </a:r>
                    </a:p>
                  </a:txBody>
                  <a:tcPr anchor="ctr">
                    <a:lnL>
                      <a:noFill/>
                    </a:lnL>
                    <a:lnR>
                      <a:noFill/>
                    </a:lnR>
                    <a:lnT>
                      <a:noFill/>
                    </a:lnT>
                    <a:lnB>
                      <a:noFill/>
                    </a:lnB>
                    <a:noFill/>
                  </a:tcPr>
                </a:tc>
                <a:tc>
                  <a:txBody>
                    <a:bodyPr/>
                    <a:lstStyle/>
                    <a:p>
                      <a:r>
                        <a:rPr lang="en-IN" dirty="0"/>
                        <a:t>condition ? expr1 : expr2</a:t>
                      </a:r>
                    </a:p>
                  </a:txBody>
                  <a:tcPr anchor="ctr">
                    <a:lnL>
                      <a:noFill/>
                    </a:lnL>
                    <a:lnR>
                      <a:noFill/>
                    </a:lnR>
                    <a:lnT>
                      <a:noFill/>
                    </a:lnT>
                    <a:lnB>
                      <a:noFill/>
                    </a:lnB>
                    <a:noFill/>
                  </a:tcPr>
                </a:tc>
                <a:extLst>
                  <a:ext uri="{0D108BD9-81ED-4DB2-BD59-A6C34878D82A}">
                    <a16:rowId xmlns:a16="http://schemas.microsoft.com/office/drawing/2014/main" val="1820187439"/>
                  </a:ext>
                </a:extLst>
              </a:tr>
            </a:tbl>
          </a:graphicData>
        </a:graphic>
      </p:graphicFrame>
      <p:sp>
        <p:nvSpPr>
          <p:cNvPr id="6" name="TextBox 5">
            <a:extLst>
              <a:ext uri="{FF2B5EF4-FFF2-40B4-BE49-F238E27FC236}">
                <a16:creationId xmlns:a16="http://schemas.microsoft.com/office/drawing/2014/main" id="{EF531425-96D4-D060-015D-82A67D9724F0}"/>
              </a:ext>
            </a:extLst>
          </p:cNvPr>
          <p:cNvSpPr txBox="1"/>
          <p:nvPr/>
        </p:nvSpPr>
        <p:spPr>
          <a:xfrm>
            <a:off x="609600" y="1166098"/>
            <a:ext cx="10972800" cy="27238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Ternary (Conditional) Operator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ternary operator is a shorthand for if-else statements. It takes three operands and returns a value based on a condition.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a</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10</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b</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20</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result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a</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b</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a</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b</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result = 20</a:t>
            </a:r>
            <a:br>
              <a:rPr lang="en-US" sz="1600" b="0" dirty="0">
                <a:solidFill>
                  <a:srgbClr val="3B3B3B"/>
                </a:solidFill>
                <a:effectLst/>
                <a:latin typeface="Arial" panose="020B0604020202020204" pitchFamily="34" charset="0"/>
                <a:cs typeface="Arial" panose="020B0604020202020204" pitchFamily="34" charset="0"/>
              </a:rPr>
            </a:br>
            <a:endParaRPr lang="en-US" sz="1600" b="0" dirty="0">
              <a:solidFill>
                <a:srgbClr val="3B3B3B"/>
              </a:solidFill>
              <a:effectLst/>
              <a:latin typeface="Arial" panose="020B0604020202020204" pitchFamily="34" charset="0"/>
              <a:cs typeface="Arial" panose="020B0604020202020204" pitchFamily="34" charset="0"/>
            </a:endParaRPr>
          </a:p>
          <a:p>
            <a:pPr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this example, result will be assigned the value of b if the condition (a &gt; b) is false.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745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495614B8-3665-B956-7AAC-96D4952C2AFE}"/>
              </a:ext>
            </a:extLst>
          </p:cNvPr>
          <p:cNvSpPr txBox="1"/>
          <p:nvPr/>
        </p:nvSpPr>
        <p:spPr>
          <a:xfrm>
            <a:off x="4859154" y="461744"/>
            <a:ext cx="2473691" cy="646331"/>
          </a:xfrm>
          <a:prstGeom prst="rect">
            <a:avLst/>
          </a:prstGeom>
          <a:noFill/>
        </p:spPr>
        <p:txBody>
          <a:bodyPr wrap="none" rtlCol="0">
            <a:spAutoFit/>
          </a:bodyPr>
          <a:lstStyle/>
          <a:p>
            <a:r>
              <a:rPr lang="en-US" sz="3600" b="1" dirty="0"/>
              <a:t>OPERATORS</a:t>
            </a:r>
            <a:endParaRPr lang="en-IN" sz="3600" b="1" dirty="0"/>
          </a:p>
        </p:txBody>
      </p:sp>
      <p:graphicFrame>
        <p:nvGraphicFramePr>
          <p:cNvPr id="3" name="Table 2">
            <a:extLst>
              <a:ext uri="{FF2B5EF4-FFF2-40B4-BE49-F238E27FC236}">
                <a16:creationId xmlns:a16="http://schemas.microsoft.com/office/drawing/2014/main" id="{E1E6D43B-19A6-0E48-45D0-19E473646577}"/>
              </a:ext>
            </a:extLst>
          </p:cNvPr>
          <p:cNvGraphicFramePr>
            <a:graphicFrameLocks noGrp="1"/>
          </p:cNvGraphicFramePr>
          <p:nvPr>
            <p:extLst>
              <p:ext uri="{D42A27DB-BD31-4B8C-83A1-F6EECF244321}">
                <p14:modId xmlns:p14="http://schemas.microsoft.com/office/powerpoint/2010/main" val="3281099488"/>
              </p:ext>
            </p:extLst>
          </p:nvPr>
        </p:nvGraphicFramePr>
        <p:xfrm>
          <a:off x="621406" y="3025779"/>
          <a:ext cx="8903595" cy="731520"/>
        </p:xfrm>
        <a:graphic>
          <a:graphicData uri="http://schemas.openxmlformats.org/drawingml/2006/table">
            <a:tbl>
              <a:tblPr/>
              <a:tblGrid>
                <a:gridCol w="2967865">
                  <a:extLst>
                    <a:ext uri="{9D8B030D-6E8A-4147-A177-3AD203B41FA5}">
                      <a16:colId xmlns:a16="http://schemas.microsoft.com/office/drawing/2014/main" val="2815833423"/>
                    </a:ext>
                  </a:extLst>
                </a:gridCol>
                <a:gridCol w="2967865">
                  <a:extLst>
                    <a:ext uri="{9D8B030D-6E8A-4147-A177-3AD203B41FA5}">
                      <a16:colId xmlns:a16="http://schemas.microsoft.com/office/drawing/2014/main" val="1225512928"/>
                    </a:ext>
                  </a:extLst>
                </a:gridCol>
                <a:gridCol w="2967865">
                  <a:extLst>
                    <a:ext uri="{9D8B030D-6E8A-4147-A177-3AD203B41FA5}">
                      <a16:colId xmlns:a16="http://schemas.microsoft.com/office/drawing/2014/main" val="621469658"/>
                    </a:ext>
                  </a:extLst>
                </a:gridCol>
              </a:tblGrid>
              <a:tr h="0">
                <a:tc>
                  <a:txBody>
                    <a:bodyPr/>
                    <a:lstStyle/>
                    <a:p>
                      <a:r>
                        <a:rPr lang="en-IN" b="1" dirty="0"/>
                        <a:t>Operator</a:t>
                      </a:r>
                      <a:endParaRPr lang="en-IN" dirty="0"/>
                    </a:p>
                  </a:txBody>
                  <a:tcPr anchor="ctr">
                    <a:lnL>
                      <a:noFill/>
                    </a:lnL>
                    <a:lnR>
                      <a:noFill/>
                    </a:lnR>
                    <a:lnT>
                      <a:noFill/>
                    </a:lnT>
                    <a:lnB>
                      <a:noFill/>
                    </a:lnB>
                    <a:noFill/>
                  </a:tcPr>
                </a:tc>
                <a:tc>
                  <a:txBody>
                    <a:bodyPr/>
                    <a:lstStyle/>
                    <a:p>
                      <a:r>
                        <a:rPr lang="en-IN" b="1"/>
                        <a:t>Description</a:t>
                      </a:r>
                      <a:endParaRPr lang="en-IN"/>
                    </a:p>
                  </a:txBody>
                  <a:tcPr anchor="ctr">
                    <a:lnL>
                      <a:noFill/>
                    </a:lnL>
                    <a:lnR>
                      <a:noFill/>
                    </a:lnR>
                    <a:lnT>
                      <a:noFill/>
                    </a:lnT>
                    <a:lnB>
                      <a:noFill/>
                    </a:lnB>
                    <a:noFill/>
                  </a:tcPr>
                </a:tc>
                <a:tc>
                  <a:txBody>
                    <a:bodyPr/>
                    <a:lstStyle/>
                    <a:p>
                      <a:r>
                        <a:rPr lang="en-IN" b="1" dirty="0"/>
                        <a:t>Example</a:t>
                      </a:r>
                      <a:endParaRPr lang="en-IN" dirty="0"/>
                    </a:p>
                  </a:txBody>
                  <a:tcPr anchor="ctr">
                    <a:lnL>
                      <a:noFill/>
                    </a:lnL>
                    <a:lnR>
                      <a:noFill/>
                    </a:lnR>
                    <a:lnT>
                      <a:noFill/>
                    </a:lnT>
                    <a:lnB>
                      <a:noFill/>
                    </a:lnB>
                    <a:noFill/>
                  </a:tcPr>
                </a:tc>
                <a:extLst>
                  <a:ext uri="{0D108BD9-81ED-4DB2-BD59-A6C34878D82A}">
                    <a16:rowId xmlns:a16="http://schemas.microsoft.com/office/drawing/2014/main" val="1312013567"/>
                  </a:ext>
                </a:extLst>
              </a:tr>
              <a:tr h="0">
                <a:tc>
                  <a:txBody>
                    <a:bodyPr/>
                    <a:lstStyle/>
                    <a:p>
                      <a:r>
                        <a:rPr lang="en-IN" dirty="0" err="1"/>
                        <a:t>instanceof</a:t>
                      </a:r>
                      <a:endParaRPr lang="en-IN" dirty="0"/>
                    </a:p>
                  </a:txBody>
                  <a:tcPr anchor="ctr">
                    <a:lnL>
                      <a:noFill/>
                    </a:lnL>
                    <a:lnR>
                      <a:noFill/>
                    </a:lnR>
                    <a:lnT>
                      <a:noFill/>
                    </a:lnT>
                    <a:lnB>
                      <a:noFill/>
                    </a:lnB>
                    <a:noFill/>
                  </a:tcPr>
                </a:tc>
                <a:tc>
                  <a:txBody>
                    <a:bodyPr/>
                    <a:lstStyle/>
                    <a:p>
                      <a:r>
                        <a:rPr lang="en-IN"/>
                        <a:t>Checks type of object</a:t>
                      </a:r>
                    </a:p>
                  </a:txBody>
                  <a:tcPr anchor="ctr">
                    <a:lnL>
                      <a:noFill/>
                    </a:lnL>
                    <a:lnR>
                      <a:noFill/>
                    </a:lnR>
                    <a:lnT>
                      <a:noFill/>
                    </a:lnT>
                    <a:lnB>
                      <a:noFill/>
                    </a:lnB>
                    <a:noFill/>
                  </a:tcPr>
                </a:tc>
                <a:tc>
                  <a:txBody>
                    <a:bodyPr/>
                    <a:lstStyle/>
                    <a:p>
                      <a:r>
                        <a:rPr lang="en-IN" dirty="0" err="1"/>
                        <a:t>obj</a:t>
                      </a:r>
                      <a:r>
                        <a:rPr lang="en-IN" dirty="0"/>
                        <a:t> </a:t>
                      </a:r>
                      <a:r>
                        <a:rPr lang="en-IN" dirty="0" err="1"/>
                        <a:t>instanceof</a:t>
                      </a:r>
                      <a:r>
                        <a:rPr lang="en-IN" dirty="0"/>
                        <a:t> </a:t>
                      </a:r>
                      <a:r>
                        <a:rPr lang="en-IN" dirty="0" err="1"/>
                        <a:t>ClassName</a:t>
                      </a:r>
                      <a:endParaRPr lang="en-IN" dirty="0"/>
                    </a:p>
                  </a:txBody>
                  <a:tcPr anchor="ctr">
                    <a:lnL>
                      <a:noFill/>
                    </a:lnL>
                    <a:lnR>
                      <a:noFill/>
                    </a:lnR>
                    <a:lnT>
                      <a:noFill/>
                    </a:lnT>
                    <a:lnB>
                      <a:noFill/>
                    </a:lnB>
                    <a:noFill/>
                  </a:tcPr>
                </a:tc>
                <a:extLst>
                  <a:ext uri="{0D108BD9-81ED-4DB2-BD59-A6C34878D82A}">
                    <a16:rowId xmlns:a16="http://schemas.microsoft.com/office/drawing/2014/main" val="1998905114"/>
                  </a:ext>
                </a:extLst>
              </a:tr>
            </a:tbl>
          </a:graphicData>
        </a:graphic>
      </p:graphicFrame>
      <p:sp>
        <p:nvSpPr>
          <p:cNvPr id="6" name="TextBox 5">
            <a:extLst>
              <a:ext uri="{FF2B5EF4-FFF2-40B4-BE49-F238E27FC236}">
                <a16:creationId xmlns:a16="http://schemas.microsoft.com/office/drawing/2014/main" id="{30DC924E-E6D5-C713-924C-3E8FA8DEF57A}"/>
              </a:ext>
            </a:extLst>
          </p:cNvPr>
          <p:cNvSpPr txBox="1"/>
          <p:nvPr/>
        </p:nvSpPr>
        <p:spPr>
          <a:xfrm>
            <a:off x="609600" y="1133832"/>
            <a:ext cx="10972800" cy="186897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Instanceof</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Operator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instanceof</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operator checks whether an object is an instance of a specific class or subclass. It returns true if the object is of the specified type, otherwise false.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p>
          <a:p>
            <a:pPr>
              <a:lnSpc>
                <a:spcPts val="1425"/>
              </a:lnSpc>
            </a:pPr>
            <a:r>
              <a:rPr lang="en-IN" sz="1600" b="0" dirty="0">
                <a:solidFill>
                  <a:srgbClr val="267F99"/>
                </a:solidFill>
                <a:effectLst/>
                <a:latin typeface="Arial" panose="020B0604020202020204" pitchFamily="34" charset="0"/>
                <a:cs typeface="Arial" panose="020B0604020202020204" pitchFamily="34" charset="0"/>
              </a:rPr>
              <a:t>String</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str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31515"/>
                </a:solidFill>
                <a:effectLst/>
                <a:latin typeface="Arial" panose="020B0604020202020204" pitchFamily="34" charset="0"/>
                <a:cs typeface="Arial" panose="020B0604020202020204" pitchFamily="34" charset="0"/>
              </a:rPr>
              <a:t>"Hello"</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err="1">
                <a:solidFill>
                  <a:srgbClr val="267F99"/>
                </a:solidFill>
                <a:effectLst/>
                <a:latin typeface="Arial" panose="020B0604020202020204" pitchFamily="34" charset="0"/>
                <a:cs typeface="Arial" panose="020B0604020202020204" pitchFamily="34" charset="0"/>
              </a:rPr>
              <a:t>boolean</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result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str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00FF"/>
                </a:solidFill>
                <a:effectLst/>
                <a:latin typeface="Arial" panose="020B0604020202020204" pitchFamily="34" charset="0"/>
                <a:cs typeface="Arial" panose="020B0604020202020204" pitchFamily="34" charset="0"/>
              </a:rPr>
              <a:t>instanceof</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String</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true</a:t>
            </a:r>
            <a:endParaRPr lang="en-IN" sz="1600" b="0" dirty="0">
              <a:solidFill>
                <a:srgbClr val="3B3B3B"/>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699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495614B8-3665-B956-7AAC-96D4952C2AFE}"/>
              </a:ext>
            </a:extLst>
          </p:cNvPr>
          <p:cNvSpPr txBox="1"/>
          <p:nvPr/>
        </p:nvSpPr>
        <p:spPr>
          <a:xfrm>
            <a:off x="4859154" y="461744"/>
            <a:ext cx="2473691" cy="646331"/>
          </a:xfrm>
          <a:prstGeom prst="rect">
            <a:avLst/>
          </a:prstGeom>
          <a:noFill/>
        </p:spPr>
        <p:txBody>
          <a:bodyPr wrap="none" rtlCol="0">
            <a:spAutoFit/>
          </a:bodyPr>
          <a:lstStyle/>
          <a:p>
            <a:r>
              <a:rPr lang="en-US" sz="3600" b="1" dirty="0"/>
              <a:t>OPERATORS</a:t>
            </a:r>
            <a:endParaRPr lang="en-IN" sz="3600" b="1" dirty="0"/>
          </a:p>
        </p:txBody>
      </p:sp>
      <p:graphicFrame>
        <p:nvGraphicFramePr>
          <p:cNvPr id="7" name="Table 6">
            <a:extLst>
              <a:ext uri="{FF2B5EF4-FFF2-40B4-BE49-F238E27FC236}">
                <a16:creationId xmlns:a16="http://schemas.microsoft.com/office/drawing/2014/main" id="{39D4CE7E-1615-7BDA-41BA-EC0865A4D9CA}"/>
              </a:ext>
            </a:extLst>
          </p:cNvPr>
          <p:cNvGraphicFramePr>
            <a:graphicFrameLocks noGrp="1"/>
          </p:cNvGraphicFramePr>
          <p:nvPr>
            <p:extLst>
              <p:ext uri="{D42A27DB-BD31-4B8C-83A1-F6EECF244321}">
                <p14:modId xmlns:p14="http://schemas.microsoft.com/office/powerpoint/2010/main" val="1964216587"/>
              </p:ext>
            </p:extLst>
          </p:nvPr>
        </p:nvGraphicFramePr>
        <p:xfrm>
          <a:off x="609600" y="3063240"/>
          <a:ext cx="8915400" cy="731520"/>
        </p:xfrm>
        <a:graphic>
          <a:graphicData uri="http://schemas.openxmlformats.org/drawingml/2006/table">
            <a:tbl>
              <a:tblPr/>
              <a:tblGrid>
                <a:gridCol w="2971800">
                  <a:extLst>
                    <a:ext uri="{9D8B030D-6E8A-4147-A177-3AD203B41FA5}">
                      <a16:colId xmlns:a16="http://schemas.microsoft.com/office/drawing/2014/main" val="1100111679"/>
                    </a:ext>
                  </a:extLst>
                </a:gridCol>
                <a:gridCol w="2971800">
                  <a:extLst>
                    <a:ext uri="{9D8B030D-6E8A-4147-A177-3AD203B41FA5}">
                      <a16:colId xmlns:a16="http://schemas.microsoft.com/office/drawing/2014/main" val="972972764"/>
                    </a:ext>
                  </a:extLst>
                </a:gridCol>
                <a:gridCol w="2971800">
                  <a:extLst>
                    <a:ext uri="{9D8B030D-6E8A-4147-A177-3AD203B41FA5}">
                      <a16:colId xmlns:a16="http://schemas.microsoft.com/office/drawing/2014/main" val="511609856"/>
                    </a:ext>
                  </a:extLst>
                </a:gridCol>
              </a:tblGrid>
              <a:tr h="0">
                <a:tc>
                  <a:txBody>
                    <a:bodyPr/>
                    <a:lstStyle/>
                    <a:p>
                      <a:r>
                        <a:rPr lang="en-IN" b="1" dirty="0"/>
                        <a:t>Operator</a:t>
                      </a:r>
                      <a:endParaRPr lang="en-IN" dirty="0"/>
                    </a:p>
                  </a:txBody>
                  <a:tcPr anchor="ctr">
                    <a:lnL>
                      <a:noFill/>
                    </a:lnL>
                    <a:lnR>
                      <a:noFill/>
                    </a:lnR>
                    <a:lnT>
                      <a:noFill/>
                    </a:lnT>
                    <a:lnB>
                      <a:noFill/>
                    </a:lnB>
                    <a:noFill/>
                  </a:tcPr>
                </a:tc>
                <a:tc>
                  <a:txBody>
                    <a:bodyPr/>
                    <a:lstStyle/>
                    <a:p>
                      <a:r>
                        <a:rPr lang="en-IN" b="1"/>
                        <a:t>Description</a:t>
                      </a:r>
                      <a:endParaRPr lang="en-IN"/>
                    </a:p>
                  </a:txBody>
                  <a:tcPr anchor="ctr">
                    <a:lnL>
                      <a:noFill/>
                    </a:lnL>
                    <a:lnR>
                      <a:noFill/>
                    </a:lnR>
                    <a:lnT>
                      <a:noFill/>
                    </a:lnT>
                    <a:lnB>
                      <a:noFill/>
                    </a:lnB>
                    <a:noFill/>
                  </a:tcPr>
                </a:tc>
                <a:tc>
                  <a:txBody>
                    <a:bodyPr/>
                    <a:lstStyle/>
                    <a:p>
                      <a:r>
                        <a:rPr lang="en-IN" b="1" dirty="0"/>
                        <a:t>Example</a:t>
                      </a:r>
                      <a:endParaRPr lang="en-IN" dirty="0"/>
                    </a:p>
                  </a:txBody>
                  <a:tcPr anchor="ctr">
                    <a:lnL>
                      <a:noFill/>
                    </a:lnL>
                    <a:lnR>
                      <a:noFill/>
                    </a:lnR>
                    <a:lnT>
                      <a:noFill/>
                    </a:lnT>
                    <a:lnB>
                      <a:noFill/>
                    </a:lnB>
                    <a:noFill/>
                  </a:tcPr>
                </a:tc>
                <a:extLst>
                  <a:ext uri="{0D108BD9-81ED-4DB2-BD59-A6C34878D82A}">
                    <a16:rowId xmlns:a16="http://schemas.microsoft.com/office/drawing/2014/main" val="4040617440"/>
                  </a:ext>
                </a:extLst>
              </a:tr>
              <a:tr h="0">
                <a:tc>
                  <a:txBody>
                    <a:bodyPr/>
                    <a:lstStyle/>
                    <a:p>
                      <a:r>
                        <a:rPr lang="en-IN" dirty="0"/>
                        <a:t>(type)</a:t>
                      </a:r>
                    </a:p>
                  </a:txBody>
                  <a:tcPr anchor="ctr">
                    <a:lnL>
                      <a:noFill/>
                    </a:lnL>
                    <a:lnR>
                      <a:noFill/>
                    </a:lnR>
                    <a:lnT>
                      <a:noFill/>
                    </a:lnT>
                    <a:lnB>
                      <a:noFill/>
                    </a:lnB>
                    <a:noFill/>
                  </a:tcPr>
                </a:tc>
                <a:tc>
                  <a:txBody>
                    <a:bodyPr/>
                    <a:lstStyle/>
                    <a:p>
                      <a:r>
                        <a:rPr lang="en-IN"/>
                        <a:t>Type casting</a:t>
                      </a:r>
                    </a:p>
                  </a:txBody>
                  <a:tcPr anchor="ctr">
                    <a:lnL>
                      <a:noFill/>
                    </a:lnL>
                    <a:lnR>
                      <a:noFill/>
                    </a:lnR>
                    <a:lnT>
                      <a:noFill/>
                    </a:lnT>
                    <a:lnB>
                      <a:noFill/>
                    </a:lnB>
                    <a:noFill/>
                  </a:tcPr>
                </a:tc>
                <a:tc>
                  <a:txBody>
                    <a:bodyPr/>
                    <a:lstStyle/>
                    <a:p>
                      <a:r>
                        <a:rPr lang="en-IN" dirty="0"/>
                        <a:t>(int) 5.5</a:t>
                      </a:r>
                    </a:p>
                  </a:txBody>
                  <a:tcPr anchor="ctr">
                    <a:lnL>
                      <a:noFill/>
                    </a:lnL>
                    <a:lnR>
                      <a:noFill/>
                    </a:lnR>
                    <a:lnT>
                      <a:noFill/>
                    </a:lnT>
                    <a:lnB>
                      <a:noFill/>
                    </a:lnB>
                    <a:noFill/>
                  </a:tcPr>
                </a:tc>
                <a:extLst>
                  <a:ext uri="{0D108BD9-81ED-4DB2-BD59-A6C34878D82A}">
                    <a16:rowId xmlns:a16="http://schemas.microsoft.com/office/drawing/2014/main" val="2277212839"/>
                  </a:ext>
                </a:extLst>
              </a:tr>
            </a:tbl>
          </a:graphicData>
        </a:graphic>
      </p:graphicFrame>
      <p:sp>
        <p:nvSpPr>
          <p:cNvPr id="11" name="TextBox 10">
            <a:extLst>
              <a:ext uri="{FF2B5EF4-FFF2-40B4-BE49-F238E27FC236}">
                <a16:creationId xmlns:a16="http://schemas.microsoft.com/office/drawing/2014/main" id="{EFE207DC-50A8-38B3-C598-A578B095584F}"/>
              </a:ext>
            </a:extLst>
          </p:cNvPr>
          <p:cNvSpPr txBox="1"/>
          <p:nvPr/>
        </p:nvSpPr>
        <p:spPr>
          <a:xfrm>
            <a:off x="609600" y="1117280"/>
            <a:ext cx="10972800" cy="1930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Type Cast Operators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Type casting is used to convert one data type into another.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000" b="1" dirty="0">
                <a:latin typeface="Arial" panose="020B0604020202020204" pitchFamily="34" charset="0"/>
                <a:cs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dirty="0">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double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a</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5.5</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b</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a</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b = 5, explicit casting from double to int</a:t>
            </a:r>
            <a:endParaRPr lang="en-US" sz="1600" b="0" dirty="0">
              <a:solidFill>
                <a:srgbClr val="3B3B3B"/>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196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495614B8-3665-B956-7AAC-96D4952C2AFE}"/>
              </a:ext>
            </a:extLst>
          </p:cNvPr>
          <p:cNvSpPr txBox="1"/>
          <p:nvPr/>
        </p:nvSpPr>
        <p:spPr>
          <a:xfrm>
            <a:off x="4859154" y="461744"/>
            <a:ext cx="2397579" cy="646331"/>
          </a:xfrm>
          <a:prstGeom prst="rect">
            <a:avLst/>
          </a:prstGeom>
          <a:noFill/>
        </p:spPr>
        <p:txBody>
          <a:bodyPr wrap="none" rtlCol="0">
            <a:spAutoFit/>
          </a:bodyPr>
          <a:lstStyle/>
          <a:p>
            <a:r>
              <a:rPr lang="en-US" sz="3600" b="1" dirty="0"/>
              <a:t>KEYWORDS</a:t>
            </a:r>
            <a:endParaRPr lang="en-IN" sz="3600" b="1" dirty="0"/>
          </a:p>
        </p:txBody>
      </p:sp>
      <p:sp>
        <p:nvSpPr>
          <p:cNvPr id="5" name="TextBox 4">
            <a:extLst>
              <a:ext uri="{FF2B5EF4-FFF2-40B4-BE49-F238E27FC236}">
                <a16:creationId xmlns:a16="http://schemas.microsoft.com/office/drawing/2014/main" id="{BE910147-8637-CADA-E619-47C1AED5AB98}"/>
              </a:ext>
            </a:extLst>
          </p:cNvPr>
          <p:cNvSpPr txBox="1"/>
          <p:nvPr/>
        </p:nvSpPr>
        <p:spPr>
          <a:xfrm>
            <a:off x="609600" y="1143000"/>
            <a:ext cx="10972800" cy="36009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Arial" panose="020B0604020202020204" pitchFamily="34" charset="0"/>
                <a:cs typeface="Arial" panose="020B0604020202020204" pitchFamily="34" charset="0"/>
              </a:rPr>
              <a:t>KEYWORDS</a:t>
            </a: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Java keywords are reserved words in the Java programming language that have a predefined meaning and cannot be used as identifiers (variable names, function names, etc.). These keywords are integral to the syntax and structure of Java programs.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Access Modifiers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These keywords define the access level for classes, methods, and variables.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public</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Accessible from anywhere.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private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Accessible only within the declared class.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protected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Accessible within the same package and subclasses.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default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(not a keyword but used for package-private access level): Accessible only within the same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2858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495614B8-3665-B956-7AAC-96D4952C2AFE}"/>
              </a:ext>
            </a:extLst>
          </p:cNvPr>
          <p:cNvSpPr txBox="1"/>
          <p:nvPr/>
        </p:nvSpPr>
        <p:spPr>
          <a:xfrm>
            <a:off x="4859154" y="461744"/>
            <a:ext cx="2397579" cy="646331"/>
          </a:xfrm>
          <a:prstGeom prst="rect">
            <a:avLst/>
          </a:prstGeom>
          <a:noFill/>
        </p:spPr>
        <p:txBody>
          <a:bodyPr wrap="none" rtlCol="0">
            <a:spAutoFit/>
          </a:bodyPr>
          <a:lstStyle/>
          <a:p>
            <a:r>
              <a:rPr lang="en-US" sz="3600" b="1" dirty="0"/>
              <a:t>KEYWORDS</a:t>
            </a:r>
            <a:endParaRPr lang="en-IN" sz="3600" b="1" dirty="0"/>
          </a:p>
        </p:txBody>
      </p:sp>
      <p:sp>
        <p:nvSpPr>
          <p:cNvPr id="5" name="TextBox 4">
            <a:extLst>
              <a:ext uri="{FF2B5EF4-FFF2-40B4-BE49-F238E27FC236}">
                <a16:creationId xmlns:a16="http://schemas.microsoft.com/office/drawing/2014/main" id="{BE910147-8637-CADA-E619-47C1AED5AB98}"/>
              </a:ext>
            </a:extLst>
          </p:cNvPr>
          <p:cNvSpPr txBox="1"/>
          <p:nvPr/>
        </p:nvSpPr>
        <p:spPr>
          <a:xfrm>
            <a:off x="609600" y="1143000"/>
            <a:ext cx="10972800" cy="4154984"/>
          </a:xfrm>
          <a:prstGeom prst="rect">
            <a:avLst/>
          </a:prstGeom>
          <a:noFill/>
        </p:spPr>
        <p:txBody>
          <a:bodyPr wrap="square">
            <a:spAutoFit/>
          </a:bodyPr>
          <a:lstStyle/>
          <a:p>
            <a:pPr marL="0" marR="0" indent="0" algn="l" rtl="0" eaLnBrk="0" fontAlgn="base" latinLnBrk="0" hangingPunct="0"/>
            <a:r>
              <a:rPr lang="en-US" sz="2400" b="1" i="0" kern="1200" baseline="0" dirty="0">
                <a:ln>
                  <a:noFill/>
                </a:ln>
                <a:solidFill>
                  <a:srgbClr val="000000"/>
                </a:solidFill>
                <a:effectLst/>
                <a:latin typeface="Arial" panose="020B0604020202020204" pitchFamily="34" charset="0"/>
                <a:cs typeface="Arial" panose="020B0604020202020204" pitchFamily="34" charset="0"/>
              </a:rPr>
              <a:t>Control Flow Statements</a:t>
            </a:r>
            <a:endParaRPr lang="en-IN" sz="2400" dirty="0">
              <a:effectLst/>
              <a:latin typeface="Arial" panose="020B0604020202020204" pitchFamily="34" charset="0"/>
              <a:cs typeface="Arial" panose="020B0604020202020204" pitchFamily="34" charset="0"/>
            </a:endParaRPr>
          </a:p>
          <a:p>
            <a:pPr marR="0" algn="l" rtl="0" eaLnBrk="0" fontAlgn="base" latinLnBrk="0" hangingPunct="0"/>
            <a:r>
              <a:rPr lang="en-US" sz="1800" b="0" i="0" kern="1200" baseline="0" dirty="0">
                <a:ln>
                  <a:noFill/>
                </a:ln>
                <a:solidFill>
                  <a:srgbClr val="000000"/>
                </a:solidFill>
                <a:effectLst/>
                <a:latin typeface="Arial" panose="020B0604020202020204" pitchFamily="34" charset="0"/>
                <a:cs typeface="Arial" panose="020B0604020202020204" pitchFamily="34" charset="0"/>
              </a:rPr>
              <a:t>These keywords control the flow of execution in a Java program.</a:t>
            </a:r>
          </a:p>
          <a:p>
            <a:pPr marR="0" algn="l" rtl="0" eaLnBrk="0" fontAlgn="base" latinLnBrk="0" hangingPunct="0"/>
            <a:endParaRPr lang="en-IN" sz="2400" dirty="0">
              <a:effectLst/>
              <a:latin typeface="Arial" panose="020B0604020202020204" pitchFamily="34" charset="0"/>
              <a:cs typeface="Arial" panose="020B0604020202020204" pitchFamily="34" charset="0"/>
            </a:endParaRPr>
          </a:p>
          <a:p>
            <a:pPr marL="285750" marR="0" indent="-285750" algn="l" rtl="0" eaLnBrk="0" fontAlgn="base" latinLnBrk="0" hangingPunct="0">
              <a:buFont typeface="Wingdings" panose="05000000000000000000" pitchFamily="2" charset="2"/>
              <a:buChar char="Ø"/>
            </a:pPr>
            <a:r>
              <a:rPr lang="en-US" sz="1800" b="1" i="0" kern="1200" baseline="0" dirty="0">
                <a:ln>
                  <a:noFill/>
                </a:ln>
                <a:solidFill>
                  <a:srgbClr val="000000"/>
                </a:solidFill>
                <a:effectLst/>
                <a:latin typeface="Arial" panose="020B0604020202020204" pitchFamily="34" charset="0"/>
                <a:cs typeface="Arial" panose="020B0604020202020204" pitchFamily="34" charset="0"/>
              </a:rPr>
              <a:t>if</a:t>
            </a:r>
            <a:r>
              <a:rPr lang="en-US" sz="1800" b="0" i="0" kern="1200" baseline="0" dirty="0">
                <a:ln>
                  <a:noFill/>
                </a:ln>
                <a:solidFill>
                  <a:srgbClr val="000000"/>
                </a:solidFill>
                <a:effectLst/>
                <a:latin typeface="Arial" panose="020B0604020202020204" pitchFamily="34" charset="0"/>
                <a:cs typeface="Arial" panose="020B0604020202020204" pitchFamily="34" charset="0"/>
              </a:rPr>
              <a:t>: Conditional statement.</a:t>
            </a:r>
            <a:endParaRPr lang="en-IN" sz="2400" dirty="0">
              <a:effectLst/>
              <a:latin typeface="Arial" panose="020B0604020202020204" pitchFamily="34" charset="0"/>
              <a:cs typeface="Arial" panose="020B0604020202020204" pitchFamily="34" charset="0"/>
            </a:endParaRPr>
          </a:p>
          <a:p>
            <a:pPr marL="285750" marR="0" indent="-285750" algn="l" rtl="0" eaLnBrk="0" fontAlgn="base" latinLnBrk="0" hangingPunct="0">
              <a:buFont typeface="Wingdings" panose="05000000000000000000" pitchFamily="2" charset="2"/>
              <a:buChar char="Ø"/>
            </a:pPr>
            <a:r>
              <a:rPr lang="en-US" sz="1800" b="1" i="0" kern="1200" baseline="0" dirty="0">
                <a:ln>
                  <a:noFill/>
                </a:ln>
                <a:solidFill>
                  <a:srgbClr val="000000"/>
                </a:solidFill>
                <a:effectLst/>
                <a:latin typeface="Arial" panose="020B0604020202020204" pitchFamily="34" charset="0"/>
                <a:cs typeface="Arial" panose="020B0604020202020204" pitchFamily="34" charset="0"/>
              </a:rPr>
              <a:t>else</a:t>
            </a:r>
            <a:r>
              <a:rPr lang="en-US" sz="1800" b="0" i="0" kern="1200" baseline="0" dirty="0">
                <a:ln>
                  <a:noFill/>
                </a:ln>
                <a:solidFill>
                  <a:srgbClr val="000000"/>
                </a:solidFill>
                <a:effectLst/>
                <a:latin typeface="Arial" panose="020B0604020202020204" pitchFamily="34" charset="0"/>
                <a:cs typeface="Arial" panose="020B0604020202020204" pitchFamily="34" charset="0"/>
              </a:rPr>
              <a:t>: Specifies the block to execute if the if condition is false.</a:t>
            </a:r>
            <a:endParaRPr lang="en-IN" sz="2400" dirty="0">
              <a:effectLst/>
              <a:latin typeface="Arial" panose="020B0604020202020204" pitchFamily="34" charset="0"/>
              <a:cs typeface="Arial" panose="020B0604020202020204" pitchFamily="34" charset="0"/>
            </a:endParaRPr>
          </a:p>
          <a:p>
            <a:pPr marL="285750" marR="0" indent="-285750" algn="l" rtl="0" eaLnBrk="0" fontAlgn="base" latinLnBrk="0" hangingPunct="0">
              <a:buFont typeface="Wingdings" panose="05000000000000000000" pitchFamily="2" charset="2"/>
              <a:buChar char="Ø"/>
            </a:pPr>
            <a:r>
              <a:rPr lang="en-US" sz="1800" b="1" i="0" kern="1200" baseline="0" dirty="0">
                <a:ln>
                  <a:noFill/>
                </a:ln>
                <a:solidFill>
                  <a:srgbClr val="000000"/>
                </a:solidFill>
                <a:effectLst/>
                <a:latin typeface="Arial" panose="020B0604020202020204" pitchFamily="34" charset="0"/>
                <a:cs typeface="Arial" panose="020B0604020202020204" pitchFamily="34" charset="0"/>
              </a:rPr>
              <a:t>switch</a:t>
            </a:r>
            <a:r>
              <a:rPr lang="en-US" sz="1800" b="0" i="0" kern="1200" baseline="0" dirty="0">
                <a:ln>
                  <a:noFill/>
                </a:ln>
                <a:solidFill>
                  <a:srgbClr val="000000"/>
                </a:solidFill>
                <a:effectLst/>
                <a:latin typeface="Arial" panose="020B0604020202020204" pitchFamily="34" charset="0"/>
                <a:cs typeface="Arial" panose="020B0604020202020204" pitchFamily="34" charset="0"/>
              </a:rPr>
              <a:t>: Multi-branch selection statement.</a:t>
            </a:r>
            <a:endParaRPr lang="en-IN" sz="2400" dirty="0">
              <a:effectLst/>
              <a:latin typeface="Arial" panose="020B0604020202020204" pitchFamily="34" charset="0"/>
              <a:cs typeface="Arial" panose="020B0604020202020204" pitchFamily="34" charset="0"/>
            </a:endParaRPr>
          </a:p>
          <a:p>
            <a:pPr marL="285750" marR="0" indent="-285750" algn="l" rtl="0" eaLnBrk="0" fontAlgn="base" latinLnBrk="0" hangingPunct="0">
              <a:buFont typeface="Wingdings" panose="05000000000000000000" pitchFamily="2" charset="2"/>
              <a:buChar char="Ø"/>
            </a:pPr>
            <a:r>
              <a:rPr lang="en-US" sz="1800" b="1" i="0" kern="1200" baseline="0" dirty="0">
                <a:ln>
                  <a:noFill/>
                </a:ln>
                <a:solidFill>
                  <a:srgbClr val="000000"/>
                </a:solidFill>
                <a:effectLst/>
                <a:latin typeface="Arial" panose="020B0604020202020204" pitchFamily="34" charset="0"/>
                <a:cs typeface="Arial" panose="020B0604020202020204" pitchFamily="34" charset="0"/>
              </a:rPr>
              <a:t>case</a:t>
            </a:r>
            <a:r>
              <a:rPr lang="en-US" sz="1800" b="0" i="0" kern="1200" baseline="0" dirty="0">
                <a:ln>
                  <a:noFill/>
                </a:ln>
                <a:solidFill>
                  <a:srgbClr val="000000"/>
                </a:solidFill>
                <a:effectLst/>
                <a:latin typeface="Arial" panose="020B0604020202020204" pitchFamily="34" charset="0"/>
                <a:cs typeface="Arial" panose="020B0604020202020204" pitchFamily="34" charset="0"/>
              </a:rPr>
              <a:t>: Defines individual conditions for a switch.</a:t>
            </a:r>
            <a:endParaRPr lang="en-IN" sz="2400" dirty="0">
              <a:effectLst/>
              <a:latin typeface="Arial" panose="020B0604020202020204" pitchFamily="34" charset="0"/>
              <a:cs typeface="Arial" panose="020B0604020202020204" pitchFamily="34" charset="0"/>
            </a:endParaRPr>
          </a:p>
          <a:p>
            <a:pPr marL="285750" marR="0" indent="-285750" algn="l" rtl="0" eaLnBrk="0" fontAlgn="base" latinLnBrk="0" hangingPunct="0">
              <a:buFont typeface="Wingdings" panose="05000000000000000000" pitchFamily="2" charset="2"/>
              <a:buChar char="Ø"/>
            </a:pPr>
            <a:r>
              <a:rPr lang="en-US" sz="1800" b="1" i="0" kern="1200" baseline="0" dirty="0">
                <a:ln>
                  <a:noFill/>
                </a:ln>
                <a:solidFill>
                  <a:srgbClr val="000000"/>
                </a:solidFill>
                <a:effectLst/>
                <a:latin typeface="Arial" panose="020B0604020202020204" pitchFamily="34" charset="0"/>
                <a:cs typeface="Arial" panose="020B0604020202020204" pitchFamily="34" charset="0"/>
              </a:rPr>
              <a:t>default</a:t>
            </a:r>
            <a:r>
              <a:rPr lang="en-US" sz="1800" b="0" i="0" kern="1200" baseline="0" dirty="0">
                <a:ln>
                  <a:noFill/>
                </a:ln>
                <a:solidFill>
                  <a:srgbClr val="000000"/>
                </a:solidFill>
                <a:effectLst/>
                <a:latin typeface="Arial" panose="020B0604020202020204" pitchFamily="34" charset="0"/>
                <a:cs typeface="Arial" panose="020B0604020202020204" pitchFamily="34" charset="0"/>
              </a:rPr>
              <a:t>: Specifies the block to execute if none of the case values match.</a:t>
            </a:r>
            <a:endParaRPr lang="en-IN" sz="2400" dirty="0">
              <a:effectLst/>
              <a:latin typeface="Arial" panose="020B0604020202020204" pitchFamily="34" charset="0"/>
              <a:cs typeface="Arial" panose="020B0604020202020204" pitchFamily="34" charset="0"/>
            </a:endParaRPr>
          </a:p>
          <a:p>
            <a:pPr marL="285750" marR="0" indent="-285750" algn="l" rtl="0" eaLnBrk="0" fontAlgn="base" latinLnBrk="0" hangingPunct="0">
              <a:buFont typeface="Wingdings" panose="05000000000000000000" pitchFamily="2" charset="2"/>
              <a:buChar char="Ø"/>
            </a:pPr>
            <a:r>
              <a:rPr lang="en-US" sz="1800" b="1" i="0" kern="1200" baseline="0" dirty="0">
                <a:ln>
                  <a:noFill/>
                </a:ln>
                <a:solidFill>
                  <a:srgbClr val="000000"/>
                </a:solidFill>
                <a:effectLst/>
                <a:latin typeface="Arial" panose="020B0604020202020204" pitchFamily="34" charset="0"/>
                <a:cs typeface="Arial" panose="020B0604020202020204" pitchFamily="34" charset="0"/>
              </a:rPr>
              <a:t>break</a:t>
            </a:r>
            <a:r>
              <a:rPr lang="en-US" sz="1800" b="0" i="0" kern="1200" baseline="0" dirty="0">
                <a:ln>
                  <a:noFill/>
                </a:ln>
                <a:solidFill>
                  <a:srgbClr val="000000"/>
                </a:solidFill>
                <a:effectLst/>
                <a:latin typeface="Arial" panose="020B0604020202020204" pitchFamily="34" charset="0"/>
                <a:cs typeface="Arial" panose="020B0604020202020204" pitchFamily="34" charset="0"/>
              </a:rPr>
              <a:t>: Exits from the current loop or switch.</a:t>
            </a:r>
            <a:endParaRPr lang="en-IN" sz="2400" dirty="0">
              <a:effectLst/>
              <a:latin typeface="Arial" panose="020B0604020202020204" pitchFamily="34" charset="0"/>
              <a:cs typeface="Arial" panose="020B0604020202020204" pitchFamily="34" charset="0"/>
            </a:endParaRPr>
          </a:p>
          <a:p>
            <a:pPr marL="285750" marR="0" indent="-285750" algn="l" rtl="0" eaLnBrk="0" fontAlgn="base" latinLnBrk="0" hangingPunct="0">
              <a:buFont typeface="Wingdings" panose="05000000000000000000" pitchFamily="2" charset="2"/>
              <a:buChar char="Ø"/>
            </a:pPr>
            <a:r>
              <a:rPr lang="en-US" sz="1800" b="1" i="0" kern="1200" baseline="0" dirty="0">
                <a:ln>
                  <a:noFill/>
                </a:ln>
                <a:solidFill>
                  <a:srgbClr val="000000"/>
                </a:solidFill>
                <a:effectLst/>
                <a:latin typeface="Arial" panose="020B0604020202020204" pitchFamily="34" charset="0"/>
                <a:cs typeface="Arial" panose="020B0604020202020204" pitchFamily="34" charset="0"/>
              </a:rPr>
              <a:t>continue</a:t>
            </a:r>
            <a:r>
              <a:rPr lang="en-US" sz="1800" b="0" i="0" kern="1200" baseline="0" dirty="0">
                <a:ln>
                  <a:noFill/>
                </a:ln>
                <a:solidFill>
                  <a:srgbClr val="000000"/>
                </a:solidFill>
                <a:effectLst/>
                <a:latin typeface="Arial" panose="020B0604020202020204" pitchFamily="34" charset="0"/>
                <a:cs typeface="Arial" panose="020B0604020202020204" pitchFamily="34" charset="0"/>
              </a:rPr>
              <a:t>: Skips the current iteration of a loop.</a:t>
            </a:r>
            <a:endParaRPr lang="en-IN" sz="2400" dirty="0">
              <a:effectLst/>
              <a:latin typeface="Arial" panose="020B0604020202020204" pitchFamily="34" charset="0"/>
              <a:cs typeface="Arial" panose="020B0604020202020204" pitchFamily="34" charset="0"/>
            </a:endParaRPr>
          </a:p>
          <a:p>
            <a:pPr marL="285750" marR="0" indent="-285750" algn="l" rtl="0" eaLnBrk="0" fontAlgn="base" latinLnBrk="0" hangingPunct="0">
              <a:buFont typeface="Wingdings" panose="05000000000000000000" pitchFamily="2" charset="2"/>
              <a:buChar char="Ø"/>
            </a:pPr>
            <a:r>
              <a:rPr lang="en-US" sz="1800" b="1" i="0" kern="1200" baseline="0" dirty="0">
                <a:ln>
                  <a:noFill/>
                </a:ln>
                <a:solidFill>
                  <a:srgbClr val="000000"/>
                </a:solidFill>
                <a:effectLst/>
                <a:latin typeface="Arial" panose="020B0604020202020204" pitchFamily="34" charset="0"/>
                <a:cs typeface="Arial" panose="020B0604020202020204" pitchFamily="34" charset="0"/>
              </a:rPr>
              <a:t>for</a:t>
            </a:r>
            <a:r>
              <a:rPr lang="en-US" sz="1800" b="0" i="0" kern="1200" baseline="0" dirty="0">
                <a:ln>
                  <a:noFill/>
                </a:ln>
                <a:solidFill>
                  <a:srgbClr val="000000"/>
                </a:solidFill>
                <a:effectLst/>
                <a:latin typeface="Arial" panose="020B0604020202020204" pitchFamily="34" charset="0"/>
                <a:cs typeface="Arial" panose="020B0604020202020204" pitchFamily="34" charset="0"/>
              </a:rPr>
              <a:t>: Loop that iterates a block of code a fixed number of times.</a:t>
            </a:r>
            <a:endParaRPr lang="en-IN" sz="2400" dirty="0">
              <a:effectLst/>
              <a:latin typeface="Arial" panose="020B0604020202020204" pitchFamily="34" charset="0"/>
              <a:cs typeface="Arial" panose="020B0604020202020204" pitchFamily="34" charset="0"/>
            </a:endParaRPr>
          </a:p>
          <a:p>
            <a:pPr marL="285750" marR="0" indent="-285750" algn="l" rtl="0" eaLnBrk="0" fontAlgn="base" latinLnBrk="0" hangingPunct="0">
              <a:buFont typeface="Wingdings" panose="05000000000000000000" pitchFamily="2" charset="2"/>
              <a:buChar char="Ø"/>
            </a:pPr>
            <a:r>
              <a:rPr lang="en-US" sz="1800" b="1" i="0" kern="1200" baseline="0" dirty="0">
                <a:ln>
                  <a:noFill/>
                </a:ln>
                <a:solidFill>
                  <a:srgbClr val="000000"/>
                </a:solidFill>
                <a:effectLst/>
                <a:latin typeface="Arial" panose="020B0604020202020204" pitchFamily="34" charset="0"/>
                <a:cs typeface="Arial" panose="020B0604020202020204" pitchFamily="34" charset="0"/>
              </a:rPr>
              <a:t>while</a:t>
            </a:r>
            <a:r>
              <a:rPr lang="en-US" sz="1800" b="0" i="0" kern="1200" baseline="0" dirty="0">
                <a:ln>
                  <a:noFill/>
                </a:ln>
                <a:solidFill>
                  <a:srgbClr val="000000"/>
                </a:solidFill>
                <a:effectLst/>
                <a:latin typeface="Arial" panose="020B0604020202020204" pitchFamily="34" charset="0"/>
                <a:cs typeface="Arial" panose="020B0604020202020204" pitchFamily="34" charset="0"/>
              </a:rPr>
              <a:t>: Loop that iterates a block of code while a condition is true.</a:t>
            </a:r>
            <a:endParaRPr lang="en-IN" sz="2400" dirty="0">
              <a:effectLst/>
              <a:latin typeface="Arial" panose="020B0604020202020204" pitchFamily="34" charset="0"/>
              <a:cs typeface="Arial" panose="020B0604020202020204" pitchFamily="34" charset="0"/>
            </a:endParaRPr>
          </a:p>
          <a:p>
            <a:pPr marL="285750" marR="0" indent="-285750" algn="l" rtl="0" eaLnBrk="0" fontAlgn="base" latinLnBrk="0" hangingPunct="0">
              <a:buFont typeface="Wingdings" panose="05000000000000000000" pitchFamily="2" charset="2"/>
              <a:buChar char="Ø"/>
            </a:pPr>
            <a:r>
              <a:rPr lang="en-US" sz="1800" b="1" i="0" kern="1200" baseline="0" dirty="0">
                <a:ln>
                  <a:noFill/>
                </a:ln>
                <a:solidFill>
                  <a:srgbClr val="000000"/>
                </a:solidFill>
                <a:effectLst/>
                <a:latin typeface="Arial" panose="020B0604020202020204" pitchFamily="34" charset="0"/>
                <a:cs typeface="Arial" panose="020B0604020202020204" pitchFamily="34" charset="0"/>
              </a:rPr>
              <a:t>do</a:t>
            </a:r>
            <a:r>
              <a:rPr lang="en-US" sz="1800" b="0" i="0" kern="1200" baseline="0" dirty="0">
                <a:ln>
                  <a:noFill/>
                </a:ln>
                <a:solidFill>
                  <a:srgbClr val="000000"/>
                </a:solidFill>
                <a:effectLst/>
                <a:latin typeface="Arial" panose="020B0604020202020204" pitchFamily="34" charset="0"/>
                <a:cs typeface="Arial" panose="020B0604020202020204" pitchFamily="34" charset="0"/>
              </a:rPr>
              <a:t>: Executes the block of code at least once, then checks the condition.</a:t>
            </a:r>
            <a:endParaRPr lang="en-IN" sz="2400" dirty="0">
              <a:effectLst/>
              <a:latin typeface="Arial" panose="020B0604020202020204" pitchFamily="34" charset="0"/>
              <a:cs typeface="Arial" panose="020B0604020202020204" pitchFamily="34" charset="0"/>
            </a:endParaRPr>
          </a:p>
          <a:p>
            <a:pPr marL="285750" marR="0" indent="-285750" algn="l" rtl="0" eaLnBrk="0" fontAlgn="base" latinLnBrk="0" hangingPunct="0">
              <a:buFont typeface="Wingdings" panose="05000000000000000000" pitchFamily="2" charset="2"/>
              <a:buChar char="Ø"/>
            </a:pPr>
            <a:r>
              <a:rPr lang="en-US" sz="1800" b="1" i="0" kern="1200" baseline="0" dirty="0">
                <a:ln>
                  <a:noFill/>
                </a:ln>
                <a:solidFill>
                  <a:srgbClr val="000000"/>
                </a:solidFill>
                <a:effectLst/>
                <a:latin typeface="Arial" panose="020B0604020202020204" pitchFamily="34" charset="0"/>
                <a:cs typeface="Arial" panose="020B0604020202020204" pitchFamily="34" charset="0"/>
              </a:rPr>
              <a:t>return</a:t>
            </a:r>
            <a:r>
              <a:rPr lang="en-US" sz="1800" b="0" i="0" kern="1200" baseline="0" dirty="0">
                <a:ln>
                  <a:noFill/>
                </a:ln>
                <a:solidFill>
                  <a:srgbClr val="000000"/>
                </a:solidFill>
                <a:effectLst/>
                <a:latin typeface="Arial" panose="020B0604020202020204" pitchFamily="34" charset="0"/>
                <a:cs typeface="Arial" panose="020B0604020202020204" pitchFamily="34" charset="0"/>
              </a:rPr>
              <a:t>: Exits from a method and optionally returns a value.</a:t>
            </a:r>
            <a:endParaRPr lang="en-IN"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0229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440540" cy="646331"/>
          </a:xfrm>
          <a:prstGeom prst="rect">
            <a:avLst/>
          </a:prstGeom>
          <a:noFill/>
        </p:spPr>
        <p:txBody>
          <a:bodyPr wrap="none" rtlCol="0">
            <a:spAutoFit/>
          </a:bodyPr>
          <a:lstStyle/>
          <a:p>
            <a:r>
              <a:rPr lang="en-US" sz="3600" b="1" dirty="0"/>
              <a:t>DATA TYPES</a:t>
            </a:r>
            <a:endParaRPr lang="en-IN" sz="3600" b="1" dirty="0"/>
          </a:p>
        </p:txBody>
      </p:sp>
      <p:sp>
        <p:nvSpPr>
          <p:cNvPr id="6" name="TextBox 5">
            <a:extLst>
              <a:ext uri="{FF2B5EF4-FFF2-40B4-BE49-F238E27FC236}">
                <a16:creationId xmlns:a16="http://schemas.microsoft.com/office/drawing/2014/main" id="{2E4FE862-1CA3-4B12-C871-43CC166E3546}"/>
              </a:ext>
            </a:extLst>
          </p:cNvPr>
          <p:cNvSpPr txBox="1"/>
          <p:nvPr/>
        </p:nvSpPr>
        <p:spPr>
          <a:xfrm>
            <a:off x="609600" y="1108075"/>
            <a:ext cx="10591800" cy="37856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600" b="1" dirty="0">
                <a:latin typeface="Arial" panose="020B0604020202020204" pitchFamily="34" charset="0"/>
                <a:cs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Primitive Data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Primitive data types are the most basic data types built into Java. There are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8</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primitive data types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Integer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Integer types are used to store whole numbers without decimal points.</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Byte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Useful for saving memory in large arrays where memory savings are important. It is the smallest integer data type.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short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Typically used when memory savings are important and the range of values is not large.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most commonly used integer data type.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Long</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when a wider range than int is needed. Can store very large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08ECA667-ABDB-1FA2-39A8-B1FC9204386D}"/>
              </a:ext>
            </a:extLst>
          </p:cNvPr>
          <p:cNvGraphicFramePr>
            <a:graphicFrameLocks noGrp="1"/>
          </p:cNvGraphicFramePr>
          <p:nvPr>
            <p:extLst>
              <p:ext uri="{D42A27DB-BD31-4B8C-83A1-F6EECF244321}">
                <p14:modId xmlns:p14="http://schemas.microsoft.com/office/powerpoint/2010/main" val="3155473509"/>
              </p:ext>
            </p:extLst>
          </p:nvPr>
        </p:nvGraphicFramePr>
        <p:xfrm>
          <a:off x="609600" y="4330401"/>
          <a:ext cx="8915400" cy="1828800"/>
        </p:xfrm>
        <a:graphic>
          <a:graphicData uri="http://schemas.openxmlformats.org/drawingml/2006/table">
            <a:tbl>
              <a:tblPr/>
              <a:tblGrid>
                <a:gridCol w="2228850">
                  <a:extLst>
                    <a:ext uri="{9D8B030D-6E8A-4147-A177-3AD203B41FA5}">
                      <a16:colId xmlns:a16="http://schemas.microsoft.com/office/drawing/2014/main" val="3341848654"/>
                    </a:ext>
                  </a:extLst>
                </a:gridCol>
                <a:gridCol w="2228850">
                  <a:extLst>
                    <a:ext uri="{9D8B030D-6E8A-4147-A177-3AD203B41FA5}">
                      <a16:colId xmlns:a16="http://schemas.microsoft.com/office/drawing/2014/main" val="513621654"/>
                    </a:ext>
                  </a:extLst>
                </a:gridCol>
                <a:gridCol w="2228850">
                  <a:extLst>
                    <a:ext uri="{9D8B030D-6E8A-4147-A177-3AD203B41FA5}">
                      <a16:colId xmlns:a16="http://schemas.microsoft.com/office/drawing/2014/main" val="3222358933"/>
                    </a:ext>
                  </a:extLst>
                </a:gridCol>
                <a:gridCol w="2228850">
                  <a:extLst>
                    <a:ext uri="{9D8B030D-6E8A-4147-A177-3AD203B41FA5}">
                      <a16:colId xmlns:a16="http://schemas.microsoft.com/office/drawing/2014/main" val="2360945078"/>
                    </a:ext>
                  </a:extLst>
                </a:gridCol>
              </a:tblGrid>
              <a:tr h="0">
                <a:tc>
                  <a:txBody>
                    <a:bodyPr/>
                    <a:lstStyle/>
                    <a:p>
                      <a:r>
                        <a:rPr lang="en-IN" b="1"/>
                        <a:t>Type</a:t>
                      </a:r>
                    </a:p>
                  </a:txBody>
                  <a:tcPr anchor="ctr">
                    <a:lnL>
                      <a:noFill/>
                    </a:lnL>
                    <a:lnR>
                      <a:noFill/>
                    </a:lnR>
                    <a:lnT>
                      <a:noFill/>
                    </a:lnT>
                    <a:lnB>
                      <a:noFill/>
                    </a:lnB>
                    <a:noFill/>
                  </a:tcPr>
                </a:tc>
                <a:tc>
                  <a:txBody>
                    <a:bodyPr/>
                    <a:lstStyle/>
                    <a:p>
                      <a:r>
                        <a:rPr lang="en-IN" b="1" dirty="0"/>
                        <a:t>Size (bits)</a:t>
                      </a:r>
                      <a:endParaRPr lang="en-IN" dirty="0"/>
                    </a:p>
                  </a:txBody>
                  <a:tcPr anchor="ctr">
                    <a:lnL>
                      <a:noFill/>
                    </a:lnL>
                    <a:lnR>
                      <a:noFill/>
                    </a:lnR>
                    <a:lnT>
                      <a:noFill/>
                    </a:lnT>
                    <a:lnB>
                      <a:noFill/>
                    </a:lnB>
                    <a:noFill/>
                  </a:tcPr>
                </a:tc>
                <a:tc>
                  <a:txBody>
                    <a:bodyPr/>
                    <a:lstStyle/>
                    <a:p>
                      <a:r>
                        <a:rPr lang="en-IN" b="1"/>
                        <a:t>Range</a:t>
                      </a:r>
                      <a:endParaRPr lang="en-IN"/>
                    </a:p>
                  </a:txBody>
                  <a:tcPr anchor="ctr">
                    <a:lnL>
                      <a:noFill/>
                    </a:lnL>
                    <a:lnR>
                      <a:noFill/>
                    </a:lnR>
                    <a:lnT>
                      <a:noFill/>
                    </a:lnT>
                    <a:lnB>
                      <a:noFill/>
                    </a:lnB>
                    <a:noFill/>
                  </a:tcPr>
                </a:tc>
                <a:tc>
                  <a:txBody>
                    <a:bodyPr/>
                    <a:lstStyle/>
                    <a:p>
                      <a:r>
                        <a:rPr lang="en-IN" b="1"/>
                        <a:t>Default Value</a:t>
                      </a:r>
                      <a:endParaRPr lang="en-IN"/>
                    </a:p>
                  </a:txBody>
                  <a:tcPr anchor="ctr">
                    <a:lnL>
                      <a:noFill/>
                    </a:lnL>
                    <a:lnR>
                      <a:noFill/>
                    </a:lnR>
                    <a:lnT>
                      <a:noFill/>
                    </a:lnT>
                    <a:lnB>
                      <a:noFill/>
                    </a:lnB>
                    <a:noFill/>
                  </a:tcPr>
                </a:tc>
                <a:extLst>
                  <a:ext uri="{0D108BD9-81ED-4DB2-BD59-A6C34878D82A}">
                    <a16:rowId xmlns:a16="http://schemas.microsoft.com/office/drawing/2014/main" val="1908498997"/>
                  </a:ext>
                </a:extLst>
              </a:tr>
              <a:tr h="0">
                <a:tc>
                  <a:txBody>
                    <a:bodyPr/>
                    <a:lstStyle/>
                    <a:p>
                      <a:r>
                        <a:rPr lang="en-IN" b="1"/>
                        <a:t>byte</a:t>
                      </a:r>
                    </a:p>
                  </a:txBody>
                  <a:tcPr anchor="ctr">
                    <a:lnL>
                      <a:noFill/>
                    </a:lnL>
                    <a:lnR>
                      <a:noFill/>
                    </a:lnR>
                    <a:lnT>
                      <a:noFill/>
                    </a:lnT>
                    <a:lnB>
                      <a:noFill/>
                    </a:lnB>
                    <a:noFill/>
                  </a:tcPr>
                </a:tc>
                <a:tc>
                  <a:txBody>
                    <a:bodyPr/>
                    <a:lstStyle/>
                    <a:p>
                      <a:r>
                        <a:rPr lang="en-IN" dirty="0">
                          <a:solidFill>
                            <a:schemeClr val="tx1">
                              <a:lumMod val="65000"/>
                              <a:lumOff val="35000"/>
                            </a:schemeClr>
                          </a:solidFill>
                        </a:rPr>
                        <a:t>8</a:t>
                      </a:r>
                    </a:p>
                  </a:txBody>
                  <a:tcPr anchor="ctr">
                    <a:lnL>
                      <a:noFill/>
                    </a:lnL>
                    <a:lnR>
                      <a:noFill/>
                    </a:lnR>
                    <a:lnT>
                      <a:noFill/>
                    </a:lnT>
                    <a:lnB>
                      <a:noFill/>
                    </a:lnB>
                    <a:noFill/>
                  </a:tcPr>
                </a:tc>
                <a:tc>
                  <a:txBody>
                    <a:bodyPr/>
                    <a:lstStyle/>
                    <a:p>
                      <a:r>
                        <a:rPr lang="en-IN">
                          <a:solidFill>
                            <a:schemeClr val="tx1">
                              <a:lumMod val="65000"/>
                              <a:lumOff val="35000"/>
                            </a:schemeClr>
                          </a:solidFill>
                        </a:rPr>
                        <a:t>-128 to 127</a:t>
                      </a:r>
                    </a:p>
                  </a:txBody>
                  <a:tcPr anchor="ctr">
                    <a:lnL>
                      <a:noFill/>
                    </a:lnL>
                    <a:lnR>
                      <a:noFill/>
                    </a:lnR>
                    <a:lnT>
                      <a:noFill/>
                    </a:lnT>
                    <a:lnB>
                      <a:noFill/>
                    </a:lnB>
                    <a:noFill/>
                  </a:tcPr>
                </a:tc>
                <a:tc>
                  <a:txBody>
                    <a:bodyPr/>
                    <a:lstStyle/>
                    <a:p>
                      <a:r>
                        <a:rPr lang="en-IN">
                          <a:solidFill>
                            <a:schemeClr val="tx1">
                              <a:lumMod val="65000"/>
                              <a:lumOff val="35000"/>
                            </a:schemeClr>
                          </a:solidFill>
                        </a:rPr>
                        <a:t>0</a:t>
                      </a:r>
                    </a:p>
                  </a:txBody>
                  <a:tcPr anchor="ctr">
                    <a:lnL>
                      <a:noFill/>
                    </a:lnL>
                    <a:lnR>
                      <a:noFill/>
                    </a:lnR>
                    <a:lnT>
                      <a:noFill/>
                    </a:lnT>
                    <a:lnB>
                      <a:noFill/>
                    </a:lnB>
                    <a:noFill/>
                  </a:tcPr>
                </a:tc>
                <a:extLst>
                  <a:ext uri="{0D108BD9-81ED-4DB2-BD59-A6C34878D82A}">
                    <a16:rowId xmlns:a16="http://schemas.microsoft.com/office/drawing/2014/main" val="4294461146"/>
                  </a:ext>
                </a:extLst>
              </a:tr>
              <a:tr h="0">
                <a:tc>
                  <a:txBody>
                    <a:bodyPr/>
                    <a:lstStyle/>
                    <a:p>
                      <a:r>
                        <a:rPr lang="en-IN" b="1" dirty="0"/>
                        <a:t>short</a:t>
                      </a:r>
                    </a:p>
                  </a:txBody>
                  <a:tcPr anchor="ctr">
                    <a:lnL>
                      <a:noFill/>
                    </a:lnL>
                    <a:lnR>
                      <a:noFill/>
                    </a:lnR>
                    <a:lnT>
                      <a:noFill/>
                    </a:lnT>
                    <a:lnB>
                      <a:noFill/>
                    </a:lnB>
                    <a:noFill/>
                  </a:tcPr>
                </a:tc>
                <a:tc>
                  <a:txBody>
                    <a:bodyPr/>
                    <a:lstStyle/>
                    <a:p>
                      <a:r>
                        <a:rPr lang="en-IN" dirty="0">
                          <a:solidFill>
                            <a:schemeClr val="tx1">
                              <a:lumMod val="65000"/>
                              <a:lumOff val="35000"/>
                            </a:schemeClr>
                          </a:solidFill>
                        </a:rPr>
                        <a:t>16</a:t>
                      </a:r>
                    </a:p>
                  </a:txBody>
                  <a:tcPr anchor="ctr">
                    <a:lnL>
                      <a:noFill/>
                    </a:lnL>
                    <a:lnR>
                      <a:noFill/>
                    </a:lnR>
                    <a:lnT>
                      <a:noFill/>
                    </a:lnT>
                    <a:lnB>
                      <a:noFill/>
                    </a:lnB>
                    <a:noFill/>
                  </a:tcPr>
                </a:tc>
                <a:tc>
                  <a:txBody>
                    <a:bodyPr/>
                    <a:lstStyle/>
                    <a:p>
                      <a:r>
                        <a:rPr lang="en-IN">
                          <a:solidFill>
                            <a:schemeClr val="tx1">
                              <a:lumMod val="65000"/>
                              <a:lumOff val="35000"/>
                            </a:schemeClr>
                          </a:solidFill>
                        </a:rPr>
                        <a:t>-32,768 to 32,767</a:t>
                      </a:r>
                    </a:p>
                  </a:txBody>
                  <a:tcPr anchor="ctr">
                    <a:lnL>
                      <a:noFill/>
                    </a:lnL>
                    <a:lnR>
                      <a:noFill/>
                    </a:lnR>
                    <a:lnT>
                      <a:noFill/>
                    </a:lnT>
                    <a:lnB>
                      <a:noFill/>
                    </a:lnB>
                    <a:noFill/>
                  </a:tcPr>
                </a:tc>
                <a:tc>
                  <a:txBody>
                    <a:bodyPr/>
                    <a:lstStyle/>
                    <a:p>
                      <a:r>
                        <a:rPr lang="en-IN">
                          <a:solidFill>
                            <a:schemeClr val="tx1">
                              <a:lumMod val="65000"/>
                              <a:lumOff val="35000"/>
                            </a:schemeClr>
                          </a:solidFill>
                        </a:rPr>
                        <a:t>0</a:t>
                      </a:r>
                    </a:p>
                  </a:txBody>
                  <a:tcPr anchor="ctr">
                    <a:lnL>
                      <a:noFill/>
                    </a:lnL>
                    <a:lnR>
                      <a:noFill/>
                    </a:lnR>
                    <a:lnT>
                      <a:noFill/>
                    </a:lnT>
                    <a:lnB>
                      <a:noFill/>
                    </a:lnB>
                    <a:noFill/>
                  </a:tcPr>
                </a:tc>
                <a:extLst>
                  <a:ext uri="{0D108BD9-81ED-4DB2-BD59-A6C34878D82A}">
                    <a16:rowId xmlns:a16="http://schemas.microsoft.com/office/drawing/2014/main" val="830335165"/>
                  </a:ext>
                </a:extLst>
              </a:tr>
              <a:tr h="0">
                <a:tc>
                  <a:txBody>
                    <a:bodyPr/>
                    <a:lstStyle/>
                    <a:p>
                      <a:r>
                        <a:rPr lang="en-IN" b="1"/>
                        <a:t>int</a:t>
                      </a:r>
                    </a:p>
                  </a:txBody>
                  <a:tcPr anchor="ctr">
                    <a:lnL>
                      <a:noFill/>
                    </a:lnL>
                    <a:lnR>
                      <a:noFill/>
                    </a:lnR>
                    <a:lnT>
                      <a:noFill/>
                    </a:lnT>
                    <a:lnB>
                      <a:noFill/>
                    </a:lnB>
                    <a:noFill/>
                  </a:tcPr>
                </a:tc>
                <a:tc>
                  <a:txBody>
                    <a:bodyPr/>
                    <a:lstStyle/>
                    <a:p>
                      <a:r>
                        <a:rPr lang="en-IN" dirty="0">
                          <a:solidFill>
                            <a:schemeClr val="tx1">
                              <a:lumMod val="65000"/>
                              <a:lumOff val="35000"/>
                            </a:schemeClr>
                          </a:solidFill>
                        </a:rPr>
                        <a:t>32</a:t>
                      </a:r>
                    </a:p>
                  </a:txBody>
                  <a:tcPr anchor="ctr">
                    <a:lnL>
                      <a:noFill/>
                    </a:lnL>
                    <a:lnR>
                      <a:noFill/>
                    </a:lnR>
                    <a:lnT>
                      <a:noFill/>
                    </a:lnT>
                    <a:lnB>
                      <a:noFill/>
                    </a:lnB>
                    <a:noFill/>
                  </a:tcPr>
                </a:tc>
                <a:tc>
                  <a:txBody>
                    <a:bodyPr/>
                    <a:lstStyle/>
                    <a:p>
                      <a:r>
                        <a:rPr lang="en-IN" dirty="0">
                          <a:solidFill>
                            <a:schemeClr val="tx1">
                              <a:lumMod val="65000"/>
                              <a:lumOff val="35000"/>
                            </a:schemeClr>
                          </a:solidFill>
                        </a:rPr>
                        <a:t>-2^31 to 2^31 - 1</a:t>
                      </a:r>
                    </a:p>
                  </a:txBody>
                  <a:tcPr anchor="ctr">
                    <a:lnL>
                      <a:noFill/>
                    </a:lnL>
                    <a:lnR>
                      <a:noFill/>
                    </a:lnR>
                    <a:lnT>
                      <a:noFill/>
                    </a:lnT>
                    <a:lnB>
                      <a:noFill/>
                    </a:lnB>
                    <a:noFill/>
                  </a:tcPr>
                </a:tc>
                <a:tc>
                  <a:txBody>
                    <a:bodyPr/>
                    <a:lstStyle/>
                    <a:p>
                      <a:r>
                        <a:rPr lang="en-IN" dirty="0">
                          <a:solidFill>
                            <a:schemeClr val="tx1">
                              <a:lumMod val="65000"/>
                              <a:lumOff val="35000"/>
                            </a:schemeClr>
                          </a:solidFill>
                        </a:rPr>
                        <a:t>0</a:t>
                      </a:r>
                    </a:p>
                  </a:txBody>
                  <a:tcPr anchor="ctr">
                    <a:lnL>
                      <a:noFill/>
                    </a:lnL>
                    <a:lnR>
                      <a:noFill/>
                    </a:lnR>
                    <a:lnT>
                      <a:noFill/>
                    </a:lnT>
                    <a:lnB>
                      <a:noFill/>
                    </a:lnB>
                    <a:noFill/>
                  </a:tcPr>
                </a:tc>
                <a:extLst>
                  <a:ext uri="{0D108BD9-81ED-4DB2-BD59-A6C34878D82A}">
                    <a16:rowId xmlns:a16="http://schemas.microsoft.com/office/drawing/2014/main" val="3172345825"/>
                  </a:ext>
                </a:extLst>
              </a:tr>
              <a:tr h="0">
                <a:tc>
                  <a:txBody>
                    <a:bodyPr/>
                    <a:lstStyle/>
                    <a:p>
                      <a:r>
                        <a:rPr lang="en-IN" b="1" dirty="0"/>
                        <a:t>long</a:t>
                      </a:r>
                    </a:p>
                  </a:txBody>
                  <a:tcPr anchor="ctr">
                    <a:lnL>
                      <a:noFill/>
                    </a:lnL>
                    <a:lnR>
                      <a:noFill/>
                    </a:lnR>
                    <a:lnT>
                      <a:noFill/>
                    </a:lnT>
                    <a:lnB>
                      <a:noFill/>
                    </a:lnB>
                    <a:noFill/>
                  </a:tcPr>
                </a:tc>
                <a:tc>
                  <a:txBody>
                    <a:bodyPr/>
                    <a:lstStyle/>
                    <a:p>
                      <a:r>
                        <a:rPr lang="en-IN">
                          <a:solidFill>
                            <a:schemeClr val="tx1">
                              <a:lumMod val="65000"/>
                              <a:lumOff val="35000"/>
                            </a:schemeClr>
                          </a:solidFill>
                        </a:rPr>
                        <a:t>64</a:t>
                      </a:r>
                    </a:p>
                  </a:txBody>
                  <a:tcPr anchor="ctr">
                    <a:lnL>
                      <a:noFill/>
                    </a:lnL>
                    <a:lnR>
                      <a:noFill/>
                    </a:lnR>
                    <a:lnT>
                      <a:noFill/>
                    </a:lnT>
                    <a:lnB>
                      <a:noFill/>
                    </a:lnB>
                    <a:noFill/>
                  </a:tcPr>
                </a:tc>
                <a:tc>
                  <a:txBody>
                    <a:bodyPr/>
                    <a:lstStyle/>
                    <a:p>
                      <a:r>
                        <a:rPr lang="en-IN" dirty="0">
                          <a:solidFill>
                            <a:schemeClr val="tx1">
                              <a:lumMod val="65000"/>
                              <a:lumOff val="35000"/>
                            </a:schemeClr>
                          </a:solidFill>
                        </a:rPr>
                        <a:t>-2^63 to 2^63 - 1</a:t>
                      </a:r>
                    </a:p>
                  </a:txBody>
                  <a:tcPr anchor="ctr">
                    <a:lnL>
                      <a:noFill/>
                    </a:lnL>
                    <a:lnR>
                      <a:noFill/>
                    </a:lnR>
                    <a:lnT>
                      <a:noFill/>
                    </a:lnT>
                    <a:lnB>
                      <a:noFill/>
                    </a:lnB>
                    <a:noFill/>
                  </a:tcPr>
                </a:tc>
                <a:tc>
                  <a:txBody>
                    <a:bodyPr/>
                    <a:lstStyle/>
                    <a:p>
                      <a:r>
                        <a:rPr lang="en-IN" dirty="0">
                          <a:solidFill>
                            <a:schemeClr val="tx1">
                              <a:lumMod val="65000"/>
                              <a:lumOff val="35000"/>
                            </a:schemeClr>
                          </a:solidFill>
                        </a:rPr>
                        <a:t>0L</a:t>
                      </a:r>
                    </a:p>
                  </a:txBody>
                  <a:tcPr anchor="ctr">
                    <a:lnL>
                      <a:noFill/>
                    </a:lnL>
                    <a:lnR>
                      <a:noFill/>
                    </a:lnR>
                    <a:lnT>
                      <a:noFill/>
                    </a:lnT>
                    <a:lnB>
                      <a:noFill/>
                    </a:lnB>
                    <a:noFill/>
                  </a:tcPr>
                </a:tc>
                <a:extLst>
                  <a:ext uri="{0D108BD9-81ED-4DB2-BD59-A6C34878D82A}">
                    <a16:rowId xmlns:a16="http://schemas.microsoft.com/office/drawing/2014/main" val="103540913"/>
                  </a:ext>
                </a:extLst>
              </a:tr>
            </a:tbl>
          </a:graphicData>
        </a:graphic>
      </p:graphicFrame>
    </p:spTree>
    <p:extLst>
      <p:ext uri="{BB962C8B-B14F-4D97-AF65-F5344CB8AC3E}">
        <p14:creationId xmlns:p14="http://schemas.microsoft.com/office/powerpoint/2010/main" val="42353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495614B8-3665-B956-7AAC-96D4952C2AFE}"/>
              </a:ext>
            </a:extLst>
          </p:cNvPr>
          <p:cNvSpPr txBox="1"/>
          <p:nvPr/>
        </p:nvSpPr>
        <p:spPr>
          <a:xfrm>
            <a:off x="4859154" y="461744"/>
            <a:ext cx="2397579" cy="646331"/>
          </a:xfrm>
          <a:prstGeom prst="rect">
            <a:avLst/>
          </a:prstGeom>
          <a:noFill/>
        </p:spPr>
        <p:txBody>
          <a:bodyPr wrap="none" rtlCol="0">
            <a:spAutoFit/>
          </a:bodyPr>
          <a:lstStyle/>
          <a:p>
            <a:r>
              <a:rPr lang="en-US" sz="3600" b="1" dirty="0"/>
              <a:t>KEYWORDS</a:t>
            </a:r>
            <a:endParaRPr lang="en-IN" sz="3600" b="1" dirty="0"/>
          </a:p>
        </p:txBody>
      </p:sp>
      <p:sp>
        <p:nvSpPr>
          <p:cNvPr id="6" name="TextBox 5">
            <a:extLst>
              <a:ext uri="{FF2B5EF4-FFF2-40B4-BE49-F238E27FC236}">
                <a16:creationId xmlns:a16="http://schemas.microsoft.com/office/drawing/2014/main" id="{734BCCA4-447D-089E-480F-F33AA3ADCED0}"/>
              </a:ext>
            </a:extLst>
          </p:cNvPr>
          <p:cNvSpPr txBox="1"/>
          <p:nvPr/>
        </p:nvSpPr>
        <p:spPr>
          <a:xfrm>
            <a:off x="609600" y="1155442"/>
            <a:ext cx="10972800" cy="366254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These keywords define the type of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Integer data type (32-bit).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byte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Integer data type (8-bit).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short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Integer data type (16-bit).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long</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Integer data type (64-bit).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float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Floating-point data type (32-bit).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double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Floating-point data type (64-bit).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char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Character data type (16-bit, stores Unicode characters).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boolean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Data type with two possible values: true or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0212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495614B8-3665-B956-7AAC-96D4952C2AFE}"/>
              </a:ext>
            </a:extLst>
          </p:cNvPr>
          <p:cNvSpPr txBox="1"/>
          <p:nvPr/>
        </p:nvSpPr>
        <p:spPr>
          <a:xfrm>
            <a:off x="4859154" y="461744"/>
            <a:ext cx="2397579" cy="646331"/>
          </a:xfrm>
          <a:prstGeom prst="rect">
            <a:avLst/>
          </a:prstGeom>
          <a:noFill/>
        </p:spPr>
        <p:txBody>
          <a:bodyPr wrap="none" rtlCol="0">
            <a:spAutoFit/>
          </a:bodyPr>
          <a:lstStyle/>
          <a:p>
            <a:r>
              <a:rPr lang="en-US" sz="3600" b="1" dirty="0"/>
              <a:t>KEYWORDS</a:t>
            </a:r>
            <a:endParaRPr lang="en-IN" sz="3600" b="1" dirty="0"/>
          </a:p>
        </p:txBody>
      </p:sp>
      <p:sp>
        <p:nvSpPr>
          <p:cNvPr id="5" name="TextBox 4">
            <a:extLst>
              <a:ext uri="{FF2B5EF4-FFF2-40B4-BE49-F238E27FC236}">
                <a16:creationId xmlns:a16="http://schemas.microsoft.com/office/drawing/2014/main" id="{FDC2C5DD-D52E-073F-BECA-8A4BCA5A926D}"/>
              </a:ext>
            </a:extLst>
          </p:cNvPr>
          <p:cNvSpPr txBox="1"/>
          <p:nvPr/>
        </p:nvSpPr>
        <p:spPr>
          <a:xfrm>
            <a:off x="609600" y="1111295"/>
            <a:ext cx="10972800" cy="390876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 and Object Related Keywords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These keywords are used to define classes and create objects.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Declares a class.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interface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Declares an interface.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extends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to indicate that a class is inheriting from a superclass.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implements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to indicate that a class is implementing an interface.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new</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Creates new objects.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this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Refers to the current instance of a class.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super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Refers to the superclass of the current object.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abstract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to declare an abstract class or method.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final</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to declare constants, prevent method overriding, and prevent inheritance of classes.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static</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Defines class-level methods and variables (shared across all instances).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instanceof</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Checks if an object is an instance of a specified class or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4208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495614B8-3665-B956-7AAC-96D4952C2AFE}"/>
              </a:ext>
            </a:extLst>
          </p:cNvPr>
          <p:cNvSpPr txBox="1"/>
          <p:nvPr/>
        </p:nvSpPr>
        <p:spPr>
          <a:xfrm>
            <a:off x="4859154" y="461744"/>
            <a:ext cx="2397579" cy="646331"/>
          </a:xfrm>
          <a:prstGeom prst="rect">
            <a:avLst/>
          </a:prstGeom>
          <a:noFill/>
        </p:spPr>
        <p:txBody>
          <a:bodyPr wrap="none" rtlCol="0">
            <a:spAutoFit/>
          </a:bodyPr>
          <a:lstStyle/>
          <a:p>
            <a:r>
              <a:rPr lang="en-US" sz="3600" b="1" dirty="0"/>
              <a:t>KEYWORDS</a:t>
            </a:r>
            <a:endParaRPr lang="en-IN" sz="3600" b="1" dirty="0"/>
          </a:p>
        </p:txBody>
      </p:sp>
      <p:sp>
        <p:nvSpPr>
          <p:cNvPr id="5" name="TextBox 4">
            <a:extLst>
              <a:ext uri="{FF2B5EF4-FFF2-40B4-BE49-F238E27FC236}">
                <a16:creationId xmlns:a16="http://schemas.microsoft.com/office/drawing/2014/main" id="{70DA044C-9758-B5FF-F513-BAE33BC0F1EE}"/>
              </a:ext>
            </a:extLst>
          </p:cNvPr>
          <p:cNvSpPr txBox="1"/>
          <p:nvPr/>
        </p:nvSpPr>
        <p:spPr>
          <a:xfrm>
            <a:off x="609600" y="1143000"/>
            <a:ext cx="10972800" cy="427809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Exception Handling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These keywords are used to handle errors and exceptions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try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Defines a block of code that will be tested for exceptions.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catch</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Catches exceptions that occur in the try block.</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finally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 block of code that is always executed after try and catch.</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throw</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Throws an exception explicitly.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throws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Declares exceptions that a method might throw.</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600" dirty="0">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Synchronization and Concurrency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These keywords are used for multithreading and synchronization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synchronized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Ensures that a block of code or method can only be accessed by one thread at a time.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volatile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Indicates that a variable's value may be changed unexpectedly by different threads.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transient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Prevents serialization of certain variables during the serialization process.</a:t>
            </a:r>
          </a:p>
        </p:txBody>
      </p:sp>
    </p:spTree>
    <p:extLst>
      <p:ext uri="{BB962C8B-B14F-4D97-AF65-F5344CB8AC3E}">
        <p14:creationId xmlns:p14="http://schemas.microsoft.com/office/powerpoint/2010/main" val="2158041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495614B8-3665-B956-7AAC-96D4952C2AFE}"/>
              </a:ext>
            </a:extLst>
          </p:cNvPr>
          <p:cNvSpPr txBox="1"/>
          <p:nvPr/>
        </p:nvSpPr>
        <p:spPr>
          <a:xfrm>
            <a:off x="4859154" y="461744"/>
            <a:ext cx="2397579" cy="646331"/>
          </a:xfrm>
          <a:prstGeom prst="rect">
            <a:avLst/>
          </a:prstGeom>
          <a:noFill/>
        </p:spPr>
        <p:txBody>
          <a:bodyPr wrap="none" rtlCol="0">
            <a:spAutoFit/>
          </a:bodyPr>
          <a:lstStyle/>
          <a:p>
            <a:r>
              <a:rPr lang="en-US" sz="3600" b="1" dirty="0"/>
              <a:t>KEYWORDS</a:t>
            </a:r>
            <a:endParaRPr lang="en-IN" sz="3600" b="1" dirty="0"/>
          </a:p>
        </p:txBody>
      </p:sp>
      <p:sp>
        <p:nvSpPr>
          <p:cNvPr id="5" name="TextBox 4">
            <a:extLst>
              <a:ext uri="{FF2B5EF4-FFF2-40B4-BE49-F238E27FC236}">
                <a16:creationId xmlns:a16="http://schemas.microsoft.com/office/drawing/2014/main" id="{BED759FF-DB71-DE02-EA2F-E35AA72994D0}"/>
              </a:ext>
            </a:extLst>
          </p:cNvPr>
          <p:cNvSpPr txBox="1"/>
          <p:nvPr/>
        </p:nvSpPr>
        <p:spPr>
          <a:xfrm>
            <a:off x="609600" y="1117734"/>
            <a:ext cx="10972800" cy="50167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Miscellaneous Keywords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These are special-purpose keywords that serve specific functions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void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Specifies that a method does not return any value.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enum</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Declares an enumerated type (a fixed set of constants).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package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Declares a package (a group of related classes).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import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Imports classes or entire packages for use in the current class.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assert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for debugging purposes, allowing you to test assumptions in the code.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native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Specifies that a method is implemented in a platform-dependent code (usually in C/C++).</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strictfp</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Restricts floating-point calculations to ensure portability.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const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Not used (reserved for future use).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goto</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Not used (reserved for future use).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6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Keywords for Memory Management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These keywords are used to handle memory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null</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Represents no value or no object.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finalize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 method that the garbage collector calls before an object is destroyed.</a:t>
            </a:r>
          </a:p>
        </p:txBody>
      </p:sp>
    </p:spTree>
    <p:extLst>
      <p:ext uri="{BB962C8B-B14F-4D97-AF65-F5344CB8AC3E}">
        <p14:creationId xmlns:p14="http://schemas.microsoft.com/office/powerpoint/2010/main" val="680146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495614B8-3665-B956-7AAC-96D4952C2AFE}"/>
              </a:ext>
            </a:extLst>
          </p:cNvPr>
          <p:cNvSpPr txBox="1"/>
          <p:nvPr/>
        </p:nvSpPr>
        <p:spPr>
          <a:xfrm>
            <a:off x="4859154" y="461744"/>
            <a:ext cx="2397579" cy="646331"/>
          </a:xfrm>
          <a:prstGeom prst="rect">
            <a:avLst/>
          </a:prstGeom>
          <a:noFill/>
        </p:spPr>
        <p:txBody>
          <a:bodyPr wrap="none" rtlCol="0">
            <a:spAutoFit/>
          </a:bodyPr>
          <a:lstStyle/>
          <a:p>
            <a:r>
              <a:rPr lang="en-US" sz="3600" b="1" dirty="0"/>
              <a:t>KEYWORDS</a:t>
            </a:r>
            <a:endParaRPr lang="en-IN" sz="3600" b="1" dirty="0"/>
          </a:p>
        </p:txBody>
      </p:sp>
      <p:graphicFrame>
        <p:nvGraphicFramePr>
          <p:cNvPr id="3" name="Table 2">
            <a:extLst>
              <a:ext uri="{FF2B5EF4-FFF2-40B4-BE49-F238E27FC236}">
                <a16:creationId xmlns:a16="http://schemas.microsoft.com/office/drawing/2014/main" id="{4B74E1BF-8A37-E6E3-C3E3-E038BDE84D53}"/>
              </a:ext>
            </a:extLst>
          </p:cNvPr>
          <p:cNvGraphicFramePr>
            <a:graphicFrameLocks noGrp="1"/>
          </p:cNvGraphicFramePr>
          <p:nvPr>
            <p:extLst>
              <p:ext uri="{D42A27DB-BD31-4B8C-83A1-F6EECF244321}">
                <p14:modId xmlns:p14="http://schemas.microsoft.com/office/powerpoint/2010/main" val="751515762"/>
              </p:ext>
            </p:extLst>
          </p:nvPr>
        </p:nvGraphicFramePr>
        <p:xfrm>
          <a:off x="609600" y="1600200"/>
          <a:ext cx="10972800" cy="3657600"/>
        </p:xfrm>
        <a:graphic>
          <a:graphicData uri="http://schemas.openxmlformats.org/drawingml/2006/table">
            <a:tbl>
              <a:tblPr/>
              <a:tblGrid>
                <a:gridCol w="5486400">
                  <a:extLst>
                    <a:ext uri="{9D8B030D-6E8A-4147-A177-3AD203B41FA5}">
                      <a16:colId xmlns:a16="http://schemas.microsoft.com/office/drawing/2014/main" val="2234612316"/>
                    </a:ext>
                  </a:extLst>
                </a:gridCol>
                <a:gridCol w="5486400">
                  <a:extLst>
                    <a:ext uri="{9D8B030D-6E8A-4147-A177-3AD203B41FA5}">
                      <a16:colId xmlns:a16="http://schemas.microsoft.com/office/drawing/2014/main" val="832411284"/>
                    </a:ext>
                  </a:extLst>
                </a:gridCol>
              </a:tblGrid>
              <a:tr h="0">
                <a:tc>
                  <a:txBody>
                    <a:bodyPr/>
                    <a:lstStyle/>
                    <a:p>
                      <a:r>
                        <a:rPr lang="en-IN" sz="2400" b="1" dirty="0"/>
                        <a:t>Keywords</a:t>
                      </a:r>
                    </a:p>
                  </a:txBody>
                  <a:tcPr anchor="ctr">
                    <a:lnL>
                      <a:noFill/>
                    </a:lnL>
                    <a:lnR>
                      <a:noFill/>
                    </a:lnR>
                    <a:lnT>
                      <a:noFill/>
                    </a:lnT>
                    <a:lnB>
                      <a:noFill/>
                    </a:lnB>
                    <a:solidFill>
                      <a:schemeClr val="bg1">
                        <a:lumMod val="85000"/>
                      </a:schemeClr>
                    </a:solidFill>
                  </a:tcPr>
                </a:tc>
                <a:tc>
                  <a:txBody>
                    <a:bodyPr/>
                    <a:lstStyle/>
                    <a:p>
                      <a:r>
                        <a:rPr lang="en-IN" sz="2400" b="1" dirty="0"/>
                        <a:t>Purpose</a:t>
                      </a:r>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4267742179"/>
                  </a:ext>
                </a:extLst>
              </a:tr>
              <a:tr h="0">
                <a:tc>
                  <a:txBody>
                    <a:bodyPr/>
                    <a:lstStyle/>
                    <a:p>
                      <a:r>
                        <a:rPr lang="en-US" b="1" dirty="0"/>
                        <a:t>abstract, class, extends, implements, interface</a:t>
                      </a:r>
                    </a:p>
                  </a:txBody>
                  <a:tcPr anchor="ctr">
                    <a:lnL>
                      <a:noFill/>
                    </a:lnL>
                    <a:lnR>
                      <a:noFill/>
                    </a:lnR>
                    <a:lnT>
                      <a:noFill/>
                    </a:lnT>
                    <a:lnB>
                      <a:noFill/>
                    </a:lnB>
                    <a:solidFill>
                      <a:schemeClr val="bg1">
                        <a:lumMod val="85000"/>
                      </a:schemeClr>
                    </a:solidFill>
                  </a:tcPr>
                </a:tc>
                <a:tc>
                  <a:txBody>
                    <a:bodyPr/>
                    <a:lstStyle/>
                    <a:p>
                      <a:r>
                        <a:rPr lang="en-US" dirty="0"/>
                        <a:t>Used for class, inheritance, and interface declarations.</a:t>
                      </a:r>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317628448"/>
                  </a:ext>
                </a:extLst>
              </a:tr>
              <a:tr h="0">
                <a:tc>
                  <a:txBody>
                    <a:bodyPr/>
                    <a:lstStyle/>
                    <a:p>
                      <a:r>
                        <a:rPr lang="en-US" b="1" dirty="0"/>
                        <a:t>public, private, protected, default (not a keyword)</a:t>
                      </a:r>
                    </a:p>
                  </a:txBody>
                  <a:tcPr anchor="ctr">
                    <a:lnL>
                      <a:noFill/>
                    </a:lnL>
                    <a:lnR>
                      <a:noFill/>
                    </a:lnR>
                    <a:lnT>
                      <a:noFill/>
                    </a:lnT>
                    <a:lnB>
                      <a:noFill/>
                    </a:lnB>
                    <a:solidFill>
                      <a:schemeClr val="bg1">
                        <a:lumMod val="85000"/>
                      </a:schemeClr>
                    </a:solidFill>
                  </a:tcPr>
                </a:tc>
                <a:tc>
                  <a:txBody>
                    <a:bodyPr/>
                    <a:lstStyle/>
                    <a:p>
                      <a:r>
                        <a:rPr lang="en-IN"/>
                        <a:t>Access control modifiers.</a:t>
                      </a:r>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1948269121"/>
                  </a:ext>
                </a:extLst>
              </a:tr>
              <a:tr h="0">
                <a:tc>
                  <a:txBody>
                    <a:bodyPr/>
                    <a:lstStyle/>
                    <a:p>
                      <a:r>
                        <a:rPr lang="en-US" b="1" dirty="0"/>
                        <a:t>int, byte, short, long, float, double, char, </a:t>
                      </a:r>
                      <a:r>
                        <a:rPr lang="en-US" b="1" dirty="0" err="1"/>
                        <a:t>boolean</a:t>
                      </a:r>
                      <a:endParaRPr lang="en-US" b="1" dirty="0"/>
                    </a:p>
                  </a:txBody>
                  <a:tcPr anchor="ctr">
                    <a:lnL>
                      <a:noFill/>
                    </a:lnL>
                    <a:lnR>
                      <a:noFill/>
                    </a:lnR>
                    <a:lnT>
                      <a:noFill/>
                    </a:lnT>
                    <a:lnB>
                      <a:noFill/>
                    </a:lnB>
                    <a:solidFill>
                      <a:schemeClr val="bg1">
                        <a:lumMod val="85000"/>
                      </a:schemeClr>
                    </a:solidFill>
                  </a:tcPr>
                </a:tc>
                <a:tc>
                  <a:txBody>
                    <a:bodyPr/>
                    <a:lstStyle/>
                    <a:p>
                      <a:r>
                        <a:rPr lang="en-IN" dirty="0"/>
                        <a:t>Primitive data types.</a:t>
                      </a:r>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2045750016"/>
                  </a:ext>
                </a:extLst>
              </a:tr>
              <a:tr h="0">
                <a:tc>
                  <a:txBody>
                    <a:bodyPr/>
                    <a:lstStyle/>
                    <a:p>
                      <a:r>
                        <a:rPr lang="en-US" b="1" dirty="0"/>
                        <a:t>new, this, super, static, final, void, </a:t>
                      </a:r>
                      <a:r>
                        <a:rPr lang="en-US" b="1" dirty="0" err="1"/>
                        <a:t>enum</a:t>
                      </a:r>
                      <a:endParaRPr lang="en-US" b="1" dirty="0"/>
                    </a:p>
                  </a:txBody>
                  <a:tcPr anchor="ctr">
                    <a:lnL>
                      <a:noFill/>
                    </a:lnL>
                    <a:lnR>
                      <a:noFill/>
                    </a:lnR>
                    <a:lnT>
                      <a:noFill/>
                    </a:lnT>
                    <a:lnB>
                      <a:noFill/>
                    </a:lnB>
                    <a:solidFill>
                      <a:schemeClr val="bg1">
                        <a:lumMod val="85000"/>
                      </a:schemeClr>
                    </a:solidFill>
                  </a:tcPr>
                </a:tc>
                <a:tc>
                  <a:txBody>
                    <a:bodyPr/>
                    <a:lstStyle/>
                    <a:p>
                      <a:r>
                        <a:rPr lang="en-IN" dirty="0"/>
                        <a:t>Class and object-related operations.</a:t>
                      </a:r>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2466011429"/>
                  </a:ext>
                </a:extLst>
              </a:tr>
              <a:tr h="0">
                <a:tc>
                  <a:txBody>
                    <a:bodyPr/>
                    <a:lstStyle/>
                    <a:p>
                      <a:r>
                        <a:rPr lang="en-US" b="1" dirty="0"/>
                        <a:t>try, catch, finally, throw, throws</a:t>
                      </a:r>
                    </a:p>
                  </a:txBody>
                  <a:tcPr anchor="ctr">
                    <a:lnL>
                      <a:noFill/>
                    </a:lnL>
                    <a:lnR>
                      <a:noFill/>
                    </a:lnR>
                    <a:lnT>
                      <a:noFill/>
                    </a:lnT>
                    <a:lnB>
                      <a:noFill/>
                    </a:lnB>
                    <a:solidFill>
                      <a:schemeClr val="bg1">
                        <a:lumMod val="85000"/>
                      </a:schemeClr>
                    </a:solidFill>
                  </a:tcPr>
                </a:tc>
                <a:tc>
                  <a:txBody>
                    <a:bodyPr/>
                    <a:lstStyle/>
                    <a:p>
                      <a:r>
                        <a:rPr lang="en-IN" dirty="0"/>
                        <a:t>Exception handling keywords.</a:t>
                      </a:r>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2536908009"/>
                  </a:ext>
                </a:extLst>
              </a:tr>
              <a:tr h="0">
                <a:tc>
                  <a:txBody>
                    <a:bodyPr/>
                    <a:lstStyle/>
                    <a:p>
                      <a:r>
                        <a:rPr lang="en-IN" b="1" dirty="0"/>
                        <a:t>synchronized, volatile, transient</a:t>
                      </a:r>
                    </a:p>
                  </a:txBody>
                  <a:tcPr anchor="ctr">
                    <a:lnL>
                      <a:noFill/>
                    </a:lnL>
                    <a:lnR>
                      <a:noFill/>
                    </a:lnR>
                    <a:lnT>
                      <a:noFill/>
                    </a:lnT>
                    <a:lnB>
                      <a:noFill/>
                    </a:lnB>
                    <a:solidFill>
                      <a:schemeClr val="bg1">
                        <a:lumMod val="85000"/>
                      </a:schemeClr>
                    </a:solidFill>
                  </a:tcPr>
                </a:tc>
                <a:tc>
                  <a:txBody>
                    <a:bodyPr/>
                    <a:lstStyle/>
                    <a:p>
                      <a:r>
                        <a:rPr lang="en-IN" dirty="0"/>
                        <a:t>Concurrency and memory-related keywords.</a:t>
                      </a:r>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3832770515"/>
                  </a:ext>
                </a:extLst>
              </a:tr>
              <a:tr h="0">
                <a:tc>
                  <a:txBody>
                    <a:bodyPr/>
                    <a:lstStyle/>
                    <a:p>
                      <a:r>
                        <a:rPr lang="en-US" b="1" dirty="0"/>
                        <a:t>return, break, continue, for, while, do, switch, case, default, if, else, </a:t>
                      </a:r>
                      <a:r>
                        <a:rPr lang="en-US" b="1" dirty="0" err="1"/>
                        <a:t>instanceof</a:t>
                      </a:r>
                      <a:endParaRPr lang="en-US" b="1" dirty="0"/>
                    </a:p>
                  </a:txBody>
                  <a:tcPr anchor="ctr">
                    <a:lnL>
                      <a:noFill/>
                    </a:lnL>
                    <a:lnR>
                      <a:noFill/>
                    </a:lnR>
                    <a:lnT>
                      <a:noFill/>
                    </a:lnT>
                    <a:lnB>
                      <a:noFill/>
                    </a:lnB>
                    <a:solidFill>
                      <a:schemeClr val="bg1">
                        <a:lumMod val="85000"/>
                      </a:schemeClr>
                    </a:solidFill>
                  </a:tcPr>
                </a:tc>
                <a:tc>
                  <a:txBody>
                    <a:bodyPr/>
                    <a:lstStyle/>
                    <a:p>
                      <a:r>
                        <a:rPr lang="en-IN" dirty="0"/>
                        <a:t>Control flow statements.</a:t>
                      </a:r>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2338709365"/>
                  </a:ext>
                </a:extLst>
              </a:tr>
              <a:tr h="0">
                <a:tc>
                  <a:txBody>
                    <a:bodyPr/>
                    <a:lstStyle/>
                    <a:p>
                      <a:r>
                        <a:rPr lang="en-IN" b="1" dirty="0"/>
                        <a:t>assert, native, </a:t>
                      </a:r>
                      <a:r>
                        <a:rPr lang="en-IN" b="1" dirty="0" err="1"/>
                        <a:t>strictfp</a:t>
                      </a:r>
                      <a:r>
                        <a:rPr lang="en-IN" b="1" dirty="0"/>
                        <a:t>, package, import, </a:t>
                      </a:r>
                      <a:r>
                        <a:rPr lang="en-IN" b="1" dirty="0" err="1"/>
                        <a:t>const</a:t>
                      </a:r>
                      <a:r>
                        <a:rPr lang="en-IN" b="1" dirty="0"/>
                        <a:t>, </a:t>
                      </a:r>
                      <a:r>
                        <a:rPr lang="en-IN" b="1" dirty="0" err="1"/>
                        <a:t>goto</a:t>
                      </a:r>
                      <a:endParaRPr lang="en-IN" b="1" dirty="0"/>
                    </a:p>
                  </a:txBody>
                  <a:tcPr anchor="ctr">
                    <a:lnL>
                      <a:noFill/>
                    </a:lnL>
                    <a:lnR>
                      <a:noFill/>
                    </a:lnR>
                    <a:lnT>
                      <a:noFill/>
                    </a:lnT>
                    <a:lnB>
                      <a:noFill/>
                    </a:lnB>
                    <a:solidFill>
                      <a:schemeClr val="bg1">
                        <a:lumMod val="85000"/>
                      </a:schemeClr>
                    </a:solidFill>
                  </a:tcPr>
                </a:tc>
                <a:tc>
                  <a:txBody>
                    <a:bodyPr/>
                    <a:lstStyle/>
                    <a:p>
                      <a:r>
                        <a:rPr lang="en-US" dirty="0"/>
                        <a:t>Miscellaneous keywords (some reserved, some unused).</a:t>
                      </a:r>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3750696026"/>
                  </a:ext>
                </a:extLst>
              </a:tr>
            </a:tbl>
          </a:graphicData>
        </a:graphic>
      </p:graphicFrame>
      <p:sp>
        <p:nvSpPr>
          <p:cNvPr id="6" name="TextBox 5">
            <a:extLst>
              <a:ext uri="{FF2B5EF4-FFF2-40B4-BE49-F238E27FC236}">
                <a16:creationId xmlns:a16="http://schemas.microsoft.com/office/drawing/2014/main" id="{6384D328-C612-A0C4-8ECF-365FAB32092B}"/>
              </a:ext>
            </a:extLst>
          </p:cNvPr>
          <p:cNvSpPr txBox="1"/>
          <p:nvPr/>
        </p:nvSpPr>
        <p:spPr>
          <a:xfrm>
            <a:off x="609600" y="1143000"/>
            <a:ext cx="10972800"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Table of </a:t>
            </a:r>
            <a:r>
              <a:rPr lang="en-US" altLang="en-US" sz="2400" b="1" dirty="0">
                <a:latin typeface="Arial" panose="020B0604020202020204" pitchFamily="34" charset="0"/>
              </a:rPr>
              <a:t>Important </a:t>
            </a:r>
            <a:r>
              <a:rPr kumimoji="0" lang="en-US" altLang="en-US" sz="2400" b="1" i="0" u="none" strike="noStrike" cap="none" normalizeH="0" baseline="0" dirty="0">
                <a:ln>
                  <a:noFill/>
                </a:ln>
                <a:solidFill>
                  <a:schemeClr val="tx1"/>
                </a:solidFill>
                <a:effectLst/>
                <a:latin typeface="Arial" panose="020B0604020202020204" pitchFamily="34" charset="0"/>
              </a:rPr>
              <a:t>Java Keywords</a:t>
            </a:r>
          </a:p>
        </p:txBody>
      </p:sp>
    </p:spTree>
    <p:extLst>
      <p:ext uri="{BB962C8B-B14F-4D97-AF65-F5344CB8AC3E}">
        <p14:creationId xmlns:p14="http://schemas.microsoft.com/office/powerpoint/2010/main" val="3633943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495614B8-3665-B956-7AAC-96D4952C2AFE}"/>
              </a:ext>
            </a:extLst>
          </p:cNvPr>
          <p:cNvSpPr txBox="1"/>
          <p:nvPr/>
        </p:nvSpPr>
        <p:spPr>
          <a:xfrm>
            <a:off x="4859154" y="461744"/>
            <a:ext cx="2519408" cy="646331"/>
          </a:xfrm>
          <a:prstGeom prst="rect">
            <a:avLst/>
          </a:prstGeom>
          <a:noFill/>
        </p:spPr>
        <p:txBody>
          <a:bodyPr wrap="none" rtlCol="0">
            <a:spAutoFit/>
          </a:bodyPr>
          <a:lstStyle/>
          <a:p>
            <a:r>
              <a:rPr lang="en-US" sz="3600" b="1" dirty="0"/>
              <a:t>COMMENTS</a:t>
            </a:r>
            <a:endParaRPr lang="en-IN" sz="3600" b="1" dirty="0"/>
          </a:p>
        </p:txBody>
      </p:sp>
      <p:graphicFrame>
        <p:nvGraphicFramePr>
          <p:cNvPr id="3" name="Table 2">
            <a:extLst>
              <a:ext uri="{FF2B5EF4-FFF2-40B4-BE49-F238E27FC236}">
                <a16:creationId xmlns:a16="http://schemas.microsoft.com/office/drawing/2014/main" id="{95B994C9-850C-1FBE-34FC-E227197FF4FC}"/>
              </a:ext>
            </a:extLst>
          </p:cNvPr>
          <p:cNvGraphicFramePr>
            <a:graphicFrameLocks noGrp="1"/>
          </p:cNvGraphicFramePr>
          <p:nvPr>
            <p:extLst>
              <p:ext uri="{D42A27DB-BD31-4B8C-83A1-F6EECF244321}">
                <p14:modId xmlns:p14="http://schemas.microsoft.com/office/powerpoint/2010/main" val="1281983998"/>
              </p:ext>
            </p:extLst>
          </p:nvPr>
        </p:nvGraphicFramePr>
        <p:xfrm>
          <a:off x="609599" y="4284801"/>
          <a:ext cx="8885349" cy="2560320"/>
        </p:xfrm>
        <a:graphic>
          <a:graphicData uri="http://schemas.openxmlformats.org/drawingml/2006/table">
            <a:tbl>
              <a:tblPr/>
              <a:tblGrid>
                <a:gridCol w="2961783">
                  <a:extLst>
                    <a:ext uri="{9D8B030D-6E8A-4147-A177-3AD203B41FA5}">
                      <a16:colId xmlns:a16="http://schemas.microsoft.com/office/drawing/2014/main" val="3460696146"/>
                    </a:ext>
                  </a:extLst>
                </a:gridCol>
                <a:gridCol w="2961783">
                  <a:extLst>
                    <a:ext uri="{9D8B030D-6E8A-4147-A177-3AD203B41FA5}">
                      <a16:colId xmlns:a16="http://schemas.microsoft.com/office/drawing/2014/main" val="1117950044"/>
                    </a:ext>
                  </a:extLst>
                </a:gridCol>
                <a:gridCol w="2961783">
                  <a:extLst>
                    <a:ext uri="{9D8B030D-6E8A-4147-A177-3AD203B41FA5}">
                      <a16:colId xmlns:a16="http://schemas.microsoft.com/office/drawing/2014/main" val="3292154259"/>
                    </a:ext>
                  </a:extLst>
                </a:gridCol>
              </a:tblGrid>
              <a:tr h="0">
                <a:tc>
                  <a:txBody>
                    <a:bodyPr/>
                    <a:lstStyle/>
                    <a:p>
                      <a:r>
                        <a:rPr lang="en-IN" b="1"/>
                        <a:t>Comment Type</a:t>
                      </a:r>
                      <a:endParaRPr lang="en-IN"/>
                    </a:p>
                  </a:txBody>
                  <a:tcPr anchor="ctr">
                    <a:lnL>
                      <a:noFill/>
                    </a:lnL>
                    <a:lnR>
                      <a:noFill/>
                    </a:lnR>
                    <a:lnT>
                      <a:noFill/>
                    </a:lnT>
                    <a:lnB>
                      <a:noFill/>
                    </a:lnB>
                    <a:noFill/>
                  </a:tcPr>
                </a:tc>
                <a:tc>
                  <a:txBody>
                    <a:bodyPr/>
                    <a:lstStyle/>
                    <a:p>
                      <a:r>
                        <a:rPr lang="en-IN" b="1"/>
                        <a:t>Syntax</a:t>
                      </a:r>
                      <a:endParaRPr lang="en-IN"/>
                    </a:p>
                  </a:txBody>
                  <a:tcPr anchor="ctr">
                    <a:lnL>
                      <a:noFill/>
                    </a:lnL>
                    <a:lnR>
                      <a:noFill/>
                    </a:lnR>
                    <a:lnT>
                      <a:noFill/>
                    </a:lnT>
                    <a:lnB>
                      <a:noFill/>
                    </a:lnB>
                    <a:noFill/>
                  </a:tcPr>
                </a:tc>
                <a:tc>
                  <a:txBody>
                    <a:bodyPr/>
                    <a:lstStyle/>
                    <a:p>
                      <a:r>
                        <a:rPr lang="en-IN" b="1"/>
                        <a:t>Use Case</a:t>
                      </a:r>
                      <a:endParaRPr lang="en-IN"/>
                    </a:p>
                  </a:txBody>
                  <a:tcPr anchor="ctr">
                    <a:lnL>
                      <a:noFill/>
                    </a:lnL>
                    <a:lnR>
                      <a:noFill/>
                    </a:lnR>
                    <a:lnT>
                      <a:noFill/>
                    </a:lnT>
                    <a:lnB>
                      <a:noFill/>
                    </a:lnB>
                    <a:noFill/>
                  </a:tcPr>
                </a:tc>
                <a:extLst>
                  <a:ext uri="{0D108BD9-81ED-4DB2-BD59-A6C34878D82A}">
                    <a16:rowId xmlns:a16="http://schemas.microsoft.com/office/drawing/2014/main" val="2489416252"/>
                  </a:ext>
                </a:extLst>
              </a:tr>
              <a:tr h="0">
                <a:tc>
                  <a:txBody>
                    <a:bodyPr/>
                    <a:lstStyle/>
                    <a:p>
                      <a:r>
                        <a:rPr lang="en-IN" b="1"/>
                        <a:t>Single-line comment</a:t>
                      </a:r>
                      <a:endParaRPr lang="en-IN"/>
                    </a:p>
                  </a:txBody>
                  <a:tcPr anchor="ctr">
                    <a:lnL>
                      <a:noFill/>
                    </a:lnL>
                    <a:lnR>
                      <a:noFill/>
                    </a:lnR>
                    <a:lnT>
                      <a:noFill/>
                    </a:lnT>
                    <a:lnB>
                      <a:noFill/>
                    </a:lnB>
                    <a:noFill/>
                  </a:tcPr>
                </a:tc>
                <a:tc>
                  <a:txBody>
                    <a:bodyPr/>
                    <a:lstStyle/>
                    <a:p>
                      <a:r>
                        <a:rPr lang="en-IN" dirty="0"/>
                        <a:t>//</a:t>
                      </a:r>
                    </a:p>
                  </a:txBody>
                  <a:tcPr anchor="ctr">
                    <a:lnL>
                      <a:noFill/>
                    </a:lnL>
                    <a:lnR>
                      <a:noFill/>
                    </a:lnR>
                    <a:lnT>
                      <a:noFill/>
                    </a:lnT>
                    <a:lnB>
                      <a:noFill/>
                    </a:lnB>
                    <a:noFill/>
                  </a:tcPr>
                </a:tc>
                <a:tc>
                  <a:txBody>
                    <a:bodyPr/>
                    <a:lstStyle/>
                    <a:p>
                      <a:r>
                        <a:rPr lang="en-US"/>
                        <a:t>Short notes or quick explanations</a:t>
                      </a:r>
                    </a:p>
                  </a:txBody>
                  <a:tcPr anchor="ctr">
                    <a:lnL>
                      <a:noFill/>
                    </a:lnL>
                    <a:lnR>
                      <a:noFill/>
                    </a:lnR>
                    <a:lnT>
                      <a:noFill/>
                    </a:lnT>
                    <a:lnB>
                      <a:noFill/>
                    </a:lnB>
                    <a:noFill/>
                  </a:tcPr>
                </a:tc>
                <a:extLst>
                  <a:ext uri="{0D108BD9-81ED-4DB2-BD59-A6C34878D82A}">
                    <a16:rowId xmlns:a16="http://schemas.microsoft.com/office/drawing/2014/main" val="2445362785"/>
                  </a:ext>
                </a:extLst>
              </a:tr>
              <a:tr h="0">
                <a:tc>
                  <a:txBody>
                    <a:bodyPr/>
                    <a:lstStyle/>
                    <a:p>
                      <a:r>
                        <a:rPr lang="en-IN" b="1"/>
                        <a:t>Multi-line comment</a:t>
                      </a:r>
                      <a:endParaRPr lang="en-IN"/>
                    </a:p>
                  </a:txBody>
                  <a:tcPr anchor="ctr">
                    <a:lnL>
                      <a:noFill/>
                    </a:lnL>
                    <a:lnR>
                      <a:noFill/>
                    </a:lnR>
                    <a:lnT>
                      <a:noFill/>
                    </a:lnT>
                    <a:lnB>
                      <a:noFill/>
                    </a:lnB>
                    <a:noFill/>
                  </a:tcPr>
                </a:tc>
                <a:tc>
                  <a:txBody>
                    <a:bodyPr/>
                    <a:lstStyle/>
                    <a:p>
                      <a:r>
                        <a:rPr lang="en-IN"/>
                        <a:t>/* ... */</a:t>
                      </a:r>
                    </a:p>
                  </a:txBody>
                  <a:tcPr anchor="ctr">
                    <a:lnL>
                      <a:noFill/>
                    </a:lnL>
                    <a:lnR>
                      <a:noFill/>
                    </a:lnR>
                    <a:lnT>
                      <a:noFill/>
                    </a:lnT>
                    <a:lnB>
                      <a:noFill/>
                    </a:lnB>
                    <a:noFill/>
                  </a:tcPr>
                </a:tc>
                <a:tc>
                  <a:txBody>
                    <a:bodyPr/>
                    <a:lstStyle/>
                    <a:p>
                      <a:r>
                        <a:rPr lang="en-US"/>
                        <a:t>Longer explanations or to temporarily disable code</a:t>
                      </a:r>
                    </a:p>
                  </a:txBody>
                  <a:tcPr anchor="ctr">
                    <a:lnL>
                      <a:noFill/>
                    </a:lnL>
                    <a:lnR>
                      <a:noFill/>
                    </a:lnR>
                    <a:lnT>
                      <a:noFill/>
                    </a:lnT>
                    <a:lnB>
                      <a:noFill/>
                    </a:lnB>
                    <a:noFill/>
                  </a:tcPr>
                </a:tc>
                <a:extLst>
                  <a:ext uri="{0D108BD9-81ED-4DB2-BD59-A6C34878D82A}">
                    <a16:rowId xmlns:a16="http://schemas.microsoft.com/office/drawing/2014/main" val="3737416565"/>
                  </a:ext>
                </a:extLst>
              </a:tr>
              <a:tr h="0">
                <a:tc>
                  <a:txBody>
                    <a:bodyPr/>
                    <a:lstStyle/>
                    <a:p>
                      <a:r>
                        <a:rPr lang="en-IN" b="1"/>
                        <a:t>Javadoc comment</a:t>
                      </a:r>
                      <a:endParaRPr lang="en-IN"/>
                    </a:p>
                  </a:txBody>
                  <a:tcPr anchor="ctr">
                    <a:lnL>
                      <a:noFill/>
                    </a:lnL>
                    <a:lnR>
                      <a:noFill/>
                    </a:lnR>
                    <a:lnT>
                      <a:noFill/>
                    </a:lnT>
                    <a:lnB>
                      <a:noFill/>
                    </a:lnB>
                    <a:noFill/>
                  </a:tcPr>
                </a:tc>
                <a:tc>
                  <a:txBody>
                    <a:bodyPr/>
                    <a:lstStyle/>
                    <a:p>
                      <a:r>
                        <a:rPr lang="en-IN"/>
                        <a:t>/** ... */</a:t>
                      </a:r>
                    </a:p>
                  </a:txBody>
                  <a:tcPr anchor="ctr">
                    <a:lnL>
                      <a:noFill/>
                    </a:lnL>
                    <a:lnR>
                      <a:noFill/>
                    </a:lnR>
                    <a:lnT>
                      <a:noFill/>
                    </a:lnT>
                    <a:lnB>
                      <a:noFill/>
                    </a:lnB>
                    <a:noFill/>
                  </a:tcPr>
                </a:tc>
                <a:tc>
                  <a:txBody>
                    <a:bodyPr/>
                    <a:lstStyle/>
                    <a:p>
                      <a:r>
                        <a:rPr lang="en-US" dirty="0"/>
                        <a:t>For generating API documentation (used with Javadoc)</a:t>
                      </a:r>
                    </a:p>
                  </a:txBody>
                  <a:tcPr anchor="ctr">
                    <a:lnL>
                      <a:noFill/>
                    </a:lnL>
                    <a:lnR>
                      <a:noFill/>
                    </a:lnR>
                    <a:lnT>
                      <a:noFill/>
                    </a:lnT>
                    <a:lnB>
                      <a:noFill/>
                    </a:lnB>
                    <a:noFill/>
                  </a:tcPr>
                </a:tc>
                <a:extLst>
                  <a:ext uri="{0D108BD9-81ED-4DB2-BD59-A6C34878D82A}">
                    <a16:rowId xmlns:a16="http://schemas.microsoft.com/office/drawing/2014/main" val="4255053239"/>
                  </a:ext>
                </a:extLst>
              </a:tr>
            </a:tbl>
          </a:graphicData>
        </a:graphic>
      </p:graphicFrame>
      <p:sp>
        <p:nvSpPr>
          <p:cNvPr id="6" name="TextBox 5">
            <a:extLst>
              <a:ext uri="{FF2B5EF4-FFF2-40B4-BE49-F238E27FC236}">
                <a16:creationId xmlns:a16="http://schemas.microsoft.com/office/drawing/2014/main" id="{D887D3A5-1B8F-1FF5-AD99-401BFDFDC9BF}"/>
              </a:ext>
            </a:extLst>
          </p:cNvPr>
          <p:cNvSpPr txBox="1"/>
          <p:nvPr/>
        </p:nvSpPr>
        <p:spPr>
          <a:xfrm>
            <a:off x="685800" y="1108075"/>
            <a:ext cx="10896600" cy="32316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Comment Types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Single-line Comments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Single-line comments start with //. Anything written after // on the same line is treated as a comment.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Multi-line Comments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Multi-line comments (also known as block comments) start with /* and end with */. Everything between these symbols is treated as a comment.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Documentation Comments (Javadoc)</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Documentation comments start with /** and end with */. These comments are used to generate HTML documentation using the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javadoc</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3362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495614B8-3665-B956-7AAC-96D4952C2AFE}"/>
              </a:ext>
            </a:extLst>
          </p:cNvPr>
          <p:cNvSpPr txBox="1"/>
          <p:nvPr/>
        </p:nvSpPr>
        <p:spPr>
          <a:xfrm>
            <a:off x="3421165" y="461744"/>
            <a:ext cx="5349670" cy="646331"/>
          </a:xfrm>
          <a:prstGeom prst="rect">
            <a:avLst/>
          </a:prstGeom>
          <a:noFill/>
        </p:spPr>
        <p:txBody>
          <a:bodyPr wrap="none" rtlCol="0">
            <a:spAutoFit/>
          </a:bodyPr>
          <a:lstStyle/>
          <a:p>
            <a:r>
              <a:rPr lang="en-US" sz="3600" b="1" dirty="0"/>
              <a:t>Precedence &amp; Associativity</a:t>
            </a:r>
            <a:endParaRPr lang="en-IN" sz="3600" b="1" dirty="0"/>
          </a:p>
        </p:txBody>
      </p:sp>
      <p:graphicFrame>
        <p:nvGraphicFramePr>
          <p:cNvPr id="10" name="Table 9">
            <a:extLst>
              <a:ext uri="{FF2B5EF4-FFF2-40B4-BE49-F238E27FC236}">
                <a16:creationId xmlns:a16="http://schemas.microsoft.com/office/drawing/2014/main" id="{2D950335-4E13-7CE5-093B-571063A675C7}"/>
              </a:ext>
            </a:extLst>
          </p:cNvPr>
          <p:cNvGraphicFramePr>
            <a:graphicFrameLocks noGrp="1"/>
          </p:cNvGraphicFramePr>
          <p:nvPr>
            <p:extLst>
              <p:ext uri="{D42A27DB-BD31-4B8C-83A1-F6EECF244321}">
                <p14:modId xmlns:p14="http://schemas.microsoft.com/office/powerpoint/2010/main" val="2228740389"/>
              </p:ext>
            </p:extLst>
          </p:nvPr>
        </p:nvGraphicFramePr>
        <p:xfrm>
          <a:off x="609600" y="1371600"/>
          <a:ext cx="5270500" cy="4040505"/>
        </p:xfrm>
        <a:graphic>
          <a:graphicData uri="http://schemas.openxmlformats.org/drawingml/2006/table">
            <a:tbl>
              <a:tblPr>
                <a:tableStyleId>{5C22544A-7EE6-4342-B048-85BDC9FD1C3A}</a:tableStyleId>
              </a:tblPr>
              <a:tblGrid>
                <a:gridCol w="951927">
                  <a:extLst>
                    <a:ext uri="{9D8B030D-6E8A-4147-A177-3AD203B41FA5}">
                      <a16:colId xmlns:a16="http://schemas.microsoft.com/office/drawing/2014/main" val="1740002998"/>
                    </a:ext>
                  </a:extLst>
                </a:gridCol>
                <a:gridCol w="761541">
                  <a:extLst>
                    <a:ext uri="{9D8B030D-6E8A-4147-A177-3AD203B41FA5}">
                      <a16:colId xmlns:a16="http://schemas.microsoft.com/office/drawing/2014/main" val="202022673"/>
                    </a:ext>
                  </a:extLst>
                </a:gridCol>
                <a:gridCol w="2538471">
                  <a:extLst>
                    <a:ext uri="{9D8B030D-6E8A-4147-A177-3AD203B41FA5}">
                      <a16:colId xmlns:a16="http://schemas.microsoft.com/office/drawing/2014/main" val="754322171"/>
                    </a:ext>
                  </a:extLst>
                </a:gridCol>
                <a:gridCol w="1018561">
                  <a:extLst>
                    <a:ext uri="{9D8B030D-6E8A-4147-A177-3AD203B41FA5}">
                      <a16:colId xmlns:a16="http://schemas.microsoft.com/office/drawing/2014/main" val="3258051171"/>
                    </a:ext>
                  </a:extLst>
                </a:gridCol>
              </a:tblGrid>
              <a:tr h="123825">
                <a:tc>
                  <a:txBody>
                    <a:bodyPr/>
                    <a:lstStyle/>
                    <a:p>
                      <a:pPr algn="l" fontAlgn="t"/>
                      <a:r>
                        <a:rPr lang="en-IN" sz="1200" b="1" u="none" strike="noStrike" dirty="0">
                          <a:effectLst/>
                        </a:rPr>
                        <a:t>Precedence</a:t>
                      </a:r>
                      <a:endParaRPr lang="en-IN" sz="1200" b="1" i="0" u="none" strike="noStrike" dirty="0">
                        <a:solidFill>
                          <a:srgbClr val="FFFFFF"/>
                        </a:solidFill>
                        <a:effectLst/>
                        <a:latin typeface="Arial" panose="020B0604020202020204" pitchFamily="34" charset="0"/>
                      </a:endParaRPr>
                    </a:p>
                  </a:txBody>
                  <a:tcPr marL="9525" marR="9525" marT="9525" marB="0"/>
                </a:tc>
                <a:tc>
                  <a:txBody>
                    <a:bodyPr/>
                    <a:lstStyle/>
                    <a:p>
                      <a:pPr algn="l" fontAlgn="t"/>
                      <a:r>
                        <a:rPr lang="en-IN" sz="1200" b="1" u="none" strike="noStrike" dirty="0">
                          <a:effectLst/>
                        </a:rPr>
                        <a:t>Operator</a:t>
                      </a:r>
                      <a:endParaRPr lang="en-IN" sz="1200" b="1" i="0" u="none" strike="noStrike" dirty="0">
                        <a:solidFill>
                          <a:srgbClr val="FFFFFF"/>
                        </a:solidFill>
                        <a:effectLst/>
                        <a:latin typeface="Arial" panose="020B0604020202020204" pitchFamily="34" charset="0"/>
                      </a:endParaRPr>
                    </a:p>
                  </a:txBody>
                  <a:tcPr marL="9525" marR="9525" marT="9525" marB="0"/>
                </a:tc>
                <a:tc>
                  <a:txBody>
                    <a:bodyPr/>
                    <a:lstStyle/>
                    <a:p>
                      <a:pPr algn="l" fontAlgn="t"/>
                      <a:r>
                        <a:rPr lang="en-IN" sz="1200" b="1" u="none" strike="noStrike" dirty="0">
                          <a:effectLst/>
                        </a:rPr>
                        <a:t>Type</a:t>
                      </a:r>
                      <a:endParaRPr lang="en-IN" sz="1200" b="1" i="0" u="none" strike="noStrike" dirty="0">
                        <a:solidFill>
                          <a:srgbClr val="FFFFFF"/>
                        </a:solidFill>
                        <a:effectLst/>
                        <a:latin typeface="Arial" panose="020B0604020202020204" pitchFamily="34" charset="0"/>
                      </a:endParaRPr>
                    </a:p>
                  </a:txBody>
                  <a:tcPr marL="9525" marR="9525" marT="9525" marB="0"/>
                </a:tc>
                <a:tc>
                  <a:txBody>
                    <a:bodyPr/>
                    <a:lstStyle/>
                    <a:p>
                      <a:pPr algn="l" fontAlgn="t"/>
                      <a:r>
                        <a:rPr lang="en-IN" sz="1200" b="1" u="none" strike="noStrike" dirty="0">
                          <a:effectLst/>
                        </a:rPr>
                        <a:t>Associativity</a:t>
                      </a:r>
                      <a:endParaRPr lang="en-IN" sz="1200" b="1" i="0" u="none" strike="noStrike" dirty="0">
                        <a:solidFill>
                          <a:srgbClr val="FFFFFF"/>
                        </a:solidFill>
                        <a:effectLst/>
                        <a:latin typeface="Arial" panose="020B0604020202020204" pitchFamily="34" charset="0"/>
                      </a:endParaRPr>
                    </a:p>
                  </a:txBody>
                  <a:tcPr marL="9525" marR="9525" marT="9525" marB="0"/>
                </a:tc>
                <a:extLst>
                  <a:ext uri="{0D108BD9-81ED-4DB2-BD59-A6C34878D82A}">
                    <a16:rowId xmlns:a16="http://schemas.microsoft.com/office/drawing/2014/main" val="3096688889"/>
                  </a:ext>
                </a:extLst>
              </a:tr>
              <a:tr h="190500">
                <a:tc rowSpan="3">
                  <a:txBody>
                    <a:bodyPr/>
                    <a:lstStyle/>
                    <a:p>
                      <a:pPr algn="r" fontAlgn="ctr"/>
                      <a:r>
                        <a:rPr lang="en-IN" sz="1200" u="none" strike="noStrike">
                          <a:effectLst/>
                        </a:rPr>
                        <a:t>1</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Parentheses</a:t>
                      </a:r>
                      <a:endParaRPr lang="en-IN" sz="1200" b="0" i="0" u="none" strike="noStrike">
                        <a:solidFill>
                          <a:srgbClr val="2B2A29"/>
                        </a:solidFill>
                        <a:effectLst/>
                        <a:latin typeface="Arial" panose="020B0604020202020204" pitchFamily="34" charset="0"/>
                      </a:endParaRPr>
                    </a:p>
                  </a:txBody>
                  <a:tcPr marL="9525" marR="9525" marT="9525" marB="0" anchor="ctr"/>
                </a:tc>
                <a:tc rowSpan="3">
                  <a:txBody>
                    <a:bodyPr/>
                    <a:lstStyle/>
                    <a:p>
                      <a:pPr algn="l" fontAlgn="ctr"/>
                      <a:r>
                        <a:rPr lang="en-IN" sz="1200" u="none" strike="noStrike">
                          <a:effectLst/>
                        </a:rPr>
                        <a:t>Left to Right</a:t>
                      </a:r>
                      <a:endParaRPr lang="en-IN" sz="1200" b="0" i="0" u="none" strike="noStrike">
                        <a:solidFill>
                          <a:srgbClr val="2B2A29"/>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870139853"/>
                  </a:ext>
                </a:extLst>
              </a:tr>
              <a:tr h="190500">
                <a:tc vMerge="1">
                  <a:txBody>
                    <a:bodyPr/>
                    <a:lstStyle/>
                    <a:p>
                      <a:endParaRPr lang="en-IN"/>
                    </a:p>
                  </a:txBody>
                  <a:tcPr/>
                </a:tc>
                <a:tc>
                  <a:txBody>
                    <a:bodyPr/>
                    <a:lstStyle/>
                    <a:p>
                      <a:pPr algn="l" fontAlgn="ctr"/>
                      <a:r>
                        <a:rPr lang="en-IN" sz="1200" b="1" u="none" strike="noStrike">
                          <a:effectLst/>
                        </a:rPr>
                        <a:t>[]</a:t>
                      </a:r>
                      <a:endParaRPr lang="en-IN" sz="1200" b="1"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Array subscript</a:t>
                      </a:r>
                      <a:endParaRPr lang="en-IN"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2882016992"/>
                  </a:ext>
                </a:extLst>
              </a:tr>
              <a:tr h="190500">
                <a:tc vMerge="1">
                  <a:txBody>
                    <a:bodyPr/>
                    <a:lstStyle/>
                    <a:p>
                      <a:endParaRPr lang="en-IN"/>
                    </a:p>
                  </a:txBody>
                  <a:tcP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Member selection</a:t>
                      </a:r>
                      <a:endParaRPr lang="en-IN"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3091712878"/>
                  </a:ext>
                </a:extLst>
              </a:tr>
              <a:tr h="190500">
                <a:tc rowSpan="2">
                  <a:txBody>
                    <a:bodyPr/>
                    <a:lstStyle/>
                    <a:p>
                      <a:pPr algn="r" fontAlgn="ctr"/>
                      <a:r>
                        <a:rPr lang="en-IN" sz="1200" u="none" strike="noStrike">
                          <a:effectLst/>
                        </a:rPr>
                        <a:t>2</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b="1" u="none" strike="noStrike">
                          <a:effectLst/>
                        </a:rPr>
                        <a:t>++</a:t>
                      </a:r>
                      <a:endParaRPr lang="en-IN" sz="1200" b="1"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Unary post-increment</a:t>
                      </a:r>
                      <a:endParaRPr lang="en-IN" sz="1200" b="0" i="0" u="none" strike="noStrike">
                        <a:solidFill>
                          <a:srgbClr val="2B2A29"/>
                        </a:solidFill>
                        <a:effectLst/>
                        <a:latin typeface="Arial" panose="020B0604020202020204" pitchFamily="34" charset="0"/>
                      </a:endParaRPr>
                    </a:p>
                  </a:txBody>
                  <a:tcPr marL="9525" marR="9525" marT="9525" marB="0" anchor="ctr"/>
                </a:tc>
                <a:tc rowSpan="2">
                  <a:txBody>
                    <a:bodyPr/>
                    <a:lstStyle/>
                    <a:p>
                      <a:pPr algn="l" fontAlgn="ctr"/>
                      <a:r>
                        <a:rPr lang="en-IN" sz="1200" u="none" strike="noStrike">
                          <a:effectLst/>
                        </a:rPr>
                        <a:t>Right to left</a:t>
                      </a:r>
                      <a:endParaRPr lang="en-IN" sz="1200" b="0" i="0" u="none" strike="noStrike">
                        <a:solidFill>
                          <a:srgbClr val="2B2A29"/>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63194472"/>
                  </a:ext>
                </a:extLst>
              </a:tr>
              <a:tr h="190500">
                <a:tc vMerge="1">
                  <a:txBody>
                    <a:bodyPr/>
                    <a:lstStyle/>
                    <a:p>
                      <a:endParaRPr lang="en-IN"/>
                    </a:p>
                  </a:txBody>
                  <a:tcP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Unary post-decrement</a:t>
                      </a:r>
                      <a:endParaRPr lang="en-IN"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3114285406"/>
                  </a:ext>
                </a:extLst>
              </a:tr>
              <a:tr h="190500">
                <a:tc rowSpan="7">
                  <a:txBody>
                    <a:bodyPr/>
                    <a:lstStyle/>
                    <a:p>
                      <a:pPr algn="r" fontAlgn="ctr"/>
                      <a:r>
                        <a:rPr lang="en-IN" sz="1200" u="none" strike="noStrike" dirty="0">
                          <a:effectLst/>
                        </a:rPr>
                        <a:t>3</a:t>
                      </a:r>
                      <a:endParaRPr lang="en-IN" sz="1200" b="0"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b="1" u="none" strike="noStrike">
                          <a:effectLst/>
                        </a:rPr>
                        <a:t>++</a:t>
                      </a:r>
                      <a:endParaRPr lang="en-IN" sz="1200" b="1"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Unary pre-increment</a:t>
                      </a:r>
                      <a:endParaRPr lang="en-IN" sz="1200" b="0" i="0" u="none" strike="noStrike">
                        <a:solidFill>
                          <a:srgbClr val="2B2A29"/>
                        </a:solidFill>
                        <a:effectLst/>
                        <a:latin typeface="Arial" panose="020B0604020202020204" pitchFamily="34" charset="0"/>
                      </a:endParaRPr>
                    </a:p>
                  </a:txBody>
                  <a:tcPr marL="9525" marR="9525" marT="9525" marB="0" anchor="ctr"/>
                </a:tc>
                <a:tc rowSpan="7">
                  <a:txBody>
                    <a:bodyPr/>
                    <a:lstStyle/>
                    <a:p>
                      <a:pPr algn="l" fontAlgn="ctr"/>
                      <a:r>
                        <a:rPr lang="en-IN" sz="1200" u="none" strike="noStrike">
                          <a:effectLst/>
                        </a:rPr>
                        <a:t>Right to left</a:t>
                      </a:r>
                      <a:endParaRPr lang="en-IN" sz="1200" b="0" i="0" u="none" strike="noStrike">
                        <a:solidFill>
                          <a:srgbClr val="2B2A29"/>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54391830"/>
                  </a:ext>
                </a:extLst>
              </a:tr>
              <a:tr h="190500">
                <a:tc vMerge="1">
                  <a:txBody>
                    <a:bodyPr/>
                    <a:lstStyle/>
                    <a:p>
                      <a:endParaRPr lang="en-IN"/>
                    </a:p>
                  </a:txBody>
                  <a:tcPr/>
                </a:tc>
                <a:tc>
                  <a:txBody>
                    <a:bodyPr/>
                    <a:lstStyle/>
                    <a:p>
                      <a:pPr algn="l" fontAlgn="ctr"/>
                      <a:r>
                        <a:rPr lang="en-IN" sz="1200" b="1" u="none" strike="noStrike">
                          <a:effectLst/>
                        </a:rPr>
                        <a:t>--</a:t>
                      </a:r>
                      <a:endParaRPr lang="en-IN" sz="1200" b="1"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Unary pre-decrement</a:t>
                      </a:r>
                      <a:endParaRPr lang="en-IN"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864902097"/>
                  </a:ext>
                </a:extLst>
              </a:tr>
              <a:tr h="190500">
                <a:tc vMerge="1">
                  <a:txBody>
                    <a:bodyPr/>
                    <a:lstStyle/>
                    <a:p>
                      <a:endParaRPr lang="en-IN"/>
                    </a:p>
                  </a:txBody>
                  <a:tcPr/>
                </a:tc>
                <a:tc>
                  <a:txBody>
                    <a:bodyPr/>
                    <a:lstStyle/>
                    <a:p>
                      <a:pPr algn="l" fontAlgn="ctr"/>
                      <a:r>
                        <a:rPr lang="en-IN" sz="1200" b="1" u="none" strike="noStrike">
                          <a:effectLst/>
                        </a:rPr>
                        <a:t>+</a:t>
                      </a:r>
                      <a:endParaRPr lang="en-IN" sz="1200" b="1"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Unary plus</a:t>
                      </a:r>
                      <a:endParaRPr lang="en-IN"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3739046477"/>
                  </a:ext>
                </a:extLst>
              </a:tr>
              <a:tr h="190500">
                <a:tc vMerge="1">
                  <a:txBody>
                    <a:bodyPr/>
                    <a:lstStyle/>
                    <a:p>
                      <a:endParaRPr lang="en-IN"/>
                    </a:p>
                  </a:txBody>
                  <a:tcPr/>
                </a:tc>
                <a:tc>
                  <a:txBody>
                    <a:bodyPr/>
                    <a:lstStyle/>
                    <a:p>
                      <a:pPr algn="l" fontAlgn="ctr"/>
                      <a:r>
                        <a:rPr lang="en-IN" sz="1200" b="1" u="none" strike="noStrike">
                          <a:effectLst/>
                        </a:rPr>
                        <a:t>-</a:t>
                      </a:r>
                      <a:endParaRPr lang="en-IN" sz="1200" b="1"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Unary minus</a:t>
                      </a:r>
                      <a:endParaRPr lang="en-IN"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1832298178"/>
                  </a:ext>
                </a:extLst>
              </a:tr>
              <a:tr h="190500">
                <a:tc vMerge="1">
                  <a:txBody>
                    <a:bodyPr/>
                    <a:lstStyle/>
                    <a:p>
                      <a:endParaRPr lang="en-IN"/>
                    </a:p>
                  </a:txBody>
                  <a:tcP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Unary logical negation</a:t>
                      </a:r>
                      <a:endParaRPr lang="en-IN"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2658410021"/>
                  </a:ext>
                </a:extLst>
              </a:tr>
              <a:tr h="190500">
                <a:tc vMerge="1">
                  <a:txBody>
                    <a:bodyPr/>
                    <a:lstStyle/>
                    <a:p>
                      <a:endParaRPr lang="en-IN"/>
                    </a:p>
                  </a:txBody>
                  <a:tcP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Unary bitwise complement</a:t>
                      </a:r>
                      <a:endParaRPr lang="en-IN"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2228025810"/>
                  </a:ext>
                </a:extLst>
              </a:tr>
              <a:tr h="190500">
                <a:tc vMerge="1">
                  <a:txBody>
                    <a:bodyPr/>
                    <a:lstStyle/>
                    <a:p>
                      <a:endParaRPr lang="en-IN"/>
                    </a:p>
                  </a:txBody>
                  <a:tcPr/>
                </a:tc>
                <a:tc>
                  <a:txBody>
                    <a:bodyPr/>
                    <a:lstStyle/>
                    <a:p>
                      <a:pPr algn="l" fontAlgn="ctr"/>
                      <a:r>
                        <a:rPr lang="en-IN" sz="1200" b="1" u="none" strike="noStrike" dirty="0">
                          <a:effectLst/>
                        </a:rPr>
                        <a:t>(type)</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Unary type cast</a:t>
                      </a:r>
                      <a:endParaRPr lang="en-IN"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782701160"/>
                  </a:ext>
                </a:extLst>
              </a:tr>
              <a:tr h="190500">
                <a:tc rowSpan="3">
                  <a:txBody>
                    <a:bodyPr/>
                    <a:lstStyle/>
                    <a:p>
                      <a:pPr algn="r" fontAlgn="ctr"/>
                      <a:r>
                        <a:rPr lang="en-IN" sz="1200" u="none" strike="noStrike">
                          <a:effectLst/>
                        </a:rPr>
                        <a:t>4</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dirty="0">
                          <a:effectLst/>
                        </a:rPr>
                        <a:t>Multiplication</a:t>
                      </a:r>
                      <a:endParaRPr lang="en-IN" sz="1200" b="0" i="0" u="none" strike="noStrike" dirty="0">
                        <a:solidFill>
                          <a:srgbClr val="2B2A29"/>
                        </a:solidFill>
                        <a:effectLst/>
                        <a:latin typeface="Arial" panose="020B0604020202020204" pitchFamily="34" charset="0"/>
                      </a:endParaRPr>
                    </a:p>
                  </a:txBody>
                  <a:tcPr marL="9525" marR="9525" marT="9525" marB="0" anchor="ctr"/>
                </a:tc>
                <a:tc rowSpan="3">
                  <a:txBody>
                    <a:bodyPr/>
                    <a:lstStyle/>
                    <a:p>
                      <a:pPr algn="l" fontAlgn="ctr"/>
                      <a:r>
                        <a:rPr lang="en-IN" sz="1200" u="none" strike="noStrike">
                          <a:effectLst/>
                        </a:rPr>
                        <a:t>Left to right</a:t>
                      </a:r>
                      <a:endParaRPr lang="en-IN" sz="1200" b="0" i="0" u="none" strike="noStrike">
                        <a:solidFill>
                          <a:srgbClr val="2B2A29"/>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80283585"/>
                  </a:ext>
                </a:extLst>
              </a:tr>
              <a:tr h="190500">
                <a:tc vMerge="1">
                  <a:txBody>
                    <a:bodyPr/>
                    <a:lstStyle/>
                    <a:p>
                      <a:endParaRPr lang="en-IN"/>
                    </a:p>
                  </a:txBody>
                  <a:tcP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Division</a:t>
                      </a:r>
                      <a:endParaRPr lang="en-IN"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3440818116"/>
                  </a:ext>
                </a:extLst>
              </a:tr>
              <a:tr h="190500">
                <a:tc vMerge="1">
                  <a:txBody>
                    <a:bodyPr/>
                    <a:lstStyle/>
                    <a:p>
                      <a:endParaRPr lang="en-IN"/>
                    </a:p>
                  </a:txBody>
                  <a:tcP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Modulus</a:t>
                      </a:r>
                      <a:endParaRPr lang="en-IN"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3205363608"/>
                  </a:ext>
                </a:extLst>
              </a:tr>
              <a:tr h="190500">
                <a:tc rowSpan="2">
                  <a:txBody>
                    <a:bodyPr/>
                    <a:lstStyle/>
                    <a:p>
                      <a:pPr algn="r" fontAlgn="ctr"/>
                      <a:r>
                        <a:rPr lang="en-IN" sz="1200" u="none" strike="noStrike">
                          <a:effectLst/>
                        </a:rPr>
                        <a:t>5</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Addition</a:t>
                      </a:r>
                      <a:endParaRPr lang="en-IN" sz="1200" b="0" i="0" u="none" strike="noStrike">
                        <a:solidFill>
                          <a:srgbClr val="2B2A29"/>
                        </a:solidFill>
                        <a:effectLst/>
                        <a:latin typeface="Arial" panose="020B0604020202020204" pitchFamily="34" charset="0"/>
                      </a:endParaRPr>
                    </a:p>
                  </a:txBody>
                  <a:tcPr marL="9525" marR="9525" marT="9525" marB="0" anchor="ctr"/>
                </a:tc>
                <a:tc rowSpan="2">
                  <a:txBody>
                    <a:bodyPr/>
                    <a:lstStyle/>
                    <a:p>
                      <a:pPr algn="l" fontAlgn="ctr"/>
                      <a:r>
                        <a:rPr lang="en-IN" sz="1200" u="none" strike="noStrike">
                          <a:effectLst/>
                        </a:rPr>
                        <a:t>Left to right</a:t>
                      </a:r>
                      <a:endParaRPr lang="en-IN" sz="1200" b="0" i="0" u="none" strike="noStrike">
                        <a:solidFill>
                          <a:srgbClr val="2B2A29"/>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562996391"/>
                  </a:ext>
                </a:extLst>
              </a:tr>
              <a:tr h="190500">
                <a:tc vMerge="1">
                  <a:txBody>
                    <a:bodyPr/>
                    <a:lstStyle/>
                    <a:p>
                      <a:endParaRPr lang="en-IN"/>
                    </a:p>
                  </a:txBody>
                  <a:tcP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Subtraction</a:t>
                      </a:r>
                      <a:endParaRPr lang="en-IN"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4220636265"/>
                  </a:ext>
                </a:extLst>
              </a:tr>
              <a:tr h="190500">
                <a:tc rowSpan="3">
                  <a:txBody>
                    <a:bodyPr/>
                    <a:lstStyle/>
                    <a:p>
                      <a:pPr algn="r" fontAlgn="ctr"/>
                      <a:r>
                        <a:rPr lang="en-IN" sz="1200" u="none" strike="noStrike">
                          <a:effectLst/>
                        </a:rPr>
                        <a:t>6</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b="1" u="none" strike="noStrike" dirty="0">
                          <a:effectLst/>
                        </a:rPr>
                        <a:t>&lt;&lt;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Bitwise left shift</a:t>
                      </a:r>
                      <a:endParaRPr lang="en-IN" sz="1200" b="0" i="0" u="none" strike="noStrike">
                        <a:solidFill>
                          <a:srgbClr val="2B2A29"/>
                        </a:solidFill>
                        <a:effectLst/>
                        <a:latin typeface="Arial" panose="020B0604020202020204" pitchFamily="34" charset="0"/>
                      </a:endParaRPr>
                    </a:p>
                  </a:txBody>
                  <a:tcPr marL="9525" marR="9525" marT="9525" marB="0" anchor="ctr"/>
                </a:tc>
                <a:tc rowSpan="3">
                  <a:txBody>
                    <a:bodyPr/>
                    <a:lstStyle/>
                    <a:p>
                      <a:pPr algn="l" fontAlgn="ctr"/>
                      <a:r>
                        <a:rPr lang="en-IN" sz="1200" u="none" strike="noStrike">
                          <a:effectLst/>
                        </a:rPr>
                        <a:t>Left to right</a:t>
                      </a:r>
                      <a:endParaRPr lang="en-IN" sz="1200" b="0" i="0" u="none" strike="noStrike">
                        <a:solidFill>
                          <a:srgbClr val="2B2A29"/>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378554399"/>
                  </a:ext>
                </a:extLst>
              </a:tr>
              <a:tr h="190500">
                <a:tc vMerge="1">
                  <a:txBody>
                    <a:bodyPr/>
                    <a:lstStyle/>
                    <a:p>
                      <a:endParaRPr lang="en-IN"/>
                    </a:p>
                  </a:txBody>
                  <a:tcPr/>
                </a:tc>
                <a:tc>
                  <a:txBody>
                    <a:bodyPr/>
                    <a:lstStyle/>
                    <a:p>
                      <a:pPr algn="l" fontAlgn="ctr"/>
                      <a:r>
                        <a:rPr lang="en-IN" sz="1200" b="1" u="none" strike="noStrike" dirty="0">
                          <a:effectLst/>
                        </a:rPr>
                        <a:t>&gt;&gt;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US" sz="1200" u="none" strike="noStrike">
                          <a:effectLst/>
                        </a:rPr>
                        <a:t>Bitwise right shift with sign extension</a:t>
                      </a:r>
                      <a:endParaRPr lang="en-US"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691449415"/>
                  </a:ext>
                </a:extLst>
              </a:tr>
              <a:tr h="190500">
                <a:tc vMerge="1">
                  <a:txBody>
                    <a:bodyPr/>
                    <a:lstStyle/>
                    <a:p>
                      <a:endParaRPr lang="en-IN"/>
                    </a:p>
                  </a:txBody>
                  <a:tcPr/>
                </a:tc>
                <a:tc>
                  <a:txBody>
                    <a:bodyPr/>
                    <a:lstStyle/>
                    <a:p>
                      <a:pPr algn="l" fontAlgn="ctr"/>
                      <a:r>
                        <a:rPr lang="en-IN" sz="1200" b="1" u="none" strike="noStrike" dirty="0">
                          <a:effectLst/>
                        </a:rPr>
                        <a:t>&gt;&gt;&gt;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US" sz="1200" u="none" strike="noStrike" dirty="0">
                          <a:effectLst/>
                        </a:rPr>
                        <a:t>Bitwise right shift with zero extension</a:t>
                      </a:r>
                      <a:endParaRPr lang="en-US" sz="1200" b="0" i="0" u="none" strike="noStrike" dirty="0">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1668312345"/>
                  </a:ext>
                </a:extLst>
              </a:tr>
            </a:tbl>
          </a:graphicData>
        </a:graphic>
      </p:graphicFrame>
      <p:graphicFrame>
        <p:nvGraphicFramePr>
          <p:cNvPr id="3" name="Table 2">
            <a:extLst>
              <a:ext uri="{FF2B5EF4-FFF2-40B4-BE49-F238E27FC236}">
                <a16:creationId xmlns:a16="http://schemas.microsoft.com/office/drawing/2014/main" id="{7C4C1A21-B909-1E6E-2E5F-EDBE3082A50A}"/>
              </a:ext>
            </a:extLst>
          </p:cNvPr>
          <p:cNvGraphicFramePr>
            <a:graphicFrameLocks noGrp="1"/>
          </p:cNvGraphicFramePr>
          <p:nvPr>
            <p:extLst>
              <p:ext uri="{D42A27DB-BD31-4B8C-83A1-F6EECF244321}">
                <p14:modId xmlns:p14="http://schemas.microsoft.com/office/powerpoint/2010/main" val="3982626672"/>
              </p:ext>
            </p:extLst>
          </p:nvPr>
        </p:nvGraphicFramePr>
        <p:xfrm>
          <a:off x="6085114" y="1362080"/>
          <a:ext cx="5270500" cy="4048120"/>
        </p:xfrm>
        <a:graphic>
          <a:graphicData uri="http://schemas.openxmlformats.org/drawingml/2006/table">
            <a:tbl>
              <a:tblPr>
                <a:tableStyleId>{5C22544A-7EE6-4342-B048-85BDC9FD1C3A}</a:tableStyleId>
              </a:tblPr>
              <a:tblGrid>
                <a:gridCol w="951927">
                  <a:extLst>
                    <a:ext uri="{9D8B030D-6E8A-4147-A177-3AD203B41FA5}">
                      <a16:colId xmlns:a16="http://schemas.microsoft.com/office/drawing/2014/main" val="2157591993"/>
                    </a:ext>
                  </a:extLst>
                </a:gridCol>
                <a:gridCol w="761541">
                  <a:extLst>
                    <a:ext uri="{9D8B030D-6E8A-4147-A177-3AD203B41FA5}">
                      <a16:colId xmlns:a16="http://schemas.microsoft.com/office/drawing/2014/main" val="3845288331"/>
                    </a:ext>
                  </a:extLst>
                </a:gridCol>
                <a:gridCol w="2538471">
                  <a:extLst>
                    <a:ext uri="{9D8B030D-6E8A-4147-A177-3AD203B41FA5}">
                      <a16:colId xmlns:a16="http://schemas.microsoft.com/office/drawing/2014/main" val="3388141827"/>
                    </a:ext>
                  </a:extLst>
                </a:gridCol>
                <a:gridCol w="1018561">
                  <a:extLst>
                    <a:ext uri="{9D8B030D-6E8A-4147-A177-3AD203B41FA5}">
                      <a16:colId xmlns:a16="http://schemas.microsoft.com/office/drawing/2014/main" val="2047327777"/>
                    </a:ext>
                  </a:extLst>
                </a:gridCol>
              </a:tblGrid>
              <a:tr h="210006">
                <a:tc>
                  <a:txBody>
                    <a:bodyPr/>
                    <a:lstStyle/>
                    <a:p>
                      <a:pPr algn="l" fontAlgn="t"/>
                      <a:r>
                        <a:rPr lang="en-IN" sz="1200" b="1" u="none" strike="noStrike" dirty="0">
                          <a:effectLst/>
                        </a:rPr>
                        <a:t>Precedence</a:t>
                      </a:r>
                      <a:endParaRPr lang="en-IN" sz="1200" b="1" i="0" u="none" strike="noStrike" dirty="0">
                        <a:solidFill>
                          <a:srgbClr val="FFFFFF"/>
                        </a:solidFill>
                        <a:effectLst/>
                        <a:latin typeface="Arial" panose="020B0604020202020204" pitchFamily="34" charset="0"/>
                      </a:endParaRPr>
                    </a:p>
                  </a:txBody>
                  <a:tcPr marL="9525" marR="9525" marT="9525" marB="0"/>
                </a:tc>
                <a:tc>
                  <a:txBody>
                    <a:bodyPr/>
                    <a:lstStyle/>
                    <a:p>
                      <a:pPr algn="l" fontAlgn="t"/>
                      <a:r>
                        <a:rPr lang="en-IN" sz="1200" b="1" u="none" strike="noStrike">
                          <a:effectLst/>
                        </a:rPr>
                        <a:t>Operator</a:t>
                      </a:r>
                      <a:endParaRPr lang="en-IN" sz="1200" b="1" i="0" u="none" strike="noStrike">
                        <a:solidFill>
                          <a:srgbClr val="FFFFFF"/>
                        </a:solidFill>
                        <a:effectLst/>
                        <a:latin typeface="Arial" panose="020B0604020202020204" pitchFamily="34" charset="0"/>
                      </a:endParaRPr>
                    </a:p>
                  </a:txBody>
                  <a:tcPr marL="9525" marR="9525" marT="9525" marB="0"/>
                </a:tc>
                <a:tc>
                  <a:txBody>
                    <a:bodyPr/>
                    <a:lstStyle/>
                    <a:p>
                      <a:pPr algn="l" fontAlgn="t"/>
                      <a:r>
                        <a:rPr lang="en-IN" sz="1200" b="1" u="none" strike="noStrike" dirty="0">
                          <a:effectLst/>
                        </a:rPr>
                        <a:t>Type</a:t>
                      </a:r>
                      <a:endParaRPr lang="en-IN" sz="1200" b="1" i="0" u="none" strike="noStrike" dirty="0">
                        <a:solidFill>
                          <a:srgbClr val="FFFFFF"/>
                        </a:solidFill>
                        <a:effectLst/>
                        <a:latin typeface="Arial" panose="020B0604020202020204" pitchFamily="34" charset="0"/>
                      </a:endParaRPr>
                    </a:p>
                  </a:txBody>
                  <a:tcPr marL="9525" marR="9525" marT="9525" marB="0"/>
                </a:tc>
                <a:tc>
                  <a:txBody>
                    <a:bodyPr/>
                    <a:lstStyle/>
                    <a:p>
                      <a:pPr algn="l" fontAlgn="t"/>
                      <a:r>
                        <a:rPr lang="en-IN" sz="1200" b="1" u="none" strike="noStrike" dirty="0">
                          <a:effectLst/>
                        </a:rPr>
                        <a:t>Associativity</a:t>
                      </a:r>
                      <a:endParaRPr lang="en-IN" sz="1200" b="1" i="0" u="none" strike="noStrike" dirty="0">
                        <a:solidFill>
                          <a:srgbClr val="FFFFFF"/>
                        </a:solidFill>
                        <a:effectLst/>
                        <a:latin typeface="Arial" panose="020B0604020202020204" pitchFamily="34" charset="0"/>
                      </a:endParaRPr>
                    </a:p>
                  </a:txBody>
                  <a:tcPr marL="9525" marR="9525" marT="9525" marB="0"/>
                </a:tc>
                <a:extLst>
                  <a:ext uri="{0D108BD9-81ED-4DB2-BD59-A6C34878D82A}">
                    <a16:rowId xmlns:a16="http://schemas.microsoft.com/office/drawing/2014/main" val="3551025344"/>
                  </a:ext>
                </a:extLst>
              </a:tr>
              <a:tr h="202006">
                <a:tc rowSpan="5">
                  <a:txBody>
                    <a:bodyPr/>
                    <a:lstStyle/>
                    <a:p>
                      <a:pPr algn="r" fontAlgn="ctr"/>
                      <a:r>
                        <a:rPr lang="en-IN" sz="1200" u="none" strike="noStrike">
                          <a:effectLst/>
                        </a:rPr>
                        <a:t>7</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b="1" u="none" strike="noStrike" dirty="0">
                          <a:effectLst/>
                        </a:rPr>
                        <a:t>&lt;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Relational less than</a:t>
                      </a:r>
                      <a:endParaRPr lang="en-IN" sz="1200" b="0" i="0" u="none" strike="noStrike">
                        <a:solidFill>
                          <a:srgbClr val="2B2A29"/>
                        </a:solidFill>
                        <a:effectLst/>
                        <a:latin typeface="Arial" panose="020B0604020202020204" pitchFamily="34" charset="0"/>
                      </a:endParaRPr>
                    </a:p>
                  </a:txBody>
                  <a:tcPr marL="9525" marR="9525" marT="9525" marB="0" anchor="ctr"/>
                </a:tc>
                <a:tc rowSpan="5">
                  <a:txBody>
                    <a:bodyPr/>
                    <a:lstStyle/>
                    <a:p>
                      <a:pPr algn="l" fontAlgn="ctr"/>
                      <a:r>
                        <a:rPr lang="en-IN" sz="1200" u="none" strike="noStrike">
                          <a:effectLst/>
                        </a:rPr>
                        <a:t>Left to right</a:t>
                      </a:r>
                      <a:endParaRPr lang="en-IN" sz="1200" b="0" i="0" u="none" strike="noStrike">
                        <a:solidFill>
                          <a:srgbClr val="2B2A29"/>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36824430"/>
                  </a:ext>
                </a:extLst>
              </a:tr>
              <a:tr h="202006">
                <a:tc vMerge="1">
                  <a:txBody>
                    <a:bodyPr/>
                    <a:lstStyle/>
                    <a:p>
                      <a:endParaRPr lang="en-IN"/>
                    </a:p>
                  </a:txBody>
                  <a:tcPr/>
                </a:tc>
                <a:tc>
                  <a:txBody>
                    <a:bodyPr/>
                    <a:lstStyle/>
                    <a:p>
                      <a:pPr algn="l" fontAlgn="ctr"/>
                      <a:r>
                        <a:rPr lang="en-IN" sz="1200" b="1" u="none" strike="noStrike">
                          <a:effectLst/>
                        </a:rPr>
                        <a:t>&lt;=</a:t>
                      </a:r>
                      <a:endParaRPr lang="en-IN" sz="1200" b="1"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US" sz="1200" u="none" strike="noStrike">
                          <a:effectLst/>
                        </a:rPr>
                        <a:t>Relational less than or equal</a:t>
                      </a:r>
                      <a:endParaRPr lang="en-US"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2040668597"/>
                  </a:ext>
                </a:extLst>
              </a:tr>
              <a:tr h="202006">
                <a:tc vMerge="1">
                  <a:txBody>
                    <a:bodyPr/>
                    <a:lstStyle/>
                    <a:p>
                      <a:endParaRPr lang="en-IN"/>
                    </a:p>
                  </a:txBody>
                  <a:tcPr/>
                </a:tc>
                <a:tc>
                  <a:txBody>
                    <a:bodyPr/>
                    <a:lstStyle/>
                    <a:p>
                      <a:pPr algn="l" fontAlgn="ctr"/>
                      <a:r>
                        <a:rPr lang="en-IN" sz="1200" b="1" u="none" strike="noStrike">
                          <a:effectLst/>
                        </a:rPr>
                        <a:t>&gt;</a:t>
                      </a:r>
                      <a:endParaRPr lang="en-IN" sz="1200" b="1"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Relational greater than</a:t>
                      </a:r>
                      <a:endParaRPr lang="en-IN"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491231255"/>
                  </a:ext>
                </a:extLst>
              </a:tr>
              <a:tr h="202006">
                <a:tc vMerge="1">
                  <a:txBody>
                    <a:bodyPr/>
                    <a:lstStyle/>
                    <a:p>
                      <a:endParaRPr lang="en-IN"/>
                    </a:p>
                  </a:txBody>
                  <a:tcPr/>
                </a:tc>
                <a:tc>
                  <a:txBody>
                    <a:bodyPr/>
                    <a:lstStyle/>
                    <a:p>
                      <a:pPr algn="l" fontAlgn="ctr"/>
                      <a:r>
                        <a:rPr lang="en-IN" sz="1200" b="1" u="none" strike="noStrike" dirty="0">
                          <a:effectLst/>
                        </a:rPr>
                        <a:t>&gt;=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US" sz="1200" u="none" strike="noStrike">
                          <a:effectLst/>
                        </a:rPr>
                        <a:t>Relational greater than or equal</a:t>
                      </a:r>
                      <a:endParaRPr lang="en-US"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1500371040"/>
                  </a:ext>
                </a:extLst>
              </a:tr>
              <a:tr h="202006">
                <a:tc vMerge="1">
                  <a:txBody>
                    <a:bodyPr/>
                    <a:lstStyle/>
                    <a:p>
                      <a:endParaRPr lang="en-IN"/>
                    </a:p>
                  </a:txBody>
                  <a:tcPr/>
                </a:tc>
                <a:tc>
                  <a:txBody>
                    <a:bodyPr/>
                    <a:lstStyle/>
                    <a:p>
                      <a:pPr algn="l" fontAlgn="ctr"/>
                      <a:r>
                        <a:rPr lang="en-IN" sz="1200" b="1" u="none" strike="noStrike">
                          <a:effectLst/>
                        </a:rPr>
                        <a:t>instanceof</a:t>
                      </a:r>
                      <a:endParaRPr lang="en-IN" sz="1200" b="1"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Type comparison (objects only)</a:t>
                      </a:r>
                      <a:endParaRPr lang="en-IN"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1858219216"/>
                  </a:ext>
                </a:extLst>
              </a:tr>
              <a:tr h="202006">
                <a:tc rowSpan="2">
                  <a:txBody>
                    <a:bodyPr/>
                    <a:lstStyle/>
                    <a:p>
                      <a:pPr algn="r" fontAlgn="ctr"/>
                      <a:r>
                        <a:rPr lang="en-IN" sz="1200" u="none" strike="noStrike">
                          <a:effectLst/>
                        </a:rPr>
                        <a:t>8</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Relational is equal to</a:t>
                      </a:r>
                      <a:endParaRPr lang="en-IN" sz="1200" b="0" i="0" u="none" strike="noStrike">
                        <a:solidFill>
                          <a:srgbClr val="2B2A29"/>
                        </a:solidFill>
                        <a:effectLst/>
                        <a:latin typeface="Arial" panose="020B0604020202020204" pitchFamily="34" charset="0"/>
                      </a:endParaRPr>
                    </a:p>
                  </a:txBody>
                  <a:tcPr marL="9525" marR="9525" marT="9525" marB="0" anchor="ctr"/>
                </a:tc>
                <a:tc rowSpan="2">
                  <a:txBody>
                    <a:bodyPr/>
                    <a:lstStyle/>
                    <a:p>
                      <a:pPr algn="l" fontAlgn="ctr"/>
                      <a:r>
                        <a:rPr lang="en-IN" sz="1200" u="none" strike="noStrike">
                          <a:effectLst/>
                        </a:rPr>
                        <a:t>Left to right</a:t>
                      </a:r>
                      <a:endParaRPr lang="en-IN" sz="1200" b="0" i="0" u="none" strike="noStrike">
                        <a:solidFill>
                          <a:srgbClr val="2B2A29"/>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21957525"/>
                  </a:ext>
                </a:extLst>
              </a:tr>
              <a:tr h="202006">
                <a:tc vMerge="1">
                  <a:txBody>
                    <a:bodyPr/>
                    <a:lstStyle/>
                    <a:p>
                      <a:endParaRPr lang="en-IN"/>
                    </a:p>
                  </a:txBody>
                  <a:tcPr/>
                </a:tc>
                <a:tc>
                  <a:txBody>
                    <a:bodyPr/>
                    <a:lstStyle/>
                    <a:p>
                      <a:pPr algn="l" fontAlgn="ctr"/>
                      <a:r>
                        <a:rPr lang="en-IN" sz="1200" b="1" u="none" strike="noStrike">
                          <a:effectLst/>
                        </a:rPr>
                        <a:t>!=</a:t>
                      </a:r>
                      <a:endParaRPr lang="en-IN" sz="1200" b="1"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US" sz="1200" u="none" strike="noStrike">
                          <a:effectLst/>
                        </a:rPr>
                        <a:t>Relational is not equal to</a:t>
                      </a:r>
                      <a:endParaRPr lang="en-US"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1371748812"/>
                  </a:ext>
                </a:extLst>
              </a:tr>
              <a:tr h="202006">
                <a:tc>
                  <a:txBody>
                    <a:bodyPr/>
                    <a:lstStyle/>
                    <a:p>
                      <a:pPr algn="r" fontAlgn="ctr"/>
                      <a:r>
                        <a:rPr lang="en-IN" sz="1200" u="none" strike="noStrike">
                          <a:effectLst/>
                        </a:rPr>
                        <a:t>9</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b="1" u="none" strike="noStrike" dirty="0">
                          <a:effectLst/>
                        </a:rPr>
                        <a:t>&amp;</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Bitwise AND</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Left to right</a:t>
                      </a:r>
                      <a:endParaRPr lang="en-IN" sz="1200" b="0" i="0" u="none" strike="noStrike">
                        <a:solidFill>
                          <a:srgbClr val="2B2A29"/>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78265451"/>
                  </a:ext>
                </a:extLst>
              </a:tr>
              <a:tr h="202006">
                <a:tc>
                  <a:txBody>
                    <a:bodyPr/>
                    <a:lstStyle/>
                    <a:p>
                      <a:pPr algn="r" fontAlgn="ctr"/>
                      <a:r>
                        <a:rPr lang="en-IN" sz="1200" u="none" strike="noStrike">
                          <a:effectLst/>
                        </a:rPr>
                        <a:t>10</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Bitwise exclusive OR</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Left to right</a:t>
                      </a:r>
                      <a:endParaRPr lang="en-IN" sz="1200" b="0" i="0" u="none" strike="noStrike">
                        <a:solidFill>
                          <a:srgbClr val="2B2A29"/>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164200202"/>
                  </a:ext>
                </a:extLst>
              </a:tr>
              <a:tr h="202006">
                <a:tc>
                  <a:txBody>
                    <a:bodyPr/>
                    <a:lstStyle/>
                    <a:p>
                      <a:pPr algn="r" fontAlgn="ctr"/>
                      <a:r>
                        <a:rPr lang="en-IN" sz="1200" u="none" strike="noStrike">
                          <a:effectLst/>
                        </a:rPr>
                        <a:t>11</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b="1" u="none" strike="noStrike">
                          <a:effectLst/>
                        </a:rPr>
                        <a:t>|</a:t>
                      </a:r>
                      <a:endParaRPr lang="en-IN" sz="1200" b="1"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Bitwise inclusive OR</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Left to right</a:t>
                      </a:r>
                      <a:endParaRPr lang="en-IN" sz="1200" b="0" i="0" u="none" strike="noStrike">
                        <a:solidFill>
                          <a:srgbClr val="2B2A29"/>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49100748"/>
                  </a:ext>
                </a:extLst>
              </a:tr>
              <a:tr h="202006">
                <a:tc>
                  <a:txBody>
                    <a:bodyPr/>
                    <a:lstStyle/>
                    <a:p>
                      <a:pPr algn="r" fontAlgn="ctr"/>
                      <a:r>
                        <a:rPr lang="en-IN" sz="1200" u="none" strike="noStrike">
                          <a:effectLst/>
                        </a:rPr>
                        <a:t>12</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b="1" u="none" strike="noStrike" dirty="0">
                          <a:effectLst/>
                        </a:rPr>
                        <a:t>&amp;&amp;</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Logical AND</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Left to right</a:t>
                      </a:r>
                      <a:endParaRPr lang="en-IN" sz="1200" b="0" i="0" u="none" strike="noStrike">
                        <a:solidFill>
                          <a:srgbClr val="2B2A29"/>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311582904"/>
                  </a:ext>
                </a:extLst>
              </a:tr>
              <a:tr h="202006">
                <a:tc>
                  <a:txBody>
                    <a:bodyPr/>
                    <a:lstStyle/>
                    <a:p>
                      <a:pPr algn="r" fontAlgn="ctr"/>
                      <a:r>
                        <a:rPr lang="en-IN" sz="1200" u="none" strike="noStrike">
                          <a:effectLst/>
                        </a:rPr>
                        <a:t>13</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Logical OR</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Left to right</a:t>
                      </a:r>
                      <a:endParaRPr lang="en-IN" sz="1200" b="0" i="0" u="none" strike="noStrike">
                        <a:solidFill>
                          <a:srgbClr val="2B2A29"/>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771724929"/>
                  </a:ext>
                </a:extLst>
              </a:tr>
              <a:tr h="202006">
                <a:tc>
                  <a:txBody>
                    <a:bodyPr/>
                    <a:lstStyle/>
                    <a:p>
                      <a:pPr algn="r" fontAlgn="ctr"/>
                      <a:r>
                        <a:rPr lang="en-IN" sz="1200" u="none" strike="noStrike">
                          <a:effectLst/>
                        </a:rPr>
                        <a:t>14</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b="1" u="none" strike="noStrike" dirty="0">
                          <a:effectLst/>
                        </a:rPr>
                        <a:t>? :</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Ternary conditional</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Right to left</a:t>
                      </a:r>
                      <a:endParaRPr lang="en-IN" sz="1200" b="0" i="0" u="none" strike="noStrike">
                        <a:solidFill>
                          <a:srgbClr val="2B2A29"/>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87614479"/>
                  </a:ext>
                </a:extLst>
              </a:tr>
              <a:tr h="202006">
                <a:tc rowSpan="6">
                  <a:txBody>
                    <a:bodyPr/>
                    <a:lstStyle/>
                    <a:p>
                      <a:pPr algn="r" fontAlgn="ctr"/>
                      <a:r>
                        <a:rPr lang="en-IN" sz="1200" u="none" strike="noStrike">
                          <a:effectLst/>
                        </a:rPr>
                        <a:t>15</a:t>
                      </a:r>
                      <a:endParaRPr lang="en-IN" sz="1200" b="0" i="0" u="none" strike="noStrike">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dirty="0">
                          <a:effectLst/>
                        </a:rPr>
                        <a:t>Assignment</a:t>
                      </a:r>
                      <a:endParaRPr lang="en-IN" sz="1200" b="0" i="0" u="none" strike="noStrike" dirty="0">
                        <a:solidFill>
                          <a:srgbClr val="2B2A29"/>
                        </a:solidFill>
                        <a:effectLst/>
                        <a:latin typeface="Arial" panose="020B0604020202020204" pitchFamily="34" charset="0"/>
                      </a:endParaRPr>
                    </a:p>
                  </a:txBody>
                  <a:tcPr marL="9525" marR="9525" marT="9525" marB="0" anchor="ctr"/>
                </a:tc>
                <a:tc rowSpan="6">
                  <a:txBody>
                    <a:bodyPr/>
                    <a:lstStyle/>
                    <a:p>
                      <a:pPr algn="l" fontAlgn="ctr"/>
                      <a:r>
                        <a:rPr lang="en-IN" sz="1200" u="none" strike="noStrike">
                          <a:effectLst/>
                        </a:rPr>
                        <a:t>Right to left</a:t>
                      </a:r>
                      <a:endParaRPr lang="en-IN" sz="1200" b="0" i="0" u="none" strike="noStrike">
                        <a:solidFill>
                          <a:srgbClr val="2B2A29"/>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096142702"/>
                  </a:ext>
                </a:extLst>
              </a:tr>
              <a:tr h="202006">
                <a:tc vMerge="1">
                  <a:txBody>
                    <a:bodyPr/>
                    <a:lstStyle/>
                    <a:p>
                      <a:endParaRPr lang="en-IN"/>
                    </a:p>
                  </a:txBody>
                  <a:tcP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dirty="0">
                          <a:effectLst/>
                        </a:rPr>
                        <a:t>Addition assignment</a:t>
                      </a:r>
                      <a:endParaRPr lang="en-IN" sz="1200" b="0" i="0" u="none" strike="noStrike" dirty="0">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3055636932"/>
                  </a:ext>
                </a:extLst>
              </a:tr>
              <a:tr h="202006">
                <a:tc vMerge="1">
                  <a:txBody>
                    <a:bodyPr/>
                    <a:lstStyle/>
                    <a:p>
                      <a:endParaRPr lang="en-IN"/>
                    </a:p>
                  </a:txBody>
                  <a:tcP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dirty="0">
                          <a:effectLst/>
                        </a:rPr>
                        <a:t>Subtraction assignment</a:t>
                      </a:r>
                      <a:endParaRPr lang="en-IN" sz="1200" b="0" i="0" u="none" strike="noStrike" dirty="0">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2585602189"/>
                  </a:ext>
                </a:extLst>
              </a:tr>
              <a:tr h="202006">
                <a:tc vMerge="1">
                  <a:txBody>
                    <a:bodyPr/>
                    <a:lstStyle/>
                    <a:p>
                      <a:endParaRPr lang="en-IN"/>
                    </a:p>
                  </a:txBody>
                  <a:tcP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dirty="0">
                          <a:effectLst/>
                        </a:rPr>
                        <a:t>Multiplication assignment</a:t>
                      </a:r>
                      <a:endParaRPr lang="en-IN" sz="1200" b="0" i="0" u="none" strike="noStrike" dirty="0">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663279675"/>
                  </a:ext>
                </a:extLst>
              </a:tr>
              <a:tr h="202006">
                <a:tc vMerge="1">
                  <a:txBody>
                    <a:bodyPr/>
                    <a:lstStyle/>
                    <a:p>
                      <a:endParaRPr lang="en-IN"/>
                    </a:p>
                  </a:txBody>
                  <a:tcP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a:effectLst/>
                        </a:rPr>
                        <a:t>Division assignment</a:t>
                      </a:r>
                      <a:endParaRPr lang="en-IN" sz="1200" b="0" i="0" u="none" strike="noStrike">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2917629607"/>
                  </a:ext>
                </a:extLst>
              </a:tr>
              <a:tr h="202006">
                <a:tc vMerge="1">
                  <a:txBody>
                    <a:bodyPr/>
                    <a:lstStyle/>
                    <a:p>
                      <a:endParaRPr lang="en-IN"/>
                    </a:p>
                  </a:txBody>
                  <a:tcPr/>
                </a:tc>
                <a:tc>
                  <a:txBody>
                    <a:bodyPr/>
                    <a:lstStyle/>
                    <a:p>
                      <a:pPr algn="l" fontAlgn="ctr"/>
                      <a:r>
                        <a:rPr lang="en-IN" sz="1200" b="1" u="none" strike="noStrike" dirty="0">
                          <a:effectLst/>
                        </a:rPr>
                        <a:t>%=</a:t>
                      </a:r>
                      <a:endParaRPr lang="en-IN" sz="1200" b="1" i="0" u="none" strike="noStrike" dirty="0">
                        <a:solidFill>
                          <a:srgbClr val="2B2A29"/>
                        </a:solidFill>
                        <a:effectLst/>
                        <a:latin typeface="Arial" panose="020B0604020202020204" pitchFamily="34" charset="0"/>
                      </a:endParaRPr>
                    </a:p>
                  </a:txBody>
                  <a:tcPr marL="9525" marR="9525" marT="9525" marB="0" anchor="ctr"/>
                </a:tc>
                <a:tc>
                  <a:txBody>
                    <a:bodyPr/>
                    <a:lstStyle/>
                    <a:p>
                      <a:pPr algn="l" fontAlgn="ctr"/>
                      <a:r>
                        <a:rPr lang="en-IN" sz="1200" u="none" strike="noStrike" dirty="0">
                          <a:effectLst/>
                        </a:rPr>
                        <a:t>Modulus assignment</a:t>
                      </a:r>
                      <a:endParaRPr lang="en-IN" sz="1200" b="0" i="0" u="none" strike="noStrike" dirty="0">
                        <a:solidFill>
                          <a:srgbClr val="2B2A29"/>
                        </a:solidFill>
                        <a:effectLst/>
                        <a:latin typeface="Arial" panose="020B0604020202020204" pitchFamily="34" charset="0"/>
                      </a:endParaRPr>
                    </a:p>
                  </a:txBody>
                  <a:tcPr marL="9525" marR="9525" marT="9525" marB="0" anchor="ctr"/>
                </a:tc>
                <a:tc vMerge="1">
                  <a:txBody>
                    <a:bodyPr/>
                    <a:lstStyle/>
                    <a:p>
                      <a:endParaRPr lang="en-IN"/>
                    </a:p>
                  </a:txBody>
                  <a:tcPr/>
                </a:tc>
                <a:extLst>
                  <a:ext uri="{0D108BD9-81ED-4DB2-BD59-A6C34878D82A}">
                    <a16:rowId xmlns:a16="http://schemas.microsoft.com/office/drawing/2014/main" val="2117459116"/>
                  </a:ext>
                </a:extLst>
              </a:tr>
            </a:tbl>
          </a:graphicData>
        </a:graphic>
      </p:graphicFrame>
    </p:spTree>
    <p:extLst>
      <p:ext uri="{BB962C8B-B14F-4D97-AF65-F5344CB8AC3E}">
        <p14:creationId xmlns:p14="http://schemas.microsoft.com/office/powerpoint/2010/main" val="31011435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29A662-E105-4DCD-B841-5AE7DE607E52}"/>
              </a:ext>
            </a:extLst>
          </p:cNvPr>
          <p:cNvSpPr/>
          <p:nvPr/>
        </p:nvSpPr>
        <p:spPr>
          <a:xfrm>
            <a:off x="286287" y="990600"/>
            <a:ext cx="12192000" cy="1323439"/>
          </a:xfrm>
          <a:prstGeom prst="rect">
            <a:avLst/>
          </a:prstGeom>
        </p:spPr>
        <p:txBody>
          <a:bodyPr wrap="square">
            <a:spAutoFit/>
          </a:bodyPr>
          <a:lstStyle/>
          <a:p>
            <a:pPr algn="ctr"/>
            <a:r>
              <a:rPr lang="en-US" sz="8000" b="1" dirty="0">
                <a:solidFill>
                  <a:schemeClr val="tx2">
                    <a:lumMod val="60000"/>
                    <a:lumOff val="40000"/>
                  </a:schemeClr>
                </a:solidFill>
                <a:latin typeface="Nunito Sans" panose="00000500000000000000" pitchFamily="2" charset="0"/>
              </a:rPr>
              <a:t>THANK YOU</a:t>
            </a:r>
            <a:endParaRPr lang="en-US" sz="8000" b="1" dirty="0">
              <a:solidFill>
                <a:schemeClr val="tx2">
                  <a:lumMod val="60000"/>
                  <a:lumOff val="40000"/>
                </a:schemeClr>
              </a:solidFill>
            </a:endParaRPr>
          </a:p>
        </p:txBody>
      </p:sp>
      <p:pic>
        <p:nvPicPr>
          <p:cNvPr id="2" name="Picture 1">
            <a:extLst>
              <a:ext uri="{FF2B5EF4-FFF2-40B4-BE49-F238E27FC236}">
                <a16:creationId xmlns:a16="http://schemas.microsoft.com/office/drawing/2014/main" id="{17270ADB-67C3-7912-0753-600C5F0A6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grpSp>
        <p:nvGrpSpPr>
          <p:cNvPr id="3" name="Group 2">
            <a:extLst>
              <a:ext uri="{FF2B5EF4-FFF2-40B4-BE49-F238E27FC236}">
                <a16:creationId xmlns:a16="http://schemas.microsoft.com/office/drawing/2014/main" id="{0031D759-A441-2DE1-8AC4-A095C3273689}"/>
              </a:ext>
            </a:extLst>
          </p:cNvPr>
          <p:cNvGrpSpPr/>
          <p:nvPr/>
        </p:nvGrpSpPr>
        <p:grpSpPr>
          <a:xfrm flipH="1">
            <a:off x="-1" y="1981201"/>
            <a:ext cx="6058173" cy="4876800"/>
            <a:chOff x="7966969" y="2260887"/>
            <a:chExt cx="4225031" cy="4615403"/>
          </a:xfrm>
          <a:solidFill>
            <a:srgbClr val="92D050"/>
          </a:solidFill>
        </p:grpSpPr>
        <p:sp>
          <p:nvSpPr>
            <p:cNvPr id="4" name="Isosceles Triangle 3">
              <a:extLst>
                <a:ext uri="{FF2B5EF4-FFF2-40B4-BE49-F238E27FC236}">
                  <a16:creationId xmlns:a16="http://schemas.microsoft.com/office/drawing/2014/main" id="{FC64FF06-DF09-FBF9-9A8B-F1DA2EBF6C73}"/>
                </a:ext>
              </a:extLst>
            </p:cNvPr>
            <p:cNvSpPr/>
            <p:nvPr/>
          </p:nvSpPr>
          <p:spPr>
            <a:xfrm>
              <a:off x="8807355" y="4597114"/>
              <a:ext cx="3384645" cy="2279176"/>
            </a:xfrm>
            <a:prstGeom prst="triangle">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314F3538-042B-7FB3-849A-9068AD0AA146}"/>
                </a:ext>
              </a:extLst>
            </p:cNvPr>
            <p:cNvSpPr/>
            <p:nvPr/>
          </p:nvSpPr>
          <p:spPr>
            <a:xfrm rot="16200000">
              <a:off x="7780928" y="2446928"/>
              <a:ext cx="4597113" cy="4225031"/>
            </a:xfrm>
            <a:prstGeom prst="triangle">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2251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440540" cy="646331"/>
          </a:xfrm>
          <a:prstGeom prst="rect">
            <a:avLst/>
          </a:prstGeom>
          <a:noFill/>
        </p:spPr>
        <p:txBody>
          <a:bodyPr wrap="none" rtlCol="0">
            <a:spAutoFit/>
          </a:bodyPr>
          <a:lstStyle/>
          <a:p>
            <a:r>
              <a:rPr lang="en-US" sz="3600" b="1" dirty="0"/>
              <a:t>DATA TYPES</a:t>
            </a:r>
            <a:endParaRPr lang="en-IN" sz="3600" b="1" dirty="0"/>
          </a:p>
        </p:txBody>
      </p:sp>
      <p:sp>
        <p:nvSpPr>
          <p:cNvPr id="6" name="TextBox 5">
            <a:extLst>
              <a:ext uri="{FF2B5EF4-FFF2-40B4-BE49-F238E27FC236}">
                <a16:creationId xmlns:a16="http://schemas.microsoft.com/office/drawing/2014/main" id="{2E4FE862-1CA3-4B12-C871-43CC166E3546}"/>
              </a:ext>
            </a:extLst>
          </p:cNvPr>
          <p:cNvSpPr txBox="1"/>
          <p:nvPr/>
        </p:nvSpPr>
        <p:spPr>
          <a:xfrm>
            <a:off x="609600" y="1108075"/>
            <a:ext cx="10439400" cy="3785652"/>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Examples:</a:t>
            </a:r>
          </a:p>
          <a:p>
            <a:endParaRPr lang="en-US" sz="2400" b="1" dirty="0">
              <a:solidFill>
                <a:srgbClr val="267F99"/>
              </a:solidFill>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b="0" dirty="0">
                <a:solidFill>
                  <a:srgbClr val="267F99"/>
                </a:solidFill>
                <a:effectLst/>
                <a:latin typeface="Arial" panose="020B0604020202020204" pitchFamily="34" charset="0"/>
                <a:cs typeface="Arial" panose="020B0604020202020204" pitchFamily="34" charset="0"/>
              </a:rPr>
              <a:t>byte</a:t>
            </a:r>
            <a:r>
              <a:rPr lang="en-US" sz="2400" b="0" dirty="0">
                <a:solidFill>
                  <a:srgbClr val="3B3B3B"/>
                </a:solidFill>
                <a:effectLst/>
                <a:latin typeface="Arial" panose="020B0604020202020204" pitchFamily="34" charset="0"/>
                <a:cs typeface="Arial" panose="020B0604020202020204" pitchFamily="34" charset="0"/>
              </a:rPr>
              <a:t>  </a:t>
            </a:r>
            <a:r>
              <a:rPr lang="en-US" sz="2400" b="0" dirty="0" err="1">
                <a:solidFill>
                  <a:srgbClr val="001080"/>
                </a:solidFill>
                <a:effectLst/>
                <a:latin typeface="Arial" panose="020B0604020202020204" pitchFamily="34" charset="0"/>
                <a:cs typeface="Arial" panose="020B0604020202020204" pitchFamily="34" charset="0"/>
              </a:rPr>
              <a:t>smallNumber</a:t>
            </a:r>
            <a:r>
              <a:rPr lang="en-US" sz="2400" b="0" dirty="0">
                <a:solidFill>
                  <a:srgbClr val="3B3B3B"/>
                </a:solidFill>
                <a:effectLst/>
                <a:latin typeface="Arial" panose="020B0604020202020204" pitchFamily="34" charset="0"/>
                <a:cs typeface="Arial" panose="020B0604020202020204" pitchFamily="34" charset="0"/>
              </a:rPr>
              <a:t> </a:t>
            </a:r>
            <a:r>
              <a:rPr lang="en-US" sz="2400" b="0" dirty="0">
                <a:solidFill>
                  <a:srgbClr val="000000"/>
                </a:solidFill>
                <a:effectLst/>
                <a:latin typeface="Arial" panose="020B0604020202020204" pitchFamily="34" charset="0"/>
                <a:cs typeface="Arial" panose="020B0604020202020204" pitchFamily="34" charset="0"/>
              </a:rPr>
              <a:t>=</a:t>
            </a:r>
            <a:r>
              <a:rPr lang="en-US" sz="2400" b="0" dirty="0">
                <a:solidFill>
                  <a:srgbClr val="3B3B3B"/>
                </a:solidFill>
                <a:effectLst/>
                <a:latin typeface="Arial" panose="020B0604020202020204" pitchFamily="34" charset="0"/>
                <a:cs typeface="Arial" panose="020B0604020202020204" pitchFamily="34" charset="0"/>
              </a:rPr>
              <a:t> </a:t>
            </a:r>
            <a:r>
              <a:rPr lang="en-US" sz="2400" b="0" dirty="0">
                <a:solidFill>
                  <a:srgbClr val="098658"/>
                </a:solidFill>
                <a:effectLst/>
                <a:latin typeface="Arial" panose="020B0604020202020204" pitchFamily="34" charset="0"/>
                <a:cs typeface="Arial" panose="020B0604020202020204" pitchFamily="34" charset="0"/>
              </a:rPr>
              <a:t>120</a:t>
            </a:r>
            <a:r>
              <a:rPr lang="en-US" sz="2400" b="0" dirty="0">
                <a:solidFill>
                  <a:srgbClr val="3B3B3B"/>
                </a:solidFill>
                <a:effectLst/>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r>
              <a:rPr lang="en-US" sz="2400" b="0" dirty="0">
                <a:solidFill>
                  <a:srgbClr val="267F99"/>
                </a:solidFill>
                <a:effectLst/>
                <a:latin typeface="Arial" panose="020B0604020202020204" pitchFamily="34" charset="0"/>
                <a:cs typeface="Arial" panose="020B0604020202020204" pitchFamily="34" charset="0"/>
              </a:rPr>
              <a:t>short</a:t>
            </a:r>
            <a:r>
              <a:rPr lang="en-US" sz="2400" b="0" dirty="0">
                <a:solidFill>
                  <a:srgbClr val="3B3B3B"/>
                </a:solidFill>
                <a:effectLst/>
                <a:latin typeface="Arial" panose="020B0604020202020204" pitchFamily="34" charset="0"/>
                <a:cs typeface="Arial" panose="020B0604020202020204" pitchFamily="34" charset="0"/>
              </a:rPr>
              <a:t> </a:t>
            </a:r>
            <a:r>
              <a:rPr lang="en-US" sz="2400" b="0" dirty="0" err="1">
                <a:solidFill>
                  <a:srgbClr val="001080"/>
                </a:solidFill>
                <a:effectLst/>
                <a:latin typeface="Arial" panose="020B0604020202020204" pitchFamily="34" charset="0"/>
                <a:cs typeface="Arial" panose="020B0604020202020204" pitchFamily="34" charset="0"/>
              </a:rPr>
              <a:t>shrtNumber</a:t>
            </a:r>
            <a:r>
              <a:rPr lang="en-US" sz="2400" b="0" dirty="0">
                <a:solidFill>
                  <a:srgbClr val="3B3B3B"/>
                </a:solidFill>
                <a:effectLst/>
                <a:latin typeface="Arial" panose="020B0604020202020204" pitchFamily="34" charset="0"/>
                <a:cs typeface="Arial" panose="020B0604020202020204" pitchFamily="34" charset="0"/>
              </a:rPr>
              <a:t>  </a:t>
            </a:r>
            <a:r>
              <a:rPr lang="en-US" sz="2400" b="0" dirty="0">
                <a:solidFill>
                  <a:srgbClr val="000000"/>
                </a:solidFill>
                <a:effectLst/>
                <a:latin typeface="Arial" panose="020B0604020202020204" pitchFamily="34" charset="0"/>
                <a:cs typeface="Arial" panose="020B0604020202020204" pitchFamily="34" charset="0"/>
              </a:rPr>
              <a:t>=</a:t>
            </a:r>
            <a:r>
              <a:rPr lang="en-US" sz="2400" b="0" dirty="0">
                <a:solidFill>
                  <a:srgbClr val="3B3B3B"/>
                </a:solidFill>
                <a:effectLst/>
                <a:latin typeface="Arial" panose="020B0604020202020204" pitchFamily="34" charset="0"/>
                <a:cs typeface="Arial" panose="020B0604020202020204" pitchFamily="34" charset="0"/>
              </a:rPr>
              <a:t> </a:t>
            </a:r>
            <a:r>
              <a:rPr lang="en-US" sz="2400" b="0" dirty="0">
                <a:solidFill>
                  <a:srgbClr val="098658"/>
                </a:solidFill>
                <a:effectLst/>
                <a:latin typeface="Arial" panose="020B0604020202020204" pitchFamily="34" charset="0"/>
                <a:cs typeface="Arial" panose="020B0604020202020204" pitchFamily="34" charset="0"/>
              </a:rPr>
              <a:t>1200</a:t>
            </a:r>
            <a:r>
              <a:rPr lang="en-US" sz="2400" b="0" dirty="0">
                <a:solidFill>
                  <a:srgbClr val="3B3B3B"/>
                </a:solidFill>
                <a:effectLst/>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r>
              <a:rPr lang="en-US" sz="2400" b="0" dirty="0">
                <a:solidFill>
                  <a:srgbClr val="267F99"/>
                </a:solidFill>
                <a:effectLst/>
                <a:latin typeface="Arial" panose="020B0604020202020204" pitchFamily="34" charset="0"/>
                <a:cs typeface="Arial" panose="020B0604020202020204" pitchFamily="34" charset="0"/>
              </a:rPr>
              <a:t>int</a:t>
            </a:r>
            <a:r>
              <a:rPr lang="en-US" sz="2400" b="0" dirty="0">
                <a:solidFill>
                  <a:srgbClr val="3B3B3B"/>
                </a:solidFill>
                <a:effectLst/>
                <a:latin typeface="Arial" panose="020B0604020202020204" pitchFamily="34" charset="0"/>
                <a:cs typeface="Arial" panose="020B0604020202020204" pitchFamily="34" charset="0"/>
              </a:rPr>
              <a:t>   </a:t>
            </a:r>
            <a:r>
              <a:rPr lang="en-US" sz="2400" b="0" dirty="0" err="1">
                <a:solidFill>
                  <a:srgbClr val="001080"/>
                </a:solidFill>
                <a:effectLst/>
                <a:latin typeface="Arial" panose="020B0604020202020204" pitchFamily="34" charset="0"/>
                <a:cs typeface="Arial" panose="020B0604020202020204" pitchFamily="34" charset="0"/>
              </a:rPr>
              <a:t>myNumber</a:t>
            </a:r>
            <a:r>
              <a:rPr lang="en-US" sz="2400" b="0" dirty="0">
                <a:solidFill>
                  <a:srgbClr val="3B3B3B"/>
                </a:solidFill>
                <a:effectLst/>
                <a:latin typeface="Arial" panose="020B0604020202020204" pitchFamily="34" charset="0"/>
                <a:cs typeface="Arial" panose="020B0604020202020204" pitchFamily="34" charset="0"/>
              </a:rPr>
              <a:t>    </a:t>
            </a:r>
            <a:r>
              <a:rPr lang="en-US" sz="2400" b="0" dirty="0">
                <a:solidFill>
                  <a:srgbClr val="000000"/>
                </a:solidFill>
                <a:effectLst/>
                <a:latin typeface="Arial" panose="020B0604020202020204" pitchFamily="34" charset="0"/>
                <a:cs typeface="Arial" panose="020B0604020202020204" pitchFamily="34" charset="0"/>
              </a:rPr>
              <a:t>=</a:t>
            </a:r>
            <a:r>
              <a:rPr lang="en-US" sz="2400" b="0" dirty="0">
                <a:solidFill>
                  <a:srgbClr val="3B3B3B"/>
                </a:solidFill>
                <a:effectLst/>
                <a:latin typeface="Arial" panose="020B0604020202020204" pitchFamily="34" charset="0"/>
                <a:cs typeface="Arial" panose="020B0604020202020204" pitchFamily="34" charset="0"/>
              </a:rPr>
              <a:t> </a:t>
            </a:r>
            <a:r>
              <a:rPr lang="en-US" sz="2400" b="0" dirty="0">
                <a:solidFill>
                  <a:srgbClr val="098658"/>
                </a:solidFill>
                <a:effectLst/>
                <a:latin typeface="Arial" panose="020B0604020202020204" pitchFamily="34" charset="0"/>
                <a:cs typeface="Arial" panose="020B0604020202020204" pitchFamily="34" charset="0"/>
              </a:rPr>
              <a:t>5000000</a:t>
            </a:r>
            <a:r>
              <a:rPr lang="en-US" sz="2400" b="0" dirty="0">
                <a:solidFill>
                  <a:srgbClr val="3B3B3B"/>
                </a:solidFill>
                <a:effectLst/>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r>
              <a:rPr lang="en-US" sz="2400" b="0" dirty="0">
                <a:solidFill>
                  <a:srgbClr val="267F99"/>
                </a:solidFill>
                <a:effectLst/>
                <a:latin typeface="Arial" panose="020B0604020202020204" pitchFamily="34" charset="0"/>
                <a:cs typeface="Arial" panose="020B0604020202020204" pitchFamily="34" charset="0"/>
              </a:rPr>
              <a:t>long</a:t>
            </a:r>
            <a:r>
              <a:rPr lang="en-US" sz="2400" b="0" dirty="0">
                <a:solidFill>
                  <a:srgbClr val="3B3B3B"/>
                </a:solidFill>
                <a:effectLst/>
                <a:latin typeface="Arial" panose="020B0604020202020204" pitchFamily="34" charset="0"/>
                <a:cs typeface="Arial" panose="020B0604020202020204" pitchFamily="34" charset="0"/>
              </a:rPr>
              <a:t>  </a:t>
            </a:r>
            <a:r>
              <a:rPr lang="en-US" sz="2400" b="0" dirty="0" err="1">
                <a:solidFill>
                  <a:srgbClr val="001080"/>
                </a:solidFill>
                <a:effectLst/>
                <a:latin typeface="Arial" panose="020B0604020202020204" pitchFamily="34" charset="0"/>
                <a:cs typeface="Arial" panose="020B0604020202020204" pitchFamily="34" charset="0"/>
              </a:rPr>
              <a:t>largeNumber</a:t>
            </a:r>
            <a:r>
              <a:rPr lang="en-US" sz="2400" b="0" dirty="0">
                <a:solidFill>
                  <a:srgbClr val="3B3B3B"/>
                </a:solidFill>
                <a:effectLst/>
                <a:latin typeface="Arial" panose="020B0604020202020204" pitchFamily="34" charset="0"/>
                <a:cs typeface="Arial" panose="020B0604020202020204" pitchFamily="34" charset="0"/>
              </a:rPr>
              <a:t> </a:t>
            </a:r>
            <a:r>
              <a:rPr lang="en-US" sz="2400" b="0" dirty="0">
                <a:solidFill>
                  <a:srgbClr val="000000"/>
                </a:solidFill>
                <a:effectLst/>
                <a:latin typeface="Arial" panose="020B0604020202020204" pitchFamily="34" charset="0"/>
                <a:cs typeface="Arial" panose="020B0604020202020204" pitchFamily="34" charset="0"/>
              </a:rPr>
              <a:t>=</a:t>
            </a:r>
            <a:r>
              <a:rPr lang="en-US" sz="2400" b="0" dirty="0">
                <a:solidFill>
                  <a:srgbClr val="3B3B3B"/>
                </a:solidFill>
                <a:effectLst/>
                <a:latin typeface="Arial" panose="020B0604020202020204" pitchFamily="34" charset="0"/>
                <a:cs typeface="Arial" panose="020B0604020202020204" pitchFamily="34" charset="0"/>
              </a:rPr>
              <a:t> </a:t>
            </a:r>
            <a:r>
              <a:rPr lang="en-US" sz="2400" b="0" dirty="0">
                <a:solidFill>
                  <a:srgbClr val="098658"/>
                </a:solidFill>
                <a:effectLst/>
                <a:latin typeface="Arial" panose="020B0604020202020204" pitchFamily="34" charset="0"/>
                <a:cs typeface="Arial" panose="020B0604020202020204" pitchFamily="34" charset="0"/>
              </a:rPr>
              <a:t>10000000000L</a:t>
            </a:r>
            <a:r>
              <a:rPr lang="en-US" sz="2400" b="0" dirty="0">
                <a:solidFill>
                  <a:srgbClr val="3B3B3B"/>
                </a:solidFill>
                <a:effectLst/>
                <a:latin typeface="Arial" panose="020B0604020202020204" pitchFamily="34" charset="0"/>
                <a:cs typeface="Arial" panose="020B0604020202020204" pitchFamily="34" charset="0"/>
              </a:rPr>
              <a:t>;</a:t>
            </a:r>
          </a:p>
          <a:p>
            <a:br>
              <a:rPr lang="en-US" sz="2400" b="0" dirty="0">
                <a:solidFill>
                  <a:srgbClr val="3B3B3B"/>
                </a:solidFill>
                <a:effectLst/>
                <a:latin typeface="Arial" panose="020B0604020202020204" pitchFamily="34" charset="0"/>
                <a:cs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suffix </a:t>
            </a:r>
            <a:r>
              <a:rPr kumimoji="0" lang="en-US" altLang="en-US"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L</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required for long literals to distinguish them from int literals. </a:t>
            </a:r>
          </a:p>
          <a:p>
            <a:endParaRPr lang="en-US" sz="2400" b="0" dirty="0">
              <a:solidFill>
                <a:srgbClr val="3B3B3B"/>
              </a:solidFill>
              <a:effectLst/>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00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440540" cy="646331"/>
          </a:xfrm>
          <a:prstGeom prst="rect">
            <a:avLst/>
          </a:prstGeom>
          <a:noFill/>
        </p:spPr>
        <p:txBody>
          <a:bodyPr wrap="none" rtlCol="0">
            <a:spAutoFit/>
          </a:bodyPr>
          <a:lstStyle/>
          <a:p>
            <a:r>
              <a:rPr lang="en-US" sz="3600" b="1" dirty="0"/>
              <a:t>DATA TYPES</a:t>
            </a:r>
            <a:endParaRPr lang="en-IN" sz="3600" b="1" dirty="0"/>
          </a:p>
        </p:txBody>
      </p:sp>
      <p:sp>
        <p:nvSpPr>
          <p:cNvPr id="6" name="TextBox 5">
            <a:extLst>
              <a:ext uri="{FF2B5EF4-FFF2-40B4-BE49-F238E27FC236}">
                <a16:creationId xmlns:a16="http://schemas.microsoft.com/office/drawing/2014/main" id="{2E4FE862-1CA3-4B12-C871-43CC166E3546}"/>
              </a:ext>
            </a:extLst>
          </p:cNvPr>
          <p:cNvSpPr txBox="1"/>
          <p:nvPr/>
        </p:nvSpPr>
        <p:spPr>
          <a:xfrm>
            <a:off x="609600" y="1108075"/>
            <a:ext cx="10972800" cy="372409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Floating-Point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These are used to store numbers with fractional parts (decimal points).</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Float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when you need to save memory in large arrays of floating-point numbers. Precision is up to 7 decimal digits.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double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default data type for decimal values. Precision is up to 15 decimal digits. It is more precise than float.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p>
          <a:p>
            <a:b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lang="en-US" sz="1600" b="0" dirty="0">
                <a:solidFill>
                  <a:srgbClr val="267F99"/>
                </a:solidFill>
                <a:effectLst/>
                <a:latin typeface="Arial" panose="020B0604020202020204" pitchFamily="34" charset="0"/>
                <a:cs typeface="Arial" panose="020B0604020202020204" pitchFamily="34" charset="0"/>
              </a:rPr>
              <a:t>float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decimalNumber</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5.75f</a:t>
            </a:r>
            <a:r>
              <a:rPr lang="en-US" sz="1600" b="0" dirty="0">
                <a:solidFill>
                  <a:srgbClr val="3B3B3B"/>
                </a:solidFill>
                <a:effectLst/>
                <a:latin typeface="Arial" panose="020B0604020202020204" pitchFamily="34" charset="0"/>
                <a:cs typeface="Arial" panose="020B0604020202020204" pitchFamily="34" charset="0"/>
              </a:rPr>
              <a:t>;</a:t>
            </a:r>
          </a:p>
          <a:p>
            <a:r>
              <a:rPr lang="en-US" sz="1600" b="0" dirty="0">
                <a:solidFill>
                  <a:srgbClr val="267F99"/>
                </a:solidFill>
                <a:effectLst/>
                <a:latin typeface="Arial" panose="020B0604020202020204" pitchFamily="34" charset="0"/>
                <a:cs typeface="Arial" panose="020B0604020202020204" pitchFamily="34" charset="0"/>
              </a:rPr>
              <a:t>double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largeDecimalNumber</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19.99</a:t>
            </a:r>
            <a:r>
              <a:rPr lang="en-US" sz="1600" b="0" dirty="0">
                <a:solidFill>
                  <a:srgbClr val="3B3B3B"/>
                </a:solidFill>
                <a:effectLst/>
                <a:latin typeface="Arial" panose="020B0604020202020204" pitchFamily="34" charset="0"/>
                <a:cs typeface="Arial" panose="020B0604020202020204" pitchFamily="34" charset="0"/>
              </a:rPr>
              <a:t>;</a:t>
            </a:r>
            <a:b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suffix </a:t>
            </a:r>
            <a:r>
              <a:rPr kumimoji="0" lang="en-US" altLang="en-US" sz="20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f</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required for float literals and d for double literals. In practice, double is preferred for floating-point numbers unless memory is a concern.</a:t>
            </a:r>
          </a:p>
        </p:txBody>
      </p:sp>
      <p:graphicFrame>
        <p:nvGraphicFramePr>
          <p:cNvPr id="2" name="Table 1">
            <a:extLst>
              <a:ext uri="{FF2B5EF4-FFF2-40B4-BE49-F238E27FC236}">
                <a16:creationId xmlns:a16="http://schemas.microsoft.com/office/drawing/2014/main" id="{C57362E4-36DE-5CCB-1B47-A2F3F690189F}"/>
              </a:ext>
            </a:extLst>
          </p:cNvPr>
          <p:cNvGraphicFramePr>
            <a:graphicFrameLocks noGrp="1"/>
          </p:cNvGraphicFramePr>
          <p:nvPr>
            <p:extLst>
              <p:ext uri="{D42A27DB-BD31-4B8C-83A1-F6EECF244321}">
                <p14:modId xmlns:p14="http://schemas.microsoft.com/office/powerpoint/2010/main" val="1350507380"/>
              </p:ext>
            </p:extLst>
          </p:nvPr>
        </p:nvGraphicFramePr>
        <p:xfrm>
          <a:off x="609600" y="4795829"/>
          <a:ext cx="8915400" cy="1645920"/>
        </p:xfrm>
        <a:graphic>
          <a:graphicData uri="http://schemas.openxmlformats.org/drawingml/2006/table">
            <a:tbl>
              <a:tblPr/>
              <a:tblGrid>
                <a:gridCol w="2228850">
                  <a:extLst>
                    <a:ext uri="{9D8B030D-6E8A-4147-A177-3AD203B41FA5}">
                      <a16:colId xmlns:a16="http://schemas.microsoft.com/office/drawing/2014/main" val="1579700408"/>
                    </a:ext>
                  </a:extLst>
                </a:gridCol>
                <a:gridCol w="2228850">
                  <a:extLst>
                    <a:ext uri="{9D8B030D-6E8A-4147-A177-3AD203B41FA5}">
                      <a16:colId xmlns:a16="http://schemas.microsoft.com/office/drawing/2014/main" val="3307107155"/>
                    </a:ext>
                  </a:extLst>
                </a:gridCol>
                <a:gridCol w="2228850">
                  <a:extLst>
                    <a:ext uri="{9D8B030D-6E8A-4147-A177-3AD203B41FA5}">
                      <a16:colId xmlns:a16="http://schemas.microsoft.com/office/drawing/2014/main" val="2998033342"/>
                    </a:ext>
                  </a:extLst>
                </a:gridCol>
                <a:gridCol w="2228850">
                  <a:extLst>
                    <a:ext uri="{9D8B030D-6E8A-4147-A177-3AD203B41FA5}">
                      <a16:colId xmlns:a16="http://schemas.microsoft.com/office/drawing/2014/main" val="2218611243"/>
                    </a:ext>
                  </a:extLst>
                </a:gridCol>
              </a:tblGrid>
              <a:tr h="0">
                <a:tc>
                  <a:txBody>
                    <a:bodyPr/>
                    <a:lstStyle/>
                    <a:p>
                      <a:r>
                        <a:rPr lang="en-IN" b="1"/>
                        <a:t>Type</a:t>
                      </a:r>
                      <a:endParaRPr lang="en-IN"/>
                    </a:p>
                  </a:txBody>
                  <a:tcPr anchor="ctr">
                    <a:lnL>
                      <a:noFill/>
                    </a:lnL>
                    <a:lnR>
                      <a:noFill/>
                    </a:lnR>
                    <a:lnT>
                      <a:noFill/>
                    </a:lnT>
                    <a:lnB>
                      <a:noFill/>
                    </a:lnB>
                    <a:noFill/>
                  </a:tcPr>
                </a:tc>
                <a:tc>
                  <a:txBody>
                    <a:bodyPr/>
                    <a:lstStyle/>
                    <a:p>
                      <a:r>
                        <a:rPr lang="en-IN" b="1"/>
                        <a:t>Size (bits)</a:t>
                      </a:r>
                      <a:endParaRPr lang="en-IN"/>
                    </a:p>
                  </a:txBody>
                  <a:tcPr anchor="ctr">
                    <a:lnL>
                      <a:noFill/>
                    </a:lnL>
                    <a:lnR>
                      <a:noFill/>
                    </a:lnR>
                    <a:lnT>
                      <a:noFill/>
                    </a:lnT>
                    <a:lnB>
                      <a:noFill/>
                    </a:lnB>
                    <a:noFill/>
                  </a:tcPr>
                </a:tc>
                <a:tc>
                  <a:txBody>
                    <a:bodyPr/>
                    <a:lstStyle/>
                    <a:p>
                      <a:r>
                        <a:rPr lang="en-IN" b="1"/>
                        <a:t>Range</a:t>
                      </a:r>
                      <a:endParaRPr lang="en-IN"/>
                    </a:p>
                  </a:txBody>
                  <a:tcPr anchor="ctr">
                    <a:lnL>
                      <a:noFill/>
                    </a:lnL>
                    <a:lnR>
                      <a:noFill/>
                    </a:lnR>
                    <a:lnT>
                      <a:noFill/>
                    </a:lnT>
                    <a:lnB>
                      <a:noFill/>
                    </a:lnB>
                    <a:noFill/>
                  </a:tcPr>
                </a:tc>
                <a:tc>
                  <a:txBody>
                    <a:bodyPr/>
                    <a:lstStyle/>
                    <a:p>
                      <a:r>
                        <a:rPr lang="en-IN" b="1"/>
                        <a:t>Default Value</a:t>
                      </a:r>
                      <a:endParaRPr lang="en-IN"/>
                    </a:p>
                  </a:txBody>
                  <a:tcPr anchor="ctr">
                    <a:lnL>
                      <a:noFill/>
                    </a:lnL>
                    <a:lnR>
                      <a:noFill/>
                    </a:lnR>
                    <a:lnT>
                      <a:noFill/>
                    </a:lnT>
                    <a:lnB>
                      <a:noFill/>
                    </a:lnB>
                    <a:noFill/>
                  </a:tcPr>
                </a:tc>
                <a:extLst>
                  <a:ext uri="{0D108BD9-81ED-4DB2-BD59-A6C34878D82A}">
                    <a16:rowId xmlns:a16="http://schemas.microsoft.com/office/drawing/2014/main" val="3083610517"/>
                  </a:ext>
                </a:extLst>
              </a:tr>
              <a:tr h="0">
                <a:tc>
                  <a:txBody>
                    <a:bodyPr/>
                    <a:lstStyle/>
                    <a:p>
                      <a:r>
                        <a:rPr lang="en-IN" dirty="0"/>
                        <a:t>float</a:t>
                      </a:r>
                    </a:p>
                  </a:txBody>
                  <a:tcPr anchor="ctr">
                    <a:lnL>
                      <a:noFill/>
                    </a:lnL>
                    <a:lnR>
                      <a:noFill/>
                    </a:lnR>
                    <a:lnT>
                      <a:noFill/>
                    </a:lnT>
                    <a:lnB>
                      <a:noFill/>
                    </a:lnB>
                    <a:noFill/>
                  </a:tcPr>
                </a:tc>
                <a:tc>
                  <a:txBody>
                    <a:bodyPr/>
                    <a:lstStyle/>
                    <a:p>
                      <a:r>
                        <a:rPr lang="en-IN" dirty="0"/>
                        <a:t>32</a:t>
                      </a:r>
                    </a:p>
                  </a:txBody>
                  <a:tcPr anchor="ctr">
                    <a:lnL>
                      <a:noFill/>
                    </a:lnL>
                    <a:lnR>
                      <a:noFill/>
                    </a:lnR>
                    <a:lnT>
                      <a:noFill/>
                    </a:lnT>
                    <a:lnB>
                      <a:noFill/>
                    </a:lnB>
                    <a:noFill/>
                  </a:tcPr>
                </a:tc>
                <a:tc>
                  <a:txBody>
                    <a:bodyPr/>
                    <a:lstStyle/>
                    <a:p>
                      <a:r>
                        <a:rPr lang="en-IN"/>
                        <a:t>±3.4e−038 to ±3.4e+038</a:t>
                      </a:r>
                    </a:p>
                  </a:txBody>
                  <a:tcPr anchor="ctr">
                    <a:lnL>
                      <a:noFill/>
                    </a:lnL>
                    <a:lnR>
                      <a:noFill/>
                    </a:lnR>
                    <a:lnT>
                      <a:noFill/>
                    </a:lnT>
                    <a:lnB>
                      <a:noFill/>
                    </a:lnB>
                    <a:noFill/>
                  </a:tcPr>
                </a:tc>
                <a:tc>
                  <a:txBody>
                    <a:bodyPr/>
                    <a:lstStyle/>
                    <a:p>
                      <a:r>
                        <a:rPr lang="en-IN"/>
                        <a:t>0.0f</a:t>
                      </a:r>
                    </a:p>
                  </a:txBody>
                  <a:tcPr anchor="ctr">
                    <a:lnL>
                      <a:noFill/>
                    </a:lnL>
                    <a:lnR>
                      <a:noFill/>
                    </a:lnR>
                    <a:lnT>
                      <a:noFill/>
                    </a:lnT>
                    <a:lnB>
                      <a:noFill/>
                    </a:lnB>
                    <a:noFill/>
                  </a:tcPr>
                </a:tc>
                <a:extLst>
                  <a:ext uri="{0D108BD9-81ED-4DB2-BD59-A6C34878D82A}">
                    <a16:rowId xmlns:a16="http://schemas.microsoft.com/office/drawing/2014/main" val="2769734215"/>
                  </a:ext>
                </a:extLst>
              </a:tr>
              <a:tr h="0">
                <a:tc>
                  <a:txBody>
                    <a:bodyPr/>
                    <a:lstStyle/>
                    <a:p>
                      <a:r>
                        <a:rPr lang="en-IN" dirty="0"/>
                        <a:t>double</a:t>
                      </a:r>
                    </a:p>
                  </a:txBody>
                  <a:tcPr anchor="ctr">
                    <a:lnL>
                      <a:noFill/>
                    </a:lnL>
                    <a:lnR>
                      <a:noFill/>
                    </a:lnR>
                    <a:lnT>
                      <a:noFill/>
                    </a:lnT>
                    <a:lnB>
                      <a:noFill/>
                    </a:lnB>
                    <a:noFill/>
                  </a:tcPr>
                </a:tc>
                <a:tc>
                  <a:txBody>
                    <a:bodyPr/>
                    <a:lstStyle/>
                    <a:p>
                      <a:r>
                        <a:rPr lang="en-IN" dirty="0"/>
                        <a:t>64</a:t>
                      </a:r>
                    </a:p>
                  </a:txBody>
                  <a:tcPr anchor="ctr">
                    <a:lnL>
                      <a:noFill/>
                    </a:lnL>
                    <a:lnR>
                      <a:noFill/>
                    </a:lnR>
                    <a:lnT>
                      <a:noFill/>
                    </a:lnT>
                    <a:lnB>
                      <a:noFill/>
                    </a:lnB>
                    <a:noFill/>
                  </a:tcPr>
                </a:tc>
                <a:tc>
                  <a:txBody>
                    <a:bodyPr/>
                    <a:lstStyle/>
                    <a:p>
                      <a:r>
                        <a:rPr lang="en-IN"/>
                        <a:t>±1.7e−308 to ±1.7e+308</a:t>
                      </a:r>
                    </a:p>
                  </a:txBody>
                  <a:tcPr anchor="ctr">
                    <a:lnL>
                      <a:noFill/>
                    </a:lnL>
                    <a:lnR>
                      <a:noFill/>
                    </a:lnR>
                    <a:lnT>
                      <a:noFill/>
                    </a:lnT>
                    <a:lnB>
                      <a:noFill/>
                    </a:lnB>
                    <a:noFill/>
                  </a:tcPr>
                </a:tc>
                <a:tc>
                  <a:txBody>
                    <a:bodyPr/>
                    <a:lstStyle/>
                    <a:p>
                      <a:r>
                        <a:rPr lang="en-IN" dirty="0"/>
                        <a:t>0.0d</a:t>
                      </a:r>
                    </a:p>
                  </a:txBody>
                  <a:tcPr anchor="ctr">
                    <a:lnL>
                      <a:noFill/>
                    </a:lnL>
                    <a:lnR>
                      <a:noFill/>
                    </a:lnR>
                    <a:lnT>
                      <a:noFill/>
                    </a:lnT>
                    <a:lnB>
                      <a:noFill/>
                    </a:lnB>
                    <a:noFill/>
                  </a:tcPr>
                </a:tc>
                <a:extLst>
                  <a:ext uri="{0D108BD9-81ED-4DB2-BD59-A6C34878D82A}">
                    <a16:rowId xmlns:a16="http://schemas.microsoft.com/office/drawing/2014/main" val="3204372389"/>
                  </a:ext>
                </a:extLst>
              </a:tr>
            </a:tbl>
          </a:graphicData>
        </a:graphic>
      </p:graphicFrame>
    </p:spTree>
    <p:extLst>
      <p:ext uri="{BB962C8B-B14F-4D97-AF65-F5344CB8AC3E}">
        <p14:creationId xmlns:p14="http://schemas.microsoft.com/office/powerpoint/2010/main" val="200907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440540" cy="646331"/>
          </a:xfrm>
          <a:prstGeom prst="rect">
            <a:avLst/>
          </a:prstGeom>
          <a:noFill/>
        </p:spPr>
        <p:txBody>
          <a:bodyPr wrap="none" rtlCol="0">
            <a:spAutoFit/>
          </a:bodyPr>
          <a:lstStyle/>
          <a:p>
            <a:r>
              <a:rPr lang="en-US" sz="3600" b="1" dirty="0"/>
              <a:t>DATA TYPES</a:t>
            </a:r>
            <a:endParaRPr lang="en-IN" sz="3600" b="1" dirty="0"/>
          </a:p>
        </p:txBody>
      </p:sp>
      <p:sp>
        <p:nvSpPr>
          <p:cNvPr id="6" name="TextBox 5">
            <a:extLst>
              <a:ext uri="{FF2B5EF4-FFF2-40B4-BE49-F238E27FC236}">
                <a16:creationId xmlns:a16="http://schemas.microsoft.com/office/drawing/2014/main" id="{2E4FE862-1CA3-4B12-C871-43CC166E3546}"/>
              </a:ext>
            </a:extLst>
          </p:cNvPr>
          <p:cNvSpPr txBox="1"/>
          <p:nvPr/>
        </p:nvSpPr>
        <p:spPr>
          <a:xfrm>
            <a:off x="609600" y="1108075"/>
            <a:ext cx="10439400"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Character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char data type is used to store single characters.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char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Represents a single 16-bit Unicode character. Java uses the Unicode character set, which allows for a wide range of characters from various languages.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lang="en-IN" sz="1600" b="0" dirty="0">
                <a:solidFill>
                  <a:srgbClr val="267F99"/>
                </a:solidFill>
                <a:effectLst/>
                <a:latin typeface="Arial" panose="020B0604020202020204" pitchFamily="34" charset="0"/>
                <a:cs typeface="Arial" panose="020B0604020202020204" pitchFamily="34" charset="0"/>
              </a:rPr>
              <a:t>char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letter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31515"/>
                </a:solidFill>
                <a:effectLst/>
                <a:latin typeface="Arial" panose="020B0604020202020204" pitchFamily="34" charset="0"/>
                <a:cs typeface="Arial" panose="020B0604020202020204" pitchFamily="34" charset="0"/>
              </a:rPr>
              <a:t>'A'</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267F99"/>
                </a:solidFill>
                <a:effectLst/>
                <a:latin typeface="Arial" panose="020B0604020202020204" pitchFamily="34" charset="0"/>
                <a:cs typeface="Arial" panose="020B0604020202020204" pitchFamily="34" charset="0"/>
              </a:rPr>
              <a:t>char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unicodeChar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31515"/>
                </a:solidFill>
                <a:effectLst/>
                <a:latin typeface="Arial" panose="020B0604020202020204" pitchFamily="34" charset="0"/>
                <a:cs typeface="Arial" panose="020B0604020202020204" pitchFamily="34" charset="0"/>
              </a:rPr>
              <a:t>'</a:t>
            </a:r>
            <a:r>
              <a:rPr lang="en-IN" sz="1600" b="0" dirty="0">
                <a:solidFill>
                  <a:srgbClr val="EE0000"/>
                </a:solidFill>
                <a:effectLst/>
                <a:latin typeface="Arial" panose="020B0604020202020204" pitchFamily="34" charset="0"/>
                <a:cs typeface="Arial" panose="020B0604020202020204" pitchFamily="34" charset="0"/>
              </a:rPr>
              <a:t>\u</a:t>
            </a:r>
            <a:r>
              <a:rPr lang="en-IN" sz="1600" b="0" dirty="0">
                <a:solidFill>
                  <a:srgbClr val="A31515"/>
                </a:solidFill>
                <a:effectLst/>
                <a:latin typeface="Arial" panose="020B0604020202020204" pitchFamily="34" charset="0"/>
                <a:cs typeface="Arial" panose="020B0604020202020204" pitchFamily="34" charset="0"/>
              </a:rPr>
              <a:t>0041'</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Unicode representation of 'A'</a:t>
            </a:r>
            <a:endParaRPr lang="en-IN" sz="1600" b="0" dirty="0">
              <a:solidFill>
                <a:srgbClr val="3B3B3B"/>
              </a:solidFill>
              <a:effectLst/>
              <a:latin typeface="Arial" panose="020B0604020202020204" pitchFamily="34" charset="0"/>
              <a:cs typeface="Arial" panose="020B0604020202020204" pitchFamily="34" charset="0"/>
            </a:endParaRPr>
          </a:p>
          <a:p>
            <a:br>
              <a:rPr lang="en-IN" sz="1600" b="0" dirty="0">
                <a:solidFill>
                  <a:srgbClr val="3B3B3B"/>
                </a:solidFill>
                <a:effectLst/>
                <a:latin typeface="Arial" panose="020B0604020202020204" pitchFamily="34" charset="0"/>
                <a:cs typeface="Arial" panose="020B0604020202020204" pitchFamily="34" charset="0"/>
              </a:rPr>
            </a:br>
            <a:endParaRPr lang="en-IN" sz="1600" b="0" dirty="0">
              <a:solidFill>
                <a:srgbClr val="3B3B3B"/>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351FB972-344A-0F1E-7881-B8354A9BACED}"/>
              </a:ext>
            </a:extLst>
          </p:cNvPr>
          <p:cNvGraphicFramePr>
            <a:graphicFrameLocks noGrp="1"/>
          </p:cNvGraphicFramePr>
          <p:nvPr>
            <p:extLst>
              <p:ext uri="{D42A27DB-BD31-4B8C-83A1-F6EECF244321}">
                <p14:modId xmlns:p14="http://schemas.microsoft.com/office/powerpoint/2010/main" val="2254215735"/>
              </p:ext>
            </p:extLst>
          </p:nvPr>
        </p:nvGraphicFramePr>
        <p:xfrm>
          <a:off x="609600" y="4524395"/>
          <a:ext cx="8915400" cy="1005840"/>
        </p:xfrm>
        <a:graphic>
          <a:graphicData uri="http://schemas.openxmlformats.org/drawingml/2006/table">
            <a:tbl>
              <a:tblPr/>
              <a:tblGrid>
                <a:gridCol w="2228850">
                  <a:extLst>
                    <a:ext uri="{9D8B030D-6E8A-4147-A177-3AD203B41FA5}">
                      <a16:colId xmlns:a16="http://schemas.microsoft.com/office/drawing/2014/main" val="629162808"/>
                    </a:ext>
                  </a:extLst>
                </a:gridCol>
                <a:gridCol w="2228850">
                  <a:extLst>
                    <a:ext uri="{9D8B030D-6E8A-4147-A177-3AD203B41FA5}">
                      <a16:colId xmlns:a16="http://schemas.microsoft.com/office/drawing/2014/main" val="376222739"/>
                    </a:ext>
                  </a:extLst>
                </a:gridCol>
                <a:gridCol w="2228850">
                  <a:extLst>
                    <a:ext uri="{9D8B030D-6E8A-4147-A177-3AD203B41FA5}">
                      <a16:colId xmlns:a16="http://schemas.microsoft.com/office/drawing/2014/main" val="3930744734"/>
                    </a:ext>
                  </a:extLst>
                </a:gridCol>
                <a:gridCol w="2228850">
                  <a:extLst>
                    <a:ext uri="{9D8B030D-6E8A-4147-A177-3AD203B41FA5}">
                      <a16:colId xmlns:a16="http://schemas.microsoft.com/office/drawing/2014/main" val="874236062"/>
                    </a:ext>
                  </a:extLst>
                </a:gridCol>
              </a:tblGrid>
              <a:tr h="0">
                <a:tc>
                  <a:txBody>
                    <a:bodyPr/>
                    <a:lstStyle/>
                    <a:p>
                      <a:r>
                        <a:rPr lang="en-IN" b="1" dirty="0"/>
                        <a:t>Type</a:t>
                      </a:r>
                      <a:endParaRPr lang="en-IN" dirty="0"/>
                    </a:p>
                  </a:txBody>
                  <a:tcPr anchor="ctr">
                    <a:lnL>
                      <a:noFill/>
                    </a:lnL>
                    <a:lnR>
                      <a:noFill/>
                    </a:lnR>
                    <a:lnT>
                      <a:noFill/>
                    </a:lnT>
                    <a:lnB>
                      <a:noFill/>
                    </a:lnB>
                    <a:noFill/>
                  </a:tcPr>
                </a:tc>
                <a:tc>
                  <a:txBody>
                    <a:bodyPr/>
                    <a:lstStyle/>
                    <a:p>
                      <a:r>
                        <a:rPr lang="en-IN" b="1" dirty="0"/>
                        <a:t>Size (bits)</a:t>
                      </a:r>
                      <a:endParaRPr lang="en-IN" dirty="0"/>
                    </a:p>
                  </a:txBody>
                  <a:tcPr anchor="ctr">
                    <a:lnL>
                      <a:noFill/>
                    </a:lnL>
                    <a:lnR>
                      <a:noFill/>
                    </a:lnR>
                    <a:lnT>
                      <a:noFill/>
                    </a:lnT>
                    <a:lnB>
                      <a:noFill/>
                    </a:lnB>
                    <a:noFill/>
                  </a:tcPr>
                </a:tc>
                <a:tc>
                  <a:txBody>
                    <a:bodyPr/>
                    <a:lstStyle/>
                    <a:p>
                      <a:r>
                        <a:rPr lang="en-IN" b="1"/>
                        <a:t>Range</a:t>
                      </a:r>
                      <a:endParaRPr lang="en-IN"/>
                    </a:p>
                  </a:txBody>
                  <a:tcPr anchor="ctr">
                    <a:lnL>
                      <a:noFill/>
                    </a:lnL>
                    <a:lnR>
                      <a:noFill/>
                    </a:lnR>
                    <a:lnT>
                      <a:noFill/>
                    </a:lnT>
                    <a:lnB>
                      <a:noFill/>
                    </a:lnB>
                    <a:noFill/>
                  </a:tcPr>
                </a:tc>
                <a:tc>
                  <a:txBody>
                    <a:bodyPr/>
                    <a:lstStyle/>
                    <a:p>
                      <a:r>
                        <a:rPr lang="en-IN" b="1"/>
                        <a:t>Default Value</a:t>
                      </a:r>
                      <a:endParaRPr lang="en-IN"/>
                    </a:p>
                  </a:txBody>
                  <a:tcPr anchor="ctr">
                    <a:lnL>
                      <a:noFill/>
                    </a:lnL>
                    <a:lnR>
                      <a:noFill/>
                    </a:lnR>
                    <a:lnT>
                      <a:noFill/>
                    </a:lnT>
                    <a:lnB>
                      <a:noFill/>
                    </a:lnB>
                    <a:noFill/>
                  </a:tcPr>
                </a:tc>
                <a:extLst>
                  <a:ext uri="{0D108BD9-81ED-4DB2-BD59-A6C34878D82A}">
                    <a16:rowId xmlns:a16="http://schemas.microsoft.com/office/drawing/2014/main" val="3201437388"/>
                  </a:ext>
                </a:extLst>
              </a:tr>
              <a:tr h="0">
                <a:tc>
                  <a:txBody>
                    <a:bodyPr/>
                    <a:lstStyle/>
                    <a:p>
                      <a:r>
                        <a:rPr lang="en-IN" dirty="0"/>
                        <a:t>char</a:t>
                      </a:r>
                    </a:p>
                  </a:txBody>
                  <a:tcPr anchor="ctr">
                    <a:lnL>
                      <a:noFill/>
                    </a:lnL>
                    <a:lnR>
                      <a:noFill/>
                    </a:lnR>
                    <a:lnT>
                      <a:noFill/>
                    </a:lnT>
                    <a:lnB>
                      <a:noFill/>
                    </a:lnB>
                    <a:noFill/>
                  </a:tcPr>
                </a:tc>
                <a:tc>
                  <a:txBody>
                    <a:bodyPr/>
                    <a:lstStyle/>
                    <a:p>
                      <a:r>
                        <a:rPr lang="en-IN" dirty="0"/>
                        <a:t>16</a:t>
                      </a:r>
                    </a:p>
                  </a:txBody>
                  <a:tcPr anchor="ctr">
                    <a:lnL>
                      <a:noFill/>
                    </a:lnL>
                    <a:lnR>
                      <a:noFill/>
                    </a:lnR>
                    <a:lnT>
                      <a:noFill/>
                    </a:lnT>
                    <a:lnB>
                      <a:noFill/>
                    </a:lnB>
                    <a:noFill/>
                  </a:tcPr>
                </a:tc>
                <a:tc>
                  <a:txBody>
                    <a:bodyPr/>
                    <a:lstStyle/>
                    <a:p>
                      <a:r>
                        <a:rPr lang="en-IN"/>
                        <a:t>0 to 65,535 (Unicode values)</a:t>
                      </a:r>
                    </a:p>
                  </a:txBody>
                  <a:tcPr anchor="ctr">
                    <a:lnL>
                      <a:noFill/>
                    </a:lnL>
                    <a:lnR>
                      <a:noFill/>
                    </a:lnR>
                    <a:lnT>
                      <a:noFill/>
                    </a:lnT>
                    <a:lnB>
                      <a:noFill/>
                    </a:lnB>
                    <a:noFill/>
                  </a:tcPr>
                </a:tc>
                <a:tc>
                  <a:txBody>
                    <a:bodyPr/>
                    <a:lstStyle/>
                    <a:p>
                      <a:r>
                        <a:rPr lang="en-IN" dirty="0"/>
                        <a:t>'\u0000'</a:t>
                      </a:r>
                    </a:p>
                  </a:txBody>
                  <a:tcPr anchor="ctr">
                    <a:lnL>
                      <a:noFill/>
                    </a:lnL>
                    <a:lnR>
                      <a:noFill/>
                    </a:lnR>
                    <a:lnT>
                      <a:noFill/>
                    </a:lnT>
                    <a:lnB>
                      <a:noFill/>
                    </a:lnB>
                    <a:noFill/>
                  </a:tcPr>
                </a:tc>
                <a:extLst>
                  <a:ext uri="{0D108BD9-81ED-4DB2-BD59-A6C34878D82A}">
                    <a16:rowId xmlns:a16="http://schemas.microsoft.com/office/drawing/2014/main" val="3210147221"/>
                  </a:ext>
                </a:extLst>
              </a:tr>
            </a:tbl>
          </a:graphicData>
        </a:graphic>
      </p:graphicFrame>
    </p:spTree>
    <p:extLst>
      <p:ext uri="{BB962C8B-B14F-4D97-AF65-F5344CB8AC3E}">
        <p14:creationId xmlns:p14="http://schemas.microsoft.com/office/powerpoint/2010/main" val="3905294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440540" cy="646331"/>
          </a:xfrm>
          <a:prstGeom prst="rect">
            <a:avLst/>
          </a:prstGeom>
          <a:noFill/>
        </p:spPr>
        <p:txBody>
          <a:bodyPr wrap="none" rtlCol="0">
            <a:spAutoFit/>
          </a:bodyPr>
          <a:lstStyle/>
          <a:p>
            <a:r>
              <a:rPr lang="en-US" sz="3600" b="1" dirty="0"/>
              <a:t>DATA TYPES</a:t>
            </a:r>
            <a:endParaRPr lang="en-IN" sz="3600" b="1" dirty="0"/>
          </a:p>
        </p:txBody>
      </p:sp>
      <p:sp>
        <p:nvSpPr>
          <p:cNvPr id="6" name="TextBox 5">
            <a:extLst>
              <a:ext uri="{FF2B5EF4-FFF2-40B4-BE49-F238E27FC236}">
                <a16:creationId xmlns:a16="http://schemas.microsoft.com/office/drawing/2014/main" id="{2E4FE862-1CA3-4B12-C871-43CC166E3546}"/>
              </a:ext>
            </a:extLst>
          </p:cNvPr>
          <p:cNvSpPr txBox="1"/>
          <p:nvPr/>
        </p:nvSpPr>
        <p:spPr>
          <a:xfrm>
            <a:off x="609600" y="1108075"/>
            <a:ext cx="10439400"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Boolean Type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boolean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data type represents only two possible values: true or false.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boolean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for simple flags that track true/false conditions. Its size is not precisely defined, but logically it occupies one bit.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6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p>
          <a:p>
            <a:b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lang="en-US" sz="1600" b="0" dirty="0" err="1">
                <a:solidFill>
                  <a:srgbClr val="267F99"/>
                </a:solidFill>
                <a:effectLst/>
                <a:latin typeface="Arial" panose="020B0604020202020204" pitchFamily="34" charset="0"/>
                <a:cs typeface="Arial" panose="020B0604020202020204" pitchFamily="34" charset="0"/>
              </a:rPr>
              <a:t>boolean</a:t>
            </a: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isJavaFun</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true</a:t>
            </a:r>
            <a:r>
              <a:rPr lang="en-US" sz="1600" b="0" dirty="0">
                <a:solidFill>
                  <a:srgbClr val="3B3B3B"/>
                </a:solidFill>
                <a:effectLst/>
                <a:latin typeface="Arial" panose="020B0604020202020204" pitchFamily="34" charset="0"/>
                <a:cs typeface="Arial" panose="020B0604020202020204" pitchFamily="34" charset="0"/>
              </a:rPr>
              <a:t>;</a:t>
            </a:r>
          </a:p>
          <a:p>
            <a:r>
              <a:rPr lang="en-US" sz="1600" b="0" dirty="0" err="1">
                <a:solidFill>
                  <a:srgbClr val="267F99"/>
                </a:solidFill>
                <a:effectLst/>
                <a:latin typeface="Arial" panose="020B0604020202020204" pitchFamily="34" charset="0"/>
                <a:cs typeface="Arial" panose="020B0604020202020204" pitchFamily="34" charset="0"/>
              </a:rPr>
              <a:t>boolean</a:t>
            </a: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isFishTasty</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false</a:t>
            </a:r>
            <a:r>
              <a:rPr lang="en-US" sz="1600" b="0" dirty="0">
                <a:solidFill>
                  <a:srgbClr val="3B3B3B"/>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a16="http://schemas.microsoft.com/office/drawing/2014/main" id="{39C05469-3CB0-6751-F108-446F71424964}"/>
              </a:ext>
            </a:extLst>
          </p:cNvPr>
          <p:cNvGraphicFramePr>
            <a:graphicFrameLocks noGrp="1"/>
          </p:cNvGraphicFramePr>
          <p:nvPr>
            <p:extLst>
              <p:ext uri="{D42A27DB-BD31-4B8C-83A1-F6EECF244321}">
                <p14:modId xmlns:p14="http://schemas.microsoft.com/office/powerpoint/2010/main" val="1415679360"/>
              </p:ext>
            </p:extLst>
          </p:nvPr>
        </p:nvGraphicFramePr>
        <p:xfrm>
          <a:off x="596705" y="4114800"/>
          <a:ext cx="8915400" cy="731520"/>
        </p:xfrm>
        <a:graphic>
          <a:graphicData uri="http://schemas.openxmlformats.org/drawingml/2006/table">
            <a:tbl>
              <a:tblPr/>
              <a:tblGrid>
                <a:gridCol w="2228850">
                  <a:extLst>
                    <a:ext uri="{9D8B030D-6E8A-4147-A177-3AD203B41FA5}">
                      <a16:colId xmlns:a16="http://schemas.microsoft.com/office/drawing/2014/main" val="323293643"/>
                    </a:ext>
                  </a:extLst>
                </a:gridCol>
                <a:gridCol w="2228850">
                  <a:extLst>
                    <a:ext uri="{9D8B030D-6E8A-4147-A177-3AD203B41FA5}">
                      <a16:colId xmlns:a16="http://schemas.microsoft.com/office/drawing/2014/main" val="2683926350"/>
                    </a:ext>
                  </a:extLst>
                </a:gridCol>
                <a:gridCol w="2228850">
                  <a:extLst>
                    <a:ext uri="{9D8B030D-6E8A-4147-A177-3AD203B41FA5}">
                      <a16:colId xmlns:a16="http://schemas.microsoft.com/office/drawing/2014/main" val="2301605639"/>
                    </a:ext>
                  </a:extLst>
                </a:gridCol>
                <a:gridCol w="2228850">
                  <a:extLst>
                    <a:ext uri="{9D8B030D-6E8A-4147-A177-3AD203B41FA5}">
                      <a16:colId xmlns:a16="http://schemas.microsoft.com/office/drawing/2014/main" val="2297214444"/>
                    </a:ext>
                  </a:extLst>
                </a:gridCol>
              </a:tblGrid>
              <a:tr h="0">
                <a:tc>
                  <a:txBody>
                    <a:bodyPr/>
                    <a:lstStyle/>
                    <a:p>
                      <a:r>
                        <a:rPr lang="en-IN" b="1"/>
                        <a:t>Type</a:t>
                      </a:r>
                      <a:endParaRPr lang="en-IN"/>
                    </a:p>
                  </a:txBody>
                  <a:tcPr anchor="ctr">
                    <a:lnL>
                      <a:noFill/>
                    </a:lnL>
                    <a:lnR>
                      <a:noFill/>
                    </a:lnR>
                    <a:lnT>
                      <a:noFill/>
                    </a:lnT>
                    <a:lnB>
                      <a:noFill/>
                    </a:lnB>
                    <a:noFill/>
                  </a:tcPr>
                </a:tc>
                <a:tc>
                  <a:txBody>
                    <a:bodyPr/>
                    <a:lstStyle/>
                    <a:p>
                      <a:r>
                        <a:rPr lang="en-IN" b="1"/>
                        <a:t>Size</a:t>
                      </a:r>
                      <a:endParaRPr lang="en-IN"/>
                    </a:p>
                  </a:txBody>
                  <a:tcPr anchor="ctr">
                    <a:lnL>
                      <a:noFill/>
                    </a:lnL>
                    <a:lnR>
                      <a:noFill/>
                    </a:lnR>
                    <a:lnT>
                      <a:noFill/>
                    </a:lnT>
                    <a:lnB>
                      <a:noFill/>
                    </a:lnB>
                    <a:noFill/>
                  </a:tcPr>
                </a:tc>
                <a:tc>
                  <a:txBody>
                    <a:bodyPr/>
                    <a:lstStyle/>
                    <a:p>
                      <a:r>
                        <a:rPr lang="en-IN" b="1"/>
                        <a:t>Range</a:t>
                      </a:r>
                      <a:endParaRPr lang="en-IN"/>
                    </a:p>
                  </a:txBody>
                  <a:tcPr anchor="ctr">
                    <a:lnL>
                      <a:noFill/>
                    </a:lnL>
                    <a:lnR>
                      <a:noFill/>
                    </a:lnR>
                    <a:lnT>
                      <a:noFill/>
                    </a:lnT>
                    <a:lnB>
                      <a:noFill/>
                    </a:lnB>
                    <a:noFill/>
                  </a:tcPr>
                </a:tc>
                <a:tc>
                  <a:txBody>
                    <a:bodyPr/>
                    <a:lstStyle/>
                    <a:p>
                      <a:r>
                        <a:rPr lang="en-IN" b="1"/>
                        <a:t>Default Value</a:t>
                      </a:r>
                      <a:endParaRPr lang="en-IN"/>
                    </a:p>
                  </a:txBody>
                  <a:tcPr anchor="ctr">
                    <a:lnL>
                      <a:noFill/>
                    </a:lnL>
                    <a:lnR>
                      <a:noFill/>
                    </a:lnR>
                    <a:lnT>
                      <a:noFill/>
                    </a:lnT>
                    <a:lnB>
                      <a:noFill/>
                    </a:lnB>
                    <a:noFill/>
                  </a:tcPr>
                </a:tc>
                <a:extLst>
                  <a:ext uri="{0D108BD9-81ED-4DB2-BD59-A6C34878D82A}">
                    <a16:rowId xmlns:a16="http://schemas.microsoft.com/office/drawing/2014/main" val="1865573743"/>
                  </a:ext>
                </a:extLst>
              </a:tr>
              <a:tr h="0">
                <a:tc>
                  <a:txBody>
                    <a:bodyPr/>
                    <a:lstStyle/>
                    <a:p>
                      <a:r>
                        <a:rPr lang="en-IN"/>
                        <a:t>boolean</a:t>
                      </a:r>
                    </a:p>
                  </a:txBody>
                  <a:tcPr anchor="ctr">
                    <a:lnL>
                      <a:noFill/>
                    </a:lnL>
                    <a:lnR>
                      <a:noFill/>
                    </a:lnR>
                    <a:lnT>
                      <a:noFill/>
                    </a:lnT>
                    <a:lnB>
                      <a:noFill/>
                    </a:lnB>
                    <a:noFill/>
                  </a:tcPr>
                </a:tc>
                <a:tc>
                  <a:txBody>
                    <a:bodyPr/>
                    <a:lstStyle/>
                    <a:p>
                      <a:r>
                        <a:rPr lang="en-IN" dirty="0"/>
                        <a:t>1 bit (theoretically)</a:t>
                      </a:r>
                    </a:p>
                  </a:txBody>
                  <a:tcPr anchor="ctr">
                    <a:lnL>
                      <a:noFill/>
                    </a:lnL>
                    <a:lnR>
                      <a:noFill/>
                    </a:lnR>
                    <a:lnT>
                      <a:noFill/>
                    </a:lnT>
                    <a:lnB>
                      <a:noFill/>
                    </a:lnB>
                    <a:noFill/>
                  </a:tcPr>
                </a:tc>
                <a:tc>
                  <a:txBody>
                    <a:bodyPr/>
                    <a:lstStyle/>
                    <a:p>
                      <a:r>
                        <a:rPr lang="en-IN" dirty="0"/>
                        <a:t>true or false</a:t>
                      </a:r>
                    </a:p>
                  </a:txBody>
                  <a:tcPr anchor="ctr">
                    <a:lnL>
                      <a:noFill/>
                    </a:lnL>
                    <a:lnR>
                      <a:noFill/>
                    </a:lnR>
                    <a:lnT>
                      <a:noFill/>
                    </a:lnT>
                    <a:lnB>
                      <a:noFill/>
                    </a:lnB>
                    <a:noFill/>
                  </a:tcPr>
                </a:tc>
                <a:tc>
                  <a:txBody>
                    <a:bodyPr/>
                    <a:lstStyle/>
                    <a:p>
                      <a:r>
                        <a:rPr lang="en-IN" dirty="0"/>
                        <a:t>false</a:t>
                      </a:r>
                    </a:p>
                  </a:txBody>
                  <a:tcPr anchor="ctr">
                    <a:lnL>
                      <a:noFill/>
                    </a:lnL>
                    <a:lnR>
                      <a:noFill/>
                    </a:lnR>
                    <a:lnT>
                      <a:noFill/>
                    </a:lnT>
                    <a:lnB>
                      <a:noFill/>
                    </a:lnB>
                    <a:noFill/>
                  </a:tcPr>
                </a:tc>
                <a:extLst>
                  <a:ext uri="{0D108BD9-81ED-4DB2-BD59-A6C34878D82A}">
                    <a16:rowId xmlns:a16="http://schemas.microsoft.com/office/drawing/2014/main" val="3691902028"/>
                  </a:ext>
                </a:extLst>
              </a:tr>
            </a:tbl>
          </a:graphicData>
        </a:graphic>
      </p:graphicFrame>
    </p:spTree>
    <p:extLst>
      <p:ext uri="{BB962C8B-B14F-4D97-AF65-F5344CB8AC3E}">
        <p14:creationId xmlns:p14="http://schemas.microsoft.com/office/powerpoint/2010/main" val="54846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01A6715-B6DB-32CB-B9B1-D01BAAB1B99C}"/>
              </a:ext>
            </a:extLst>
          </p:cNvPr>
          <p:cNvSpPr txBox="1"/>
          <p:nvPr/>
        </p:nvSpPr>
        <p:spPr>
          <a:xfrm>
            <a:off x="5194150" y="457200"/>
            <a:ext cx="2440540" cy="646331"/>
          </a:xfrm>
          <a:prstGeom prst="rect">
            <a:avLst/>
          </a:prstGeom>
          <a:noFill/>
        </p:spPr>
        <p:txBody>
          <a:bodyPr wrap="none" rtlCol="0">
            <a:spAutoFit/>
          </a:bodyPr>
          <a:lstStyle/>
          <a:p>
            <a:r>
              <a:rPr lang="en-US" sz="3600" b="1" dirty="0"/>
              <a:t>DATA TYPES</a:t>
            </a:r>
            <a:endParaRPr lang="en-IN" sz="3600" b="1" dirty="0"/>
          </a:p>
        </p:txBody>
      </p:sp>
      <p:sp>
        <p:nvSpPr>
          <p:cNvPr id="6" name="TextBox 5">
            <a:extLst>
              <a:ext uri="{FF2B5EF4-FFF2-40B4-BE49-F238E27FC236}">
                <a16:creationId xmlns:a16="http://schemas.microsoft.com/office/drawing/2014/main" id="{2E4FE862-1CA3-4B12-C871-43CC166E3546}"/>
              </a:ext>
            </a:extLst>
          </p:cNvPr>
          <p:cNvSpPr txBox="1"/>
          <p:nvPr/>
        </p:nvSpPr>
        <p:spPr>
          <a:xfrm>
            <a:off x="609600" y="1108075"/>
            <a:ext cx="10439400"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Primitive Data Types:</a:t>
            </a:r>
          </a:p>
        </p:txBody>
      </p:sp>
      <p:graphicFrame>
        <p:nvGraphicFramePr>
          <p:cNvPr id="14" name="Table 13">
            <a:extLst>
              <a:ext uri="{FF2B5EF4-FFF2-40B4-BE49-F238E27FC236}">
                <a16:creationId xmlns:a16="http://schemas.microsoft.com/office/drawing/2014/main" id="{4B6476DC-8600-5970-E6DA-4207101F474A}"/>
              </a:ext>
            </a:extLst>
          </p:cNvPr>
          <p:cNvGraphicFramePr>
            <a:graphicFrameLocks noGrp="1"/>
          </p:cNvGraphicFramePr>
          <p:nvPr>
            <p:extLst>
              <p:ext uri="{D42A27DB-BD31-4B8C-83A1-F6EECF244321}">
                <p14:modId xmlns:p14="http://schemas.microsoft.com/office/powerpoint/2010/main" val="3171742503"/>
              </p:ext>
            </p:extLst>
          </p:nvPr>
        </p:nvGraphicFramePr>
        <p:xfrm>
          <a:off x="606082" y="1648305"/>
          <a:ext cx="8918919" cy="4693920"/>
        </p:xfrm>
        <a:graphic>
          <a:graphicData uri="http://schemas.openxmlformats.org/drawingml/2006/table">
            <a:tbl>
              <a:tblPr/>
              <a:tblGrid>
                <a:gridCol w="2972973">
                  <a:extLst>
                    <a:ext uri="{9D8B030D-6E8A-4147-A177-3AD203B41FA5}">
                      <a16:colId xmlns:a16="http://schemas.microsoft.com/office/drawing/2014/main" val="3227487596"/>
                    </a:ext>
                  </a:extLst>
                </a:gridCol>
                <a:gridCol w="2972973">
                  <a:extLst>
                    <a:ext uri="{9D8B030D-6E8A-4147-A177-3AD203B41FA5}">
                      <a16:colId xmlns:a16="http://schemas.microsoft.com/office/drawing/2014/main" val="2188402038"/>
                    </a:ext>
                  </a:extLst>
                </a:gridCol>
                <a:gridCol w="2972973">
                  <a:extLst>
                    <a:ext uri="{9D8B030D-6E8A-4147-A177-3AD203B41FA5}">
                      <a16:colId xmlns:a16="http://schemas.microsoft.com/office/drawing/2014/main" val="2327530960"/>
                    </a:ext>
                  </a:extLst>
                </a:gridCol>
              </a:tblGrid>
              <a:tr h="0">
                <a:tc>
                  <a:txBody>
                    <a:bodyPr/>
                    <a:lstStyle/>
                    <a:p>
                      <a:r>
                        <a:rPr lang="en-IN" sz="2000" b="1" dirty="0"/>
                        <a:t>Type</a:t>
                      </a:r>
                      <a:endParaRPr lang="en-IN" sz="2000" dirty="0"/>
                    </a:p>
                  </a:txBody>
                  <a:tcPr anchor="ctr">
                    <a:lnL>
                      <a:noFill/>
                    </a:lnL>
                    <a:lnR>
                      <a:noFill/>
                    </a:lnR>
                    <a:lnT>
                      <a:noFill/>
                    </a:lnT>
                    <a:lnB>
                      <a:noFill/>
                    </a:lnB>
                    <a:noFill/>
                  </a:tcPr>
                </a:tc>
                <a:tc>
                  <a:txBody>
                    <a:bodyPr/>
                    <a:lstStyle/>
                    <a:p>
                      <a:r>
                        <a:rPr lang="en-IN" sz="2000" b="1" dirty="0"/>
                        <a:t>Size (bits)</a:t>
                      </a:r>
                      <a:endParaRPr lang="en-IN" sz="2000" dirty="0"/>
                    </a:p>
                  </a:txBody>
                  <a:tcPr anchor="ctr">
                    <a:lnL>
                      <a:noFill/>
                    </a:lnL>
                    <a:lnR>
                      <a:noFill/>
                    </a:lnR>
                    <a:lnT>
                      <a:noFill/>
                    </a:lnT>
                    <a:lnB>
                      <a:noFill/>
                    </a:lnB>
                    <a:noFill/>
                  </a:tcPr>
                </a:tc>
                <a:tc>
                  <a:txBody>
                    <a:bodyPr/>
                    <a:lstStyle/>
                    <a:p>
                      <a:r>
                        <a:rPr lang="en-IN" sz="2000" b="1" dirty="0"/>
                        <a:t>Description</a:t>
                      </a:r>
                      <a:endParaRPr lang="en-IN" sz="2000" dirty="0"/>
                    </a:p>
                  </a:txBody>
                  <a:tcPr anchor="ctr">
                    <a:lnL>
                      <a:noFill/>
                    </a:lnL>
                    <a:lnR>
                      <a:noFill/>
                    </a:lnR>
                    <a:lnT>
                      <a:noFill/>
                    </a:lnT>
                    <a:lnB>
                      <a:noFill/>
                    </a:lnB>
                    <a:noFill/>
                  </a:tcPr>
                </a:tc>
                <a:extLst>
                  <a:ext uri="{0D108BD9-81ED-4DB2-BD59-A6C34878D82A}">
                    <a16:rowId xmlns:a16="http://schemas.microsoft.com/office/drawing/2014/main" val="1458060681"/>
                  </a:ext>
                </a:extLst>
              </a:tr>
              <a:tr h="0">
                <a:tc>
                  <a:txBody>
                    <a:bodyPr/>
                    <a:lstStyle/>
                    <a:p>
                      <a:r>
                        <a:rPr lang="en-IN" sz="1800" b="1" dirty="0"/>
                        <a:t>byte</a:t>
                      </a:r>
                    </a:p>
                  </a:txBody>
                  <a:tcPr anchor="ctr">
                    <a:lnL>
                      <a:noFill/>
                    </a:lnL>
                    <a:lnR>
                      <a:noFill/>
                    </a:lnR>
                    <a:lnT>
                      <a:noFill/>
                    </a:lnT>
                    <a:lnB>
                      <a:noFill/>
                    </a:lnB>
                    <a:noFill/>
                  </a:tcPr>
                </a:tc>
                <a:tc>
                  <a:txBody>
                    <a:bodyPr/>
                    <a:lstStyle/>
                    <a:p>
                      <a:r>
                        <a:rPr lang="en-IN"/>
                        <a:t>8</a:t>
                      </a:r>
                    </a:p>
                  </a:txBody>
                  <a:tcPr anchor="ctr">
                    <a:lnL>
                      <a:noFill/>
                    </a:lnL>
                    <a:lnR>
                      <a:noFill/>
                    </a:lnR>
                    <a:lnT>
                      <a:noFill/>
                    </a:lnT>
                    <a:lnB>
                      <a:noFill/>
                    </a:lnB>
                    <a:noFill/>
                  </a:tcPr>
                </a:tc>
                <a:tc>
                  <a:txBody>
                    <a:bodyPr/>
                    <a:lstStyle/>
                    <a:p>
                      <a:r>
                        <a:rPr lang="en-US"/>
                        <a:t>Small integer (-128 to 127)</a:t>
                      </a:r>
                    </a:p>
                  </a:txBody>
                  <a:tcPr anchor="ctr">
                    <a:lnL>
                      <a:noFill/>
                    </a:lnL>
                    <a:lnR>
                      <a:noFill/>
                    </a:lnR>
                    <a:lnT>
                      <a:noFill/>
                    </a:lnT>
                    <a:lnB>
                      <a:noFill/>
                    </a:lnB>
                    <a:noFill/>
                  </a:tcPr>
                </a:tc>
                <a:extLst>
                  <a:ext uri="{0D108BD9-81ED-4DB2-BD59-A6C34878D82A}">
                    <a16:rowId xmlns:a16="http://schemas.microsoft.com/office/drawing/2014/main" val="1623607397"/>
                  </a:ext>
                </a:extLst>
              </a:tr>
              <a:tr h="0">
                <a:tc>
                  <a:txBody>
                    <a:bodyPr/>
                    <a:lstStyle/>
                    <a:p>
                      <a:r>
                        <a:rPr lang="en-IN" sz="1800" b="1"/>
                        <a:t>short</a:t>
                      </a:r>
                    </a:p>
                  </a:txBody>
                  <a:tcPr anchor="ctr">
                    <a:lnL>
                      <a:noFill/>
                    </a:lnL>
                    <a:lnR>
                      <a:noFill/>
                    </a:lnR>
                    <a:lnT>
                      <a:noFill/>
                    </a:lnT>
                    <a:lnB>
                      <a:noFill/>
                    </a:lnB>
                    <a:noFill/>
                  </a:tcPr>
                </a:tc>
                <a:tc>
                  <a:txBody>
                    <a:bodyPr/>
                    <a:lstStyle/>
                    <a:p>
                      <a:r>
                        <a:rPr lang="en-IN"/>
                        <a:t>16</a:t>
                      </a:r>
                    </a:p>
                  </a:txBody>
                  <a:tcPr anchor="ctr">
                    <a:lnL>
                      <a:noFill/>
                    </a:lnL>
                    <a:lnR>
                      <a:noFill/>
                    </a:lnR>
                    <a:lnT>
                      <a:noFill/>
                    </a:lnT>
                    <a:lnB>
                      <a:noFill/>
                    </a:lnB>
                    <a:noFill/>
                  </a:tcPr>
                </a:tc>
                <a:tc>
                  <a:txBody>
                    <a:bodyPr/>
                    <a:lstStyle/>
                    <a:p>
                      <a:r>
                        <a:rPr lang="en-US"/>
                        <a:t>Small integer (-32,768 to 32,767)</a:t>
                      </a:r>
                    </a:p>
                  </a:txBody>
                  <a:tcPr anchor="ctr">
                    <a:lnL>
                      <a:noFill/>
                    </a:lnL>
                    <a:lnR>
                      <a:noFill/>
                    </a:lnR>
                    <a:lnT>
                      <a:noFill/>
                    </a:lnT>
                    <a:lnB>
                      <a:noFill/>
                    </a:lnB>
                    <a:noFill/>
                  </a:tcPr>
                </a:tc>
                <a:extLst>
                  <a:ext uri="{0D108BD9-81ED-4DB2-BD59-A6C34878D82A}">
                    <a16:rowId xmlns:a16="http://schemas.microsoft.com/office/drawing/2014/main" val="2375141498"/>
                  </a:ext>
                </a:extLst>
              </a:tr>
              <a:tr h="0">
                <a:tc>
                  <a:txBody>
                    <a:bodyPr/>
                    <a:lstStyle/>
                    <a:p>
                      <a:r>
                        <a:rPr lang="en-IN" sz="1800" b="1" dirty="0"/>
                        <a:t>int</a:t>
                      </a:r>
                    </a:p>
                  </a:txBody>
                  <a:tcPr anchor="ctr">
                    <a:lnL>
                      <a:noFill/>
                    </a:lnL>
                    <a:lnR>
                      <a:noFill/>
                    </a:lnR>
                    <a:lnT>
                      <a:noFill/>
                    </a:lnT>
                    <a:lnB>
                      <a:noFill/>
                    </a:lnB>
                    <a:noFill/>
                  </a:tcPr>
                </a:tc>
                <a:tc>
                  <a:txBody>
                    <a:bodyPr/>
                    <a:lstStyle/>
                    <a:p>
                      <a:r>
                        <a:rPr lang="en-IN"/>
                        <a:t>32</a:t>
                      </a:r>
                    </a:p>
                  </a:txBody>
                  <a:tcPr anchor="ctr">
                    <a:lnL>
                      <a:noFill/>
                    </a:lnL>
                    <a:lnR>
                      <a:noFill/>
                    </a:lnR>
                    <a:lnT>
                      <a:noFill/>
                    </a:lnT>
                    <a:lnB>
                      <a:noFill/>
                    </a:lnB>
                    <a:noFill/>
                  </a:tcPr>
                </a:tc>
                <a:tc>
                  <a:txBody>
                    <a:bodyPr/>
                    <a:lstStyle/>
                    <a:p>
                      <a:r>
                        <a:rPr lang="en-IN"/>
                        <a:t>Integer (-2^31 to 2^31-1)</a:t>
                      </a:r>
                    </a:p>
                  </a:txBody>
                  <a:tcPr anchor="ctr">
                    <a:lnL>
                      <a:noFill/>
                    </a:lnL>
                    <a:lnR>
                      <a:noFill/>
                    </a:lnR>
                    <a:lnT>
                      <a:noFill/>
                    </a:lnT>
                    <a:lnB>
                      <a:noFill/>
                    </a:lnB>
                    <a:noFill/>
                  </a:tcPr>
                </a:tc>
                <a:extLst>
                  <a:ext uri="{0D108BD9-81ED-4DB2-BD59-A6C34878D82A}">
                    <a16:rowId xmlns:a16="http://schemas.microsoft.com/office/drawing/2014/main" val="3695770954"/>
                  </a:ext>
                </a:extLst>
              </a:tr>
              <a:tr h="0">
                <a:tc>
                  <a:txBody>
                    <a:bodyPr/>
                    <a:lstStyle/>
                    <a:p>
                      <a:r>
                        <a:rPr lang="en-IN" sz="1800" b="1" dirty="0"/>
                        <a:t>long</a:t>
                      </a:r>
                    </a:p>
                  </a:txBody>
                  <a:tcPr anchor="ctr">
                    <a:lnL>
                      <a:noFill/>
                    </a:lnL>
                    <a:lnR>
                      <a:noFill/>
                    </a:lnR>
                    <a:lnT>
                      <a:noFill/>
                    </a:lnT>
                    <a:lnB>
                      <a:noFill/>
                    </a:lnB>
                    <a:noFill/>
                  </a:tcPr>
                </a:tc>
                <a:tc>
                  <a:txBody>
                    <a:bodyPr/>
                    <a:lstStyle/>
                    <a:p>
                      <a:r>
                        <a:rPr lang="en-IN" dirty="0"/>
                        <a:t>64</a:t>
                      </a:r>
                    </a:p>
                  </a:txBody>
                  <a:tcPr anchor="ctr">
                    <a:lnL>
                      <a:noFill/>
                    </a:lnL>
                    <a:lnR>
                      <a:noFill/>
                    </a:lnR>
                    <a:lnT>
                      <a:noFill/>
                    </a:lnT>
                    <a:lnB>
                      <a:noFill/>
                    </a:lnB>
                    <a:noFill/>
                  </a:tcPr>
                </a:tc>
                <a:tc>
                  <a:txBody>
                    <a:bodyPr/>
                    <a:lstStyle/>
                    <a:p>
                      <a:r>
                        <a:rPr lang="en-US" dirty="0"/>
                        <a:t>Large integer (-2^63 to 2^63-1)</a:t>
                      </a:r>
                    </a:p>
                  </a:txBody>
                  <a:tcPr anchor="ctr">
                    <a:lnL>
                      <a:noFill/>
                    </a:lnL>
                    <a:lnR>
                      <a:noFill/>
                    </a:lnR>
                    <a:lnT>
                      <a:noFill/>
                    </a:lnT>
                    <a:lnB>
                      <a:noFill/>
                    </a:lnB>
                    <a:noFill/>
                  </a:tcPr>
                </a:tc>
                <a:extLst>
                  <a:ext uri="{0D108BD9-81ED-4DB2-BD59-A6C34878D82A}">
                    <a16:rowId xmlns:a16="http://schemas.microsoft.com/office/drawing/2014/main" val="1557300383"/>
                  </a:ext>
                </a:extLst>
              </a:tr>
              <a:tr h="0">
                <a:tc>
                  <a:txBody>
                    <a:bodyPr/>
                    <a:lstStyle/>
                    <a:p>
                      <a:r>
                        <a:rPr lang="en-IN" sz="1800" b="1" dirty="0"/>
                        <a:t>float</a:t>
                      </a:r>
                    </a:p>
                  </a:txBody>
                  <a:tcPr anchor="ctr">
                    <a:lnL>
                      <a:noFill/>
                    </a:lnL>
                    <a:lnR>
                      <a:noFill/>
                    </a:lnR>
                    <a:lnT>
                      <a:noFill/>
                    </a:lnT>
                    <a:lnB>
                      <a:noFill/>
                    </a:lnB>
                    <a:noFill/>
                  </a:tcPr>
                </a:tc>
                <a:tc>
                  <a:txBody>
                    <a:bodyPr/>
                    <a:lstStyle/>
                    <a:p>
                      <a:r>
                        <a:rPr lang="en-IN"/>
                        <a:t>32</a:t>
                      </a:r>
                    </a:p>
                  </a:txBody>
                  <a:tcPr anchor="ctr">
                    <a:lnL>
                      <a:noFill/>
                    </a:lnL>
                    <a:lnR>
                      <a:noFill/>
                    </a:lnR>
                    <a:lnT>
                      <a:noFill/>
                    </a:lnT>
                    <a:lnB>
                      <a:noFill/>
                    </a:lnB>
                    <a:noFill/>
                  </a:tcPr>
                </a:tc>
                <a:tc>
                  <a:txBody>
                    <a:bodyPr/>
                    <a:lstStyle/>
                    <a:p>
                      <a:r>
                        <a:rPr lang="en-US"/>
                        <a:t>Floating point number (single precision)</a:t>
                      </a:r>
                    </a:p>
                  </a:txBody>
                  <a:tcPr anchor="ctr">
                    <a:lnL>
                      <a:noFill/>
                    </a:lnL>
                    <a:lnR>
                      <a:noFill/>
                    </a:lnR>
                    <a:lnT>
                      <a:noFill/>
                    </a:lnT>
                    <a:lnB>
                      <a:noFill/>
                    </a:lnB>
                    <a:noFill/>
                  </a:tcPr>
                </a:tc>
                <a:extLst>
                  <a:ext uri="{0D108BD9-81ED-4DB2-BD59-A6C34878D82A}">
                    <a16:rowId xmlns:a16="http://schemas.microsoft.com/office/drawing/2014/main" val="3880408181"/>
                  </a:ext>
                </a:extLst>
              </a:tr>
              <a:tr h="0">
                <a:tc>
                  <a:txBody>
                    <a:bodyPr/>
                    <a:lstStyle/>
                    <a:p>
                      <a:r>
                        <a:rPr lang="en-IN" sz="1800" b="1" dirty="0"/>
                        <a:t>double</a:t>
                      </a:r>
                    </a:p>
                  </a:txBody>
                  <a:tcPr anchor="ctr">
                    <a:lnL>
                      <a:noFill/>
                    </a:lnL>
                    <a:lnR>
                      <a:noFill/>
                    </a:lnR>
                    <a:lnT>
                      <a:noFill/>
                    </a:lnT>
                    <a:lnB>
                      <a:noFill/>
                    </a:lnB>
                    <a:noFill/>
                  </a:tcPr>
                </a:tc>
                <a:tc>
                  <a:txBody>
                    <a:bodyPr/>
                    <a:lstStyle/>
                    <a:p>
                      <a:r>
                        <a:rPr lang="en-IN" dirty="0"/>
                        <a:t>64</a:t>
                      </a:r>
                    </a:p>
                  </a:txBody>
                  <a:tcPr anchor="ctr">
                    <a:lnL>
                      <a:noFill/>
                    </a:lnL>
                    <a:lnR>
                      <a:noFill/>
                    </a:lnR>
                    <a:lnT>
                      <a:noFill/>
                    </a:lnT>
                    <a:lnB>
                      <a:noFill/>
                    </a:lnB>
                    <a:noFill/>
                  </a:tcPr>
                </a:tc>
                <a:tc>
                  <a:txBody>
                    <a:bodyPr/>
                    <a:lstStyle/>
                    <a:p>
                      <a:r>
                        <a:rPr lang="en-US"/>
                        <a:t>Floating point number (double precision)</a:t>
                      </a:r>
                    </a:p>
                  </a:txBody>
                  <a:tcPr anchor="ctr">
                    <a:lnL>
                      <a:noFill/>
                    </a:lnL>
                    <a:lnR>
                      <a:noFill/>
                    </a:lnR>
                    <a:lnT>
                      <a:noFill/>
                    </a:lnT>
                    <a:lnB>
                      <a:noFill/>
                    </a:lnB>
                    <a:noFill/>
                  </a:tcPr>
                </a:tc>
                <a:extLst>
                  <a:ext uri="{0D108BD9-81ED-4DB2-BD59-A6C34878D82A}">
                    <a16:rowId xmlns:a16="http://schemas.microsoft.com/office/drawing/2014/main" val="1034517049"/>
                  </a:ext>
                </a:extLst>
              </a:tr>
              <a:tr h="0">
                <a:tc>
                  <a:txBody>
                    <a:bodyPr/>
                    <a:lstStyle/>
                    <a:p>
                      <a:r>
                        <a:rPr lang="en-IN" sz="1800" b="1" dirty="0"/>
                        <a:t>char</a:t>
                      </a:r>
                    </a:p>
                  </a:txBody>
                  <a:tcPr anchor="ctr">
                    <a:lnL>
                      <a:noFill/>
                    </a:lnL>
                    <a:lnR>
                      <a:noFill/>
                    </a:lnR>
                    <a:lnT>
                      <a:noFill/>
                    </a:lnT>
                    <a:lnB>
                      <a:noFill/>
                    </a:lnB>
                    <a:noFill/>
                  </a:tcPr>
                </a:tc>
                <a:tc>
                  <a:txBody>
                    <a:bodyPr/>
                    <a:lstStyle/>
                    <a:p>
                      <a:r>
                        <a:rPr lang="en-IN"/>
                        <a:t>16</a:t>
                      </a:r>
                    </a:p>
                  </a:txBody>
                  <a:tcPr anchor="ctr">
                    <a:lnL>
                      <a:noFill/>
                    </a:lnL>
                    <a:lnR>
                      <a:noFill/>
                    </a:lnR>
                    <a:lnT>
                      <a:noFill/>
                    </a:lnT>
                    <a:lnB>
                      <a:noFill/>
                    </a:lnB>
                    <a:noFill/>
                  </a:tcPr>
                </a:tc>
                <a:tc>
                  <a:txBody>
                    <a:bodyPr/>
                    <a:lstStyle/>
                    <a:p>
                      <a:r>
                        <a:rPr lang="en-IN"/>
                        <a:t>Single character/letter (Unicode)</a:t>
                      </a:r>
                    </a:p>
                  </a:txBody>
                  <a:tcPr anchor="ctr">
                    <a:lnL>
                      <a:noFill/>
                    </a:lnL>
                    <a:lnR>
                      <a:noFill/>
                    </a:lnR>
                    <a:lnT>
                      <a:noFill/>
                    </a:lnT>
                    <a:lnB>
                      <a:noFill/>
                    </a:lnB>
                    <a:noFill/>
                  </a:tcPr>
                </a:tc>
                <a:extLst>
                  <a:ext uri="{0D108BD9-81ED-4DB2-BD59-A6C34878D82A}">
                    <a16:rowId xmlns:a16="http://schemas.microsoft.com/office/drawing/2014/main" val="486075980"/>
                  </a:ext>
                </a:extLst>
              </a:tr>
              <a:tr h="0">
                <a:tc>
                  <a:txBody>
                    <a:bodyPr/>
                    <a:lstStyle/>
                    <a:p>
                      <a:r>
                        <a:rPr lang="en-IN" sz="1800" b="1" dirty="0" err="1"/>
                        <a:t>boolean</a:t>
                      </a:r>
                      <a:endParaRPr lang="en-IN" sz="1800" b="1" dirty="0"/>
                    </a:p>
                  </a:txBody>
                  <a:tcPr anchor="ctr">
                    <a:lnL>
                      <a:noFill/>
                    </a:lnL>
                    <a:lnR>
                      <a:noFill/>
                    </a:lnR>
                    <a:lnT>
                      <a:noFill/>
                    </a:lnT>
                    <a:lnB>
                      <a:noFill/>
                    </a:lnB>
                    <a:noFill/>
                  </a:tcPr>
                </a:tc>
                <a:tc>
                  <a:txBody>
                    <a:bodyPr/>
                    <a:lstStyle/>
                    <a:p>
                      <a:r>
                        <a:rPr lang="en-IN"/>
                        <a:t>1 bit</a:t>
                      </a:r>
                    </a:p>
                  </a:txBody>
                  <a:tcPr anchor="ctr">
                    <a:lnL>
                      <a:noFill/>
                    </a:lnL>
                    <a:lnR>
                      <a:noFill/>
                    </a:lnR>
                    <a:lnT>
                      <a:noFill/>
                    </a:lnT>
                    <a:lnB>
                      <a:noFill/>
                    </a:lnB>
                    <a:noFill/>
                  </a:tcPr>
                </a:tc>
                <a:tc>
                  <a:txBody>
                    <a:bodyPr/>
                    <a:lstStyle/>
                    <a:p>
                      <a:r>
                        <a:rPr lang="en-US" dirty="0"/>
                        <a:t>Boolean value (true or false)</a:t>
                      </a:r>
                    </a:p>
                  </a:txBody>
                  <a:tcPr anchor="ctr">
                    <a:lnL>
                      <a:noFill/>
                    </a:lnL>
                    <a:lnR>
                      <a:noFill/>
                    </a:lnR>
                    <a:lnT>
                      <a:noFill/>
                    </a:lnT>
                    <a:lnB>
                      <a:noFill/>
                    </a:lnB>
                    <a:noFill/>
                  </a:tcPr>
                </a:tc>
                <a:extLst>
                  <a:ext uri="{0D108BD9-81ED-4DB2-BD59-A6C34878D82A}">
                    <a16:rowId xmlns:a16="http://schemas.microsoft.com/office/drawing/2014/main" val="23727134"/>
                  </a:ext>
                </a:extLst>
              </a:tr>
            </a:tbl>
          </a:graphicData>
        </a:graphic>
      </p:graphicFrame>
    </p:spTree>
    <p:extLst>
      <p:ext uri="{BB962C8B-B14F-4D97-AF65-F5344CB8AC3E}">
        <p14:creationId xmlns:p14="http://schemas.microsoft.com/office/powerpoint/2010/main" val="2090101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1637</TotalTime>
  <Words>5418</Words>
  <Application>Microsoft Office PowerPoint</Application>
  <PresentationFormat>Widescreen</PresentationFormat>
  <Paragraphs>958</Paragraphs>
  <Slides>47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Wingdings</vt:lpstr>
      <vt:lpstr>Nunito Sans</vt:lpstr>
      <vt:lpstr>Georgia</vt:lpstr>
      <vt:lpstr>Consolas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karikalan , Mathiyazhagan</dc:creator>
  <cp:keywords>Data types variables operators</cp:keywords>
  <cp:lastModifiedBy>mathi .</cp:lastModifiedBy>
  <cp:revision>420</cp:revision>
  <dcterms:created xsi:type="dcterms:W3CDTF">2006-08-16T00:00:00Z</dcterms:created>
  <dcterms:modified xsi:type="dcterms:W3CDTF">2024-10-22T08:17:05Z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