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167259" y="700410"/>
            <a:ext cx="11840511" cy="924142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5" name="Rectangle 10"/>
          <p:cNvSpPr/>
          <p:nvPr/>
        </p:nvSpPr>
        <p:spPr>
          <a:xfrm>
            <a:off x="1" y="105044"/>
            <a:ext cx="169332" cy="482533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475243" y="129335"/>
            <a:ext cx="9931905" cy="39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Multi-KWS using RNN based architectures</a:t>
            </a:r>
          </a:p>
        </p:txBody>
      </p:sp>
      <p:sp>
        <p:nvSpPr>
          <p:cNvPr id="97" name="Rectangle 13"/>
          <p:cNvSpPr/>
          <p:nvPr/>
        </p:nvSpPr>
        <p:spPr>
          <a:xfrm>
            <a:off x="237965" y="105044"/>
            <a:ext cx="75302" cy="482533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8" name="Rectangle 24"/>
          <p:cNvSpPr txBox="1"/>
          <p:nvPr/>
        </p:nvSpPr>
        <p:spPr>
          <a:xfrm>
            <a:off x="218877" y="715652"/>
            <a:ext cx="17515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Worklet Details</a:t>
            </a:r>
          </a:p>
        </p:txBody>
      </p:sp>
      <p:sp>
        <p:nvSpPr>
          <p:cNvPr id="99" name="Rectangle 25"/>
          <p:cNvSpPr txBox="1"/>
          <p:nvPr/>
        </p:nvSpPr>
        <p:spPr>
          <a:xfrm>
            <a:off x="316482" y="1109868"/>
            <a:ext cx="4075757" cy="483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8600" indent="-228600">
              <a:buSzPct val="100000"/>
              <a:buAutoNum type="arabicPeriod" startAt="1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Worklet ID : 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23VI21PSG</a:t>
            </a:r>
          </a:p>
          <a:p>
            <a:pPr marL="228600" indent="-228600">
              <a:buSzPct val="100000"/>
              <a:buAutoNum type="arabicPeriod" startAt="1"/>
              <a:defRPr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College Name : PSG college of technology </a:t>
            </a:r>
          </a:p>
        </p:txBody>
      </p:sp>
      <p:pic>
        <p:nvPicPr>
          <p:cNvPr id="100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0" y="105044"/>
            <a:ext cx="1249920" cy="4749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26"/>
          <p:cNvSpPr/>
          <p:nvPr/>
        </p:nvSpPr>
        <p:spPr>
          <a:xfrm>
            <a:off x="167260" y="4195157"/>
            <a:ext cx="5867782" cy="181344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grpSp>
        <p:nvGrpSpPr>
          <p:cNvPr id="104" name="Rectangle 33"/>
          <p:cNvGrpSpPr/>
          <p:nvPr/>
        </p:nvGrpSpPr>
        <p:grpSpPr>
          <a:xfrm>
            <a:off x="167259" y="2037121"/>
            <a:ext cx="5867783" cy="1986594"/>
            <a:chOff x="0" y="0"/>
            <a:chExt cx="5867782" cy="1986592"/>
          </a:xfrm>
        </p:grpSpPr>
        <p:sp>
          <p:nvSpPr>
            <p:cNvPr id="102" name="Rectangle"/>
            <p:cNvSpPr/>
            <p:nvPr/>
          </p:nvSpPr>
          <p:spPr>
            <a:xfrm>
              <a:off x="-1" y="-1"/>
              <a:ext cx="5867783" cy="1986594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3" name="Explore tensorflow and Keras…"/>
            <p:cNvSpPr txBox="1"/>
            <p:nvPr/>
          </p:nvSpPr>
          <p:spPr>
            <a:xfrm>
              <a:off x="45718" y="680877"/>
              <a:ext cx="5776344" cy="624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Explore tensorflow and Keras</a:t>
              </a:r>
            </a:p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Developed Basic Classification Models</a:t>
              </a:r>
            </a:p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Dataset collection-500</a:t>
              </a:r>
            </a:p>
          </p:txBody>
        </p:sp>
      </p:grpSp>
      <p:sp>
        <p:nvSpPr>
          <p:cNvPr id="105" name="Rectangle 36"/>
          <p:cNvSpPr txBox="1"/>
          <p:nvPr/>
        </p:nvSpPr>
        <p:spPr>
          <a:xfrm>
            <a:off x="212980" y="4262104"/>
            <a:ext cx="5776342" cy="108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Next Steps </a:t>
            </a:r>
          </a:p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269875" indent="-269875">
              <a:defRPr b="1" sz="14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>
              <a:defRPr b="1" sz="14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1)Studying RNN model for multi-KWS</a:t>
            </a:r>
          </a:p>
        </p:txBody>
      </p:sp>
      <p:sp>
        <p:nvSpPr>
          <p:cNvPr id="106" name="Rectangle 38"/>
          <p:cNvSpPr txBox="1"/>
          <p:nvPr/>
        </p:nvSpPr>
        <p:spPr>
          <a:xfrm>
            <a:off x="311486" y="2110196"/>
            <a:ext cx="2505109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KPIs achieved till now</a:t>
            </a:r>
          </a:p>
        </p:txBody>
      </p:sp>
      <p:grpSp>
        <p:nvGrpSpPr>
          <p:cNvPr id="109" name="Rectangle 39"/>
          <p:cNvGrpSpPr/>
          <p:nvPr/>
        </p:nvGrpSpPr>
        <p:grpSpPr>
          <a:xfrm>
            <a:off x="6139989" y="4205095"/>
            <a:ext cx="5867782" cy="1798455"/>
            <a:chOff x="0" y="0"/>
            <a:chExt cx="5867781" cy="1798453"/>
          </a:xfrm>
        </p:grpSpPr>
        <p:sp>
          <p:nvSpPr>
            <p:cNvPr id="107" name="Rectangle"/>
            <p:cNvSpPr/>
            <p:nvPr/>
          </p:nvSpPr>
          <p:spPr>
            <a:xfrm>
              <a:off x="-1" y="-1"/>
              <a:ext cx="5867782" cy="1798455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8" name="1)Developed a basic classification model"/>
            <p:cNvSpPr txBox="1"/>
            <p:nvPr/>
          </p:nvSpPr>
          <p:spPr>
            <a:xfrm>
              <a:off x="45719" y="764606"/>
              <a:ext cx="577634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lvl1pPr>
            </a:lstStyle>
            <a:p>
              <a:pPr/>
              <a:r>
                <a:t>1)Developed a basic classification model</a:t>
              </a:r>
            </a:p>
          </p:txBody>
        </p:sp>
      </p:grpSp>
      <p:sp>
        <p:nvSpPr>
          <p:cNvPr id="110" name="Rectangle 40"/>
          <p:cNvSpPr txBox="1"/>
          <p:nvPr/>
        </p:nvSpPr>
        <p:spPr>
          <a:xfrm>
            <a:off x="6185711" y="4277046"/>
            <a:ext cx="409727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Key Achievements/ Outcome till now</a:t>
            </a:r>
          </a:p>
        </p:txBody>
      </p:sp>
      <p:grpSp>
        <p:nvGrpSpPr>
          <p:cNvPr id="113" name="Rectangle 41"/>
          <p:cNvGrpSpPr/>
          <p:nvPr/>
        </p:nvGrpSpPr>
        <p:grpSpPr>
          <a:xfrm>
            <a:off x="6181042" y="2037121"/>
            <a:ext cx="5867782" cy="1986594"/>
            <a:chOff x="0" y="0"/>
            <a:chExt cx="5867781" cy="1986592"/>
          </a:xfrm>
        </p:grpSpPr>
        <p:sp>
          <p:nvSpPr>
            <p:cNvPr id="111" name="Rectangle"/>
            <p:cNvSpPr/>
            <p:nvPr/>
          </p:nvSpPr>
          <p:spPr>
            <a:xfrm>
              <a:off x="-1" y="-1"/>
              <a:ext cx="5867782" cy="1986594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2" name="1) Collecting dataset without Noise"/>
            <p:cNvSpPr txBox="1"/>
            <p:nvPr/>
          </p:nvSpPr>
          <p:spPr>
            <a:xfrm>
              <a:off x="45719" y="858675"/>
              <a:ext cx="5776342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lvl1pPr>
            </a:lstStyle>
            <a:p>
              <a:pPr/>
              <a:r>
                <a:t>1) Collecting dataset without Noise</a:t>
              </a:r>
            </a:p>
          </p:txBody>
        </p:sp>
      </p:grpSp>
      <p:sp>
        <p:nvSpPr>
          <p:cNvPr id="114" name="Rectangle 42"/>
          <p:cNvSpPr txBox="1"/>
          <p:nvPr/>
        </p:nvSpPr>
        <p:spPr>
          <a:xfrm>
            <a:off x="6185711" y="2116291"/>
            <a:ext cx="33184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Any Challenges/ Issues faced</a:t>
            </a:r>
          </a:p>
        </p:txBody>
      </p:sp>
      <p:sp>
        <p:nvSpPr>
          <p:cNvPr id="115" name="TextBox 43"/>
          <p:cNvSpPr txBox="1"/>
          <p:nvPr/>
        </p:nvSpPr>
        <p:spPr>
          <a:xfrm>
            <a:off x="10085830" y="6488437"/>
            <a:ext cx="206045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Date: 17/8/2023</a:t>
            </a:r>
          </a:p>
        </p:txBody>
      </p:sp>
      <p:graphicFrame>
        <p:nvGraphicFramePr>
          <p:cNvPr id="116" name="Table 1"/>
          <p:cNvGraphicFramePr/>
          <p:nvPr/>
        </p:nvGraphicFramePr>
        <p:xfrm>
          <a:off x="838200" y="3872357"/>
          <a:ext cx="10515600" cy="2578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15600"/>
              </a:tblGrid>
              <a:tr h="2578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7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 Multi-KWS using RNN based architectures</a:t>
                      </a:r>
                    </a:p>
                  </a:txBody>
                  <a:tcPr marL="5017" marR="5017" marT="5017" marB="5017" anchor="ctr" anchorCtr="0" horzOverflow="overflow">
                    <a:lnL w="12700">
                      <a:miter lim="400000"/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2"/>
          <p:cNvGraphicFramePr/>
          <p:nvPr/>
        </p:nvGraphicFramePr>
        <p:xfrm>
          <a:off x="838200" y="3872357"/>
          <a:ext cx="10515600" cy="2578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15600"/>
              </a:tblGrid>
              <a:tr h="2578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7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 Multi-KWS using RNN based architectures</a:t>
                      </a:r>
                    </a:p>
                  </a:txBody>
                  <a:tcPr marL="5017" marR="5017" marT="5017" marB="5017" anchor="ctr" anchorCtr="0" horzOverflow="overflow">
                    <a:lnL w="12700">
                      <a:miter lim="400000"/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