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7"/>
          <p:cNvSpPr/>
          <p:nvPr/>
        </p:nvSpPr>
        <p:spPr>
          <a:xfrm>
            <a:off x="167260" y="700411"/>
            <a:ext cx="11840509" cy="924142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  <a:effectLst>
            <a:outerShdw sx="100000" sy="100000" kx="0" ky="0" algn="b" rotWithShape="0" blurRad="50800" dist="38100" dir="81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</p:txBody>
      </p:sp>
      <p:sp>
        <p:nvSpPr>
          <p:cNvPr id="95" name="Rectangle 10"/>
          <p:cNvSpPr/>
          <p:nvPr/>
        </p:nvSpPr>
        <p:spPr>
          <a:xfrm>
            <a:off x="1" y="105045"/>
            <a:ext cx="169332" cy="482532"/>
          </a:xfrm>
          <a:prstGeom prst="rect">
            <a:avLst/>
          </a:prstGeom>
          <a:solidFill>
            <a:srgbClr val="0E409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</p:txBody>
      </p:sp>
      <p:sp>
        <p:nvSpPr>
          <p:cNvPr id="96" name="TextBox 11"/>
          <p:cNvSpPr txBox="1"/>
          <p:nvPr/>
        </p:nvSpPr>
        <p:spPr>
          <a:xfrm>
            <a:off x="475243" y="129334"/>
            <a:ext cx="993190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000">
                <a:latin typeface="SamsungOne 600C"/>
                <a:ea typeface="SamsungOne 600C"/>
                <a:cs typeface="SamsungOne 600C"/>
                <a:sym typeface="SamsungOne 600C"/>
              </a:defRPr>
            </a:lvl1pPr>
          </a:lstStyle>
          <a:p>
            <a:pPr/>
            <a:r>
              <a:t>Multi-KWS using RNN based architectures</a:t>
            </a:r>
          </a:p>
        </p:txBody>
      </p:sp>
      <p:sp>
        <p:nvSpPr>
          <p:cNvPr id="97" name="Rectangle 13"/>
          <p:cNvSpPr/>
          <p:nvPr/>
        </p:nvSpPr>
        <p:spPr>
          <a:xfrm>
            <a:off x="237965" y="105045"/>
            <a:ext cx="75301" cy="4825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</p:txBody>
      </p:sp>
      <p:sp>
        <p:nvSpPr>
          <p:cNvPr id="98" name="Rectangle 24"/>
          <p:cNvSpPr txBox="1"/>
          <p:nvPr/>
        </p:nvSpPr>
        <p:spPr>
          <a:xfrm>
            <a:off x="218878" y="715652"/>
            <a:ext cx="175155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chemeClr val="accent6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lvl1pPr>
          </a:lstStyle>
          <a:p>
            <a:pPr/>
            <a:r>
              <a:t>Worklet Details</a:t>
            </a:r>
          </a:p>
        </p:txBody>
      </p:sp>
      <p:sp>
        <p:nvSpPr>
          <p:cNvPr id="99" name="Rectangle 25"/>
          <p:cNvSpPr txBox="1"/>
          <p:nvPr/>
        </p:nvSpPr>
        <p:spPr>
          <a:xfrm>
            <a:off x="329183" y="1109867"/>
            <a:ext cx="4075755" cy="483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buSzPct val="100000"/>
              <a:buAutoNum type="arabicPeriod" startAt="1"/>
              <a:defRPr sz="1200"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Worklet ID : 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23VI21PSG</a:t>
            </a:r>
          </a:p>
          <a:p>
            <a:pPr marL="228600" indent="-228600">
              <a:buSzPct val="100000"/>
              <a:buAutoNum type="arabicPeriod" startAt="1"/>
              <a:defRPr sz="1200"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College Name: PSG College of Technology </a:t>
            </a:r>
          </a:p>
        </p:txBody>
      </p:sp>
      <p:pic>
        <p:nvPicPr>
          <p:cNvPr id="100" name="Picture 32" descr="Picture 32"/>
          <p:cNvPicPr>
            <a:picLocks noChangeAspect="1"/>
          </p:cNvPicPr>
          <p:nvPr/>
        </p:nvPicPr>
        <p:blipFill>
          <a:blip r:embed="rId2">
            <a:extLst/>
          </a:blip>
          <a:srcRect l="4529" t="20267" r="4175" b="26842"/>
          <a:stretch>
            <a:fillRect/>
          </a:stretch>
        </p:blipFill>
        <p:spPr>
          <a:xfrm>
            <a:off x="10942081" y="105044"/>
            <a:ext cx="1249919" cy="474912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Rectangle 26"/>
          <p:cNvSpPr/>
          <p:nvPr/>
        </p:nvSpPr>
        <p:spPr>
          <a:xfrm>
            <a:off x="167261" y="4195157"/>
            <a:ext cx="5867780" cy="1813441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ffectLst>
            <a:outerShdw sx="100000" sy="100000" kx="0" ky="0" algn="b" rotWithShape="0" blurRad="50800" dist="38100" dir="81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</p:txBody>
      </p:sp>
      <p:grpSp>
        <p:nvGrpSpPr>
          <p:cNvPr id="104" name="Rectangle 33"/>
          <p:cNvGrpSpPr/>
          <p:nvPr/>
        </p:nvGrpSpPr>
        <p:grpSpPr>
          <a:xfrm>
            <a:off x="167260" y="2037122"/>
            <a:ext cx="5867781" cy="1986592"/>
            <a:chOff x="0" y="0"/>
            <a:chExt cx="5867779" cy="1986590"/>
          </a:xfrm>
        </p:grpSpPr>
        <p:sp>
          <p:nvSpPr>
            <p:cNvPr id="102" name="Rectangle"/>
            <p:cNvSpPr/>
            <p:nvPr/>
          </p:nvSpPr>
          <p:spPr>
            <a:xfrm>
              <a:off x="-1" y="0"/>
              <a:ext cx="5867781" cy="1986591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81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200">
                  <a:solidFill>
                    <a:srgbClr val="0E4094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pPr>
            </a:p>
          </p:txBody>
        </p:sp>
        <p:sp>
          <p:nvSpPr>
            <p:cNvPr id="103" name="Developed Audio Classification Models using CNN Layers…"/>
            <p:cNvSpPr txBox="1"/>
            <p:nvPr/>
          </p:nvSpPr>
          <p:spPr>
            <a:xfrm>
              <a:off x="45719" y="591975"/>
              <a:ext cx="5776340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b="1" sz="1200">
                  <a:solidFill>
                    <a:srgbClr val="0E4094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pPr>
            </a:p>
            <a:p>
              <a:pPr lvl="1" marL="322263" indent="-228600">
                <a:buSzPct val="100000"/>
                <a:buAutoNum type="arabicParenR" startAt="1"/>
                <a:defRPr b="1" sz="1200">
                  <a:solidFill>
                    <a:srgbClr val="0E4094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pPr>
              <a:r>
                <a:t>Developed Audio Classification Models using CNN Layers</a:t>
              </a:r>
            </a:p>
            <a:p>
              <a:pPr lvl="1" marL="322263" indent="-228600">
                <a:buSzPct val="100000"/>
                <a:buAutoNum type="arabicParenR" startAt="1"/>
                <a:defRPr b="1" sz="1200">
                  <a:solidFill>
                    <a:srgbClr val="0E4094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pPr>
              <a:r>
                <a:t>Collected over 500 samples of audio data for the dataset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05" name="Rectangle 36"/>
          <p:cNvSpPr txBox="1"/>
          <p:nvPr/>
        </p:nvSpPr>
        <p:spPr>
          <a:xfrm>
            <a:off x="212981" y="4262103"/>
            <a:ext cx="5776339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Next Steps </a:t>
            </a:r>
          </a:p>
          <a:p>
            <a:pPr>
              <a:defRPr b="1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  <a:p>
            <a:pPr marL="200526" indent="-200526">
              <a:buSzPct val="100000"/>
              <a:buAutoNum type="arabicParenR" startAt="1"/>
              <a:defRPr b="1" sz="1200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Explore Audio Classification using RNN Architecture</a:t>
            </a:r>
          </a:p>
          <a:p>
            <a:pPr marL="200526" indent="-200526">
              <a:buSzPct val="100000"/>
              <a:buAutoNum type="arabicParenR" startAt="1"/>
              <a:defRPr b="1" sz="1200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Organising the Audio dataset</a:t>
            </a:r>
          </a:p>
        </p:txBody>
      </p:sp>
      <p:sp>
        <p:nvSpPr>
          <p:cNvPr id="106" name="Rectangle 38"/>
          <p:cNvSpPr txBox="1"/>
          <p:nvPr/>
        </p:nvSpPr>
        <p:spPr>
          <a:xfrm>
            <a:off x="311487" y="2110196"/>
            <a:ext cx="2505111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lvl1pPr>
          </a:lstStyle>
          <a:p>
            <a:pPr/>
            <a:r>
              <a:t>KPIs achieved till now</a:t>
            </a:r>
          </a:p>
        </p:txBody>
      </p:sp>
      <p:grpSp>
        <p:nvGrpSpPr>
          <p:cNvPr id="109" name="Rectangle 39"/>
          <p:cNvGrpSpPr/>
          <p:nvPr/>
        </p:nvGrpSpPr>
        <p:grpSpPr>
          <a:xfrm>
            <a:off x="6139990" y="4205096"/>
            <a:ext cx="5867780" cy="1798452"/>
            <a:chOff x="0" y="0"/>
            <a:chExt cx="5867778" cy="1798451"/>
          </a:xfrm>
        </p:grpSpPr>
        <p:sp>
          <p:nvSpPr>
            <p:cNvPr id="107" name="Rectangle"/>
            <p:cNvSpPr/>
            <p:nvPr/>
          </p:nvSpPr>
          <p:spPr>
            <a:xfrm>
              <a:off x="-1" y="-1"/>
              <a:ext cx="5867780" cy="1798453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81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pPr>
            </a:p>
          </p:txBody>
        </p:sp>
        <p:sp>
          <p:nvSpPr>
            <p:cNvPr id="108" name="Developed Audio, Text and Image based classification models using Neural    Networks(CNN)"/>
            <p:cNvSpPr txBox="1"/>
            <p:nvPr/>
          </p:nvSpPr>
          <p:spPr>
            <a:xfrm>
              <a:off x="45719" y="497905"/>
              <a:ext cx="5776339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marL="200526" indent="-200526">
                <a:buSzPct val="100000"/>
                <a:buAutoNum type="arabicParenR" startAt="1"/>
                <a:defRPr b="1" sz="1200">
                  <a:solidFill>
                    <a:srgbClr val="0E4094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pPr>
              <a:r>
                <a:t>Developed Audio, Text and Image based classification models using Neural    Networks(CNN)</a:t>
              </a:r>
            </a:p>
            <a:p>
              <a:pPr>
                <a:defRPr b="1" sz="1200">
                  <a:solidFill>
                    <a:srgbClr val="0E4094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pPr>
            </a:p>
          </p:txBody>
        </p:sp>
      </p:grpSp>
      <p:sp>
        <p:nvSpPr>
          <p:cNvPr id="110" name="Rectangle 40"/>
          <p:cNvSpPr txBox="1"/>
          <p:nvPr/>
        </p:nvSpPr>
        <p:spPr>
          <a:xfrm>
            <a:off x="6185711" y="4277045"/>
            <a:ext cx="40972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lvl1pPr>
          </a:lstStyle>
          <a:p>
            <a:pPr/>
            <a:r>
              <a:t>Key Achievements/ Outcome till now</a:t>
            </a:r>
          </a:p>
        </p:txBody>
      </p:sp>
      <p:grpSp>
        <p:nvGrpSpPr>
          <p:cNvPr id="113" name="Rectangle 41"/>
          <p:cNvGrpSpPr/>
          <p:nvPr/>
        </p:nvGrpSpPr>
        <p:grpSpPr>
          <a:xfrm>
            <a:off x="6176128" y="2037122"/>
            <a:ext cx="5867779" cy="1986592"/>
            <a:chOff x="0" y="0"/>
            <a:chExt cx="5867778" cy="1986590"/>
          </a:xfrm>
        </p:grpSpPr>
        <p:sp>
          <p:nvSpPr>
            <p:cNvPr id="111" name="Rectangle"/>
            <p:cNvSpPr/>
            <p:nvPr/>
          </p:nvSpPr>
          <p:spPr>
            <a:xfrm>
              <a:off x="-1" y="0"/>
              <a:ext cx="5867780" cy="1986591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81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200">
                  <a:solidFill>
                    <a:srgbClr val="0E4094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pPr>
            </a:p>
          </p:txBody>
        </p:sp>
        <p:sp>
          <p:nvSpPr>
            <p:cNvPr id="112" name="Github two-step verification process…"/>
            <p:cNvSpPr txBox="1"/>
            <p:nvPr/>
          </p:nvSpPr>
          <p:spPr>
            <a:xfrm>
              <a:off x="45719" y="769775"/>
              <a:ext cx="5776339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marL="200526" indent="-200526">
                <a:buSzPct val="100000"/>
                <a:buAutoNum type="arabicParenR" startAt="1"/>
                <a:defRPr b="1" sz="1200">
                  <a:solidFill>
                    <a:srgbClr val="0E4094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pPr>
              <a:r>
                <a:t>Github two-step verification process</a:t>
              </a:r>
            </a:p>
            <a:p>
              <a:pPr marL="200526" indent="-200526">
                <a:buSzPct val="100000"/>
                <a:buAutoNum type="arabicParenR" startAt="1"/>
                <a:defRPr b="1" sz="1200">
                  <a:solidFill>
                    <a:srgbClr val="0E4094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pPr>
              <a:r>
                <a:t>Organising the audio data</a:t>
              </a:r>
            </a:p>
          </p:txBody>
        </p:sp>
      </p:grpSp>
      <p:sp>
        <p:nvSpPr>
          <p:cNvPr id="114" name="Rectangle 42"/>
          <p:cNvSpPr txBox="1"/>
          <p:nvPr/>
        </p:nvSpPr>
        <p:spPr>
          <a:xfrm>
            <a:off x="6185711" y="2116291"/>
            <a:ext cx="331849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lvl1pPr>
          </a:lstStyle>
          <a:p>
            <a:pPr/>
            <a:r>
              <a:t>Any Challenges/ Issues faced</a:t>
            </a:r>
          </a:p>
        </p:txBody>
      </p:sp>
      <p:sp>
        <p:nvSpPr>
          <p:cNvPr id="115" name="TextBox 43"/>
          <p:cNvSpPr txBox="1"/>
          <p:nvPr/>
        </p:nvSpPr>
        <p:spPr>
          <a:xfrm>
            <a:off x="10085831" y="6488437"/>
            <a:ext cx="206044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>
                <a:latin typeface="SamsungOne 600C"/>
                <a:ea typeface="SamsungOne 600C"/>
                <a:cs typeface="SamsungOne 600C"/>
                <a:sym typeface="SamsungOne 600C"/>
              </a:defRPr>
            </a:lvl1pPr>
          </a:lstStyle>
          <a:p>
            <a:pPr/>
            <a:r>
              <a:t>Date: 27/09/2023</a:t>
            </a:r>
          </a:p>
        </p:txBody>
      </p:sp>
      <p:graphicFrame>
        <p:nvGraphicFramePr>
          <p:cNvPr id="116" name="Table 1"/>
          <p:cNvGraphicFramePr/>
          <p:nvPr/>
        </p:nvGraphicFramePr>
        <p:xfrm>
          <a:off x="838200" y="3872357"/>
          <a:ext cx="10515600" cy="25787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515600"/>
              </a:tblGrid>
              <a:tr h="257873">
                <a:tc>
                  <a:txBody>
                    <a:bodyPr/>
                    <a:lstStyle/>
                    <a:p>
                      <a:pPr algn="l">
                        <a:defRPr sz="700">
                          <a:latin typeface="Calibri Light"/>
                          <a:ea typeface="Calibri Light"/>
                          <a:cs typeface="Calibri Light"/>
                          <a:sym typeface="Calibri Light"/>
                        </a:defRPr>
                      </a:pPr>
                    </a:p>
                  </a:txBody>
                  <a:tcPr marL="5017" marR="5017" marT="5017" marB="5017" anchor="ctr" anchorCtr="0" horzOverflow="overflow">
                    <a:lnL w="12700">
                      <a:miter lim="400000"/>
                    </a:lnL>
                    <a:lnR w="635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