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7" r:id="rId6"/>
    <p:sldId id="259" r:id="rId7"/>
    <p:sldId id="260" r:id="rId8"/>
    <p:sldId id="262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 smtClean="0"/>
            <a:t>Week 1 to 2</a:t>
          </a:r>
          <a:endParaRPr lang="en-US" sz="1800" dirty="0"/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 smtClean="0"/>
            <a:t> </a:t>
          </a:r>
          <a:r>
            <a:rPr lang="en-US" sz="1000" dirty="0" smtClean="0"/>
            <a:t>Building classification models using </a:t>
          </a:r>
          <a:r>
            <a:rPr lang="en-US" sz="1000" dirty="0" err="1" smtClean="0"/>
            <a:t>tensorflow</a:t>
          </a:r>
          <a:r>
            <a:rPr lang="en-US" sz="1000" dirty="0" smtClean="0"/>
            <a:t> </a:t>
          </a:r>
          <a:endParaRPr lang="en-US" sz="1000" dirty="0"/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 smtClean="0"/>
            <a:t>Week 2 to 4</a:t>
          </a:r>
          <a:endParaRPr lang="en-US" sz="1800" dirty="0"/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 smtClean="0"/>
            <a:t> </a:t>
          </a:r>
          <a:r>
            <a:rPr lang="en-US" sz="1000" dirty="0" smtClean="0"/>
            <a:t> Audio classification models</a:t>
          </a:r>
          <a:endParaRPr lang="en-US" sz="1000" dirty="0"/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 smtClean="0"/>
            <a:t>Week 5 to 6</a:t>
          </a:r>
          <a:endParaRPr lang="en-US" sz="1800" dirty="0"/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smtClean="0"/>
            <a:t> </a:t>
          </a:r>
          <a:r>
            <a:rPr lang="en-US" sz="1000" smtClean="0"/>
            <a:t>CNN Model </a:t>
          </a:r>
          <a:endParaRPr lang="en-US" sz="1000" dirty="0"/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 smtClean="0"/>
            <a:t>Week 7 to 8</a:t>
          </a:r>
          <a:endParaRPr lang="en-US" sz="1800" dirty="0"/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 smtClean="0"/>
            <a:t> </a:t>
          </a:r>
          <a:r>
            <a:rPr lang="en-US" sz="1000" dirty="0" smtClean="0"/>
            <a:t>Building RNN Model  </a:t>
          </a:r>
          <a:endParaRPr lang="en-US" sz="1000" dirty="0"/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EA06B-DD63-420B-ADB9-4A7305C0CC9A}" type="pres">
      <dgm:prSet presAssocID="{C1041258-32C8-4222-A29A-A1632ED7A565}" presName="linNode" presStyleCnt="0"/>
      <dgm:spPr/>
      <dgm:t>
        <a:bodyPr/>
        <a:lstStyle/>
        <a:p>
          <a:endParaRPr lang="en-US"/>
        </a:p>
      </dgm:t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6E1F-3257-4F92-BC7B-8395C3EDC721}" type="pres">
      <dgm:prSet presAssocID="{C1041258-32C8-4222-A29A-A1632ED7A565}" presName="descendantText" presStyleLbl="alignAccFollowNode1" presStyleIdx="0" presStyleCnt="4" custScaleY="17778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1BADAD-3C9F-4FC6-9300-CD13B8621549}" type="pres">
      <dgm:prSet presAssocID="{9CA7B899-1E14-4D1B-87AF-D2D90865CC9D}" presName="sp" presStyleCnt="0"/>
      <dgm:spPr/>
      <dgm:t>
        <a:bodyPr/>
        <a:lstStyle/>
        <a:p>
          <a:endParaRPr lang="en-US"/>
        </a:p>
      </dgm:t>
    </dgm:pt>
    <dgm:pt modelId="{2F20F67B-3655-40DE-88E7-531385F1966C}" type="pres">
      <dgm:prSet presAssocID="{E308F9D8-E48C-4392-9EE0-4BA96E6463C2}" presName="linNode" presStyleCnt="0"/>
      <dgm:spPr/>
      <dgm:t>
        <a:bodyPr/>
        <a:lstStyle/>
        <a:p>
          <a:endParaRPr lang="en-US"/>
        </a:p>
      </dgm:t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0467-D91C-4A80-A2DA-2525FA4F12E6}" type="pres">
      <dgm:prSet presAssocID="{23E16B68-47B9-4FA1-8CDB-541D5119F5A0}" presName="sp" presStyleCnt="0"/>
      <dgm:spPr/>
      <dgm:t>
        <a:bodyPr/>
        <a:lstStyle/>
        <a:p>
          <a:endParaRPr lang="en-US"/>
        </a:p>
      </dgm:t>
    </dgm:pt>
    <dgm:pt modelId="{3EBD5279-9596-41E1-8EBC-8C3439E8B851}" type="pres">
      <dgm:prSet presAssocID="{1C6843DA-4C9D-40B8-A43A-19871F20625B}" presName="linNode" presStyleCnt="0"/>
      <dgm:spPr/>
      <dgm:t>
        <a:bodyPr/>
        <a:lstStyle/>
        <a:p>
          <a:endParaRPr lang="en-US"/>
        </a:p>
      </dgm:t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EEB81-7A84-4B24-8433-B845C4530015}" type="pres">
      <dgm:prSet presAssocID="{1C6843DA-4C9D-40B8-A43A-19871F20625B}" presName="descendantText" presStyleLbl="alignAccFollowNode1" presStyleIdx="2" presStyleCnt="4" custScaleY="1820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E813A-5B68-4FF0-B13C-684E526DDC4F}" type="pres">
      <dgm:prSet presAssocID="{CD9FDA0C-2DA4-402B-B7D5-A15F44C8EFAD}" presName="sp" presStyleCnt="0"/>
      <dgm:spPr/>
      <dgm:t>
        <a:bodyPr/>
        <a:lstStyle/>
        <a:p>
          <a:endParaRPr lang="en-US"/>
        </a:p>
      </dgm:t>
    </dgm:pt>
    <dgm:pt modelId="{737EA1A8-3E57-45D9-B379-EB8AF28A4948}" type="pres">
      <dgm:prSet presAssocID="{B3E4A5F6-75E3-4121-97D9-D6DF38D1CA31}" presName="linNode" presStyleCnt="0"/>
      <dgm:spPr/>
      <dgm:t>
        <a:bodyPr/>
        <a:lstStyle/>
        <a:p>
          <a:endParaRPr lang="en-US"/>
        </a:p>
      </dgm:t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7E96F-72E1-4916-BEAD-6C17D6D89A9A}" type="pres">
      <dgm:prSet presAssocID="{B3E4A5F6-75E3-4121-97D9-D6DF38D1CA31}" presName="descendantText" presStyleLbl="alignAccFollowNode1" presStyleIdx="3" presStyleCnt="4" custScaleY="17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3891" y="-2287599"/>
          <a:ext cx="546516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</a:t>
          </a:r>
          <a:r>
            <a:rPr lang="en-US" sz="1000" kern="1200" dirty="0" smtClean="0"/>
            <a:t>Building classification models using </a:t>
          </a:r>
          <a:r>
            <a:rPr lang="en-US" sz="1000" kern="1200" dirty="0" err="1" smtClean="0"/>
            <a:t>tensorflow</a:t>
          </a:r>
          <a:r>
            <a:rPr lang="en-US" sz="1000" kern="1200" dirty="0" smtClean="0"/>
            <a:t> </a:t>
          </a:r>
          <a:endParaRPr lang="en-US" sz="1000" kern="1200" dirty="0"/>
        </a:p>
      </dsp:txBody>
      <dsp:txXfrm rot="-5400000">
        <a:off x="3370844" y="462127"/>
        <a:ext cx="5965932" cy="493158"/>
      </dsp:txXfrm>
    </dsp:sp>
    <dsp:sp modelId="{CE5FBBED-78EE-44E1-B9BF-AAEFFB82E873}">
      <dsp:nvSpPr>
        <dsp:cNvPr id="0" name=""/>
        <dsp:cNvSpPr/>
      </dsp:nvSpPr>
      <dsp:spPr>
        <a:xfrm>
          <a:off x="0" y="435456"/>
          <a:ext cx="3370844" cy="5465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1 to 2</a:t>
          </a:r>
          <a:endParaRPr lang="en-US" sz="1800" kern="1200" dirty="0"/>
        </a:p>
      </dsp:txBody>
      <dsp:txXfrm>
        <a:off x="26678" y="462134"/>
        <a:ext cx="3317488" cy="493144"/>
      </dsp:txXfrm>
    </dsp:sp>
    <dsp:sp modelId="{F589D8A1-5F0D-492A-A9D4-5B02FD65AA5B}">
      <dsp:nvSpPr>
        <dsp:cNvPr id="0" name=""/>
        <dsp:cNvSpPr/>
      </dsp:nvSpPr>
      <dsp:spPr>
        <a:xfrm rot="5400000">
          <a:off x="6059861" y="-1489773"/>
          <a:ext cx="6145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</a:t>
          </a:r>
          <a:r>
            <a:rPr lang="en-US" sz="1000" kern="1200" dirty="0" smtClean="0"/>
            <a:t> Audio classification models</a:t>
          </a:r>
          <a:endParaRPr lang="en-US" sz="1000" kern="1200" dirty="0"/>
        </a:p>
      </dsp:txBody>
      <dsp:txXfrm rot="-5400000">
        <a:off x="3370845" y="1229244"/>
        <a:ext cx="5962610" cy="554575"/>
      </dsp:txXfrm>
    </dsp:sp>
    <dsp:sp modelId="{D6C52C3D-C5F2-4CCB-8899-25531BE784F8}">
      <dsp:nvSpPr>
        <dsp:cNvPr id="0" name=""/>
        <dsp:cNvSpPr/>
      </dsp:nvSpPr>
      <dsp:spPr>
        <a:xfrm>
          <a:off x="0" y="1216281"/>
          <a:ext cx="3370844" cy="530208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2 to 4</a:t>
          </a:r>
          <a:endParaRPr lang="en-US" sz="1800" kern="1200" dirty="0"/>
        </a:p>
      </dsp:txBody>
      <dsp:txXfrm>
        <a:off x="25883" y="1242164"/>
        <a:ext cx="3319078" cy="478442"/>
      </dsp:txXfrm>
    </dsp:sp>
    <dsp:sp modelId="{0B2EEB81-7A84-4B24-8433-B845C4530015}">
      <dsp:nvSpPr>
        <dsp:cNvPr id="0" name=""/>
        <dsp:cNvSpPr/>
      </dsp:nvSpPr>
      <dsp:spPr>
        <a:xfrm rot="5400000">
          <a:off x="6087359" y="-677980"/>
          <a:ext cx="559581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 </a:t>
          </a:r>
          <a:r>
            <a:rPr lang="en-US" sz="1000" kern="1200" smtClean="0"/>
            <a:t>CNN Model </a:t>
          </a:r>
          <a:endParaRPr lang="en-US" sz="1000" kern="1200" dirty="0"/>
        </a:p>
      </dsp:txBody>
      <dsp:txXfrm rot="-5400000">
        <a:off x="3370844" y="2065851"/>
        <a:ext cx="5965295" cy="504949"/>
      </dsp:txXfrm>
    </dsp:sp>
    <dsp:sp modelId="{D79C7F75-A27A-46C0-A032-C4703036B625}">
      <dsp:nvSpPr>
        <dsp:cNvPr id="0" name=""/>
        <dsp:cNvSpPr/>
      </dsp:nvSpPr>
      <dsp:spPr>
        <a:xfrm>
          <a:off x="0" y="1980806"/>
          <a:ext cx="3370844" cy="675037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5 to 6</a:t>
          </a:r>
          <a:endParaRPr lang="en-US" sz="1800" kern="1200" dirty="0"/>
        </a:p>
      </dsp:txBody>
      <dsp:txXfrm>
        <a:off x="32953" y="2013759"/>
        <a:ext cx="3304938" cy="609131"/>
      </dsp:txXfrm>
    </dsp:sp>
    <dsp:sp modelId="{6C17E96F-72E1-4916-BEAD-6C17D6D89A9A}">
      <dsp:nvSpPr>
        <dsp:cNvPr id="0" name=""/>
        <dsp:cNvSpPr/>
      </dsp:nvSpPr>
      <dsp:spPr>
        <a:xfrm rot="5400000">
          <a:off x="6099256" y="131280"/>
          <a:ext cx="53578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 </a:t>
          </a:r>
          <a:r>
            <a:rPr lang="en-US" sz="1000" kern="1200" dirty="0" smtClean="0"/>
            <a:t>Building RNN Model  </a:t>
          </a:r>
          <a:endParaRPr lang="en-US" sz="1000" kern="1200" dirty="0"/>
        </a:p>
      </dsp:txBody>
      <dsp:txXfrm rot="-5400000">
        <a:off x="3370845" y="2885847"/>
        <a:ext cx="5966456" cy="483477"/>
      </dsp:txXfrm>
    </dsp:sp>
    <dsp:sp modelId="{83894980-8F8E-40B6-AA4B-8007528B951A}">
      <dsp:nvSpPr>
        <dsp:cNvPr id="0" name=""/>
        <dsp:cNvSpPr/>
      </dsp:nvSpPr>
      <dsp:spPr>
        <a:xfrm>
          <a:off x="0" y="2847976"/>
          <a:ext cx="3370844" cy="55922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Week 7 to 8</a:t>
          </a:r>
          <a:endParaRPr lang="en-US" sz="1800" kern="1200" dirty="0"/>
        </a:p>
      </dsp:txBody>
      <dsp:txXfrm>
        <a:off x="27299" y="2875275"/>
        <a:ext cx="3316246" cy="504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  <a:endParaRPr lang="en-IN" sz="3200" b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1938" y="3343028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  <a:endParaRPr lang="en-IN" sz="20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244" y="3737243"/>
            <a:ext cx="108923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</a:t>
            </a: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): </a:t>
            </a:r>
            <a:r>
              <a:rPr lang="en-IN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</a:t>
            </a: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Anusuya</a:t>
            </a:r>
            <a:endParaRPr lang="en-IN" i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Students:</a:t>
            </a:r>
          </a:p>
          <a:p>
            <a:pPr marL="685800" lvl="1" indent="-228600">
              <a:buAutoNum type="arabicPeriod"/>
            </a:pP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Anand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Naryanan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Dharneesh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Fathima</a:t>
            </a: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Saliha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FontTx/>
              <a:buAutoNum type="arabicPeriod"/>
            </a:pP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Pretivarshini</a:t>
            </a:r>
            <a:endParaRPr lang="en-IN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Department</a:t>
            </a:r>
            <a:r>
              <a:rPr lang="en-IN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Information Technology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408136" y="2277799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i="1" dirty="0" smtClean="0">
                <a:latin typeface="SamsungOne 700" panose="020B0803030303020204" pitchFamily="34" charset="0"/>
                <a:ea typeface="SamsungOne 700" panose="020B0803030303020204" pitchFamily="34" charset="0"/>
              </a:rPr>
              <a:t>MULTI KWS USING RNN BASED ARCHITECTIRE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1184433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Proposed 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Concept Diagram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</a:t>
            </a:r>
            <a:r>
              <a:rPr lang="en-US" sz="1600" dirty="0" smtClean="0">
                <a:solidFill>
                  <a:srgbClr val="0E4094"/>
                </a:solidFill>
              </a:rPr>
              <a:t>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394325" y="1861189"/>
            <a:ext cx="1270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94200" y="2517084"/>
            <a:ext cx="17399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38750" y="2859984"/>
            <a:ext cx="6350" cy="2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57700" y="3171134"/>
            <a:ext cx="1695450" cy="336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45100" y="3577534"/>
            <a:ext cx="6350" cy="23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83100" y="3844234"/>
            <a:ext cx="1695450" cy="393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4470400" y="4485584"/>
            <a:ext cx="1733550" cy="361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02250" y="4218884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48605" y="4847534"/>
            <a:ext cx="635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02150" y="5209484"/>
            <a:ext cx="1682750" cy="368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4221480" y="2433264"/>
            <a:ext cx="2292350" cy="386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Audio signal</a:t>
            </a:r>
          </a:p>
        </p:txBody>
      </p:sp>
      <p:sp>
        <p:nvSpPr>
          <p:cNvPr id="22" name="Text Box 13"/>
          <p:cNvSpPr txBox="1"/>
          <p:nvPr/>
        </p:nvSpPr>
        <p:spPr>
          <a:xfrm>
            <a:off x="4254500" y="3164784"/>
            <a:ext cx="2222500" cy="393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Extraction block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14"/>
          <p:cNvSpPr txBox="1"/>
          <p:nvPr/>
        </p:nvSpPr>
        <p:spPr>
          <a:xfrm>
            <a:off x="4286250" y="3825184"/>
            <a:ext cx="2222500" cy="406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RNN Block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17"/>
          <p:cNvSpPr txBox="1"/>
          <p:nvPr/>
        </p:nvSpPr>
        <p:spPr>
          <a:xfrm>
            <a:off x="4273550" y="4460184"/>
            <a:ext cx="2190750" cy="393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Posterior handling block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18"/>
          <p:cNvSpPr txBox="1"/>
          <p:nvPr/>
        </p:nvSpPr>
        <p:spPr>
          <a:xfrm>
            <a:off x="4324350" y="5165034"/>
            <a:ext cx="2139950" cy="4191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724025" y="13912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 smtClean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 smtClean="0">
                <a:solidFill>
                  <a:srgbClr val="0E4094"/>
                </a:solidFill>
              </a:rPr>
              <a:t>wrt</a:t>
            </a:r>
            <a:r>
              <a:rPr lang="en-US" sz="1200" dirty="0" smtClean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5300" y="1609725"/>
            <a:ext cx="696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individual collected 250 audio recordings, each associated with 50 keywords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3743325"/>
            <a:ext cx="65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should be in WAV format for improved machine learning model comprehension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5734050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 convert audio files from mp3 to </a:t>
            </a:r>
            <a:r>
              <a:rPr lang="en-US" smtClean="0"/>
              <a:t>WAV format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Results 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49226"/>
            <a:ext cx="12191999" cy="52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Major </a:t>
            </a:r>
            <a:r>
              <a:rPr lang="en-US" sz="1600" b="1" u="sng" dirty="0" smtClean="0">
                <a:solidFill>
                  <a:srgbClr val="0E4094"/>
                </a:solidFill>
              </a:rPr>
              <a:t>Observations </a:t>
            </a:r>
            <a:r>
              <a:rPr lang="en-US" sz="1600" b="1" u="sng" dirty="0">
                <a:solidFill>
                  <a:srgbClr val="0E4094"/>
                </a:solidFill>
              </a:rPr>
              <a:t>/ Conclusions </a:t>
            </a:r>
            <a:r>
              <a:rPr lang="en-US" sz="1600" b="1" u="sng" dirty="0" smtClean="0">
                <a:solidFill>
                  <a:srgbClr val="0E4094"/>
                </a:solidFill>
              </a:rPr>
              <a:t>&amp; Challenges </a:t>
            </a:r>
            <a:r>
              <a:rPr lang="en-US" sz="1600" b="1" u="sng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</a:t>
            </a:r>
            <a:r>
              <a:rPr lang="en-US" sz="1200" dirty="0" smtClean="0">
                <a:solidFill>
                  <a:srgbClr val="0E4094"/>
                </a:solidFill>
              </a:rPr>
              <a:t>(provide </a:t>
            </a:r>
            <a:r>
              <a:rPr lang="en-US" sz="1200" dirty="0">
                <a:solidFill>
                  <a:srgbClr val="0E4094"/>
                </a:solidFill>
              </a:rPr>
              <a:t>details about your findings, experimental opinion – Use separate slide if </a:t>
            </a:r>
            <a:r>
              <a:rPr lang="en-US" sz="1200" dirty="0" smtClean="0">
                <a:solidFill>
                  <a:srgbClr val="0E4094"/>
                </a:solidFill>
              </a:rPr>
              <a:t>necessary)</a:t>
            </a:r>
            <a:endParaRPr lang="en-US" sz="1200" dirty="0">
              <a:solidFill>
                <a:srgbClr val="0E4094"/>
              </a:solidFill>
            </a:endParaRP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2450" y="4391025"/>
            <a:ext cx="8124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RNN model achieved a 75% accuracy rate, indicating its performance in making correct predictions for the given task. However, further improvements may be necessary for more accurate results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mixed mono and stereo audio files poses a challenge for consistent processing and analysis, requiring adaptability in the model design and feature extraction methods.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Final Probable Deliverables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343693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IP Target / Plan 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(Any possibility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898" y="1704975"/>
            <a:ext cx="636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next step in completing the project involves utilizing both mono and stereo audio to enhance the RNN model's performance and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827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Completion Plan</a:t>
            </a:r>
            <a:r>
              <a:rPr lang="en-US" sz="1600" dirty="0" smtClean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 smtClean="0">
                <a:solidFill>
                  <a:srgbClr val="0E4094"/>
                </a:solidFill>
              </a:rPr>
              <a:t>      (High level plan to complete the project in next 8 weeks after review, in format below</a:t>
            </a:r>
            <a:r>
              <a:rPr lang="en-US" sz="1600" dirty="0" smtClean="0">
                <a:solidFill>
                  <a:srgbClr val="0E4094"/>
                </a:solidFill>
              </a:rPr>
              <a:t>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832224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983845"/>
            <a:ext cx="121919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0E4094"/>
                </a:solidFill>
              </a:rPr>
              <a:t>Challenges Anticipated:</a:t>
            </a:r>
            <a:endParaRPr lang="en-US" sz="1600" dirty="0" smtClean="0">
              <a:solidFill>
                <a:srgbClr val="0E409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E4094"/>
                </a:solidFill>
              </a:rPr>
              <a:t>Git</a:t>
            </a:r>
            <a:r>
              <a:rPr lang="en-US" sz="1600" b="1" u="sng" dirty="0">
                <a:solidFill>
                  <a:srgbClr val="0E4094"/>
                </a:solidFill>
              </a:rPr>
              <a:t> Upload details: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 smtClean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Microsoft account</cp:lastModifiedBy>
  <cp:revision>21</cp:revision>
  <dcterms:created xsi:type="dcterms:W3CDTF">2019-07-24T12:22:39Z</dcterms:created>
  <dcterms:modified xsi:type="dcterms:W3CDTF">2023-10-30T08:36:47Z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