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"/>
          <p:cNvSpPr/>
          <p:nvPr/>
        </p:nvSpPr>
        <p:spPr>
          <a:xfrm>
            <a:off x="167260" y="700411"/>
            <a:ext cx="11840509" cy="92414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5" name="Rectangle 10"/>
          <p:cNvSpPr/>
          <p:nvPr/>
        </p:nvSpPr>
        <p:spPr>
          <a:xfrm>
            <a:off x="1" y="105045"/>
            <a:ext cx="169332" cy="482532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6" name="TextBox 11"/>
          <p:cNvSpPr txBox="1"/>
          <p:nvPr/>
        </p:nvSpPr>
        <p:spPr>
          <a:xfrm>
            <a:off x="427616" y="148188"/>
            <a:ext cx="99319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Work-let Name: </a:t>
            </a:r>
            <a:r>
              <a:rPr>
                <a:solidFill>
                  <a:srgbClr val="808080"/>
                </a:solidFill>
              </a:rPr>
              <a:t>Multi KWS using RNN</a:t>
            </a:r>
          </a:p>
        </p:txBody>
      </p:sp>
      <p:sp>
        <p:nvSpPr>
          <p:cNvPr id="97" name="Rectangle 13"/>
          <p:cNvSpPr/>
          <p:nvPr/>
        </p:nvSpPr>
        <p:spPr>
          <a:xfrm>
            <a:off x="237965" y="105045"/>
            <a:ext cx="75301" cy="4825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8" name="Rectangle 24"/>
          <p:cNvSpPr txBox="1"/>
          <p:nvPr/>
        </p:nvSpPr>
        <p:spPr>
          <a:xfrm>
            <a:off x="218878" y="715652"/>
            <a:ext cx="17515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6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Worklet Details</a:t>
            </a:r>
          </a:p>
        </p:txBody>
      </p:sp>
      <p:sp>
        <p:nvSpPr>
          <p:cNvPr id="99" name="Rectangle 25"/>
          <p:cNvSpPr txBox="1"/>
          <p:nvPr/>
        </p:nvSpPr>
        <p:spPr>
          <a:xfrm>
            <a:off x="329183" y="1109867"/>
            <a:ext cx="407575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AutoNum type="arabicPeriod" startAt="1"/>
              <a:defRPr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Worklet ID: 23VI21PSG</a:t>
            </a:r>
          </a:p>
          <a:p>
            <a:pPr marL="228600" indent="-228600">
              <a:buSzPct val="100000"/>
              <a:buAutoNum type="arabicPeriod" startAt="1"/>
              <a:defRPr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College Name: PSG college of technology</a:t>
            </a:r>
          </a:p>
        </p:txBody>
      </p:sp>
      <p:pic>
        <p:nvPicPr>
          <p:cNvPr id="100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rcRect l="4529" t="20267" r="4175" b="26842"/>
          <a:stretch>
            <a:fillRect/>
          </a:stretch>
        </p:blipFill>
        <p:spPr>
          <a:xfrm>
            <a:off x="10942081" y="105044"/>
            <a:ext cx="1249919" cy="47491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Rectangle 26"/>
          <p:cNvSpPr/>
          <p:nvPr/>
        </p:nvSpPr>
        <p:spPr>
          <a:xfrm>
            <a:off x="167261" y="4195157"/>
            <a:ext cx="5867780" cy="181344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grpSp>
        <p:nvGrpSpPr>
          <p:cNvPr id="104" name="Rectangle 33"/>
          <p:cNvGrpSpPr/>
          <p:nvPr/>
        </p:nvGrpSpPr>
        <p:grpSpPr>
          <a:xfrm>
            <a:off x="167260" y="2037122"/>
            <a:ext cx="5867781" cy="1986592"/>
            <a:chOff x="0" y="0"/>
            <a:chExt cx="5867779" cy="1986590"/>
          </a:xfrm>
        </p:grpSpPr>
        <p:sp>
          <p:nvSpPr>
            <p:cNvPr id="102" name="Rectangle"/>
            <p:cNvSpPr/>
            <p:nvPr/>
          </p:nvSpPr>
          <p:spPr>
            <a:xfrm>
              <a:off x="-1" y="0"/>
              <a:ext cx="5867781" cy="198659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81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03" name="Audio Dataset collection…"/>
            <p:cNvSpPr txBox="1"/>
            <p:nvPr/>
          </p:nvSpPr>
          <p:spPr>
            <a:xfrm>
              <a:off x="45719" y="680875"/>
              <a:ext cx="5776340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indent="93663"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Audio Dataset collection</a:t>
              </a:r>
              <a:endParaRPr>
                <a:solidFill>
                  <a:srgbClr val="FFFFFF"/>
                </a:solidFill>
              </a:endParaRPr>
            </a:p>
            <a:p>
              <a:pPr lvl="1" indent="93663"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Organising the audio by conversion to mono and .wav format</a:t>
              </a:r>
              <a:endParaRPr>
                <a:solidFill>
                  <a:srgbClr val="FFFFFF"/>
                </a:solidFill>
              </a:endParaRPr>
            </a:p>
            <a:p>
              <a:pPr lvl="1" indent="93663"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Testing the dataset with RNN and CNN layers combined mode</a:t>
              </a:r>
            </a:p>
          </p:txBody>
        </p:sp>
      </p:grpSp>
      <p:sp>
        <p:nvSpPr>
          <p:cNvPr id="105" name="Rectangle 36"/>
          <p:cNvSpPr txBox="1"/>
          <p:nvPr/>
        </p:nvSpPr>
        <p:spPr>
          <a:xfrm>
            <a:off x="212981" y="4262103"/>
            <a:ext cx="5776339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Next Steps </a:t>
            </a:r>
          </a:p>
          <a:p>
            <a: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  <a:p>
            <a:pPr marL="269875" indent="-269875">
              <a:defRPr b="1" sz="12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 Improve the model by reducing validation loss value</a:t>
            </a:r>
          </a:p>
        </p:txBody>
      </p:sp>
      <p:sp>
        <p:nvSpPr>
          <p:cNvPr id="106" name="Rectangle 38"/>
          <p:cNvSpPr txBox="1"/>
          <p:nvPr/>
        </p:nvSpPr>
        <p:spPr>
          <a:xfrm>
            <a:off x="311487" y="2110196"/>
            <a:ext cx="2505111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KPIs achieved till now</a:t>
            </a:r>
          </a:p>
        </p:txBody>
      </p:sp>
      <p:grpSp>
        <p:nvGrpSpPr>
          <p:cNvPr id="109" name="Rectangle 39"/>
          <p:cNvGrpSpPr/>
          <p:nvPr/>
        </p:nvGrpSpPr>
        <p:grpSpPr>
          <a:xfrm>
            <a:off x="6139990" y="4205096"/>
            <a:ext cx="5867780" cy="1798452"/>
            <a:chOff x="0" y="0"/>
            <a:chExt cx="5867778" cy="1798451"/>
          </a:xfrm>
        </p:grpSpPr>
        <p:sp>
          <p:nvSpPr>
            <p:cNvPr id="107" name="Rectangle"/>
            <p:cNvSpPr/>
            <p:nvPr/>
          </p:nvSpPr>
          <p:spPr>
            <a:xfrm>
              <a:off x="-1" y="-1"/>
              <a:ext cx="5867780" cy="179845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81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08" name="Achieved training set accuracy of 90% for collected dataset"/>
            <p:cNvSpPr txBox="1"/>
            <p:nvPr/>
          </p:nvSpPr>
          <p:spPr>
            <a:xfrm>
              <a:off x="45719" y="568888"/>
              <a:ext cx="57763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lvl1pPr>
            </a:lstStyle>
            <a:p>
              <a:pPr/>
              <a:r>
                <a:t>Achieved training set accuracy of 90% for collected dataset</a:t>
              </a:r>
            </a:p>
          </p:txBody>
        </p:sp>
      </p:grpSp>
      <p:sp>
        <p:nvSpPr>
          <p:cNvPr id="110" name="Rectangle 40"/>
          <p:cNvSpPr txBox="1"/>
          <p:nvPr/>
        </p:nvSpPr>
        <p:spPr>
          <a:xfrm>
            <a:off x="6185711" y="4277045"/>
            <a:ext cx="40972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Key Achievements/ Outcome till now</a:t>
            </a:r>
          </a:p>
        </p:txBody>
      </p:sp>
      <p:grpSp>
        <p:nvGrpSpPr>
          <p:cNvPr id="113" name="Rectangle 41"/>
          <p:cNvGrpSpPr/>
          <p:nvPr/>
        </p:nvGrpSpPr>
        <p:grpSpPr>
          <a:xfrm>
            <a:off x="6181043" y="2037122"/>
            <a:ext cx="5867780" cy="1986592"/>
            <a:chOff x="0" y="0"/>
            <a:chExt cx="5867778" cy="1986590"/>
          </a:xfrm>
        </p:grpSpPr>
        <p:sp>
          <p:nvSpPr>
            <p:cNvPr id="111" name="Rectangle"/>
            <p:cNvSpPr/>
            <p:nvPr/>
          </p:nvSpPr>
          <p:spPr>
            <a:xfrm>
              <a:off x="-1" y="0"/>
              <a:ext cx="5867780" cy="198659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81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12" name="Dataset preprocessing"/>
            <p:cNvSpPr txBox="1"/>
            <p:nvPr/>
          </p:nvSpPr>
          <p:spPr>
            <a:xfrm>
              <a:off x="45719" y="605395"/>
              <a:ext cx="57763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lvl1pPr>
            </a:lstStyle>
            <a:p>
              <a:pPr/>
              <a:r>
                <a:t>Dataset preprocessing </a:t>
              </a:r>
            </a:p>
          </p:txBody>
        </p:sp>
      </p:grpSp>
      <p:sp>
        <p:nvSpPr>
          <p:cNvPr id="114" name="Rectangle 42"/>
          <p:cNvSpPr txBox="1"/>
          <p:nvPr/>
        </p:nvSpPr>
        <p:spPr>
          <a:xfrm>
            <a:off x="6185711" y="2116291"/>
            <a:ext cx="33184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Any Challenges/ Issues faced</a:t>
            </a:r>
          </a:p>
        </p:txBody>
      </p:sp>
      <p:sp>
        <p:nvSpPr>
          <p:cNvPr id="115" name="TextBox 43"/>
          <p:cNvSpPr txBox="1"/>
          <p:nvPr/>
        </p:nvSpPr>
        <p:spPr>
          <a:xfrm>
            <a:off x="10085831" y="6488437"/>
            <a:ext cx="20604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Date: 05/12/2023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