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7"/>
          <p:cNvSpPr/>
          <p:nvPr/>
        </p:nvSpPr>
        <p:spPr>
          <a:xfrm>
            <a:off x="167259" y="715652"/>
            <a:ext cx="11840509" cy="924141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95" name="Rectangle 10"/>
          <p:cNvSpPr/>
          <p:nvPr/>
        </p:nvSpPr>
        <p:spPr>
          <a:xfrm>
            <a:off x="1" y="105045"/>
            <a:ext cx="169332" cy="482532"/>
          </a:xfrm>
          <a:prstGeom prst="rect">
            <a:avLst/>
          </a:prstGeom>
          <a:solidFill>
            <a:srgbClr val="0E409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96" name="TextBox 11"/>
          <p:cNvSpPr txBox="1"/>
          <p:nvPr/>
        </p:nvSpPr>
        <p:spPr>
          <a:xfrm>
            <a:off x="475243" y="129334"/>
            <a:ext cx="9931904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000"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Multi-KWS using RNN based architectures</a:t>
            </a:r>
          </a:p>
        </p:txBody>
      </p:sp>
      <p:sp>
        <p:nvSpPr>
          <p:cNvPr id="97" name="Rectangle 13"/>
          <p:cNvSpPr/>
          <p:nvPr/>
        </p:nvSpPr>
        <p:spPr>
          <a:xfrm>
            <a:off x="237965" y="105045"/>
            <a:ext cx="75301" cy="482532"/>
          </a:xfrm>
          <a:prstGeom prst="rect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sp>
        <p:nvSpPr>
          <p:cNvPr id="98" name="Rectangle 24"/>
          <p:cNvSpPr txBox="1"/>
          <p:nvPr/>
        </p:nvSpPr>
        <p:spPr>
          <a:xfrm>
            <a:off x="218878" y="715652"/>
            <a:ext cx="17515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chemeClr val="accent6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Worklet Details</a:t>
            </a:r>
          </a:p>
        </p:txBody>
      </p:sp>
      <p:sp>
        <p:nvSpPr>
          <p:cNvPr id="99" name="Rectangle 25"/>
          <p:cNvSpPr txBox="1"/>
          <p:nvPr/>
        </p:nvSpPr>
        <p:spPr>
          <a:xfrm>
            <a:off x="329183" y="1109867"/>
            <a:ext cx="4075755" cy="483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buSzPct val="100000"/>
              <a:buAutoNum type="arabicPeriod" startAt="1"/>
              <a:defRPr b="1"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Worklet ID: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23VI21PSG</a:t>
            </a:r>
          </a:p>
          <a:p>
            <a:pPr marL="228600" indent="-228600">
              <a:buSzPct val="100000"/>
              <a:buAutoNum type="arabicPeriod" startAt="1"/>
              <a:defRPr b="1" sz="1200"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College Name: PSG College of Technology </a:t>
            </a:r>
          </a:p>
        </p:txBody>
      </p:sp>
      <p:pic>
        <p:nvPicPr>
          <p:cNvPr id="100" name="Picture 32" descr="Picture 32"/>
          <p:cNvPicPr>
            <a:picLocks noChangeAspect="1"/>
          </p:cNvPicPr>
          <p:nvPr/>
        </p:nvPicPr>
        <p:blipFill>
          <a:blip r:embed="rId2">
            <a:extLst/>
          </a:blip>
          <a:srcRect l="4529" t="20267" r="4175" b="26842"/>
          <a:stretch>
            <a:fillRect/>
          </a:stretch>
        </p:blipFill>
        <p:spPr>
          <a:xfrm>
            <a:off x="10942081" y="105044"/>
            <a:ext cx="1249919" cy="474912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Rectangle 26"/>
          <p:cNvSpPr/>
          <p:nvPr/>
        </p:nvSpPr>
        <p:spPr>
          <a:xfrm>
            <a:off x="167261" y="4195157"/>
            <a:ext cx="5867780" cy="181344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ffectLst>
            <a:outerShdw sx="100000" sy="100000" kx="0" ky="0" algn="b" rotWithShape="0" blurRad="50800" dist="38100" dir="810000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</p:txBody>
      </p:sp>
      <p:grpSp>
        <p:nvGrpSpPr>
          <p:cNvPr id="104" name="Rectangle 33"/>
          <p:cNvGrpSpPr/>
          <p:nvPr/>
        </p:nvGrpSpPr>
        <p:grpSpPr>
          <a:xfrm>
            <a:off x="167260" y="2037122"/>
            <a:ext cx="5867781" cy="1986592"/>
            <a:chOff x="0" y="0"/>
            <a:chExt cx="5867779" cy="1986590"/>
          </a:xfrm>
        </p:grpSpPr>
        <p:sp>
          <p:nvSpPr>
            <p:cNvPr id="102" name="Rectangle"/>
            <p:cNvSpPr/>
            <p:nvPr/>
          </p:nvSpPr>
          <p:spPr>
            <a:xfrm>
              <a:off x="-1" y="0"/>
              <a:ext cx="5867781" cy="198659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81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</a:p>
          </p:txBody>
        </p:sp>
        <p:sp>
          <p:nvSpPr>
            <p:cNvPr id="103" name="Developed RNN Models with LSTM, GRU, Bi-RNN and  CRNN…"/>
            <p:cNvSpPr txBox="1"/>
            <p:nvPr/>
          </p:nvSpPr>
          <p:spPr>
            <a:xfrm>
              <a:off x="45719" y="680875"/>
              <a:ext cx="5776340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lvl="1" marL="322263" indent="-228600">
                <a:buSzPct val="100000"/>
                <a:buAutoNum type="arabicParenR" startAt="1"/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r>
                <a:t>Developed RNN Models with LSTM, GRU, Bi-RNN and  CRNN</a:t>
              </a:r>
            </a:p>
            <a:p>
              <a:pPr lvl="1" marL="322263" indent="-228600">
                <a:buSzPct val="100000"/>
                <a:buAutoNum type="arabicParenR" startAt="1"/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r>
                <a:t>Created a Pipeline that works on live audio.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05" name="Rectangle 36"/>
          <p:cNvSpPr txBox="1"/>
          <p:nvPr/>
        </p:nvSpPr>
        <p:spPr>
          <a:xfrm>
            <a:off x="212981" y="4262103"/>
            <a:ext cx="5776339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Next Steps </a:t>
            </a:r>
            <a:endParaRPr sz="1200"/>
          </a:p>
          <a:p>
            <a:pPr>
              <a:defRPr b="1" sz="120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  <a:p>
            <a:pPr marL="269875" indent="-269875">
              <a:defRPr b="1" sz="120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</a:p>
          <a:p>
            <a:pPr>
              <a:defRPr b="1" sz="1200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pPr>
            <a:r>
              <a:t>1)Reduce overfitting of the models</a:t>
            </a:r>
          </a:p>
        </p:txBody>
      </p:sp>
      <p:sp>
        <p:nvSpPr>
          <p:cNvPr id="106" name="Rectangle 38"/>
          <p:cNvSpPr txBox="1"/>
          <p:nvPr/>
        </p:nvSpPr>
        <p:spPr>
          <a:xfrm>
            <a:off x="311487" y="2110196"/>
            <a:ext cx="2505111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KPIs achieved till now</a:t>
            </a:r>
          </a:p>
        </p:txBody>
      </p:sp>
      <p:grpSp>
        <p:nvGrpSpPr>
          <p:cNvPr id="109" name="Rectangle 39"/>
          <p:cNvGrpSpPr/>
          <p:nvPr/>
        </p:nvGrpSpPr>
        <p:grpSpPr>
          <a:xfrm>
            <a:off x="6151713" y="4205096"/>
            <a:ext cx="5867780" cy="1798452"/>
            <a:chOff x="0" y="0"/>
            <a:chExt cx="5867778" cy="1798451"/>
          </a:xfrm>
        </p:grpSpPr>
        <p:sp>
          <p:nvSpPr>
            <p:cNvPr id="107" name="Rectangle"/>
            <p:cNvSpPr/>
            <p:nvPr/>
          </p:nvSpPr>
          <p:spPr>
            <a:xfrm>
              <a:off x="-1" y="-1"/>
              <a:ext cx="5867780" cy="1798453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81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</a:p>
          </p:txBody>
        </p:sp>
        <p:sp>
          <p:nvSpPr>
            <p:cNvPr id="108" name="1)Developed RNN models with LSTM, GRU, Bi-RNN and CRNN Layers"/>
            <p:cNvSpPr txBox="1"/>
            <p:nvPr/>
          </p:nvSpPr>
          <p:spPr>
            <a:xfrm>
              <a:off x="45719" y="675705"/>
              <a:ext cx="5776339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lvl1pPr>
            </a:lstStyle>
            <a:p>
              <a:pPr/>
              <a:r>
                <a:t>1)Developed RNN models with LSTM, GRU, Bi-RNN and CRNN Layers</a:t>
              </a:r>
            </a:p>
          </p:txBody>
        </p:sp>
      </p:grpSp>
      <p:sp>
        <p:nvSpPr>
          <p:cNvPr id="110" name="Rectangle 40"/>
          <p:cNvSpPr txBox="1"/>
          <p:nvPr/>
        </p:nvSpPr>
        <p:spPr>
          <a:xfrm>
            <a:off x="6185711" y="4277045"/>
            <a:ext cx="40972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Key Achievements/ Outcome till now</a:t>
            </a:r>
          </a:p>
        </p:txBody>
      </p:sp>
      <p:grpSp>
        <p:nvGrpSpPr>
          <p:cNvPr id="113" name="Rectangle 41"/>
          <p:cNvGrpSpPr/>
          <p:nvPr/>
        </p:nvGrpSpPr>
        <p:grpSpPr>
          <a:xfrm>
            <a:off x="6181043" y="2037122"/>
            <a:ext cx="5867780" cy="1986592"/>
            <a:chOff x="0" y="0"/>
            <a:chExt cx="5867778" cy="1986590"/>
          </a:xfrm>
        </p:grpSpPr>
        <p:sp>
          <p:nvSpPr>
            <p:cNvPr id="111" name="Rectangle"/>
            <p:cNvSpPr/>
            <p:nvPr/>
          </p:nvSpPr>
          <p:spPr>
            <a:xfrm>
              <a:off x="-1" y="0"/>
              <a:ext cx="5867780" cy="198659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38100" dir="810000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</a:p>
          </p:txBody>
        </p:sp>
        <p:sp>
          <p:nvSpPr>
            <p:cNvPr id="112" name="Perform Data Augmentation to increase dataset size…"/>
            <p:cNvSpPr txBox="1"/>
            <p:nvPr/>
          </p:nvSpPr>
          <p:spPr>
            <a:xfrm>
              <a:off x="45719" y="769775"/>
              <a:ext cx="5776339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200526" indent="-200526">
                <a:buSzPct val="100000"/>
                <a:buAutoNum type="arabicParenR" startAt="1"/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r>
                <a:t>Perform Data Augmentation to increase dataset size</a:t>
              </a:r>
            </a:p>
            <a:p>
              <a:pPr>
                <a:defRPr b="1" sz="1200">
                  <a:solidFill>
                    <a:srgbClr val="0E4094"/>
                  </a:solidFill>
                  <a:latin typeface="SamsungOne 600C"/>
                  <a:ea typeface="SamsungOne 600C"/>
                  <a:cs typeface="SamsungOne 600C"/>
                  <a:sym typeface="SamsungOne 600C"/>
                </a:defRPr>
              </a:pPr>
              <a:r>
                <a:t>2)  Calculate latency of models</a:t>
              </a:r>
            </a:p>
          </p:txBody>
        </p:sp>
      </p:grpSp>
      <p:sp>
        <p:nvSpPr>
          <p:cNvPr id="114" name="Rectangle 42"/>
          <p:cNvSpPr txBox="1"/>
          <p:nvPr/>
        </p:nvSpPr>
        <p:spPr>
          <a:xfrm>
            <a:off x="6185711" y="2116291"/>
            <a:ext cx="331849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0E4094"/>
                </a:solidFill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Any Challenges/ Issues faced</a:t>
            </a:r>
          </a:p>
        </p:txBody>
      </p:sp>
      <p:sp>
        <p:nvSpPr>
          <p:cNvPr id="115" name="TextBox 43"/>
          <p:cNvSpPr txBox="1"/>
          <p:nvPr/>
        </p:nvSpPr>
        <p:spPr>
          <a:xfrm>
            <a:off x="10085831" y="6488437"/>
            <a:ext cx="206044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latin typeface="SamsungOne 600C"/>
                <a:ea typeface="SamsungOne 600C"/>
                <a:cs typeface="SamsungOne 600C"/>
                <a:sym typeface="SamsungOne 600C"/>
              </a:defRPr>
            </a:lvl1pPr>
          </a:lstStyle>
          <a:p>
            <a:pPr/>
            <a:r>
              <a:t>Date: 24/1/2024</a:t>
            </a:r>
          </a:p>
        </p:txBody>
      </p:sp>
      <p:graphicFrame>
        <p:nvGraphicFramePr>
          <p:cNvPr id="116" name="Table 1"/>
          <p:cNvGraphicFramePr/>
          <p:nvPr/>
        </p:nvGraphicFramePr>
        <p:xfrm>
          <a:off x="838200" y="3872357"/>
          <a:ext cx="10515600" cy="2578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515600"/>
              </a:tblGrid>
              <a:tr h="25787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700">
                          <a:latin typeface="Calibri Light"/>
                          <a:ea typeface="Calibri Light"/>
                          <a:cs typeface="Calibri Light"/>
                          <a:sym typeface="Calibri Light"/>
                        </a:rPr>
                        <a:t> Multi-KWS using RNN based architectures</a:t>
                      </a:r>
                    </a:p>
                  </a:txBody>
                  <a:tcPr marL="5017" marR="5017" marT="5017" marB="5017" anchor="ctr" anchorCtr="0" horzOverflow="overflow">
                    <a:lnL w="12700">
                      <a:miter lim="400000"/>
                    </a:lnL>
                    <a:lnR w="635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Table 2"/>
          <p:cNvGraphicFramePr/>
          <p:nvPr/>
        </p:nvGraphicFramePr>
        <p:xfrm>
          <a:off x="838200" y="3872357"/>
          <a:ext cx="10515600" cy="2578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0515600"/>
              </a:tblGrid>
              <a:tr h="25787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700">
                          <a:latin typeface="Calibri Light"/>
                          <a:ea typeface="Calibri Light"/>
                          <a:cs typeface="Calibri Light"/>
                          <a:sym typeface="Calibri Light"/>
                        </a:rPr>
                        <a:t> Multi-KWS using RNN based architectures</a:t>
                      </a:r>
                    </a:p>
                  </a:txBody>
                  <a:tcPr marL="5017" marR="5017" marT="5017" marB="5017" anchor="ctr" anchorCtr="0" horzOverflow="overflow">
                    <a:lnL w="12700">
                      <a:miter lim="400000"/>
                    </a:lnL>
                    <a:lnR w="6350">
                      <a:solidFill>
                        <a:srgbClr val="000000"/>
                      </a:solidFill>
                    </a:lnR>
                    <a:lnT w="12700">
                      <a:miter lim="400000"/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3"/>
          <p:cNvSpPr txBox="1"/>
          <p:nvPr/>
        </p:nvSpPr>
        <p:spPr>
          <a:xfrm>
            <a:off x="3937782" y="797168"/>
            <a:ext cx="3691419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Bi-RNN Model with Accuracy : 78.96%</a:t>
            </a:r>
          </a:p>
        </p:txBody>
      </p:sp>
      <p:pic>
        <p:nvPicPr>
          <p:cNvPr id="12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2962" y="1939925"/>
            <a:ext cx="5419726" cy="2076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3"/>
          <p:cNvSpPr txBox="1"/>
          <p:nvPr/>
        </p:nvSpPr>
        <p:spPr>
          <a:xfrm>
            <a:off x="3937782" y="797168"/>
            <a:ext cx="3558144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CRNN Model with Accuracy : 78.79%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0577" y="1506471"/>
            <a:ext cx="7400926" cy="403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3"/>
          <p:cNvSpPr txBox="1"/>
          <p:nvPr/>
        </p:nvSpPr>
        <p:spPr>
          <a:xfrm>
            <a:off x="3937782" y="797168"/>
            <a:ext cx="4288369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Bi-RNN Model with GRU - Accuracy : 90.28%</a:t>
            </a:r>
          </a:p>
        </p:txBody>
      </p:sp>
      <p:pic>
        <p:nvPicPr>
          <p:cNvPr id="12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5463" y="1785938"/>
            <a:ext cx="6059488" cy="3286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3"/>
          <p:cNvSpPr txBox="1"/>
          <p:nvPr/>
        </p:nvSpPr>
        <p:spPr>
          <a:xfrm>
            <a:off x="3937782" y="797168"/>
            <a:ext cx="400429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RNN Model with LSTM Accuracy : 31.81%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1800" y="1151361"/>
            <a:ext cx="6248400" cy="455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