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6"/>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1"/>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6"/>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5" y="2057400"/>
            <a:ext cx="3932244"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4"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21i205@psgtech.ac.in" TargetMode="External"/><Relationship Id="rId3" Type="http://schemas.openxmlformats.org/officeDocument/2006/relationships/hyperlink" Target="mailto:21i212@psgtech.ac.in" TargetMode="External"/><Relationship Id="rId4" Type="http://schemas.openxmlformats.org/officeDocument/2006/relationships/hyperlink" Target="mailto:21i214@psgtech.ac.in" TargetMode="External"/><Relationship Id="rId5" Type="http://schemas.openxmlformats.org/officeDocument/2006/relationships/hyperlink" Target="mailto:21i237@psgtech.ac.in" TargetMode="External"/><Relationship Id="rId6"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mailto:r.vishwanath@samsung.com" TargetMode="External"/><Relationship Id="rId4" Type="http://schemas.openxmlformats.org/officeDocument/2006/relationships/hyperlink" Target="mailto:ravi.siso@samsung.com" TargetMode="External"/><Relationship Id="rId5" Type="http://schemas.openxmlformats.org/officeDocument/2006/relationships/hyperlink" Target="mailto:Sujith.v@Samsung.com" TargetMode="External"/><Relationship Id="rId6" Type="http://schemas.openxmlformats.org/officeDocument/2006/relationships/hyperlink" Target="https://github.com/google-research/google-research/tree/master/kws_streamin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github.ecodesamsung.com/SRIB-PRISM/PSG_23VI21_Multi_KWS_using_RNN_based_architectures" TargetMode="External"/><Relationship Id="rId4" Type="http://schemas.openxmlformats.org/officeDocument/2006/relationships/hyperlink" Target="https://github.ecodesamsung.com/SRIB-PRISM/PSG_23VI21_Multi_KWS_using_RNN_based_architectures/tree/main/Month_6/Audio_Dataset_9" TargetMode="External"/><Relationship Id="rId5" Type="http://schemas.openxmlformats.org/officeDocument/2006/relationships/hyperlink" Target="https://github.ecodesamsung.com/SRIB-PRISM/PSG_23VI21_Multi_KWS_using_RNN_based_architectures/tree/main/Month_6/Audio_Dataset_10" TargetMode="External"/><Relationship Id="rId6" Type="http://schemas.openxmlformats.org/officeDocument/2006/relationships/hyperlink" Target="mailto:prism.srib@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8"/>
          <p:cNvSpPr/>
          <p:nvPr/>
        </p:nvSpPr>
        <p:spPr>
          <a:xfrm>
            <a:off x="275616" y="3254597"/>
            <a:ext cx="11591922" cy="2414687"/>
          </a:xfrm>
          <a:prstGeom prst="rect">
            <a:avLst/>
          </a:prstGeom>
          <a:solidFill>
            <a:srgbClr val="F2F2F2"/>
          </a:solidFill>
          <a:ln w="12700">
            <a:miter lim="400000"/>
          </a:ln>
          <a:effectLst>
            <a:outerShdw sx="100000" sy="100000" kx="0" ky="0" algn="b" rotWithShape="0" blurRad="50800" dist="38100" dir="8100000">
              <a:srgbClr val="000000">
                <a:alpha val="40000"/>
              </a:srgbClr>
            </a:outerShdw>
          </a:effectLst>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95"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96"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latin typeface="SamsungOne 700"/>
                <a:ea typeface="SamsungOne 700"/>
                <a:cs typeface="SamsungOne 700"/>
                <a:sym typeface="SamsungOne 700"/>
              </a:defRPr>
            </a:lvl1pPr>
          </a:lstStyle>
          <a:p>
            <a:pPr/>
            <a:r>
              <a:t>[Samsung PRISM] End Review Report</a:t>
            </a:r>
          </a:p>
        </p:txBody>
      </p:sp>
      <p:sp>
        <p:nvSpPr>
          <p:cNvPr id="97"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98" name="Rectangle 22"/>
          <p:cNvSpPr txBox="1"/>
          <p:nvPr/>
        </p:nvSpPr>
        <p:spPr>
          <a:xfrm>
            <a:off x="407656" y="3343028"/>
            <a:ext cx="5147922"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SamsungOne 600C"/>
                <a:ea typeface="SamsungOne 600C"/>
                <a:cs typeface="SamsungOne 600C"/>
                <a:sym typeface="SamsungOne 600C"/>
              </a:defRPr>
            </a:lvl1pPr>
          </a:lstStyle>
          <a:p>
            <a:pPr/>
            <a:r>
              <a:t>Working Team Details [Name &amp; Email ID] :</a:t>
            </a:r>
          </a:p>
        </p:txBody>
      </p:sp>
      <p:sp>
        <p:nvSpPr>
          <p:cNvPr id="99" name="Rectangle 23"/>
          <p:cNvSpPr txBox="1"/>
          <p:nvPr/>
        </p:nvSpPr>
        <p:spPr>
          <a:xfrm>
            <a:off x="517962" y="3737242"/>
            <a:ext cx="10800938" cy="1793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buSzPct val="100000"/>
              <a:buAutoNum type="arabicPeriod" startAt="1"/>
              <a:defRPr>
                <a:solidFill>
                  <a:srgbClr val="0E4094"/>
                </a:solidFill>
                <a:latin typeface="SamsungOne 600C"/>
                <a:ea typeface="SamsungOne 600C"/>
                <a:cs typeface="SamsungOne 600C"/>
                <a:sym typeface="SamsungOne 600C"/>
              </a:defRPr>
            </a:pPr>
            <a:r>
              <a:t>Professor : Dr. Anusuya R</a:t>
            </a:r>
            <a:endParaRPr i="1"/>
          </a:p>
          <a:p>
            <a:pPr marL="228600" indent="-228600">
              <a:buSzPct val="100000"/>
              <a:buAutoNum type="arabicPeriod" startAt="1"/>
              <a:defRPr>
                <a:solidFill>
                  <a:srgbClr val="0E4094"/>
                </a:solidFill>
                <a:latin typeface="SamsungOne 600C"/>
                <a:ea typeface="SamsungOne 600C"/>
                <a:cs typeface="SamsungOne 600C"/>
                <a:sym typeface="SamsungOne 600C"/>
              </a:defRPr>
            </a:pPr>
            <a:r>
              <a:t>Students:</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Anand Narayanan N - </a:t>
            </a:r>
            <a:r>
              <a:rPr u="sng">
                <a:solidFill>
                  <a:srgbClr val="0000FF"/>
                </a:solidFill>
                <a:uFill>
                  <a:solidFill>
                    <a:srgbClr val="0000FF"/>
                  </a:solidFill>
                </a:uFill>
                <a:hlinkClick r:id="rId2" invalidUrl="" action="" tgtFrame="" tooltip="" history="1" highlightClick="0" endSnd="0"/>
              </a:rPr>
              <a:t>21i205@psgtech.ac.in</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Dharaneesh CKV - </a:t>
            </a:r>
            <a:r>
              <a:rPr u="sng">
                <a:solidFill>
                  <a:srgbClr val="0000FF"/>
                </a:solidFill>
                <a:uFill>
                  <a:solidFill>
                    <a:srgbClr val="0000FF"/>
                  </a:solidFill>
                </a:uFill>
                <a:hlinkClick r:id="rId3" invalidUrl="" action="" tgtFrame="" tooltip="" history="1" highlightClick="0" endSnd="0"/>
              </a:rPr>
              <a:t>21i212@psgtech.ac.in</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Fathima Saliha M - </a:t>
            </a:r>
            <a:r>
              <a:rPr u="sng">
                <a:solidFill>
                  <a:srgbClr val="0000FF"/>
                </a:solidFill>
                <a:uFill>
                  <a:solidFill>
                    <a:srgbClr val="0000FF"/>
                  </a:solidFill>
                </a:uFill>
                <a:hlinkClick r:id="rId4" invalidUrl="" action="" tgtFrame="" tooltip="" history="1" highlightClick="0" endSnd="0"/>
              </a:rPr>
              <a:t>21i214@psgtech.ac.in</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Preti Varshni G- </a:t>
            </a:r>
            <a:r>
              <a:rPr u="sng">
                <a:solidFill>
                  <a:srgbClr val="0000FF"/>
                </a:solidFill>
                <a:uFill>
                  <a:solidFill>
                    <a:srgbClr val="0000FF"/>
                  </a:solidFill>
                </a:uFill>
                <a:hlinkClick r:id="rId5" invalidUrl="" action="" tgtFrame="" tooltip="" history="1" highlightClick="0" endSnd="0"/>
              </a:rPr>
              <a:t>21i237@psgtech.ac.in</a:t>
            </a:r>
          </a:p>
          <a:p>
            <a:pPr marL="228600" indent="-228600">
              <a:buSzPct val="100000"/>
              <a:buAutoNum type="arabicPeriod" startAt="1"/>
              <a:defRPr>
                <a:solidFill>
                  <a:srgbClr val="0E4094"/>
                </a:solidFill>
                <a:latin typeface="SamsungOne 600C"/>
                <a:ea typeface="SamsungOne 600C"/>
                <a:cs typeface="SamsungOne 600C"/>
                <a:sym typeface="SamsungOne 600C"/>
              </a:defRPr>
            </a:pPr>
            <a:r>
              <a:t>Department: BTech Information Technology</a:t>
            </a:r>
          </a:p>
        </p:txBody>
      </p:sp>
      <p:sp>
        <p:nvSpPr>
          <p:cNvPr id="100" name="TextBox 27"/>
          <p:cNvSpPr txBox="1"/>
          <p:nvPr/>
        </p:nvSpPr>
        <p:spPr>
          <a:xfrm>
            <a:off x="9523337" y="6439127"/>
            <a:ext cx="2622946"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2000">
                <a:latin typeface="SamsungOne 600C"/>
                <a:ea typeface="SamsungOne 600C"/>
                <a:cs typeface="SamsungOne 600C"/>
                <a:sym typeface="SamsungOne 600C"/>
              </a:defRPr>
            </a:lvl1pPr>
          </a:lstStyle>
          <a:p>
            <a:pPr/>
            <a:r>
              <a:t>Date: 15 Feb 2024</a:t>
            </a:r>
          </a:p>
        </p:txBody>
      </p:sp>
      <p:pic>
        <p:nvPicPr>
          <p:cNvPr id="101" name="Picture 32" descr="Picture 32"/>
          <p:cNvPicPr>
            <a:picLocks noChangeAspect="1"/>
          </p:cNvPicPr>
          <p:nvPr/>
        </p:nvPicPr>
        <p:blipFill>
          <a:blip r:embed="rId6">
            <a:extLst/>
          </a:blip>
          <a:srcRect l="4529" t="20267" r="4175" b="26842"/>
          <a:stretch>
            <a:fillRect/>
          </a:stretch>
        </p:blipFill>
        <p:spPr>
          <a:xfrm>
            <a:off x="10942080" y="105044"/>
            <a:ext cx="1249922" cy="474912"/>
          </a:xfrm>
          <a:prstGeom prst="rect">
            <a:avLst/>
          </a:prstGeom>
          <a:ln w="12700">
            <a:miter lim="400000"/>
          </a:ln>
        </p:spPr>
      </p:pic>
      <p:sp>
        <p:nvSpPr>
          <p:cNvPr id="102" name="TextBox 33"/>
          <p:cNvSpPr txBox="1"/>
          <p:nvPr/>
        </p:nvSpPr>
        <p:spPr>
          <a:xfrm>
            <a:off x="1453855" y="2401871"/>
            <a:ext cx="9310745" cy="459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2400">
                <a:latin typeface="SamsungOne 600C"/>
                <a:ea typeface="SamsungOne 600C"/>
                <a:cs typeface="SamsungOne 600C"/>
                <a:sym typeface="SamsungOne 600C"/>
              </a:defRPr>
            </a:lvl1pPr>
          </a:lstStyle>
          <a:p>
            <a:pPr/>
            <a:r>
              <a:t>Multi-KWS using RNN based architectures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82"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183"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84"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GRU 1</a:t>
            </a:r>
          </a:p>
        </p:txBody>
      </p:sp>
      <p:pic>
        <p:nvPicPr>
          <p:cNvPr id="185"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186" name="Image" descr="Image"/>
          <p:cNvPicPr>
            <a:picLocks noChangeAspect="1"/>
          </p:cNvPicPr>
          <p:nvPr/>
        </p:nvPicPr>
        <p:blipFill>
          <a:blip r:embed="rId3">
            <a:extLst/>
          </a:blip>
          <a:stretch>
            <a:fillRect/>
          </a:stretch>
        </p:blipFill>
        <p:spPr>
          <a:xfrm>
            <a:off x="2620197" y="1983245"/>
            <a:ext cx="6951606" cy="289151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89"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190"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91"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GRU 2</a:t>
            </a:r>
          </a:p>
        </p:txBody>
      </p:sp>
      <p:pic>
        <p:nvPicPr>
          <p:cNvPr id="192"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193" name="Image" descr="Image"/>
          <p:cNvPicPr>
            <a:picLocks noChangeAspect="1"/>
          </p:cNvPicPr>
          <p:nvPr/>
        </p:nvPicPr>
        <p:blipFill>
          <a:blip r:embed="rId3">
            <a:extLst/>
          </a:blip>
          <a:stretch>
            <a:fillRect/>
          </a:stretch>
        </p:blipFill>
        <p:spPr>
          <a:xfrm>
            <a:off x="2569760" y="1853283"/>
            <a:ext cx="7052479" cy="31514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96"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197"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98"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BiRNN 1</a:t>
            </a:r>
          </a:p>
        </p:txBody>
      </p:sp>
      <p:pic>
        <p:nvPicPr>
          <p:cNvPr id="199"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200" name="Image" descr="Image"/>
          <p:cNvPicPr>
            <a:picLocks noChangeAspect="1"/>
          </p:cNvPicPr>
          <p:nvPr/>
        </p:nvPicPr>
        <p:blipFill>
          <a:blip r:embed="rId3">
            <a:extLst/>
          </a:blip>
          <a:stretch>
            <a:fillRect/>
          </a:stretch>
        </p:blipFill>
        <p:spPr>
          <a:xfrm>
            <a:off x="1902186" y="2099254"/>
            <a:ext cx="8387627" cy="265949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03"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204"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05"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BiRNN 2</a:t>
            </a:r>
          </a:p>
        </p:txBody>
      </p:sp>
      <p:pic>
        <p:nvPicPr>
          <p:cNvPr id="206"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207" name="Image" descr="Image"/>
          <p:cNvPicPr>
            <a:picLocks noChangeAspect="1"/>
          </p:cNvPicPr>
          <p:nvPr/>
        </p:nvPicPr>
        <p:blipFill>
          <a:blip r:embed="rId3">
            <a:extLst/>
          </a:blip>
          <a:stretch>
            <a:fillRect/>
          </a:stretch>
        </p:blipFill>
        <p:spPr>
          <a:xfrm>
            <a:off x="1844781" y="2110901"/>
            <a:ext cx="8502440" cy="263619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10"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211"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12"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CRNN 1</a:t>
            </a:r>
          </a:p>
        </p:txBody>
      </p:sp>
      <p:pic>
        <p:nvPicPr>
          <p:cNvPr id="213"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214" name="Image" descr="Image"/>
          <p:cNvPicPr>
            <a:picLocks noChangeAspect="1"/>
          </p:cNvPicPr>
          <p:nvPr/>
        </p:nvPicPr>
        <p:blipFill>
          <a:blip r:embed="rId3">
            <a:extLst/>
          </a:blip>
          <a:stretch>
            <a:fillRect/>
          </a:stretch>
        </p:blipFill>
        <p:spPr>
          <a:xfrm>
            <a:off x="2027727" y="1807321"/>
            <a:ext cx="8136546" cy="324334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17"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218"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19"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CRNN 2</a:t>
            </a:r>
          </a:p>
        </p:txBody>
      </p:sp>
      <p:pic>
        <p:nvPicPr>
          <p:cNvPr id="220"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221" name="Image" descr="Image"/>
          <p:cNvPicPr>
            <a:picLocks noChangeAspect="1"/>
          </p:cNvPicPr>
          <p:nvPr/>
        </p:nvPicPr>
        <p:blipFill>
          <a:blip r:embed="rId3">
            <a:extLst/>
          </a:blip>
          <a:stretch>
            <a:fillRect/>
          </a:stretch>
        </p:blipFill>
        <p:spPr>
          <a:xfrm>
            <a:off x="2142644" y="1955537"/>
            <a:ext cx="7906712" cy="294692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24"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25"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26"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Augmented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27"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228" name="Image" descr="Image"/>
          <p:cNvPicPr>
            <a:picLocks noChangeAspect="1"/>
          </p:cNvPicPr>
          <p:nvPr/>
        </p:nvPicPr>
        <p:blipFill>
          <a:blip r:embed="rId3">
            <a:extLst/>
          </a:blip>
          <a:stretch>
            <a:fillRect/>
          </a:stretch>
        </p:blipFill>
        <p:spPr>
          <a:xfrm>
            <a:off x="3511391" y="2521291"/>
            <a:ext cx="5169218" cy="3837857"/>
          </a:xfrm>
          <a:prstGeom prst="rect">
            <a:avLst/>
          </a:prstGeom>
          <a:ln w="12700">
            <a:miter lim="400000"/>
          </a:ln>
        </p:spPr>
      </p:pic>
      <p:sp>
        <p:nvSpPr>
          <p:cNvPr id="229" name="Training Accuracy Comparison"/>
          <p:cNvSpPr txBox="1"/>
          <p:nvPr/>
        </p:nvSpPr>
        <p:spPr>
          <a:xfrm>
            <a:off x="4358504" y="1880927"/>
            <a:ext cx="3474983"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Training Accuracy Comparison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32"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33"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34"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Augmented Dataset </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35"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36" name="Validation Accuracy Comparison"/>
          <p:cNvSpPr txBox="1"/>
          <p:nvPr/>
        </p:nvSpPr>
        <p:spPr>
          <a:xfrm>
            <a:off x="4358506" y="1880927"/>
            <a:ext cx="366563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Validation Accuracy Comparison</a:t>
            </a:r>
          </a:p>
        </p:txBody>
      </p:sp>
      <p:pic>
        <p:nvPicPr>
          <p:cNvPr id="237" name="Image" descr="Image"/>
          <p:cNvPicPr>
            <a:picLocks noChangeAspect="1"/>
          </p:cNvPicPr>
          <p:nvPr/>
        </p:nvPicPr>
        <p:blipFill>
          <a:blip r:embed="rId3">
            <a:extLst/>
          </a:blip>
          <a:stretch>
            <a:fillRect/>
          </a:stretch>
        </p:blipFill>
        <p:spPr>
          <a:xfrm>
            <a:off x="3588232" y="2512153"/>
            <a:ext cx="5206185" cy="385643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40"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41"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42"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Augmented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43"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44" name="Testing Accuracy Comparison"/>
          <p:cNvSpPr txBox="1"/>
          <p:nvPr/>
        </p:nvSpPr>
        <p:spPr>
          <a:xfrm>
            <a:off x="4358504" y="1868227"/>
            <a:ext cx="338177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Testing Accuracy Comparison</a:t>
            </a:r>
          </a:p>
        </p:txBody>
      </p:sp>
      <p:pic>
        <p:nvPicPr>
          <p:cNvPr id="245" name="Image" descr="Image"/>
          <p:cNvPicPr>
            <a:picLocks noChangeAspect="1"/>
          </p:cNvPicPr>
          <p:nvPr/>
        </p:nvPicPr>
        <p:blipFill>
          <a:blip r:embed="rId3">
            <a:extLst/>
          </a:blip>
          <a:stretch>
            <a:fillRect/>
          </a:stretch>
        </p:blipFill>
        <p:spPr>
          <a:xfrm>
            <a:off x="3293731" y="2347410"/>
            <a:ext cx="5511330" cy="410989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48"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49"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50"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Comparison</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51" name="Picture 8" descr="Picture 8"/>
          <p:cNvPicPr>
            <a:picLocks noChangeAspect="1"/>
          </p:cNvPicPr>
          <p:nvPr/>
        </p:nvPicPr>
        <p:blipFill>
          <a:blip r:embed="rId2">
            <a:extLst/>
          </a:blip>
          <a:srcRect l="4529" t="20267" r="4175" b="26842"/>
          <a:stretch>
            <a:fillRect/>
          </a:stretch>
        </p:blipFill>
        <p:spPr>
          <a:xfrm>
            <a:off x="10942080" y="105044"/>
            <a:ext cx="1249922" cy="474914"/>
          </a:xfrm>
          <a:prstGeom prst="rect">
            <a:avLst/>
          </a:prstGeom>
          <a:ln w="12700">
            <a:miter lim="400000"/>
          </a:ln>
        </p:spPr>
      </p:pic>
      <p:sp>
        <p:nvSpPr>
          <p:cNvPr id="252" name="Testing Accuracy Comparison"/>
          <p:cNvSpPr txBox="1"/>
          <p:nvPr/>
        </p:nvSpPr>
        <p:spPr>
          <a:xfrm>
            <a:off x="4358509" y="1535222"/>
            <a:ext cx="3474982"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Training Accuracy Comparison</a:t>
            </a:r>
          </a:p>
        </p:txBody>
      </p:sp>
      <p:pic>
        <p:nvPicPr>
          <p:cNvPr id="253" name="output.png" descr="output.png"/>
          <p:cNvPicPr>
            <a:picLocks noChangeAspect="1"/>
          </p:cNvPicPr>
          <p:nvPr/>
        </p:nvPicPr>
        <p:blipFill>
          <a:blip r:embed="rId3">
            <a:extLst/>
          </a:blip>
          <a:stretch>
            <a:fillRect/>
          </a:stretch>
        </p:blipFill>
        <p:spPr>
          <a:xfrm>
            <a:off x="2987491" y="1953751"/>
            <a:ext cx="6217018" cy="4748100"/>
          </a:xfrm>
          <a:prstGeom prst="rect">
            <a:avLst/>
          </a:prstGeom>
          <a:ln w="12700">
            <a:miter lim="400000"/>
          </a:ln>
        </p:spPr>
      </p:pic>
      <p:sp>
        <p:nvSpPr>
          <p:cNvPr id="254" name="Rectangle"/>
          <p:cNvSpPr/>
          <p:nvPr/>
        </p:nvSpPr>
        <p:spPr>
          <a:xfrm>
            <a:off x="2969990" y="4262892"/>
            <a:ext cx="143934" cy="129818"/>
          </a:xfrm>
          <a:prstGeom prst="rect">
            <a:avLst/>
          </a:prstGeom>
          <a:solidFill>
            <a:srgbClr val="FFFFFF"/>
          </a:solidFill>
          <a:ln w="12700">
            <a:miter lim="400000"/>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Rectangle 26"/>
          <p:cNvSpPr/>
          <p:nvPr/>
        </p:nvSpPr>
        <p:spPr>
          <a:xfrm>
            <a:off x="142284" y="680899"/>
            <a:ext cx="4842942" cy="6090081"/>
          </a:xfrm>
          <a:prstGeom prst="rect">
            <a:avLst/>
          </a:prstGeom>
          <a:solidFill>
            <a:srgbClr val="F2F2F2"/>
          </a:solidFill>
          <a:ln w="12700">
            <a:miter lim="400000"/>
          </a:ln>
          <a:effectLst>
            <a:outerShdw sx="100000" sy="100000" kx="0" ky="0" algn="b" rotWithShape="0" blurRad="50800" dist="38100" dir="8100000">
              <a:srgbClr val="000000">
                <a:alpha val="40000"/>
              </a:srgbClr>
            </a:outerShdw>
          </a:effectLst>
        </p:spPr>
        <p:txBody>
          <a:bodyPr lIns="45718" tIns="45718" rIns="45718" bIns="45718" anchor="ctr"/>
          <a:lstStyle/>
          <a:p>
            <a:pPr algn="ctr">
              <a:defRPr>
                <a:solidFill>
                  <a:srgbClr val="FFFFFF"/>
                </a:solidFill>
                <a:latin typeface="+mj-lt"/>
                <a:ea typeface="+mj-ea"/>
                <a:cs typeface="+mj-cs"/>
                <a:sym typeface="Calibri"/>
              </a:defRPr>
            </a:pPr>
          </a:p>
        </p:txBody>
      </p:sp>
      <p:sp>
        <p:nvSpPr>
          <p:cNvPr id="105" name="Rectangle 3"/>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06" name="TextBox 4"/>
          <p:cNvSpPr txBox="1"/>
          <p:nvPr/>
        </p:nvSpPr>
        <p:spPr>
          <a:xfrm>
            <a:off x="427615" y="148189"/>
            <a:ext cx="10152268"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l">
              <a:defRPr sz="2000">
                <a:latin typeface="SamsungOne 800"/>
                <a:ea typeface="SamsungOne 800"/>
                <a:cs typeface="SamsungOne 800"/>
                <a:sym typeface="SamsungOne 800"/>
              </a:defRPr>
            </a:pPr>
            <a:r>
              <a:t>Work-let Area – AI, ML  </a:t>
            </a:r>
            <a:r>
              <a:rPr>
                <a:solidFill>
                  <a:srgbClr val="0E4094"/>
                </a:solidFill>
              </a:rPr>
              <a:t>|  </a:t>
            </a:r>
            <a:r>
              <a:rPr>
                <a:solidFill>
                  <a:srgbClr val="808080"/>
                </a:solidFill>
              </a:rPr>
              <a:t>Multi-KWS using RNN based architectures</a:t>
            </a:r>
          </a:p>
        </p:txBody>
      </p:sp>
      <p:pic>
        <p:nvPicPr>
          <p:cNvPr id="107" name="Picture 6" descr="Picture 6"/>
          <p:cNvPicPr>
            <a:picLocks noChangeAspect="1"/>
          </p:cNvPicPr>
          <p:nvPr/>
        </p:nvPicPr>
        <p:blipFill>
          <a:blip r:embed="rId2">
            <a:extLst/>
          </a:blip>
          <a:stretch>
            <a:fillRect/>
          </a:stretch>
        </p:blipFill>
        <p:spPr>
          <a:xfrm>
            <a:off x="10380133" y="116200"/>
            <a:ext cx="1811867" cy="380863"/>
          </a:xfrm>
          <a:prstGeom prst="rect">
            <a:avLst/>
          </a:prstGeom>
          <a:ln w="12700">
            <a:miter lim="400000"/>
          </a:ln>
        </p:spPr>
      </p:pic>
      <p:sp>
        <p:nvSpPr>
          <p:cNvPr id="108" name="Rectangle 7"/>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grpSp>
        <p:nvGrpSpPr>
          <p:cNvPr id="114" name="Group 40"/>
          <p:cNvGrpSpPr/>
          <p:nvPr/>
        </p:nvGrpSpPr>
        <p:grpSpPr>
          <a:xfrm>
            <a:off x="5198553" y="3921363"/>
            <a:ext cx="6269196" cy="184677"/>
            <a:chOff x="0" y="0"/>
            <a:chExt cx="6269195" cy="184675"/>
          </a:xfrm>
        </p:grpSpPr>
        <p:sp>
          <p:nvSpPr>
            <p:cNvPr id="109" name="Straight Connector 9"/>
            <p:cNvSpPr/>
            <p:nvPr/>
          </p:nvSpPr>
          <p:spPr>
            <a:xfrm flipH="1" flipV="1">
              <a:off x="87885" y="92334"/>
              <a:ext cx="6132479" cy="4"/>
            </a:xfrm>
            <a:prstGeom prst="line">
              <a:avLst/>
            </a:prstGeom>
            <a:noFill/>
            <a:ln w="6350" cap="flat">
              <a:solidFill>
                <a:schemeClr val="accent1"/>
              </a:solidFill>
              <a:prstDash val="solid"/>
              <a:miter lim="800000"/>
            </a:ln>
            <a:effectLst/>
          </p:spPr>
          <p:txBody>
            <a:bodyPr wrap="square" lIns="45718" tIns="45718" rIns="45718" bIns="45718" numCol="1" anchor="t">
              <a:noAutofit/>
            </a:bodyPr>
            <a:lstStyle/>
            <a:p>
              <a:pPr/>
            </a:p>
          </p:txBody>
        </p:sp>
        <p:sp>
          <p:nvSpPr>
            <p:cNvPr id="110" name="Oval 10"/>
            <p:cNvSpPr/>
            <p:nvPr/>
          </p:nvSpPr>
          <p:spPr>
            <a:xfrm>
              <a:off x="-1" y="-1"/>
              <a:ext cx="166091" cy="184677"/>
            </a:xfrm>
            <a:prstGeom prst="ellipse">
              <a:avLst/>
            </a:prstGeom>
            <a:solidFill>
              <a:srgbClr val="92D05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111" name="Oval 11"/>
            <p:cNvSpPr/>
            <p:nvPr/>
          </p:nvSpPr>
          <p:spPr>
            <a:xfrm>
              <a:off x="2034367" y="-1"/>
              <a:ext cx="166091" cy="184677"/>
            </a:xfrm>
            <a:prstGeom prst="ellipse">
              <a:avLst/>
            </a:prstGeom>
            <a:solidFill>
              <a:srgbClr val="92D05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112" name="Oval 12"/>
            <p:cNvSpPr/>
            <p:nvPr/>
          </p:nvSpPr>
          <p:spPr>
            <a:xfrm>
              <a:off x="4068736" y="-1"/>
              <a:ext cx="166091" cy="184677"/>
            </a:xfrm>
            <a:prstGeom prst="ellipse">
              <a:avLst/>
            </a:prstGeom>
            <a:solidFill>
              <a:srgbClr val="92D05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113" name="Oval 13"/>
            <p:cNvSpPr/>
            <p:nvPr/>
          </p:nvSpPr>
          <p:spPr>
            <a:xfrm>
              <a:off x="6103104" y="-1"/>
              <a:ext cx="166091" cy="184677"/>
            </a:xfrm>
            <a:prstGeom prst="ellipse">
              <a:avLst/>
            </a:prstGeom>
            <a:solidFill>
              <a:srgbClr val="92D05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grpSp>
      <p:sp>
        <p:nvSpPr>
          <p:cNvPr id="115" name="TextBox 14"/>
          <p:cNvSpPr txBox="1"/>
          <p:nvPr/>
        </p:nvSpPr>
        <p:spPr>
          <a:xfrm>
            <a:off x="400570" y="680902"/>
            <a:ext cx="4538935" cy="3939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400">
                <a:solidFill>
                  <a:srgbClr val="00B0F0"/>
                </a:solidFill>
                <a:latin typeface="SamsungOne 400"/>
                <a:ea typeface="SamsungOne 400"/>
                <a:cs typeface="SamsungOne 400"/>
                <a:sym typeface="SamsungOne 400"/>
              </a:defRPr>
            </a:pPr>
            <a:r>
              <a:t>Problem Statement</a:t>
            </a:r>
          </a:p>
          <a:p>
            <a:pPr marL="177800" indent="-177800" algn="l">
              <a:buSzPct val="100000"/>
              <a:buFont typeface="Arial"/>
              <a:buChar char="•"/>
              <a:defRPr sz="1100">
                <a:latin typeface="SamsungOne 400"/>
                <a:ea typeface="SamsungOne 400"/>
                <a:cs typeface="SamsungOne 400"/>
                <a:sym typeface="SamsungOne 400"/>
              </a:defRPr>
            </a:pPr>
          </a:p>
          <a:p>
            <a:pPr marL="177800" indent="-177800" algn="l">
              <a:buSzPct val="100000"/>
              <a:buFont typeface="Arial"/>
              <a:buChar char="•"/>
              <a:defRPr sz="1100">
                <a:latin typeface="SamsungOne 400"/>
                <a:ea typeface="SamsungOne 400"/>
                <a:cs typeface="SamsungOne 400"/>
                <a:sym typeface="SamsungOne 400"/>
              </a:defRPr>
            </a:pPr>
            <a:r>
              <a:t>Voice assistant are widely used in mobile, and  other consumer electronic devices (TVs, Fridge, etc.).</a:t>
            </a:r>
          </a:p>
          <a:p>
            <a:pPr marL="177800" indent="-177800" algn="l">
              <a:buSzPct val="100000"/>
              <a:buFont typeface="Arial"/>
              <a:buChar char="•"/>
              <a:defRPr sz="1100">
                <a:latin typeface="SamsungOne 400"/>
                <a:ea typeface="SamsungOne 400"/>
                <a:cs typeface="SamsungOne 400"/>
                <a:sym typeface="SamsungOne 400"/>
              </a:defRPr>
            </a:pPr>
          </a:p>
          <a:p>
            <a:pPr marL="177800" indent="-177800" algn="l">
              <a:buSzPct val="100000"/>
              <a:buFont typeface="Arial"/>
              <a:buChar char="•"/>
              <a:defRPr sz="1100">
                <a:latin typeface="SamsungOne 400"/>
                <a:ea typeface="SamsungOne 400"/>
                <a:cs typeface="SamsungOne 400"/>
                <a:sym typeface="SamsungOne 400"/>
              </a:defRPr>
            </a:pPr>
            <a:r>
              <a:t>In most of the cases, Voice Assistant will be triggered based on specific keyword known as wake-word.</a:t>
            </a:r>
          </a:p>
          <a:p>
            <a:pPr marL="177800" indent="-177800" algn="l">
              <a:buSzPct val="100000"/>
              <a:buFont typeface="Arial"/>
              <a:buChar char="•"/>
              <a:defRPr sz="1100">
                <a:latin typeface="SamsungOne 400"/>
                <a:ea typeface="SamsungOne 400"/>
                <a:cs typeface="SamsungOne 400"/>
                <a:sym typeface="SamsungOne 400"/>
              </a:defRPr>
            </a:pPr>
          </a:p>
          <a:p>
            <a:pPr marL="177800" indent="-177800">
              <a:buSzPct val="100000"/>
              <a:buFont typeface="Arial"/>
              <a:buChar char="•"/>
              <a:defRPr sz="1100">
                <a:latin typeface="SamsungOne 400"/>
                <a:ea typeface="SamsungOne 400"/>
                <a:cs typeface="SamsungOne 400"/>
                <a:sym typeface="SamsungOne 400"/>
              </a:defRPr>
            </a:pPr>
            <a:r>
              <a:t>Most of the times universal wake-word will be used, for example: Hi Bixby, Hey Siri, Okay Google etc.</a:t>
            </a:r>
          </a:p>
          <a:p>
            <a:pPr marL="177800" indent="-177800">
              <a:buSzPct val="100000"/>
              <a:buFont typeface="Arial"/>
              <a:buChar char="•"/>
              <a:defRPr sz="1100">
                <a:latin typeface="SamsungOne 400"/>
                <a:ea typeface="SamsungOne 400"/>
                <a:cs typeface="SamsungOne 400"/>
                <a:sym typeface="SamsungOne 400"/>
              </a:defRPr>
            </a:pPr>
          </a:p>
          <a:p>
            <a:pPr marL="177800" indent="-177800">
              <a:buSzPct val="100000"/>
              <a:buFont typeface="Arial"/>
              <a:buChar char="•"/>
              <a:defRPr sz="1100">
                <a:latin typeface="SamsungOne 400"/>
                <a:ea typeface="SamsungOne 400"/>
                <a:cs typeface="SamsungOne 400"/>
                <a:sym typeface="SamsungOne 400"/>
              </a:defRPr>
            </a:pPr>
            <a:r>
              <a:t>There are scenarios where we want to set different keywords for different products to invoke the system without any trouble. For e.g. “Hey Fridge” for Refrigerators, “Hey TV” for TV, “Hey Bixby” for Mobile, “Hey Watch” for watch, etc., Hence a system should recognize multiple keywords at once.</a:t>
            </a:r>
          </a:p>
          <a:p>
            <a:pPr marL="177800" indent="-177800">
              <a:buSzPct val="100000"/>
              <a:buFont typeface="Arial"/>
              <a:buChar char="•"/>
              <a:defRPr sz="1100">
                <a:latin typeface="SamsungOne 400"/>
                <a:ea typeface="SamsungOne 400"/>
                <a:cs typeface="SamsungOne 400"/>
                <a:sym typeface="SamsungOne 400"/>
              </a:defRPr>
            </a:pPr>
          </a:p>
          <a:p>
            <a:pPr marL="177800" indent="-177800">
              <a:buSzPct val="100000"/>
              <a:buFont typeface="Arial"/>
              <a:buChar char="•"/>
              <a:defRPr sz="1100">
                <a:latin typeface="SamsungOne 400"/>
                <a:ea typeface="SamsungOne 400"/>
                <a:cs typeface="SamsungOne 400"/>
                <a:sym typeface="SamsungOne 400"/>
              </a:defRPr>
            </a:pPr>
            <a:r>
              <a:t>The goal of this project is to develop Multi-KWS system. As part of this, an intern can contribute in: </a:t>
            </a:r>
          </a:p>
          <a:p>
            <a:pPr lvl="1" marL="635000" indent="-177800">
              <a:buSzPct val="100000"/>
              <a:buFont typeface="Arial"/>
              <a:buChar char="•"/>
              <a:defRPr sz="1100">
                <a:latin typeface="SamsungOne 400"/>
                <a:ea typeface="SamsungOne 400"/>
                <a:cs typeface="SamsungOne 400"/>
                <a:sym typeface="SamsungOne 400"/>
              </a:defRPr>
            </a:pPr>
            <a:r>
              <a:t>exploring RNN based architectures like LSTM, GRU, Bi-RNN, CRNN, etc.,</a:t>
            </a:r>
          </a:p>
          <a:p>
            <a:pPr lvl="1" marL="635000" indent="-177800">
              <a:buSzPct val="100000"/>
              <a:buFont typeface="Arial"/>
              <a:buChar char="•"/>
              <a:defRPr sz="1100">
                <a:latin typeface="SamsungOne 400"/>
                <a:ea typeface="SamsungOne 400"/>
                <a:cs typeface="SamsungOne 400"/>
                <a:sym typeface="SamsungOne 400"/>
              </a:defRPr>
            </a:pPr>
            <a:r>
              <a:t>collection of multi keyword data (useful for validating the trained models). </a:t>
            </a:r>
          </a:p>
        </p:txBody>
      </p:sp>
      <p:sp>
        <p:nvSpPr>
          <p:cNvPr id="116" name="TextBox 22"/>
          <p:cNvSpPr txBox="1"/>
          <p:nvPr/>
        </p:nvSpPr>
        <p:spPr>
          <a:xfrm>
            <a:off x="5093491" y="4135246"/>
            <a:ext cx="1765003" cy="2542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200">
                <a:latin typeface="SamsungOne 400"/>
                <a:ea typeface="SamsungOne 400"/>
                <a:cs typeface="SamsungOne 400"/>
                <a:sym typeface="SamsungOne 400"/>
              </a:defRPr>
            </a:pPr>
            <a:r>
              <a:t>Kick Off &lt; 1</a:t>
            </a:r>
            <a:r>
              <a:rPr baseline="30000"/>
              <a:t>st</a:t>
            </a:r>
            <a:r>
              <a:t>  Month &gt;</a:t>
            </a:r>
          </a:p>
          <a:p>
            <a:pPr algn="l">
              <a:defRPr b="1" sz="12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Problem definition, scoping</a:t>
            </a:r>
          </a:p>
          <a:p>
            <a:pPr marL="171450" indent="-171450" algn="l">
              <a:buSzPct val="100000"/>
              <a:buFont typeface="Arial"/>
              <a:buChar char="•"/>
              <a:defRPr sz="900">
                <a:latin typeface="SamsungOne 400"/>
                <a:ea typeface="SamsungOne 400"/>
                <a:cs typeface="SamsungOne 400"/>
                <a:sym typeface="SamsungOne 400"/>
              </a:defRPr>
            </a:pPr>
          </a:p>
          <a:p>
            <a:pPr marL="171450" indent="-171450" algn="l">
              <a:buSzPct val="100000"/>
              <a:buFont typeface="Arial"/>
              <a:buChar char="•"/>
              <a:defRPr b="1" sz="900">
                <a:latin typeface="SamsungOne 400"/>
                <a:ea typeface="SamsungOne 400"/>
                <a:cs typeface="SamsungOne 400"/>
                <a:sym typeface="SamsungOne 400"/>
              </a:defRPr>
            </a:pPr>
            <a:r>
              <a:t>Training and Validation data-set collection</a:t>
            </a:r>
          </a:p>
          <a:p>
            <a:pPr marL="354013" indent="-171450" algn="l">
              <a:buSzPct val="100000"/>
              <a:buChar char="-"/>
              <a:defRPr b="1" sz="900">
                <a:latin typeface="SamsungOne 400"/>
                <a:ea typeface="SamsungOne 400"/>
                <a:cs typeface="SamsungOne 400"/>
                <a:sym typeface="SamsungOne 400"/>
              </a:defRPr>
            </a:pPr>
            <a:r>
              <a:t>20 utterances of 50 keywords (1000 audios)</a:t>
            </a:r>
          </a:p>
          <a:p>
            <a:pPr marL="354013" indent="-171450" algn="l">
              <a:buSzPct val="100000"/>
              <a:buChar char="-"/>
              <a:defRPr b="1" sz="900">
                <a:latin typeface="SamsungOne 400"/>
                <a:ea typeface="SamsungOne 400"/>
                <a:cs typeface="SamsungOne 400"/>
                <a:sym typeface="SamsungOne 400"/>
              </a:defRPr>
            </a:pPr>
            <a:r>
              <a:t>Recorded from multiple users(Audios per user not to exceed 100. To have min 10 users.)</a:t>
            </a:r>
          </a:p>
          <a:p>
            <a:pPr marL="171450" indent="-171450" algn="l">
              <a:buSzPct val="100000"/>
              <a:buFont typeface="Arial"/>
              <a:buChar char="•"/>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Getting proficient with open source ML toolkit like TF, Keras and developing basic classifier models</a:t>
            </a:r>
          </a:p>
        </p:txBody>
      </p:sp>
      <p:sp>
        <p:nvSpPr>
          <p:cNvPr id="117" name="TextBox 23"/>
          <p:cNvSpPr txBox="1"/>
          <p:nvPr/>
        </p:nvSpPr>
        <p:spPr>
          <a:xfrm>
            <a:off x="6849554" y="4116885"/>
            <a:ext cx="1830878" cy="2161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200">
                <a:latin typeface="SamsungOne 400"/>
                <a:ea typeface="SamsungOne 400"/>
                <a:cs typeface="SamsungOne 400"/>
                <a:sym typeface="SamsungOne 400"/>
              </a:defRPr>
            </a:pPr>
            <a:r>
              <a:t>Milestone 1 &lt; 2</a:t>
            </a:r>
            <a:r>
              <a:rPr baseline="30000"/>
              <a:t>nd</a:t>
            </a:r>
            <a:r>
              <a:t> , 3</a:t>
            </a:r>
            <a:r>
              <a:rPr baseline="30000"/>
              <a:t>rd</a:t>
            </a:r>
            <a:r>
              <a:t> Month &gt;</a:t>
            </a:r>
          </a:p>
          <a:p>
            <a:pPr algn="l">
              <a:defRPr b="1" sz="12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Studying RNN based architectures for multi-keyword spotting</a:t>
            </a:r>
          </a:p>
          <a:p>
            <a:pPr algn="l">
              <a:defRPr b="1" sz="900">
                <a:latin typeface="SamsungOne 400"/>
                <a:ea typeface="SamsungOne 400"/>
                <a:cs typeface="SamsungOne 400"/>
                <a:sym typeface="SamsungOne 400"/>
              </a:defRPr>
            </a:pPr>
          </a:p>
          <a:p>
            <a:pPr marL="171450" indent="-171450" algn="l">
              <a:buSzPct val="100000"/>
              <a:buFont typeface="Arial"/>
              <a:buChar char="•"/>
              <a:defRPr b="1" sz="900">
                <a:latin typeface="SamsungOne 400"/>
                <a:ea typeface="SamsungOne 400"/>
                <a:cs typeface="SamsungOne 400"/>
                <a:sym typeface="SamsungOne 400"/>
              </a:defRPr>
            </a:pPr>
            <a:r>
              <a:t>Training  a Multi-KWS system with RNN based architectures like LSTM, GRU, BI-RNN, CRNN, etc.,</a:t>
            </a:r>
          </a:p>
          <a:p>
            <a:pPr algn="l">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Creating a </a:t>
            </a:r>
            <a:r>
              <a:rPr b="1"/>
              <a:t>benchmarking pipeline</a:t>
            </a:r>
            <a:r>
              <a:t> for multi-kws system </a:t>
            </a:r>
          </a:p>
        </p:txBody>
      </p:sp>
      <p:sp>
        <p:nvSpPr>
          <p:cNvPr id="118" name="TextBox 24"/>
          <p:cNvSpPr txBox="1"/>
          <p:nvPr/>
        </p:nvSpPr>
        <p:spPr>
          <a:xfrm>
            <a:off x="8635465" y="4110802"/>
            <a:ext cx="1839063" cy="1882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200">
                <a:latin typeface="SamsungOne 400"/>
                <a:ea typeface="SamsungOne 400"/>
                <a:cs typeface="SamsungOne 400"/>
                <a:sym typeface="SamsungOne 400"/>
              </a:defRPr>
            </a:pPr>
            <a:r>
              <a:t>Milestone 2 &lt; 4</a:t>
            </a:r>
            <a:r>
              <a:rPr baseline="30000"/>
              <a:t>th</a:t>
            </a:r>
            <a:r>
              <a:t> , 5</a:t>
            </a:r>
            <a:r>
              <a:rPr baseline="30000"/>
              <a:t>th</a:t>
            </a:r>
            <a:r>
              <a:t>  Month &gt;</a:t>
            </a:r>
          </a:p>
          <a:p>
            <a:pPr algn="l">
              <a:defRPr b="1" sz="12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Initial results and analysis of comparison of approaches</a:t>
            </a:r>
          </a:p>
          <a:p>
            <a:pPr marL="171450" indent="-171450" algn="l">
              <a:buSzPct val="100000"/>
              <a:buFont typeface="Arial"/>
              <a:buChar char="•"/>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Measuring latency across different architectures</a:t>
            </a:r>
          </a:p>
          <a:p>
            <a:pPr marL="171450" indent="-171450" algn="l">
              <a:buSzPct val="100000"/>
              <a:buFont typeface="Arial"/>
              <a:buChar char="•"/>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Training a smaller version of RNN-based architectures for latency comparison</a:t>
            </a:r>
          </a:p>
        </p:txBody>
      </p:sp>
      <p:sp>
        <p:nvSpPr>
          <p:cNvPr id="119" name="TextBox 25"/>
          <p:cNvSpPr txBox="1"/>
          <p:nvPr/>
        </p:nvSpPr>
        <p:spPr>
          <a:xfrm>
            <a:off x="10442654" y="4111361"/>
            <a:ext cx="1668093" cy="212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200">
                <a:latin typeface="SamsungOne 400"/>
                <a:ea typeface="SamsungOne 400"/>
                <a:cs typeface="SamsungOne 400"/>
                <a:sym typeface="SamsungOne 400"/>
              </a:defRPr>
            </a:pPr>
            <a:r>
              <a:t>Closure &lt; 6</a:t>
            </a:r>
            <a:r>
              <a:rPr baseline="30000"/>
              <a:t>th</a:t>
            </a:r>
            <a:r>
              <a:t> Month &gt;</a:t>
            </a:r>
          </a:p>
          <a:p>
            <a:pPr algn="l">
              <a:defRPr b="1" sz="12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Results comparison with smaller models trained.</a:t>
            </a:r>
          </a:p>
          <a:p>
            <a:pPr marL="171450" indent="-171450" algn="l">
              <a:buSzPct val="100000"/>
              <a:buFont typeface="Arial"/>
              <a:buChar char="•"/>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Final Multi-KWS system that can be tested against different augmentations of validation set and larger FA dataset.</a:t>
            </a:r>
          </a:p>
          <a:p>
            <a:pPr algn="l">
              <a:defRPr sz="900">
                <a:latin typeface="SamsungOne 400"/>
                <a:ea typeface="SamsungOne 400"/>
                <a:cs typeface="SamsungOne 400"/>
                <a:sym typeface="SamsungOne 400"/>
              </a:defRPr>
            </a:pPr>
          </a:p>
          <a:p>
            <a:pPr marL="171450" indent="-171450" algn="l">
              <a:buSzPct val="100000"/>
              <a:buFont typeface="Arial"/>
              <a:buChar char="•"/>
              <a:defRPr sz="900">
                <a:latin typeface="SamsungOne 400"/>
                <a:ea typeface="SamsungOne 400"/>
                <a:cs typeface="SamsungOne 400"/>
                <a:sym typeface="SamsungOne 400"/>
              </a:defRPr>
            </a:pPr>
            <a:r>
              <a:t>Report on TA, FA, footprint and latency of different models.</a:t>
            </a:r>
          </a:p>
        </p:txBody>
      </p:sp>
      <p:sp>
        <p:nvSpPr>
          <p:cNvPr id="120" name="TextBox 31"/>
          <p:cNvSpPr txBox="1"/>
          <p:nvPr/>
        </p:nvSpPr>
        <p:spPr>
          <a:xfrm>
            <a:off x="5167888" y="739610"/>
            <a:ext cx="6843719" cy="326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400">
                <a:solidFill>
                  <a:schemeClr val="accent6"/>
                </a:solidFill>
                <a:latin typeface="SamsungOne 400"/>
                <a:ea typeface="SamsungOne 400"/>
                <a:cs typeface="SamsungOne 400"/>
                <a:sym typeface="SamsungOne 400"/>
              </a:defRPr>
            </a:pPr>
            <a:r>
              <a:t>Expectations</a:t>
            </a:r>
          </a:p>
          <a:p>
            <a:pPr>
              <a:defRPr sz="14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Understanding of Machine learning algorithms for classification</a:t>
            </a:r>
          </a:p>
          <a:p>
            <a:pP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Generating training and testing data using public and Samsung provided resources</a:t>
            </a:r>
          </a:p>
          <a:p>
            <a:pPr marL="177800" indent="-177800">
              <a:buSzPct val="100000"/>
              <a:buFont typeface="Arial"/>
              <a:buChar cha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Development of Multi-KWS wakeup  using </a:t>
            </a:r>
            <a:r>
              <a:rPr b="1"/>
              <a:t>RNN based architectures (at least 2)</a:t>
            </a:r>
            <a:endParaRPr b="1"/>
          </a:p>
          <a:p>
            <a:pPr marL="177800" indent="-177800">
              <a:buSzPct val="100000"/>
              <a:buFont typeface="Arial"/>
              <a:buChar cha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Create Multi-keyword dataset for validation of Multi-keyword detection systems. </a:t>
            </a:r>
          </a:p>
          <a:p>
            <a:pPr>
              <a:defRPr sz="1400">
                <a:solidFill>
                  <a:srgbClr val="808080"/>
                </a:solidFill>
                <a:latin typeface="SamsungOne 400"/>
                <a:ea typeface="SamsungOne 400"/>
                <a:cs typeface="SamsungOne 400"/>
                <a:sym typeface="SamsungOne 400"/>
              </a:defRPr>
            </a:pPr>
          </a:p>
          <a:p>
            <a:pPr>
              <a:defRPr b="1" sz="1400">
                <a:solidFill>
                  <a:schemeClr val="accent6"/>
                </a:solidFill>
                <a:latin typeface="SamsungOne 400"/>
                <a:ea typeface="SamsungOne 400"/>
                <a:cs typeface="SamsungOne 400"/>
                <a:sym typeface="SamsungOne 400"/>
              </a:defRPr>
            </a:pPr>
            <a:r>
              <a:t>Training/ Pre-requisites</a:t>
            </a:r>
          </a:p>
          <a:p>
            <a:pPr marL="177800" indent="-177800">
              <a:buSzPct val="100000"/>
              <a:buFont typeface="Arial"/>
              <a:buChar char="•"/>
              <a:defRPr sz="1100">
                <a:solidFill>
                  <a:srgbClr val="808080"/>
                </a:solidFill>
                <a:latin typeface="SamsungOne 400"/>
                <a:ea typeface="SamsungOne 400"/>
                <a:cs typeface="SamsungOne 400"/>
                <a:sym typeface="SamsungOne 400"/>
              </a:defRPr>
            </a:pPr>
            <a:r>
              <a:t>Knowledge of machine learning and classification</a:t>
            </a:r>
          </a:p>
          <a:p>
            <a:pPr marL="177800" indent="-177800">
              <a:buSzPct val="100000"/>
              <a:buFont typeface="Arial"/>
              <a:buChar cha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Hands on in Deep learning development frameworks like Tensorflow, Keras, etc.</a:t>
            </a:r>
          </a:p>
          <a:p>
            <a:pP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Model development, training and inference on CPU and GPU.</a:t>
            </a:r>
          </a:p>
          <a:p>
            <a:pPr marL="177800" indent="-177800">
              <a:buSzPct val="100000"/>
              <a:buFont typeface="Arial"/>
              <a:buChar char="•"/>
              <a:defRPr sz="1100">
                <a:solidFill>
                  <a:srgbClr val="808080"/>
                </a:solidFill>
                <a:latin typeface="SamsungOne 400"/>
                <a:ea typeface="SamsungOne 400"/>
                <a:cs typeface="SamsungOne 400"/>
                <a:sym typeface="SamsungOne 400"/>
              </a:defRPr>
            </a:pPr>
          </a:p>
          <a:p>
            <a:pPr marL="177800" indent="-177800">
              <a:buSzPct val="100000"/>
              <a:buFont typeface="Arial"/>
              <a:buChar char="•"/>
              <a:defRPr sz="1100">
                <a:solidFill>
                  <a:srgbClr val="808080"/>
                </a:solidFill>
                <a:latin typeface="SamsungOne 400"/>
                <a:ea typeface="SamsungOne 400"/>
                <a:cs typeface="SamsungOne 400"/>
                <a:sym typeface="SamsungOne 400"/>
              </a:defRPr>
            </a:pPr>
            <a:r>
              <a:t>Data generation, processing and management for ML algorithms (annotation, alignment, etc)</a:t>
            </a:r>
          </a:p>
        </p:txBody>
      </p:sp>
      <p:sp>
        <p:nvSpPr>
          <p:cNvPr id="121" name="TextBox 1"/>
          <p:cNvSpPr txBox="1"/>
          <p:nvPr/>
        </p:nvSpPr>
        <p:spPr>
          <a:xfrm>
            <a:off x="7693428" y="587577"/>
            <a:ext cx="4025286" cy="3005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b="1" sz="1600">
                <a:latin typeface="+mj-lt"/>
                <a:ea typeface="+mj-ea"/>
                <a:cs typeface="+mj-cs"/>
                <a:sym typeface="Calibri"/>
              </a:defRPr>
            </a:lvl1pPr>
          </a:lstStyle>
          <a:p>
            <a:pPr/>
            <a:r>
              <a:t>Work-let expected duration – 6 months</a:t>
            </a:r>
          </a:p>
        </p:txBody>
      </p:sp>
      <p:sp>
        <p:nvSpPr>
          <p:cNvPr id="122" name="TextBox 29"/>
          <p:cNvSpPr txBox="1"/>
          <p:nvPr/>
        </p:nvSpPr>
        <p:spPr>
          <a:xfrm>
            <a:off x="427614" y="4719001"/>
            <a:ext cx="3140725" cy="1513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sz="1200">
                <a:latin typeface="SamsungOne 400"/>
                <a:ea typeface="SamsungOne 400"/>
                <a:cs typeface="SamsungOne 400"/>
                <a:sym typeface="SamsungOne 400"/>
              </a:defRPr>
            </a:pPr>
            <a:r>
              <a:t>Mentor1: Ramya Viswanathan</a:t>
            </a:r>
            <a:br/>
            <a:r>
              <a:rPr u="sng">
                <a:solidFill>
                  <a:srgbClr val="0000FF"/>
                </a:solidFill>
                <a:uFill>
                  <a:solidFill>
                    <a:srgbClr val="0000FF"/>
                  </a:solidFill>
                </a:uFill>
                <a:hlinkClick r:id="rId3" invalidUrl="" action="" tgtFrame="" tooltip="" history="1" highlightClick="0" endSnd="0"/>
              </a:rPr>
              <a:t>r.vishwanath@samsung.com</a:t>
            </a:r>
            <a:r>
              <a:t> </a:t>
            </a:r>
          </a:p>
          <a:p>
            <a:pPr algn="l">
              <a:defRPr sz="1200">
                <a:latin typeface="SamsungOne 400"/>
                <a:ea typeface="SamsungOne 400"/>
                <a:cs typeface="SamsungOne 400"/>
                <a:sym typeface="SamsungOne 400"/>
              </a:defRPr>
            </a:pPr>
          </a:p>
          <a:p>
            <a:pPr algn="l">
              <a:defRPr sz="1200">
                <a:latin typeface="SamsungOne 400"/>
                <a:ea typeface="SamsungOne 400"/>
                <a:cs typeface="SamsungOne 400"/>
                <a:sym typeface="SamsungOne 400"/>
              </a:defRPr>
            </a:pPr>
            <a:r>
              <a:t>Mentor2: Ravi Solanki</a:t>
            </a:r>
          </a:p>
          <a:p>
            <a:pPr algn="l">
              <a:defRPr sz="1200" u="sng">
                <a:solidFill>
                  <a:srgbClr val="0000FF"/>
                </a:solidFill>
                <a:uFill>
                  <a:solidFill>
                    <a:srgbClr val="0000FF"/>
                  </a:solidFill>
                </a:uFill>
                <a:latin typeface="SamsungOne 400"/>
                <a:ea typeface="SamsungOne 400"/>
                <a:cs typeface="SamsungOne 400"/>
                <a:sym typeface="SamsungOne 400"/>
              </a:defRPr>
            </a:pPr>
            <a:r>
              <a:rPr>
                <a:hlinkClick r:id="rId4" invalidUrl="" action="" tgtFrame="" tooltip="" history="1" highlightClick="0" endSnd="0"/>
              </a:rPr>
              <a:t>ravi.siso@samsung.com</a:t>
            </a:r>
            <a:r>
              <a:rPr u="none">
                <a:solidFill>
                  <a:srgbClr val="000000"/>
                </a:solidFill>
                <a:uFillTx/>
              </a:rPr>
              <a:t> </a:t>
            </a:r>
            <a:endParaRPr>
              <a:solidFill>
                <a:srgbClr val="0563C1"/>
              </a:solidFill>
              <a:uFill>
                <a:solidFill>
                  <a:srgbClr val="0563C1"/>
                </a:solidFill>
              </a:uFill>
            </a:endParaRPr>
          </a:p>
          <a:p>
            <a:pPr algn="l">
              <a:defRPr sz="1200">
                <a:latin typeface="SamsungOne 400"/>
                <a:ea typeface="SamsungOne 400"/>
                <a:cs typeface="SamsungOne 400"/>
                <a:sym typeface="SamsungOne 400"/>
              </a:defRPr>
            </a:pPr>
          </a:p>
          <a:p>
            <a:pPr algn="l">
              <a:defRPr sz="1200">
                <a:latin typeface="SamsungOne 400"/>
                <a:ea typeface="SamsungOne 400"/>
                <a:cs typeface="SamsungOne 400"/>
                <a:sym typeface="SamsungOne 400"/>
              </a:defRPr>
            </a:pPr>
            <a:r>
              <a:t>Mentor 3: Sujith Viswanathan</a:t>
            </a:r>
          </a:p>
          <a:p>
            <a:pPr algn="l">
              <a:defRPr sz="1200" u="sng">
                <a:solidFill>
                  <a:srgbClr val="0000FF"/>
                </a:solidFill>
                <a:uFill>
                  <a:solidFill>
                    <a:srgbClr val="0000FF"/>
                  </a:solidFill>
                </a:uFill>
                <a:latin typeface="SamsungOne 400"/>
                <a:ea typeface="SamsungOne 400"/>
                <a:cs typeface="SamsungOne 400"/>
                <a:sym typeface="SamsungOne 400"/>
              </a:defRPr>
            </a:pPr>
            <a:r>
              <a:rPr>
                <a:hlinkClick r:id="rId5" invalidUrl="" action="" tgtFrame="" tooltip="" history="1" highlightClick="0" endSnd="0"/>
              </a:rPr>
              <a:t>s</a:t>
            </a:r>
            <a:r>
              <a:rPr>
                <a:hlinkClick r:id="rId5" invalidUrl="" action="" tgtFrame="" tooltip="" history="1" highlightClick="0" endSnd="0"/>
              </a:rPr>
              <a:t>ujith.v@Samsung.com</a:t>
            </a:r>
            <a:r>
              <a:rPr u="none">
                <a:solidFill>
                  <a:srgbClr val="000000"/>
                </a:solidFill>
                <a:uFillTx/>
              </a:rPr>
              <a:t> </a:t>
            </a:r>
          </a:p>
        </p:txBody>
      </p:sp>
      <p:sp>
        <p:nvSpPr>
          <p:cNvPr id="123" name="TextBox 21"/>
          <p:cNvSpPr txBox="1"/>
          <p:nvPr/>
        </p:nvSpPr>
        <p:spPr>
          <a:xfrm>
            <a:off x="7274799" y="6262642"/>
            <a:ext cx="4793102" cy="393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sz="1000">
                <a:latin typeface="+mj-lt"/>
                <a:ea typeface="+mj-ea"/>
                <a:cs typeface="+mj-cs"/>
                <a:sym typeface="Calibri"/>
              </a:defRPr>
            </a:pPr>
            <a:r>
              <a:t>References :</a:t>
            </a:r>
          </a:p>
          <a:p>
            <a:pPr marL="228600" indent="-228600" algn="l">
              <a:buSzPct val="100000"/>
              <a:buAutoNum type="arabicPeriod" startAt="1"/>
              <a:defRPr sz="1000" u="sng">
                <a:solidFill>
                  <a:srgbClr val="0000FF"/>
                </a:solidFill>
                <a:uFill>
                  <a:solidFill>
                    <a:srgbClr val="0000FF"/>
                  </a:solidFill>
                </a:uFill>
                <a:latin typeface="+mj-lt"/>
                <a:ea typeface="+mj-ea"/>
                <a:cs typeface="+mj-cs"/>
                <a:sym typeface="Calibri"/>
              </a:defRPr>
            </a:pPr>
            <a:r>
              <a:rPr>
                <a:hlinkClick r:id="rId6" invalidUrl="" action="" tgtFrame="" tooltip="" history="1" highlightClick="0" endSnd="0"/>
              </a:rPr>
              <a:t>https://</a:t>
            </a:r>
            <a:r>
              <a:rPr>
                <a:hlinkClick r:id="rId6" invalidUrl="" action="" tgtFrame="" tooltip="" history="1" highlightClick="0" endSnd="0"/>
              </a:rPr>
              <a:t>github.com/google-research/google-research/tree/master/kws_streaming</a:t>
            </a:r>
            <a:r>
              <a:rPr u="none">
                <a:solidFill>
                  <a:srgbClr val="000000"/>
                </a:solidFill>
                <a:uFillTx/>
              </a:rP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57"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58"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59"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Comparison</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60" name="Picture 8" descr="Picture 8"/>
          <p:cNvPicPr>
            <a:picLocks noChangeAspect="1"/>
          </p:cNvPicPr>
          <p:nvPr/>
        </p:nvPicPr>
        <p:blipFill>
          <a:blip r:embed="rId2">
            <a:extLst/>
          </a:blip>
          <a:srcRect l="4529" t="20267" r="4175" b="26842"/>
          <a:stretch>
            <a:fillRect/>
          </a:stretch>
        </p:blipFill>
        <p:spPr>
          <a:xfrm>
            <a:off x="10942080" y="105044"/>
            <a:ext cx="1249922" cy="474914"/>
          </a:xfrm>
          <a:prstGeom prst="rect">
            <a:avLst/>
          </a:prstGeom>
          <a:ln w="12700">
            <a:miter lim="400000"/>
          </a:ln>
        </p:spPr>
      </p:pic>
      <p:sp>
        <p:nvSpPr>
          <p:cNvPr id="261" name="Testing Accuracy Comparison"/>
          <p:cNvSpPr txBox="1"/>
          <p:nvPr/>
        </p:nvSpPr>
        <p:spPr>
          <a:xfrm>
            <a:off x="4405108" y="1527749"/>
            <a:ext cx="338177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Testing Accuracy Comparison</a:t>
            </a:r>
          </a:p>
        </p:txBody>
      </p:sp>
      <p:pic>
        <p:nvPicPr>
          <p:cNvPr id="262" name="output.png" descr="output.png"/>
          <p:cNvPicPr>
            <a:picLocks noChangeAspect="1"/>
          </p:cNvPicPr>
          <p:nvPr/>
        </p:nvPicPr>
        <p:blipFill>
          <a:blip r:embed="rId3">
            <a:extLst/>
          </a:blip>
          <a:stretch>
            <a:fillRect/>
          </a:stretch>
        </p:blipFill>
        <p:spPr>
          <a:xfrm>
            <a:off x="2935539" y="1853539"/>
            <a:ext cx="6320922" cy="482745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65"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66"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67"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Augmented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68"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69" name="Evaluation Metrics of Models"/>
          <p:cNvSpPr txBox="1"/>
          <p:nvPr/>
        </p:nvSpPr>
        <p:spPr>
          <a:xfrm>
            <a:off x="4371928" y="1535227"/>
            <a:ext cx="325430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Evaluation Metrics of Models</a:t>
            </a:r>
          </a:p>
        </p:txBody>
      </p:sp>
      <p:graphicFrame>
        <p:nvGraphicFramePr>
          <p:cNvPr id="270" name="Table 1"/>
          <p:cNvGraphicFramePr/>
          <p:nvPr/>
        </p:nvGraphicFramePr>
        <p:xfrm>
          <a:off x="748612" y="2273528"/>
          <a:ext cx="11020994" cy="38418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77624"/>
                <a:gridCol w="1377624"/>
                <a:gridCol w="1377624"/>
                <a:gridCol w="1377624"/>
                <a:gridCol w="1377624"/>
                <a:gridCol w="1377624"/>
                <a:gridCol w="1377624"/>
                <a:gridCol w="1377624"/>
              </a:tblGrid>
              <a:tr h="564313">
                <a:tc>
                  <a:txBody>
                    <a:bodyPr/>
                    <a:lstStyle/>
                    <a:p>
                      <a:pPr algn="ctr">
                        <a:defRPr sz="1800"/>
                      </a:pPr>
                      <a:r>
                        <a:rPr b="1" sz="1200">
                          <a:latin typeface="+mn-lt"/>
                          <a:ea typeface="+mn-ea"/>
                          <a:cs typeface="+mn-cs"/>
                          <a:sym typeface="Helvetica"/>
                        </a:rPr>
                        <a:t>RNN Model</a:t>
                      </a:r>
                    </a:p>
                  </a:txBody>
                  <a:tcPr marL="0" marR="0" marT="0" marB="0" anchor="ctr" anchorCtr="0" horzOverflow="overflow"/>
                </a:tc>
                <a:tc>
                  <a:txBody>
                    <a:bodyPr/>
                    <a:lstStyle/>
                    <a:p>
                      <a:pPr algn="ctr">
                        <a:defRPr sz="1800"/>
                      </a:pPr>
                      <a:r>
                        <a:rPr b="1" sz="1200">
                          <a:latin typeface="+mn-lt"/>
                          <a:ea typeface="+mn-ea"/>
                          <a:cs typeface="+mn-cs"/>
                          <a:sym typeface="Helvetica"/>
                        </a:rPr>
                        <a:t>Training Accuracy</a:t>
                      </a:r>
                    </a:p>
                  </a:txBody>
                  <a:tcPr marL="0" marR="0" marT="0" marB="0" anchor="ctr" anchorCtr="0" horzOverflow="overflow"/>
                </a:tc>
                <a:tc>
                  <a:txBody>
                    <a:bodyPr/>
                    <a:lstStyle/>
                    <a:p>
                      <a:pPr algn="ctr">
                        <a:defRPr sz="1800"/>
                      </a:pPr>
                      <a:r>
                        <a:rPr b="1" sz="1200">
                          <a:latin typeface="+mn-lt"/>
                          <a:ea typeface="+mn-ea"/>
                          <a:cs typeface="+mn-cs"/>
                          <a:sym typeface="Helvetica"/>
                        </a:rPr>
                        <a:t>Validation Accuracy</a:t>
                      </a:r>
                    </a:p>
                  </a:txBody>
                  <a:tcPr marL="0" marR="0" marT="0" marB="0" anchor="ctr" anchorCtr="0" horzOverflow="overflow"/>
                </a:tc>
                <a:tc>
                  <a:txBody>
                    <a:bodyPr/>
                    <a:lstStyle/>
                    <a:p>
                      <a:pPr algn="ctr">
                        <a:defRPr sz="1800"/>
                      </a:pPr>
                      <a:r>
                        <a:rPr b="1" sz="1200">
                          <a:latin typeface="+mn-lt"/>
                          <a:ea typeface="+mn-ea"/>
                          <a:cs typeface="+mn-cs"/>
                          <a:sym typeface="Helvetica"/>
                        </a:rPr>
                        <a:t>Testing Accuracy</a:t>
                      </a:r>
                    </a:p>
                  </a:txBody>
                  <a:tcPr marL="0" marR="0" marT="0" marB="0" anchor="ctr" anchorCtr="0" horzOverflow="overflow"/>
                </a:tc>
                <a:tc>
                  <a:txBody>
                    <a:bodyPr/>
                    <a:lstStyle/>
                    <a:p>
                      <a:pPr algn="ctr">
                        <a:defRPr sz="1800"/>
                      </a:pPr>
                      <a:r>
                        <a:rPr b="1" sz="1200">
                          <a:latin typeface="+mn-lt"/>
                          <a:ea typeface="+mn-ea"/>
                          <a:cs typeface="+mn-cs"/>
                          <a:sym typeface="Helvetica"/>
                        </a:rPr>
                        <a:t>Prediction Accuracy</a:t>
                      </a:r>
                    </a:p>
                  </a:txBody>
                  <a:tcPr marL="0" marR="0" marT="0" marB="0" anchor="ctr" anchorCtr="0" horzOverflow="overflow"/>
                </a:tc>
                <a:tc>
                  <a:txBody>
                    <a:bodyPr/>
                    <a:lstStyle/>
                    <a:p>
                      <a:pPr algn="ctr">
                        <a:defRPr sz="1800"/>
                      </a:pPr>
                      <a:r>
                        <a:rPr b="1" sz="1200">
                          <a:latin typeface="+mn-lt"/>
                          <a:ea typeface="+mn-ea"/>
                          <a:cs typeface="+mn-cs"/>
                          <a:sym typeface="Helvetica"/>
                        </a:rPr>
                        <a:t>Training Loss</a:t>
                      </a:r>
                    </a:p>
                  </a:txBody>
                  <a:tcPr marL="0" marR="0" marT="0" marB="0" anchor="ctr" anchorCtr="0" horzOverflow="overflow"/>
                </a:tc>
                <a:tc>
                  <a:txBody>
                    <a:bodyPr/>
                    <a:lstStyle/>
                    <a:p>
                      <a:pPr algn="ctr">
                        <a:defRPr sz="1800"/>
                      </a:pPr>
                      <a:r>
                        <a:rPr b="1" sz="1200">
                          <a:latin typeface="+mn-lt"/>
                          <a:ea typeface="+mn-ea"/>
                          <a:cs typeface="+mn-cs"/>
                          <a:sym typeface="Helvetica"/>
                        </a:rPr>
                        <a:t>Validation Loss</a:t>
                      </a:r>
                    </a:p>
                  </a:txBody>
                  <a:tcPr marL="0" marR="0" marT="0" marB="0" anchor="ctr" anchorCtr="0" horzOverflow="overflow"/>
                </a:tc>
                <a:tc>
                  <a:txBody>
                    <a:bodyPr/>
                    <a:lstStyle/>
                    <a:p>
                      <a:pPr algn="ctr">
                        <a:defRPr sz="1800"/>
                      </a:pPr>
                      <a:r>
                        <a:rPr b="1" sz="1200">
                          <a:latin typeface="+mn-lt"/>
                          <a:ea typeface="+mn-ea"/>
                          <a:cs typeface="+mn-cs"/>
                          <a:sym typeface="Helvetica"/>
                        </a:rPr>
                        <a:t>Testing Loss</a:t>
                      </a:r>
                    </a:p>
                  </a:txBody>
                  <a:tcPr marL="0" marR="0" marT="0" marB="0" anchor="ctr" anchorCtr="0" horzOverflow="overflow"/>
                </a:tc>
              </a:tr>
              <a:tr h="409686">
                <a:tc>
                  <a:txBody>
                    <a:bodyPr/>
                    <a:lstStyle/>
                    <a:p>
                      <a:pPr algn="ctr">
                        <a:defRPr sz="1800"/>
                      </a:pPr>
                      <a:r>
                        <a:rPr sz="1200">
                          <a:latin typeface="+mn-lt"/>
                          <a:ea typeface="+mn-ea"/>
                          <a:cs typeface="+mn-cs"/>
                          <a:sym typeface="Helvetica"/>
                        </a:rPr>
                        <a:t>LSTM 1</a:t>
                      </a:r>
                    </a:p>
                  </a:txBody>
                  <a:tcPr marL="0" marR="0" marT="0" marB="0" anchor="ctr" anchorCtr="0" horzOverflow="overflow"/>
                </a:tc>
                <a:tc>
                  <a:txBody>
                    <a:bodyPr/>
                    <a:lstStyle/>
                    <a:p>
                      <a:pPr algn="ctr">
                        <a:defRPr sz="1800"/>
                      </a:pPr>
                      <a:r>
                        <a:rPr sz="1200">
                          <a:latin typeface="+mn-lt"/>
                          <a:ea typeface="+mn-ea"/>
                          <a:cs typeface="+mn-cs"/>
                          <a:sym typeface="Helvetica"/>
                        </a:rPr>
                        <a:t>78.44</a:t>
                      </a:r>
                    </a:p>
                  </a:txBody>
                  <a:tcPr marL="0" marR="0" marT="0" marB="0" anchor="ctr" anchorCtr="0" horzOverflow="overflow"/>
                </a:tc>
                <a:tc>
                  <a:txBody>
                    <a:bodyPr/>
                    <a:lstStyle/>
                    <a:p>
                      <a:pPr algn="ctr">
                        <a:defRPr sz="1800"/>
                      </a:pPr>
                      <a:r>
                        <a:rPr sz="1200">
                          <a:latin typeface="+mn-lt"/>
                          <a:ea typeface="+mn-ea"/>
                          <a:cs typeface="+mn-cs"/>
                          <a:sym typeface="Helvetica"/>
                        </a:rPr>
                        <a:t>72.27</a:t>
                      </a:r>
                    </a:p>
                  </a:txBody>
                  <a:tcPr marL="0" marR="0" marT="0" marB="0" anchor="ctr" anchorCtr="0" horzOverflow="overflow"/>
                </a:tc>
                <a:tc>
                  <a:txBody>
                    <a:bodyPr/>
                    <a:lstStyle/>
                    <a:p>
                      <a:pPr algn="ctr">
                        <a:defRPr sz="1800"/>
                      </a:pPr>
                      <a:r>
                        <a:rPr sz="1200">
                          <a:latin typeface="+mn-lt"/>
                          <a:ea typeface="+mn-ea"/>
                          <a:cs typeface="+mn-cs"/>
                          <a:sym typeface="Helvetica"/>
                        </a:rPr>
                        <a:t>67.23</a:t>
                      </a:r>
                    </a:p>
                  </a:txBody>
                  <a:tcPr marL="0" marR="0" marT="0" marB="0" anchor="ctr" anchorCtr="0" horzOverflow="overflow"/>
                </a:tc>
                <a:tc>
                  <a:txBody>
                    <a:bodyPr/>
                    <a:lstStyle/>
                    <a:p>
                      <a:pPr algn="ctr">
                        <a:defRPr sz="1800"/>
                      </a:pPr>
                      <a:r>
                        <a:rPr sz="1200">
                          <a:latin typeface="+mn-lt"/>
                          <a:ea typeface="+mn-ea"/>
                          <a:cs typeface="+mn-cs"/>
                          <a:sym typeface="Helvetica"/>
                        </a:rPr>
                        <a:t>85.00</a:t>
                      </a:r>
                    </a:p>
                  </a:txBody>
                  <a:tcPr marL="0" marR="0" marT="0" marB="0" anchor="ctr" anchorCtr="0" horzOverflow="overflow"/>
                </a:tc>
                <a:tc>
                  <a:txBody>
                    <a:bodyPr/>
                    <a:lstStyle/>
                    <a:p>
                      <a:pPr algn="ctr">
                        <a:defRPr sz="1800"/>
                      </a:pPr>
                      <a:r>
                        <a:rPr sz="1200">
                          <a:latin typeface="+mn-lt"/>
                          <a:ea typeface="+mn-ea"/>
                          <a:cs typeface="+mn-cs"/>
                          <a:sym typeface="Helvetica"/>
                        </a:rPr>
                        <a:t>0.72</a:t>
                      </a:r>
                    </a:p>
                  </a:txBody>
                  <a:tcPr marL="0" marR="0" marT="0" marB="0" anchor="ctr" anchorCtr="0" horzOverflow="overflow"/>
                </a:tc>
                <a:tc>
                  <a:txBody>
                    <a:bodyPr/>
                    <a:lstStyle/>
                    <a:p>
                      <a:pPr algn="ctr">
                        <a:defRPr sz="1800"/>
                      </a:pPr>
                      <a:r>
                        <a:rPr sz="1200">
                          <a:latin typeface="+mn-lt"/>
                          <a:ea typeface="+mn-ea"/>
                          <a:cs typeface="+mn-cs"/>
                          <a:sym typeface="Helvetica"/>
                        </a:rPr>
                        <a:t>1.08</a:t>
                      </a:r>
                    </a:p>
                  </a:txBody>
                  <a:tcPr marL="0" marR="0" marT="0" marB="0" anchor="ctr" anchorCtr="0" horzOverflow="overflow"/>
                </a:tc>
                <a:tc>
                  <a:txBody>
                    <a:bodyPr/>
                    <a:lstStyle/>
                    <a:p>
                      <a:pPr algn="ctr">
                        <a:defRPr sz="1800"/>
                      </a:pPr>
                      <a:r>
                        <a:rPr sz="1200">
                          <a:latin typeface="+mn-lt"/>
                          <a:ea typeface="+mn-ea"/>
                          <a:cs typeface="+mn-cs"/>
                          <a:sym typeface="Helvetica"/>
                        </a:rPr>
                        <a:t>1.24</a:t>
                      </a:r>
                    </a:p>
                  </a:txBody>
                  <a:tcPr marL="0" marR="0" marT="0" marB="0" anchor="ctr" anchorCtr="0" horzOverflow="overflow"/>
                </a:tc>
              </a:tr>
              <a:tr h="409686">
                <a:tc>
                  <a:txBody>
                    <a:bodyPr/>
                    <a:lstStyle/>
                    <a:p>
                      <a:pPr algn="ctr">
                        <a:defRPr sz="1800"/>
                      </a:pPr>
                      <a:r>
                        <a:rPr sz="1200">
                          <a:latin typeface="+mn-lt"/>
                          <a:ea typeface="+mn-ea"/>
                          <a:cs typeface="+mn-cs"/>
                          <a:sym typeface="Helvetica"/>
                        </a:rPr>
                        <a:t>LSTM 2</a:t>
                      </a:r>
                    </a:p>
                  </a:txBody>
                  <a:tcPr marL="0" marR="0" marT="0" marB="0" anchor="ctr" anchorCtr="0" horzOverflow="overflow"/>
                </a:tc>
                <a:tc>
                  <a:txBody>
                    <a:bodyPr/>
                    <a:lstStyle/>
                    <a:p>
                      <a:pPr algn="ctr">
                        <a:defRPr sz="1800"/>
                      </a:pPr>
                      <a:r>
                        <a:rPr sz="1200">
                          <a:latin typeface="+mn-lt"/>
                          <a:ea typeface="+mn-ea"/>
                          <a:cs typeface="+mn-cs"/>
                          <a:sym typeface="Helvetica"/>
                        </a:rPr>
                        <a:t>88.92</a:t>
                      </a:r>
                    </a:p>
                  </a:txBody>
                  <a:tcPr marL="0" marR="0" marT="0" marB="0" anchor="ctr" anchorCtr="0" horzOverflow="overflow"/>
                </a:tc>
                <a:tc>
                  <a:txBody>
                    <a:bodyPr/>
                    <a:lstStyle/>
                    <a:p>
                      <a:pPr algn="ctr">
                        <a:defRPr sz="1800"/>
                      </a:pPr>
                      <a:r>
                        <a:rPr sz="1200">
                          <a:latin typeface="+mn-lt"/>
                          <a:ea typeface="+mn-ea"/>
                          <a:cs typeface="+mn-cs"/>
                          <a:sym typeface="Helvetica"/>
                        </a:rPr>
                        <a:t>79.49</a:t>
                      </a:r>
                    </a:p>
                  </a:txBody>
                  <a:tcPr marL="0" marR="0" marT="0" marB="0" anchor="ctr" anchorCtr="0" horzOverflow="overflow"/>
                </a:tc>
                <a:tc>
                  <a:txBody>
                    <a:bodyPr/>
                    <a:lstStyle/>
                    <a:p>
                      <a:pPr algn="ctr">
                        <a:defRPr sz="1800"/>
                      </a:pPr>
                      <a:r>
                        <a:rPr sz="1200">
                          <a:latin typeface="+mn-lt"/>
                          <a:ea typeface="+mn-ea"/>
                          <a:cs typeface="+mn-cs"/>
                          <a:sym typeface="Helvetica"/>
                        </a:rPr>
                        <a:t>75.94</a:t>
                      </a:r>
                    </a:p>
                  </a:txBody>
                  <a:tcPr marL="0" marR="0" marT="0" marB="0" anchor="ctr" anchorCtr="0" horzOverflow="overflow"/>
                </a:tc>
                <a:tc>
                  <a:txBody>
                    <a:bodyPr/>
                    <a:lstStyle/>
                    <a:p>
                      <a:pPr algn="ctr">
                        <a:defRPr sz="1800"/>
                      </a:pPr>
                      <a:r>
                        <a:rPr sz="1200">
                          <a:latin typeface="+mn-lt"/>
                          <a:ea typeface="+mn-ea"/>
                          <a:cs typeface="+mn-cs"/>
                          <a:sym typeface="Helvetica"/>
                        </a:rPr>
                        <a:t>88.00</a:t>
                      </a:r>
                    </a:p>
                  </a:txBody>
                  <a:tcPr marL="0" marR="0" marT="0" marB="0" anchor="ctr" anchorCtr="0" horzOverflow="overflow"/>
                </a:tc>
                <a:tc>
                  <a:txBody>
                    <a:bodyPr/>
                    <a:lstStyle/>
                    <a:p>
                      <a:pPr algn="ctr">
                        <a:defRPr sz="1800"/>
                      </a:pPr>
                      <a:r>
                        <a:rPr sz="1200">
                          <a:latin typeface="+mn-lt"/>
                          <a:ea typeface="+mn-ea"/>
                          <a:cs typeface="+mn-cs"/>
                          <a:sym typeface="Helvetica"/>
                        </a:rPr>
                        <a:t>0.42</a:t>
                      </a:r>
                    </a:p>
                  </a:txBody>
                  <a:tcPr marL="0" marR="0" marT="0" marB="0" anchor="ctr" anchorCtr="0" horzOverflow="overflow"/>
                </a:tc>
                <a:tc>
                  <a:txBody>
                    <a:bodyPr/>
                    <a:lstStyle/>
                    <a:p>
                      <a:pPr algn="ctr">
                        <a:defRPr sz="1800"/>
                      </a:pPr>
                      <a:r>
                        <a:rPr sz="1200">
                          <a:latin typeface="+mn-lt"/>
                          <a:ea typeface="+mn-ea"/>
                          <a:cs typeface="+mn-cs"/>
                          <a:sym typeface="Helvetica"/>
                        </a:rPr>
                        <a:t>0.88</a:t>
                      </a:r>
                    </a:p>
                  </a:txBody>
                  <a:tcPr marL="0" marR="0" marT="0" marB="0" anchor="ctr" anchorCtr="0" horzOverflow="overflow"/>
                </a:tc>
                <a:tc>
                  <a:txBody>
                    <a:bodyPr/>
                    <a:lstStyle/>
                    <a:p>
                      <a:pPr algn="ctr">
                        <a:defRPr sz="1800"/>
                      </a:pPr>
                      <a:r>
                        <a:rPr sz="1200">
                          <a:latin typeface="+mn-lt"/>
                          <a:ea typeface="+mn-ea"/>
                          <a:cs typeface="+mn-cs"/>
                          <a:sym typeface="Helvetica"/>
                        </a:rPr>
                        <a:t>1.00</a:t>
                      </a:r>
                    </a:p>
                  </a:txBody>
                  <a:tcPr marL="0" marR="0" marT="0" marB="0" anchor="ctr" anchorCtr="0" horzOverflow="overflow"/>
                </a:tc>
              </a:tr>
              <a:tr h="409686">
                <a:tc>
                  <a:txBody>
                    <a:bodyPr/>
                    <a:lstStyle/>
                    <a:p>
                      <a:pPr algn="ctr">
                        <a:defRPr sz="1800"/>
                      </a:pPr>
                      <a:r>
                        <a:rPr sz="1200">
                          <a:latin typeface="+mn-lt"/>
                          <a:ea typeface="+mn-ea"/>
                          <a:cs typeface="+mn-cs"/>
                          <a:sym typeface="Helvetica"/>
                        </a:rPr>
                        <a:t>GRU 1</a:t>
                      </a:r>
                    </a:p>
                  </a:txBody>
                  <a:tcPr marL="0" marR="0" marT="0" marB="0" anchor="ctr" anchorCtr="0" horzOverflow="overflow"/>
                </a:tc>
                <a:tc>
                  <a:txBody>
                    <a:bodyPr/>
                    <a:lstStyle/>
                    <a:p>
                      <a:pPr algn="ctr">
                        <a:defRPr sz="1800"/>
                      </a:pPr>
                      <a:r>
                        <a:rPr sz="1200">
                          <a:latin typeface="+mn-lt"/>
                          <a:ea typeface="+mn-ea"/>
                          <a:cs typeface="+mn-cs"/>
                          <a:sym typeface="Helvetica"/>
                        </a:rPr>
                        <a:t>85.84</a:t>
                      </a:r>
                    </a:p>
                  </a:txBody>
                  <a:tcPr marL="0" marR="0" marT="0" marB="0" anchor="ctr" anchorCtr="0" horzOverflow="overflow"/>
                </a:tc>
                <a:tc>
                  <a:txBody>
                    <a:bodyPr/>
                    <a:lstStyle/>
                    <a:p>
                      <a:pPr algn="ctr">
                        <a:defRPr sz="1800"/>
                      </a:pPr>
                      <a:r>
                        <a:rPr sz="1200">
                          <a:latin typeface="+mn-lt"/>
                          <a:ea typeface="+mn-ea"/>
                          <a:cs typeface="+mn-cs"/>
                          <a:sym typeface="Helvetica"/>
                        </a:rPr>
                        <a:t>69.92</a:t>
                      </a:r>
                    </a:p>
                  </a:txBody>
                  <a:tcPr marL="0" marR="0" marT="0" marB="0" anchor="ctr" anchorCtr="0" horzOverflow="overflow"/>
                </a:tc>
                <a:tc>
                  <a:txBody>
                    <a:bodyPr/>
                    <a:lstStyle/>
                    <a:p>
                      <a:pPr algn="ctr">
                        <a:defRPr sz="1800"/>
                      </a:pPr>
                      <a:r>
                        <a:rPr sz="1200">
                          <a:latin typeface="+mn-lt"/>
                          <a:ea typeface="+mn-ea"/>
                          <a:cs typeface="+mn-cs"/>
                          <a:sym typeface="Helvetica"/>
                        </a:rPr>
                        <a:t>66.10</a:t>
                      </a:r>
                    </a:p>
                  </a:txBody>
                  <a:tcPr marL="0" marR="0" marT="0" marB="0" anchor="ctr" anchorCtr="0" horzOverflow="overflow"/>
                </a:tc>
                <a:tc>
                  <a:txBody>
                    <a:bodyPr/>
                    <a:lstStyle/>
                    <a:p>
                      <a:pPr algn="ctr">
                        <a:defRPr sz="1800"/>
                      </a:pPr>
                      <a:r>
                        <a:rPr sz="1200">
                          <a:latin typeface="+mn-lt"/>
                          <a:ea typeface="+mn-ea"/>
                          <a:cs typeface="+mn-cs"/>
                          <a:sym typeface="Helvetica"/>
                        </a:rPr>
                        <a:t>86.00</a:t>
                      </a:r>
                    </a:p>
                  </a:txBody>
                  <a:tcPr marL="0" marR="0" marT="0" marB="0" anchor="ctr" anchorCtr="0" horzOverflow="overflow"/>
                </a:tc>
                <a:tc>
                  <a:txBody>
                    <a:bodyPr/>
                    <a:lstStyle/>
                    <a:p>
                      <a:pPr algn="ctr">
                        <a:defRPr sz="1800"/>
                      </a:pPr>
                      <a:r>
                        <a:rPr sz="1200">
                          <a:latin typeface="+mn-lt"/>
                          <a:ea typeface="+mn-ea"/>
                          <a:cs typeface="+mn-cs"/>
                          <a:sym typeface="Helvetica"/>
                        </a:rPr>
                        <a:t>0.52</a:t>
                      </a:r>
                    </a:p>
                  </a:txBody>
                  <a:tcPr marL="0" marR="0" marT="0" marB="0" anchor="ctr" anchorCtr="0" horzOverflow="overflow"/>
                </a:tc>
                <a:tc>
                  <a:txBody>
                    <a:bodyPr/>
                    <a:lstStyle/>
                    <a:p>
                      <a:pPr algn="ctr">
                        <a:defRPr sz="1800"/>
                      </a:pPr>
                      <a:r>
                        <a:rPr sz="1200">
                          <a:latin typeface="+mn-lt"/>
                          <a:ea typeface="+mn-ea"/>
                          <a:cs typeface="+mn-cs"/>
                          <a:sym typeface="Helvetica"/>
                        </a:rPr>
                        <a:t>1.15</a:t>
                      </a:r>
                    </a:p>
                  </a:txBody>
                  <a:tcPr marL="0" marR="0" marT="0" marB="0" anchor="ctr" anchorCtr="0" horzOverflow="overflow"/>
                </a:tc>
                <a:tc>
                  <a:txBody>
                    <a:bodyPr/>
                    <a:lstStyle/>
                    <a:p>
                      <a:pPr algn="ctr">
                        <a:defRPr sz="1800"/>
                      </a:pPr>
                      <a:r>
                        <a:rPr sz="1200">
                          <a:latin typeface="+mn-lt"/>
                          <a:ea typeface="+mn-ea"/>
                          <a:cs typeface="+mn-cs"/>
                          <a:sym typeface="Helvetica"/>
                        </a:rPr>
                        <a:t>1.32</a:t>
                      </a:r>
                    </a:p>
                  </a:txBody>
                  <a:tcPr marL="0" marR="0" marT="0" marB="0" anchor="ctr" anchorCtr="0" horzOverflow="overflow"/>
                </a:tc>
              </a:tr>
              <a:tr h="409686">
                <a:tc>
                  <a:txBody>
                    <a:bodyPr/>
                    <a:lstStyle/>
                    <a:p>
                      <a:pPr algn="ctr">
                        <a:defRPr sz="1800"/>
                      </a:pPr>
                      <a:r>
                        <a:rPr sz="1200">
                          <a:latin typeface="+mn-lt"/>
                          <a:ea typeface="+mn-ea"/>
                          <a:cs typeface="+mn-cs"/>
                          <a:sym typeface="Helvetica"/>
                        </a:rPr>
                        <a:t>GRU 2</a:t>
                      </a:r>
                    </a:p>
                  </a:txBody>
                  <a:tcPr marL="0" marR="0" marT="0" marB="0" anchor="ctr" anchorCtr="0" horzOverflow="overflow"/>
                </a:tc>
                <a:tc>
                  <a:txBody>
                    <a:bodyPr/>
                    <a:lstStyle/>
                    <a:p>
                      <a:pPr algn="ctr">
                        <a:defRPr sz="1800"/>
                      </a:pPr>
                      <a:r>
                        <a:rPr sz="1200">
                          <a:latin typeface="+mn-lt"/>
                          <a:ea typeface="+mn-ea"/>
                          <a:cs typeface="+mn-cs"/>
                          <a:sym typeface="Helvetica"/>
                        </a:rPr>
                        <a:t>88.75</a:t>
                      </a:r>
                    </a:p>
                  </a:txBody>
                  <a:tcPr marL="0" marR="0" marT="0" marB="0" anchor="ctr" anchorCtr="0" horzOverflow="overflow"/>
                </a:tc>
                <a:tc>
                  <a:txBody>
                    <a:bodyPr/>
                    <a:lstStyle/>
                    <a:p>
                      <a:pPr algn="ctr">
                        <a:defRPr sz="1800"/>
                      </a:pPr>
                      <a:r>
                        <a:rPr sz="1200">
                          <a:latin typeface="+mn-lt"/>
                          <a:ea typeface="+mn-ea"/>
                          <a:cs typeface="+mn-cs"/>
                          <a:sym typeface="Helvetica"/>
                        </a:rPr>
                        <a:t>72.66</a:t>
                      </a:r>
                    </a:p>
                  </a:txBody>
                  <a:tcPr marL="0" marR="0" marT="0" marB="0" anchor="ctr" anchorCtr="0" horzOverflow="overflow"/>
                </a:tc>
                <a:tc>
                  <a:txBody>
                    <a:bodyPr/>
                    <a:lstStyle/>
                    <a:p>
                      <a:pPr algn="ctr">
                        <a:defRPr sz="1800"/>
                      </a:pPr>
                      <a:r>
                        <a:rPr sz="1200">
                          <a:latin typeface="+mn-lt"/>
                          <a:ea typeface="+mn-ea"/>
                          <a:cs typeface="+mn-cs"/>
                          <a:sym typeface="Helvetica"/>
                        </a:rPr>
                        <a:t>68.94</a:t>
                      </a:r>
                    </a:p>
                  </a:txBody>
                  <a:tcPr marL="0" marR="0" marT="0" marB="0" anchor="ctr" anchorCtr="0" horzOverflow="overflow"/>
                </a:tc>
                <a:tc>
                  <a:txBody>
                    <a:bodyPr/>
                    <a:lstStyle/>
                    <a:p>
                      <a:pPr algn="ctr">
                        <a:defRPr sz="1800"/>
                      </a:pPr>
                      <a:r>
                        <a:rPr sz="1200">
                          <a:latin typeface="+mn-lt"/>
                          <a:ea typeface="+mn-ea"/>
                          <a:cs typeface="+mn-cs"/>
                          <a:sym typeface="Helvetica"/>
                        </a:rPr>
                        <a:t>88.00</a:t>
                      </a:r>
                    </a:p>
                  </a:txBody>
                  <a:tcPr marL="0" marR="0" marT="0" marB="0" anchor="ctr" anchorCtr="0" horzOverflow="overflow"/>
                </a:tc>
                <a:tc>
                  <a:txBody>
                    <a:bodyPr/>
                    <a:lstStyle/>
                    <a:p>
                      <a:pPr algn="ctr">
                        <a:defRPr sz="1800"/>
                      </a:pPr>
                      <a:r>
                        <a:rPr sz="1200">
                          <a:latin typeface="+mn-lt"/>
                          <a:ea typeface="+mn-ea"/>
                          <a:cs typeface="+mn-cs"/>
                          <a:sym typeface="Helvetica"/>
                        </a:rPr>
                        <a:t>0.42</a:t>
                      </a:r>
                    </a:p>
                  </a:txBody>
                  <a:tcPr marL="0" marR="0" marT="0" marB="0" anchor="ctr" anchorCtr="0" horzOverflow="overflow"/>
                </a:tc>
                <a:tc>
                  <a:txBody>
                    <a:bodyPr/>
                    <a:lstStyle/>
                    <a:p>
                      <a:pPr algn="ctr">
                        <a:defRPr sz="1800"/>
                      </a:pPr>
                      <a:r>
                        <a:rPr sz="1200">
                          <a:latin typeface="+mn-lt"/>
                          <a:ea typeface="+mn-ea"/>
                          <a:cs typeface="+mn-cs"/>
                          <a:sym typeface="Helvetica"/>
                        </a:rPr>
                        <a:t>1.27</a:t>
                      </a:r>
                    </a:p>
                  </a:txBody>
                  <a:tcPr marL="0" marR="0" marT="0" marB="0" anchor="ctr" anchorCtr="0" horzOverflow="overflow"/>
                </a:tc>
                <a:tc>
                  <a:txBody>
                    <a:bodyPr/>
                    <a:lstStyle/>
                    <a:p>
                      <a:pPr algn="ctr">
                        <a:defRPr sz="1800"/>
                      </a:pPr>
                      <a:r>
                        <a:rPr sz="1200">
                          <a:latin typeface="+mn-lt"/>
                          <a:ea typeface="+mn-ea"/>
                          <a:cs typeface="+mn-cs"/>
                          <a:sym typeface="Helvetica"/>
                        </a:rPr>
                        <a:t>1.33</a:t>
                      </a:r>
                    </a:p>
                  </a:txBody>
                  <a:tcPr marL="0" marR="0" marT="0" marB="0" anchor="ctr" anchorCtr="0" horzOverflow="overflow"/>
                </a:tc>
              </a:tr>
              <a:tr h="409686">
                <a:tc>
                  <a:txBody>
                    <a:bodyPr/>
                    <a:lstStyle/>
                    <a:p>
                      <a:pPr algn="ctr">
                        <a:defRPr sz="1800"/>
                      </a:pPr>
                      <a:r>
                        <a:rPr sz="1200">
                          <a:latin typeface="+mn-lt"/>
                          <a:ea typeface="+mn-ea"/>
                          <a:cs typeface="+mn-cs"/>
                          <a:sym typeface="Helvetica"/>
                        </a:rPr>
                        <a:t>BiRNN 1</a:t>
                      </a:r>
                    </a:p>
                  </a:txBody>
                  <a:tcPr marL="0" marR="0" marT="0" marB="0" anchor="ctr" anchorCtr="0" horzOverflow="overflow"/>
                </a:tc>
                <a:tc>
                  <a:txBody>
                    <a:bodyPr/>
                    <a:lstStyle/>
                    <a:p>
                      <a:pPr algn="ctr">
                        <a:defRPr sz="1800"/>
                      </a:pPr>
                      <a:r>
                        <a:rPr sz="1200">
                          <a:latin typeface="+mn-lt"/>
                          <a:ea typeface="+mn-ea"/>
                          <a:cs typeface="+mn-cs"/>
                          <a:sym typeface="Helvetica"/>
                        </a:rPr>
                        <a:t>91.22</a:t>
                      </a:r>
                    </a:p>
                  </a:txBody>
                  <a:tcPr marL="0" marR="0" marT="0" marB="0" anchor="ctr" anchorCtr="0" horzOverflow="overflow"/>
                </a:tc>
                <a:tc>
                  <a:txBody>
                    <a:bodyPr/>
                    <a:lstStyle/>
                    <a:p>
                      <a:pPr algn="ctr">
                        <a:defRPr sz="1800"/>
                      </a:pPr>
                      <a:r>
                        <a:rPr sz="1200">
                          <a:latin typeface="+mn-lt"/>
                          <a:ea typeface="+mn-ea"/>
                          <a:cs typeface="+mn-cs"/>
                          <a:sym typeface="Helvetica"/>
                        </a:rPr>
                        <a:t>76.95</a:t>
                      </a:r>
                    </a:p>
                  </a:txBody>
                  <a:tcPr marL="0" marR="0" marT="0" marB="0" anchor="ctr" anchorCtr="0" horzOverflow="overflow"/>
                </a:tc>
                <a:tc>
                  <a:txBody>
                    <a:bodyPr/>
                    <a:lstStyle/>
                    <a:p>
                      <a:pPr algn="ctr">
                        <a:defRPr sz="1800"/>
                      </a:pPr>
                      <a:r>
                        <a:rPr sz="1200">
                          <a:latin typeface="+mn-lt"/>
                          <a:ea typeface="+mn-ea"/>
                          <a:cs typeface="+mn-cs"/>
                          <a:sym typeface="Helvetica"/>
                        </a:rPr>
                        <a:t>74.81</a:t>
                      </a:r>
                    </a:p>
                  </a:txBody>
                  <a:tcPr marL="0" marR="0" marT="0" marB="0" anchor="ctr" anchorCtr="0" horzOverflow="overflow"/>
                </a:tc>
                <a:tc>
                  <a:txBody>
                    <a:bodyPr/>
                    <a:lstStyle/>
                    <a:p>
                      <a:pPr algn="ctr">
                        <a:defRPr sz="1800"/>
                      </a:pPr>
                      <a:r>
                        <a:rPr sz="1200">
                          <a:latin typeface="+mn-lt"/>
                          <a:ea typeface="+mn-ea"/>
                          <a:cs typeface="+mn-cs"/>
                          <a:sym typeface="Helvetica"/>
                        </a:rPr>
                        <a:t>90.00</a:t>
                      </a:r>
                    </a:p>
                  </a:txBody>
                  <a:tcPr marL="0" marR="0" marT="0" marB="0" anchor="ctr" anchorCtr="0" horzOverflow="overflow"/>
                </a:tc>
                <a:tc>
                  <a:txBody>
                    <a:bodyPr/>
                    <a:lstStyle/>
                    <a:p>
                      <a:pPr algn="ctr">
                        <a:defRPr sz="1800"/>
                      </a:pPr>
                      <a:r>
                        <a:rPr sz="1200">
                          <a:latin typeface="+mn-lt"/>
                          <a:ea typeface="+mn-ea"/>
                          <a:cs typeface="+mn-cs"/>
                          <a:sym typeface="Helvetica"/>
                        </a:rPr>
                        <a:t>0.31</a:t>
                      </a:r>
                    </a:p>
                  </a:txBody>
                  <a:tcPr marL="0" marR="0" marT="0" marB="0" anchor="ctr" anchorCtr="0" horzOverflow="overflow"/>
                </a:tc>
                <a:tc>
                  <a:txBody>
                    <a:bodyPr/>
                    <a:lstStyle/>
                    <a:p>
                      <a:pPr algn="ctr">
                        <a:defRPr sz="1800"/>
                      </a:pPr>
                      <a:r>
                        <a:rPr sz="1200">
                          <a:latin typeface="+mn-lt"/>
                          <a:ea typeface="+mn-ea"/>
                          <a:cs typeface="+mn-cs"/>
                          <a:sym typeface="Helvetica"/>
                        </a:rPr>
                        <a:t>0.97</a:t>
                      </a:r>
                    </a:p>
                  </a:txBody>
                  <a:tcPr marL="0" marR="0" marT="0" marB="0" anchor="ctr" anchorCtr="0" horzOverflow="overflow"/>
                </a:tc>
                <a:tc>
                  <a:txBody>
                    <a:bodyPr/>
                    <a:lstStyle/>
                    <a:p>
                      <a:pPr algn="ctr">
                        <a:defRPr sz="1800"/>
                      </a:pPr>
                      <a:r>
                        <a:rPr sz="1200">
                          <a:latin typeface="+mn-lt"/>
                          <a:ea typeface="+mn-ea"/>
                          <a:cs typeface="+mn-cs"/>
                          <a:sym typeface="Helvetica"/>
                        </a:rPr>
                        <a:t>1.01</a:t>
                      </a:r>
                    </a:p>
                  </a:txBody>
                  <a:tcPr marL="0" marR="0" marT="0" marB="0" anchor="ctr" anchorCtr="0" horzOverflow="overflow"/>
                </a:tc>
              </a:tr>
              <a:tr h="409686">
                <a:tc>
                  <a:txBody>
                    <a:bodyPr/>
                    <a:lstStyle/>
                    <a:p>
                      <a:pPr algn="ctr">
                        <a:defRPr sz="1800"/>
                      </a:pPr>
                      <a:r>
                        <a:rPr sz="1200">
                          <a:latin typeface="+mn-lt"/>
                          <a:ea typeface="+mn-ea"/>
                          <a:cs typeface="+mn-cs"/>
                          <a:sym typeface="Helvetica"/>
                        </a:rPr>
                        <a:t>BiRNN 2</a:t>
                      </a:r>
                    </a:p>
                  </a:txBody>
                  <a:tcPr marL="0" marR="0" marT="0" marB="0" anchor="ctr" anchorCtr="0" horzOverflow="overflow"/>
                </a:tc>
                <a:tc>
                  <a:txBody>
                    <a:bodyPr/>
                    <a:lstStyle/>
                    <a:p>
                      <a:pPr algn="ctr">
                        <a:defRPr sz="1800"/>
                      </a:pPr>
                      <a:r>
                        <a:rPr sz="1200">
                          <a:latin typeface="+mn-lt"/>
                          <a:ea typeface="+mn-ea"/>
                          <a:cs typeface="+mn-cs"/>
                          <a:sym typeface="Helvetica"/>
                        </a:rPr>
                        <a:t>87.86</a:t>
                      </a:r>
                    </a:p>
                  </a:txBody>
                  <a:tcPr marL="0" marR="0" marT="0" marB="0" anchor="ctr" anchorCtr="0" horzOverflow="overflow"/>
                </a:tc>
                <a:tc>
                  <a:txBody>
                    <a:bodyPr/>
                    <a:lstStyle/>
                    <a:p>
                      <a:pPr algn="ctr">
                        <a:defRPr sz="1800"/>
                      </a:pPr>
                      <a:r>
                        <a:rPr sz="1200">
                          <a:latin typeface="+mn-lt"/>
                          <a:ea typeface="+mn-ea"/>
                          <a:cs typeface="+mn-cs"/>
                          <a:sym typeface="Helvetica"/>
                        </a:rPr>
                        <a:t>79.69</a:t>
                      </a:r>
                    </a:p>
                  </a:txBody>
                  <a:tcPr marL="0" marR="0" marT="0" marB="0" anchor="ctr" anchorCtr="0" horzOverflow="overflow"/>
                </a:tc>
                <a:tc>
                  <a:txBody>
                    <a:bodyPr/>
                    <a:lstStyle/>
                    <a:p>
                      <a:pPr algn="ctr">
                        <a:defRPr sz="1800"/>
                      </a:pPr>
                      <a:r>
                        <a:rPr sz="1200">
                          <a:latin typeface="+mn-lt"/>
                          <a:ea typeface="+mn-ea"/>
                          <a:cs typeface="+mn-cs"/>
                          <a:sym typeface="Helvetica"/>
                        </a:rPr>
                        <a:t>75.95</a:t>
                      </a:r>
                    </a:p>
                  </a:txBody>
                  <a:tcPr marL="0" marR="0" marT="0" marB="0" anchor="ctr" anchorCtr="0" horzOverflow="overflow"/>
                </a:tc>
                <a:tc>
                  <a:txBody>
                    <a:bodyPr/>
                    <a:lstStyle/>
                    <a:p>
                      <a:pPr algn="ctr">
                        <a:defRPr sz="1800"/>
                      </a:pPr>
                      <a:r>
                        <a:rPr sz="1200">
                          <a:latin typeface="+mn-lt"/>
                          <a:ea typeface="+mn-ea"/>
                          <a:cs typeface="+mn-cs"/>
                          <a:sym typeface="Helvetica"/>
                        </a:rPr>
                        <a:t>88.00</a:t>
                      </a:r>
                    </a:p>
                  </a:txBody>
                  <a:tcPr marL="0" marR="0" marT="0" marB="0" anchor="ctr" anchorCtr="0" horzOverflow="overflow"/>
                </a:tc>
                <a:tc>
                  <a:txBody>
                    <a:bodyPr/>
                    <a:lstStyle/>
                    <a:p>
                      <a:pPr algn="ctr">
                        <a:defRPr sz="1800"/>
                      </a:pPr>
                      <a:r>
                        <a:rPr sz="1200">
                          <a:latin typeface="+mn-lt"/>
                          <a:ea typeface="+mn-ea"/>
                          <a:cs typeface="+mn-cs"/>
                          <a:sym typeface="Helvetica"/>
                        </a:rPr>
                        <a:t>0.44</a:t>
                      </a:r>
                    </a:p>
                  </a:txBody>
                  <a:tcPr marL="0" marR="0" marT="0" marB="0" anchor="ctr" anchorCtr="0" horzOverflow="overflow"/>
                </a:tc>
                <a:tc>
                  <a:txBody>
                    <a:bodyPr/>
                    <a:lstStyle/>
                    <a:p>
                      <a:pPr algn="ctr">
                        <a:defRPr sz="1800"/>
                      </a:pPr>
                      <a:r>
                        <a:rPr sz="1200">
                          <a:latin typeface="+mn-lt"/>
                          <a:ea typeface="+mn-ea"/>
                          <a:cs typeface="+mn-cs"/>
                          <a:sym typeface="Helvetica"/>
                        </a:rPr>
                        <a:t>0.76</a:t>
                      </a:r>
                    </a:p>
                  </a:txBody>
                  <a:tcPr marL="0" marR="0" marT="0" marB="0" anchor="ctr" anchorCtr="0" horzOverflow="overflow"/>
                </a:tc>
                <a:tc>
                  <a:txBody>
                    <a:bodyPr/>
                    <a:lstStyle/>
                    <a:p>
                      <a:pPr algn="ctr">
                        <a:defRPr sz="1800"/>
                      </a:pPr>
                      <a:r>
                        <a:rPr sz="1200">
                          <a:latin typeface="+mn-lt"/>
                          <a:ea typeface="+mn-ea"/>
                          <a:cs typeface="+mn-cs"/>
                          <a:sym typeface="Helvetica"/>
                        </a:rPr>
                        <a:t>0.89</a:t>
                      </a:r>
                    </a:p>
                  </a:txBody>
                  <a:tcPr marL="0" marR="0" marT="0" marB="0" anchor="ctr" anchorCtr="0" horzOverflow="overflow"/>
                </a:tc>
              </a:tr>
              <a:tr h="409686">
                <a:tc>
                  <a:txBody>
                    <a:bodyPr/>
                    <a:lstStyle/>
                    <a:p>
                      <a:pPr algn="ctr">
                        <a:defRPr sz="1800"/>
                      </a:pPr>
                      <a:r>
                        <a:rPr sz="1200">
                          <a:latin typeface="+mn-lt"/>
                          <a:ea typeface="+mn-ea"/>
                          <a:cs typeface="+mn-cs"/>
                          <a:sym typeface="Helvetica"/>
                        </a:rPr>
                        <a:t>CRNN 1</a:t>
                      </a:r>
                    </a:p>
                  </a:txBody>
                  <a:tcPr marL="0" marR="0" marT="0" marB="0" anchor="ctr" anchorCtr="0" horzOverflow="overflow"/>
                </a:tc>
                <a:tc>
                  <a:txBody>
                    <a:bodyPr/>
                    <a:lstStyle/>
                    <a:p>
                      <a:pPr algn="ctr">
                        <a:defRPr sz="1800"/>
                      </a:pPr>
                      <a:r>
                        <a:rPr sz="1200">
                          <a:latin typeface="+mn-lt"/>
                          <a:ea typeface="+mn-ea"/>
                          <a:cs typeface="+mn-cs"/>
                          <a:sym typeface="Helvetica"/>
                        </a:rPr>
                        <a:t>93.65</a:t>
                      </a:r>
                    </a:p>
                  </a:txBody>
                  <a:tcPr marL="0" marR="0" marT="0" marB="0" anchor="ctr" anchorCtr="0" horzOverflow="overflow"/>
                </a:tc>
                <a:tc>
                  <a:txBody>
                    <a:bodyPr/>
                    <a:lstStyle/>
                    <a:p>
                      <a:pPr algn="ctr">
                        <a:defRPr sz="1800"/>
                      </a:pPr>
                      <a:r>
                        <a:rPr sz="1200">
                          <a:latin typeface="+mn-lt"/>
                          <a:ea typeface="+mn-ea"/>
                          <a:cs typeface="+mn-cs"/>
                          <a:sym typeface="Helvetica"/>
                        </a:rPr>
                        <a:t>84.77</a:t>
                      </a:r>
                    </a:p>
                  </a:txBody>
                  <a:tcPr marL="0" marR="0" marT="0" marB="0" anchor="ctr" anchorCtr="0" horzOverflow="overflow"/>
                </a:tc>
                <a:tc>
                  <a:txBody>
                    <a:bodyPr/>
                    <a:lstStyle/>
                    <a:p>
                      <a:pPr algn="ctr">
                        <a:defRPr sz="1800"/>
                      </a:pPr>
                      <a:r>
                        <a:rPr sz="1200">
                          <a:latin typeface="+mn-lt"/>
                          <a:ea typeface="+mn-ea"/>
                          <a:cs typeface="+mn-cs"/>
                          <a:sym typeface="Helvetica"/>
                        </a:rPr>
                        <a:t>83.90</a:t>
                      </a:r>
                    </a:p>
                  </a:txBody>
                  <a:tcPr marL="0" marR="0" marT="0" marB="0" anchor="ctr" anchorCtr="0" horzOverflow="overflow"/>
                </a:tc>
                <a:tc>
                  <a:txBody>
                    <a:bodyPr/>
                    <a:lstStyle/>
                    <a:p>
                      <a:pPr algn="ctr">
                        <a:defRPr sz="1800"/>
                      </a:pPr>
                      <a:r>
                        <a:rPr sz="1200">
                          <a:latin typeface="+mn-lt"/>
                          <a:ea typeface="+mn-ea"/>
                          <a:cs typeface="+mn-cs"/>
                          <a:sym typeface="Helvetica"/>
                        </a:rPr>
                        <a:t>93.00</a:t>
                      </a:r>
                    </a:p>
                  </a:txBody>
                  <a:tcPr marL="0" marR="0" marT="0" marB="0" anchor="ctr" anchorCtr="0" horzOverflow="overflow"/>
                </a:tc>
                <a:tc>
                  <a:txBody>
                    <a:bodyPr/>
                    <a:lstStyle/>
                    <a:p>
                      <a:pPr algn="ctr">
                        <a:defRPr sz="1800"/>
                      </a:pPr>
                      <a:r>
                        <a:rPr sz="1200">
                          <a:latin typeface="+mn-lt"/>
                          <a:ea typeface="+mn-ea"/>
                          <a:cs typeface="+mn-cs"/>
                          <a:sym typeface="Helvetica"/>
                        </a:rPr>
                        <a:t>0.29</a:t>
                      </a:r>
                    </a:p>
                  </a:txBody>
                  <a:tcPr marL="0" marR="0" marT="0" marB="0" anchor="ctr" anchorCtr="0" horzOverflow="overflow"/>
                </a:tc>
                <a:tc>
                  <a:txBody>
                    <a:bodyPr/>
                    <a:lstStyle/>
                    <a:p>
                      <a:pPr algn="ctr">
                        <a:defRPr sz="1800"/>
                      </a:pPr>
                      <a:r>
                        <a:rPr sz="1200">
                          <a:latin typeface="+mn-lt"/>
                          <a:ea typeface="+mn-ea"/>
                          <a:cs typeface="+mn-cs"/>
                          <a:sym typeface="Helvetica"/>
                        </a:rPr>
                        <a:t>0.63</a:t>
                      </a:r>
                    </a:p>
                  </a:txBody>
                  <a:tcPr marL="0" marR="0" marT="0" marB="0" anchor="ctr" anchorCtr="0" horzOverflow="overflow"/>
                </a:tc>
                <a:tc>
                  <a:txBody>
                    <a:bodyPr/>
                    <a:lstStyle/>
                    <a:p>
                      <a:pPr algn="ctr">
                        <a:defRPr sz="1800"/>
                      </a:pPr>
                      <a:r>
                        <a:rPr sz="1200">
                          <a:latin typeface="+mn-lt"/>
                          <a:ea typeface="+mn-ea"/>
                          <a:cs typeface="+mn-cs"/>
                          <a:sym typeface="Helvetica"/>
                        </a:rPr>
                        <a:t>0.64</a:t>
                      </a:r>
                    </a:p>
                  </a:txBody>
                  <a:tcPr marL="0" marR="0" marT="0" marB="0" anchor="ctr" anchorCtr="0" horzOverflow="overflow"/>
                </a:tc>
              </a:tr>
              <a:tr h="409686">
                <a:tc>
                  <a:txBody>
                    <a:bodyPr/>
                    <a:lstStyle/>
                    <a:p>
                      <a:pPr algn="ctr">
                        <a:defRPr sz="1800"/>
                      </a:pPr>
                      <a:r>
                        <a:rPr sz="1200">
                          <a:latin typeface="+mn-lt"/>
                          <a:ea typeface="+mn-ea"/>
                          <a:cs typeface="+mn-cs"/>
                          <a:sym typeface="Helvetica"/>
                        </a:rPr>
                        <a:t>CRNN 2</a:t>
                      </a:r>
                    </a:p>
                  </a:txBody>
                  <a:tcPr marL="0" marR="0" marT="0" marB="0" anchor="ctr" anchorCtr="0" horzOverflow="overflow"/>
                </a:tc>
                <a:tc>
                  <a:txBody>
                    <a:bodyPr/>
                    <a:lstStyle/>
                    <a:p>
                      <a:pPr algn="ctr">
                        <a:defRPr b="1">
                          <a:latin typeface="+mn-lt"/>
                          <a:ea typeface="+mn-ea"/>
                          <a:cs typeface="+mn-cs"/>
                          <a:sym typeface="Helvetica"/>
                        </a:defRPr>
                      </a:pPr>
                      <a:r>
                        <a:t>96.75</a:t>
                      </a:r>
                      <a:r>
                        <a:rPr b="0"/>
                        <a:t> </a:t>
                      </a:r>
                    </a:p>
                  </a:txBody>
                  <a:tcPr marL="0" marR="0" marT="0" marB="0" anchor="ctr" anchorCtr="0" horzOverflow="overflow"/>
                </a:tc>
                <a:tc>
                  <a:txBody>
                    <a:bodyPr/>
                    <a:lstStyle/>
                    <a:p>
                      <a:pPr algn="ctr">
                        <a:defRPr sz="1800"/>
                      </a:pPr>
                      <a:r>
                        <a:rPr b="1" sz="1200">
                          <a:latin typeface="+mn-lt"/>
                          <a:ea typeface="+mn-ea"/>
                          <a:cs typeface="+mn-cs"/>
                          <a:sym typeface="Helvetica"/>
                        </a:rPr>
                        <a:t>88.48</a:t>
                      </a:r>
                    </a:p>
                  </a:txBody>
                  <a:tcPr marL="0" marR="0" marT="0" marB="0" anchor="ctr" anchorCtr="0" horzOverflow="overflow"/>
                </a:tc>
                <a:tc>
                  <a:txBody>
                    <a:bodyPr/>
                    <a:lstStyle/>
                    <a:p>
                      <a:pPr algn="ctr">
                        <a:defRPr sz="1800"/>
                      </a:pPr>
                      <a:r>
                        <a:rPr b="1" sz="1200">
                          <a:latin typeface="+mn-lt"/>
                          <a:ea typeface="+mn-ea"/>
                          <a:cs typeface="+mn-cs"/>
                          <a:sym typeface="Helvetica"/>
                        </a:rPr>
                        <a:t>85.8</a:t>
                      </a:r>
                    </a:p>
                  </a:txBody>
                  <a:tcPr marL="0" marR="0" marT="0" marB="0" anchor="ctr" anchorCtr="0" horzOverflow="overflow"/>
                </a:tc>
                <a:tc>
                  <a:txBody>
                    <a:bodyPr/>
                    <a:lstStyle/>
                    <a:p>
                      <a:pPr algn="ctr">
                        <a:defRPr sz="1800"/>
                      </a:pPr>
                      <a:r>
                        <a:rPr b="1" sz="1200">
                          <a:latin typeface="+mn-lt"/>
                          <a:ea typeface="+mn-ea"/>
                          <a:cs typeface="+mn-cs"/>
                          <a:sym typeface="Helvetica"/>
                        </a:rPr>
                        <a:t>96.00</a:t>
                      </a:r>
                    </a:p>
                  </a:txBody>
                  <a:tcPr marL="0" marR="0" marT="0" marB="0" anchor="ctr" anchorCtr="0" horzOverflow="overflow"/>
                </a:tc>
                <a:tc>
                  <a:txBody>
                    <a:bodyPr/>
                    <a:lstStyle/>
                    <a:p>
                      <a:pPr algn="ctr">
                        <a:defRPr sz="1800"/>
                      </a:pPr>
                      <a:r>
                        <a:rPr b="1" sz="1200">
                          <a:latin typeface="+mn-lt"/>
                          <a:ea typeface="+mn-ea"/>
                          <a:cs typeface="+mn-cs"/>
                          <a:sym typeface="Helvetica"/>
                        </a:rPr>
                        <a:t>0.12</a:t>
                      </a:r>
                    </a:p>
                  </a:txBody>
                  <a:tcPr marL="0" marR="0" marT="0" marB="0" anchor="ctr" anchorCtr="0" horzOverflow="overflow"/>
                </a:tc>
                <a:tc>
                  <a:txBody>
                    <a:bodyPr/>
                    <a:lstStyle/>
                    <a:p>
                      <a:pPr algn="ctr">
                        <a:defRPr sz="1800"/>
                      </a:pPr>
                      <a:r>
                        <a:rPr b="1" sz="1200">
                          <a:latin typeface="+mn-lt"/>
                          <a:ea typeface="+mn-ea"/>
                          <a:cs typeface="+mn-cs"/>
                          <a:sym typeface="Helvetica"/>
                        </a:rPr>
                        <a:t>0.44</a:t>
                      </a:r>
                    </a:p>
                  </a:txBody>
                  <a:tcPr marL="0" marR="0" marT="0" marB="0" anchor="ctr" anchorCtr="0" horzOverflow="overflow"/>
                </a:tc>
                <a:tc>
                  <a:txBody>
                    <a:bodyPr/>
                    <a:lstStyle/>
                    <a:p>
                      <a:pPr algn="ctr">
                        <a:defRPr sz="1800"/>
                      </a:pPr>
                      <a:r>
                        <a:rPr b="1" sz="1200">
                          <a:latin typeface="+mn-lt"/>
                          <a:ea typeface="+mn-ea"/>
                          <a:cs typeface="+mn-cs"/>
                          <a:sym typeface="Helvetica"/>
                        </a:rPr>
                        <a:t>0.52</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73"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74"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75"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Qualcomm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76"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77" name="Evaluation Metrics of Models"/>
          <p:cNvSpPr txBox="1"/>
          <p:nvPr/>
        </p:nvSpPr>
        <p:spPr>
          <a:xfrm>
            <a:off x="4371928" y="1535227"/>
            <a:ext cx="325430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Evaluation Metrics of Models</a:t>
            </a:r>
          </a:p>
        </p:txBody>
      </p:sp>
      <p:graphicFrame>
        <p:nvGraphicFramePr>
          <p:cNvPr id="278" name="Table 1"/>
          <p:cNvGraphicFramePr/>
          <p:nvPr/>
        </p:nvGraphicFramePr>
        <p:xfrm>
          <a:off x="748612" y="2273528"/>
          <a:ext cx="11020994" cy="38418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77624"/>
                <a:gridCol w="1377624"/>
                <a:gridCol w="1377624"/>
                <a:gridCol w="1377624"/>
                <a:gridCol w="1377624"/>
                <a:gridCol w="1377624"/>
                <a:gridCol w="1377624"/>
                <a:gridCol w="1377624"/>
              </a:tblGrid>
              <a:tr h="564313">
                <a:tc>
                  <a:txBody>
                    <a:bodyPr/>
                    <a:lstStyle/>
                    <a:p>
                      <a:pPr algn="ctr">
                        <a:defRPr sz="1800"/>
                      </a:pPr>
                      <a:r>
                        <a:rPr b="1" sz="1200">
                          <a:latin typeface="+mn-lt"/>
                          <a:ea typeface="+mn-ea"/>
                          <a:cs typeface="+mn-cs"/>
                          <a:sym typeface="Helvetica"/>
                        </a:rPr>
                        <a:t>RNN Model</a:t>
                      </a:r>
                    </a:p>
                  </a:txBody>
                  <a:tcPr marL="0" marR="0" marT="0" marB="0" anchor="ctr" anchorCtr="0" horzOverflow="overflow"/>
                </a:tc>
                <a:tc>
                  <a:txBody>
                    <a:bodyPr/>
                    <a:lstStyle/>
                    <a:p>
                      <a:pPr algn="ctr">
                        <a:defRPr sz="1800"/>
                      </a:pPr>
                      <a:r>
                        <a:rPr b="1" sz="1200">
                          <a:latin typeface="+mn-lt"/>
                          <a:ea typeface="+mn-ea"/>
                          <a:cs typeface="+mn-cs"/>
                          <a:sym typeface="Helvetica"/>
                        </a:rPr>
                        <a:t>Training Accuracy</a:t>
                      </a:r>
                    </a:p>
                  </a:txBody>
                  <a:tcPr marL="0" marR="0" marT="0" marB="0" anchor="ctr" anchorCtr="0" horzOverflow="overflow"/>
                </a:tc>
                <a:tc>
                  <a:txBody>
                    <a:bodyPr/>
                    <a:lstStyle/>
                    <a:p>
                      <a:pPr algn="ctr">
                        <a:defRPr sz="1800"/>
                      </a:pPr>
                      <a:r>
                        <a:rPr b="1" sz="1200">
                          <a:latin typeface="+mn-lt"/>
                          <a:ea typeface="+mn-ea"/>
                          <a:cs typeface="+mn-cs"/>
                          <a:sym typeface="Helvetica"/>
                        </a:rPr>
                        <a:t>Validation Accuracy</a:t>
                      </a:r>
                    </a:p>
                  </a:txBody>
                  <a:tcPr marL="0" marR="0" marT="0" marB="0" anchor="ctr" anchorCtr="0" horzOverflow="overflow"/>
                </a:tc>
                <a:tc>
                  <a:txBody>
                    <a:bodyPr/>
                    <a:lstStyle/>
                    <a:p>
                      <a:pPr algn="ctr">
                        <a:defRPr sz="1800"/>
                      </a:pPr>
                      <a:r>
                        <a:rPr b="1" sz="1200">
                          <a:latin typeface="+mn-lt"/>
                          <a:ea typeface="+mn-ea"/>
                          <a:cs typeface="+mn-cs"/>
                          <a:sym typeface="Helvetica"/>
                        </a:rPr>
                        <a:t>Testing Accuracy</a:t>
                      </a:r>
                    </a:p>
                  </a:txBody>
                  <a:tcPr marL="0" marR="0" marT="0" marB="0" anchor="ctr" anchorCtr="0" horzOverflow="overflow"/>
                </a:tc>
                <a:tc>
                  <a:txBody>
                    <a:bodyPr/>
                    <a:lstStyle/>
                    <a:p>
                      <a:pPr algn="ctr">
                        <a:defRPr sz="1800"/>
                      </a:pPr>
                      <a:r>
                        <a:rPr b="1" sz="1200">
                          <a:latin typeface="+mn-lt"/>
                          <a:ea typeface="+mn-ea"/>
                          <a:cs typeface="+mn-cs"/>
                          <a:sym typeface="Helvetica"/>
                        </a:rPr>
                        <a:t>Prediction Accuracy</a:t>
                      </a:r>
                    </a:p>
                  </a:txBody>
                  <a:tcPr marL="0" marR="0" marT="0" marB="0" anchor="ctr" anchorCtr="0" horzOverflow="overflow"/>
                </a:tc>
                <a:tc>
                  <a:txBody>
                    <a:bodyPr/>
                    <a:lstStyle/>
                    <a:p>
                      <a:pPr algn="ctr">
                        <a:defRPr sz="1800"/>
                      </a:pPr>
                      <a:r>
                        <a:rPr b="1" sz="1200">
                          <a:latin typeface="+mn-lt"/>
                          <a:ea typeface="+mn-ea"/>
                          <a:cs typeface="+mn-cs"/>
                          <a:sym typeface="Helvetica"/>
                        </a:rPr>
                        <a:t>Training Loss</a:t>
                      </a:r>
                    </a:p>
                  </a:txBody>
                  <a:tcPr marL="0" marR="0" marT="0" marB="0" anchor="ctr" anchorCtr="0" horzOverflow="overflow"/>
                </a:tc>
                <a:tc>
                  <a:txBody>
                    <a:bodyPr/>
                    <a:lstStyle/>
                    <a:p>
                      <a:pPr algn="ctr">
                        <a:defRPr sz="1800"/>
                      </a:pPr>
                      <a:r>
                        <a:rPr b="1" sz="1200">
                          <a:latin typeface="+mn-lt"/>
                          <a:ea typeface="+mn-ea"/>
                          <a:cs typeface="+mn-cs"/>
                          <a:sym typeface="Helvetica"/>
                        </a:rPr>
                        <a:t>Validation Loss</a:t>
                      </a:r>
                    </a:p>
                  </a:txBody>
                  <a:tcPr marL="0" marR="0" marT="0" marB="0" anchor="ctr" anchorCtr="0" horzOverflow="overflow"/>
                </a:tc>
                <a:tc>
                  <a:txBody>
                    <a:bodyPr/>
                    <a:lstStyle/>
                    <a:p>
                      <a:pPr algn="ctr">
                        <a:defRPr sz="1800"/>
                      </a:pPr>
                      <a:r>
                        <a:rPr b="1" sz="1200">
                          <a:latin typeface="+mn-lt"/>
                          <a:ea typeface="+mn-ea"/>
                          <a:cs typeface="+mn-cs"/>
                          <a:sym typeface="Helvetica"/>
                        </a:rPr>
                        <a:t>Testing Loss</a:t>
                      </a:r>
                    </a:p>
                  </a:txBody>
                  <a:tcPr marL="0" marR="0" marT="0" marB="0" anchor="ctr" anchorCtr="0" horzOverflow="overflow"/>
                </a:tc>
              </a:tr>
              <a:tr h="409686">
                <a:tc>
                  <a:txBody>
                    <a:bodyPr/>
                    <a:lstStyle/>
                    <a:p>
                      <a:pPr algn="ctr">
                        <a:defRPr sz="1800"/>
                      </a:pPr>
                      <a:r>
                        <a:rPr sz="1200">
                          <a:latin typeface="+mn-lt"/>
                          <a:ea typeface="+mn-ea"/>
                          <a:cs typeface="+mn-cs"/>
                          <a:sym typeface="Helvetica"/>
                        </a:rPr>
                        <a:t>LSTM 1</a:t>
                      </a:r>
                    </a:p>
                  </a:txBody>
                  <a:tcPr marL="0" marR="0" marT="0" marB="0" anchor="ctr" anchorCtr="0" horzOverflow="overflow"/>
                </a:tc>
                <a:tc>
                  <a:txBody>
                    <a:bodyPr/>
                    <a:lstStyle/>
                    <a:p>
                      <a:pPr algn="ctr">
                        <a:defRPr sz="1800"/>
                      </a:pPr>
                      <a:r>
                        <a:rPr sz="1200">
                          <a:latin typeface="+mn-lt"/>
                          <a:ea typeface="+mn-ea"/>
                          <a:cs typeface="+mn-cs"/>
                          <a:sym typeface="Helvetica"/>
                        </a:rPr>
                        <a:t>99.30</a:t>
                      </a:r>
                    </a:p>
                  </a:txBody>
                  <a:tcPr marL="0" marR="0" marT="0" marB="0" anchor="ctr" anchorCtr="0" horzOverflow="overflow"/>
                </a:tc>
                <a:tc>
                  <a:txBody>
                    <a:bodyPr/>
                    <a:lstStyle/>
                    <a:p>
                      <a:pPr algn="ctr">
                        <a:defRPr sz="1800"/>
                      </a:pPr>
                      <a:r>
                        <a:rPr sz="1200">
                          <a:latin typeface="+mn-lt"/>
                          <a:ea typeface="+mn-ea"/>
                          <a:cs typeface="+mn-cs"/>
                          <a:sym typeface="Helvetica"/>
                        </a:rPr>
                        <a:t>99.74</a:t>
                      </a:r>
                    </a:p>
                  </a:txBody>
                  <a:tcPr marL="0" marR="0" marT="0" marB="0" anchor="ctr" anchorCtr="0" horzOverflow="overflow"/>
                </a:tc>
                <a:tc>
                  <a:txBody>
                    <a:bodyPr/>
                    <a:lstStyle/>
                    <a:p>
                      <a:pPr algn="ctr">
                        <a:defRPr sz="1800"/>
                      </a:pPr>
                      <a:r>
                        <a:rPr sz="1200">
                          <a:latin typeface="+mn-lt"/>
                          <a:ea typeface="+mn-ea"/>
                          <a:cs typeface="+mn-cs"/>
                          <a:sym typeface="Helvetica"/>
                        </a:rPr>
                        <a:t>98.94</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0.025</a:t>
                      </a:r>
                    </a:p>
                  </a:txBody>
                  <a:tcPr marL="0" marR="0" marT="0" marB="0" anchor="ctr" anchorCtr="0" horzOverflow="overflow"/>
                </a:tc>
                <a:tc>
                  <a:txBody>
                    <a:bodyPr/>
                    <a:lstStyle/>
                    <a:p>
                      <a:pPr algn="ctr">
                        <a:defRPr sz="1800"/>
                      </a:pPr>
                      <a:r>
                        <a:rPr sz="1200">
                          <a:latin typeface="+mn-lt"/>
                          <a:ea typeface="+mn-ea"/>
                          <a:cs typeface="+mn-cs"/>
                          <a:sym typeface="Helvetica"/>
                        </a:rPr>
                        <a:t>0.008</a:t>
                      </a:r>
                    </a:p>
                  </a:txBody>
                  <a:tcPr marL="0" marR="0" marT="0" marB="0" anchor="ctr" anchorCtr="0" horzOverflow="overflow"/>
                </a:tc>
                <a:tc>
                  <a:txBody>
                    <a:bodyPr/>
                    <a:lstStyle/>
                    <a:p>
                      <a:pPr algn="ctr">
                        <a:defRPr sz="1800"/>
                      </a:pPr>
                      <a:r>
                        <a:rPr sz="1200">
                          <a:latin typeface="+mn-lt"/>
                          <a:ea typeface="+mn-ea"/>
                          <a:cs typeface="+mn-cs"/>
                          <a:sym typeface="Helvetica"/>
                        </a:rPr>
                        <a:t>0.045</a:t>
                      </a:r>
                    </a:p>
                  </a:txBody>
                  <a:tcPr marL="0" marR="0" marT="0" marB="0" anchor="ctr" anchorCtr="0" horzOverflow="overflow"/>
                </a:tc>
              </a:tr>
              <a:tr h="409686">
                <a:tc>
                  <a:txBody>
                    <a:bodyPr/>
                    <a:lstStyle/>
                    <a:p>
                      <a:pPr algn="ctr">
                        <a:defRPr sz="1800"/>
                      </a:pPr>
                      <a:r>
                        <a:rPr sz="1200">
                          <a:latin typeface="+mn-lt"/>
                          <a:ea typeface="+mn-ea"/>
                          <a:cs typeface="+mn-cs"/>
                          <a:sym typeface="Helvetica"/>
                        </a:rPr>
                        <a:t>LSTM 2</a:t>
                      </a:r>
                    </a:p>
                  </a:txBody>
                  <a:tcPr marL="0" marR="0" marT="0" marB="0" anchor="ctr" anchorCtr="0" horzOverflow="overflow"/>
                </a:tc>
                <a:tc>
                  <a:txBody>
                    <a:bodyPr/>
                    <a:lstStyle/>
                    <a:p>
                      <a:pPr algn="ctr">
                        <a:defRPr sz="1800"/>
                      </a:pPr>
                      <a:r>
                        <a:rPr sz="1200">
                          <a:latin typeface="+mn-lt"/>
                          <a:ea typeface="+mn-ea"/>
                          <a:cs typeface="+mn-cs"/>
                          <a:sym typeface="Helvetica"/>
                        </a:rPr>
                        <a:t>99.71</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99.15</a:t>
                      </a:r>
                    </a:p>
                  </a:txBody>
                  <a:tcPr marL="0" marR="0" marT="0" marB="0" anchor="ctr" anchorCtr="0" horzOverflow="overflow"/>
                </a:tc>
                <a:tc>
                  <a:txBody>
                    <a:bodyPr/>
                    <a:lstStyle/>
                    <a:p>
                      <a:pPr algn="ctr">
                        <a:defRPr sz="1800"/>
                      </a:pPr>
                      <a:r>
                        <a:rPr sz="1200">
                          <a:latin typeface="+mn-lt"/>
                          <a:ea typeface="+mn-ea"/>
                          <a:cs typeface="+mn-cs"/>
                          <a:sym typeface="Helvetica"/>
                        </a:rPr>
                        <a:t>99.00</a:t>
                      </a:r>
                    </a:p>
                  </a:txBody>
                  <a:tcPr marL="0" marR="0" marT="0" marB="0" anchor="ctr" anchorCtr="0" horzOverflow="overflow"/>
                </a:tc>
                <a:tc>
                  <a:txBody>
                    <a:bodyPr/>
                    <a:lstStyle/>
                    <a:p>
                      <a:pPr algn="ctr">
                        <a:defRPr sz="1800"/>
                      </a:pPr>
                      <a:r>
                        <a:rPr sz="1200">
                          <a:latin typeface="+mn-lt"/>
                          <a:ea typeface="+mn-ea"/>
                          <a:cs typeface="+mn-cs"/>
                          <a:sym typeface="Helvetica"/>
                        </a:rPr>
                        <a:t>0.015</a:t>
                      </a:r>
                    </a:p>
                  </a:txBody>
                  <a:tcPr marL="0" marR="0" marT="0" marB="0" anchor="ctr" anchorCtr="0" horzOverflow="overflow"/>
                </a:tc>
                <a:tc>
                  <a:txBody>
                    <a:bodyPr/>
                    <a:lstStyle/>
                    <a:p>
                      <a:pPr algn="ctr">
                        <a:defRPr sz="1800"/>
                      </a:pPr>
                      <a:r>
                        <a:rPr sz="1200">
                          <a:latin typeface="+mn-lt"/>
                          <a:ea typeface="+mn-ea"/>
                          <a:cs typeface="+mn-cs"/>
                          <a:sym typeface="Helvetica"/>
                        </a:rPr>
                        <a:t>0.002</a:t>
                      </a:r>
                    </a:p>
                  </a:txBody>
                  <a:tcPr marL="0" marR="0" marT="0" marB="0" anchor="ctr" anchorCtr="0" horzOverflow="overflow"/>
                </a:tc>
                <a:tc>
                  <a:txBody>
                    <a:bodyPr/>
                    <a:lstStyle/>
                    <a:p>
                      <a:pPr algn="ctr">
                        <a:defRPr sz="1800"/>
                      </a:pPr>
                      <a:r>
                        <a:rPr sz="1200">
                          <a:latin typeface="+mn-lt"/>
                          <a:ea typeface="+mn-ea"/>
                          <a:cs typeface="+mn-cs"/>
                          <a:sym typeface="Helvetica"/>
                        </a:rPr>
                        <a:t>0.029</a:t>
                      </a:r>
                    </a:p>
                  </a:txBody>
                  <a:tcPr marL="0" marR="0" marT="0" marB="0" anchor="ctr" anchorCtr="0" horzOverflow="overflow"/>
                </a:tc>
              </a:tr>
              <a:tr h="409686">
                <a:tc>
                  <a:txBody>
                    <a:bodyPr/>
                    <a:lstStyle/>
                    <a:p>
                      <a:pPr algn="ctr">
                        <a:defRPr sz="1800"/>
                      </a:pPr>
                      <a:r>
                        <a:rPr sz="1200">
                          <a:latin typeface="+mn-lt"/>
                          <a:ea typeface="+mn-ea"/>
                          <a:cs typeface="+mn-cs"/>
                          <a:sym typeface="Helvetica"/>
                        </a:rPr>
                        <a:t>GRU 1</a:t>
                      </a:r>
                    </a:p>
                  </a:txBody>
                  <a:tcPr marL="0" marR="0" marT="0" marB="0" anchor="ctr" anchorCtr="0" horzOverflow="overflow"/>
                </a:tc>
                <a:tc>
                  <a:txBody>
                    <a:bodyPr/>
                    <a:lstStyle/>
                    <a:p>
                      <a:pPr algn="ctr">
                        <a:defRPr sz="1800"/>
                      </a:pPr>
                      <a:r>
                        <a:rPr sz="1200">
                          <a:latin typeface="+mn-lt"/>
                          <a:ea typeface="+mn-ea"/>
                          <a:cs typeface="+mn-cs"/>
                          <a:sym typeface="Helvetica"/>
                        </a:rPr>
                        <a:t>99.65</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99.57</a:t>
                      </a:r>
                    </a:p>
                  </a:txBody>
                  <a:tcPr marL="0" marR="0" marT="0" marB="0" anchor="ctr" anchorCtr="0" horzOverflow="overflow"/>
                </a:tc>
                <a:tc>
                  <a:txBody>
                    <a:bodyPr/>
                    <a:lstStyle/>
                    <a:p>
                      <a:pPr algn="ctr">
                        <a:defRPr sz="1800"/>
                      </a:pPr>
                      <a:r>
                        <a:rPr sz="1200">
                          <a:latin typeface="+mn-lt"/>
                          <a:ea typeface="+mn-ea"/>
                          <a:cs typeface="+mn-cs"/>
                          <a:sym typeface="Helvetica"/>
                        </a:rPr>
                        <a:t>99.00</a:t>
                      </a:r>
                    </a:p>
                  </a:txBody>
                  <a:tcPr marL="0" marR="0" marT="0" marB="0" anchor="ctr" anchorCtr="0" horzOverflow="overflow"/>
                </a:tc>
                <a:tc>
                  <a:txBody>
                    <a:bodyPr/>
                    <a:lstStyle/>
                    <a:p>
                      <a:pPr algn="ctr">
                        <a:defRPr sz="1800"/>
                      </a:pPr>
                      <a:r>
                        <a:rPr sz="1200">
                          <a:latin typeface="+mn-lt"/>
                          <a:ea typeface="+mn-ea"/>
                          <a:cs typeface="+mn-cs"/>
                          <a:sym typeface="Helvetica"/>
                        </a:rPr>
                        <a:t>0.016</a:t>
                      </a:r>
                    </a:p>
                  </a:txBody>
                  <a:tcPr marL="0" marR="0" marT="0" marB="0" anchor="ctr" anchorCtr="0" horzOverflow="overflow"/>
                </a:tc>
                <a:tc>
                  <a:txBody>
                    <a:bodyPr/>
                    <a:lstStyle/>
                    <a:p>
                      <a:pPr algn="ctr">
                        <a:defRPr sz="1800"/>
                      </a:pPr>
                      <a:r>
                        <a:rPr sz="1200">
                          <a:latin typeface="+mn-lt"/>
                          <a:ea typeface="+mn-ea"/>
                          <a:cs typeface="+mn-cs"/>
                          <a:sym typeface="Helvetica"/>
                        </a:rPr>
                        <a:t>0.005</a:t>
                      </a:r>
                    </a:p>
                  </a:txBody>
                  <a:tcPr marL="0" marR="0" marT="0" marB="0" anchor="ctr" anchorCtr="0" horzOverflow="overflow"/>
                </a:tc>
                <a:tc>
                  <a:txBody>
                    <a:bodyPr/>
                    <a:lstStyle/>
                    <a:p>
                      <a:pPr algn="ctr">
                        <a:defRPr sz="1800"/>
                      </a:pPr>
                      <a:r>
                        <a:rPr sz="1200">
                          <a:latin typeface="+mn-lt"/>
                          <a:ea typeface="+mn-ea"/>
                          <a:cs typeface="+mn-cs"/>
                          <a:sym typeface="Helvetica"/>
                        </a:rPr>
                        <a:t>0.012</a:t>
                      </a:r>
                    </a:p>
                  </a:txBody>
                  <a:tcPr marL="0" marR="0" marT="0" marB="0" anchor="ctr" anchorCtr="0" horzOverflow="overflow"/>
                </a:tc>
              </a:tr>
              <a:tr h="409686">
                <a:tc>
                  <a:txBody>
                    <a:bodyPr/>
                    <a:lstStyle/>
                    <a:p>
                      <a:pPr algn="ctr">
                        <a:defRPr sz="1800"/>
                      </a:pPr>
                      <a:r>
                        <a:rPr sz="1200">
                          <a:latin typeface="+mn-lt"/>
                          <a:ea typeface="+mn-ea"/>
                          <a:cs typeface="+mn-cs"/>
                          <a:sym typeface="Helvetica"/>
                        </a:rPr>
                        <a:t>GRU 2</a:t>
                      </a:r>
                    </a:p>
                  </a:txBody>
                  <a:tcPr marL="0" marR="0" marT="0" marB="0" anchor="ctr" anchorCtr="0" horzOverflow="overflow"/>
                </a:tc>
                <a:tc>
                  <a:txBody>
                    <a:bodyPr/>
                    <a:lstStyle/>
                    <a:p>
                      <a:pPr algn="ctr">
                        <a:defRPr sz="1800"/>
                      </a:pPr>
                      <a:r>
                        <a:rPr sz="1200">
                          <a:latin typeface="+mn-lt"/>
                          <a:ea typeface="+mn-ea"/>
                          <a:cs typeface="+mn-cs"/>
                          <a:sym typeface="Helvetica"/>
                        </a:rPr>
                        <a:t>99.94</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99.79</a:t>
                      </a:r>
                    </a:p>
                  </a:txBody>
                  <a:tcPr marL="0" marR="0" marT="0" marB="0" anchor="ctr" anchorCtr="0" horzOverflow="overflow"/>
                </a:tc>
                <a:tc>
                  <a:txBody>
                    <a:bodyPr/>
                    <a:lstStyle/>
                    <a:p>
                      <a:pPr algn="ctr">
                        <a:defRPr sz="1800"/>
                      </a:pPr>
                      <a:r>
                        <a:rPr sz="1200">
                          <a:latin typeface="+mn-lt"/>
                          <a:ea typeface="+mn-ea"/>
                          <a:cs typeface="+mn-cs"/>
                          <a:sym typeface="Helvetica"/>
                        </a:rPr>
                        <a:t>99.00</a:t>
                      </a:r>
                    </a:p>
                  </a:txBody>
                  <a:tcPr marL="0" marR="0" marT="0" marB="0" anchor="ctr" anchorCtr="0" horzOverflow="overflow"/>
                </a:tc>
                <a:tc>
                  <a:txBody>
                    <a:bodyPr/>
                    <a:lstStyle/>
                    <a:p>
                      <a:pPr algn="ctr">
                        <a:defRPr sz="1800"/>
                      </a:pPr>
                      <a:r>
                        <a:rPr sz="1200">
                          <a:latin typeface="+mn-lt"/>
                          <a:ea typeface="+mn-ea"/>
                          <a:cs typeface="+mn-cs"/>
                          <a:sym typeface="Helvetica"/>
                        </a:rPr>
                        <a:t>0.005</a:t>
                      </a:r>
                    </a:p>
                  </a:txBody>
                  <a:tcPr marL="0" marR="0" marT="0" marB="0" anchor="ctr" anchorCtr="0" horzOverflow="overflow"/>
                </a:tc>
                <a:tc>
                  <a:txBody>
                    <a:bodyPr/>
                    <a:lstStyle/>
                    <a:p>
                      <a:pPr algn="ctr">
                        <a:defRPr sz="1800"/>
                      </a:pPr>
                      <a:r>
                        <a:rPr sz="1200">
                          <a:latin typeface="+mn-lt"/>
                          <a:ea typeface="+mn-ea"/>
                          <a:cs typeface="+mn-cs"/>
                          <a:sym typeface="Helvetica"/>
                        </a:rPr>
                        <a:t>0.002</a:t>
                      </a:r>
                    </a:p>
                  </a:txBody>
                  <a:tcPr marL="0" marR="0" marT="0" marB="0" anchor="ctr" anchorCtr="0" horzOverflow="overflow"/>
                </a:tc>
                <a:tc>
                  <a:txBody>
                    <a:bodyPr/>
                    <a:lstStyle/>
                    <a:p>
                      <a:pPr algn="ctr">
                        <a:defRPr sz="1800"/>
                      </a:pPr>
                      <a:r>
                        <a:rPr sz="1200">
                          <a:latin typeface="+mn-lt"/>
                          <a:ea typeface="+mn-ea"/>
                          <a:cs typeface="+mn-cs"/>
                          <a:sym typeface="Helvetica"/>
                        </a:rPr>
                        <a:t>0.004</a:t>
                      </a:r>
                    </a:p>
                  </a:txBody>
                  <a:tcPr marL="0" marR="0" marT="0" marB="0" anchor="ctr" anchorCtr="0" horzOverflow="overflow"/>
                </a:tc>
              </a:tr>
              <a:tr h="409686">
                <a:tc>
                  <a:txBody>
                    <a:bodyPr/>
                    <a:lstStyle/>
                    <a:p>
                      <a:pPr algn="ctr">
                        <a:defRPr sz="1800"/>
                      </a:pPr>
                      <a:r>
                        <a:rPr sz="1200">
                          <a:latin typeface="+mn-lt"/>
                          <a:ea typeface="+mn-ea"/>
                          <a:cs typeface="+mn-cs"/>
                          <a:sym typeface="Helvetica"/>
                        </a:rPr>
                        <a:t>BiRNN 1</a:t>
                      </a:r>
                    </a:p>
                  </a:txBody>
                  <a:tcPr marL="0" marR="0" marT="0" marB="0" anchor="ctr" anchorCtr="0" horzOverflow="overflow"/>
                </a:tc>
                <a:tc>
                  <a:txBody>
                    <a:bodyPr/>
                    <a:lstStyle/>
                    <a:p>
                      <a:pPr algn="ctr">
                        <a:defRPr sz="1800"/>
                      </a:pPr>
                      <a:r>
                        <a:rPr sz="1200">
                          <a:latin typeface="+mn-lt"/>
                          <a:ea typeface="+mn-ea"/>
                          <a:cs typeface="+mn-cs"/>
                          <a:sym typeface="Helvetica"/>
                        </a:rPr>
                        <a:t>99.56</a:t>
                      </a:r>
                    </a:p>
                  </a:txBody>
                  <a:tcPr marL="0" marR="0" marT="0" marB="0" anchor="ctr" anchorCtr="0" horzOverflow="overflow"/>
                </a:tc>
                <a:tc>
                  <a:txBody>
                    <a:bodyPr/>
                    <a:lstStyle/>
                    <a:p>
                      <a:pPr algn="ctr">
                        <a:defRPr sz="1800"/>
                      </a:pPr>
                      <a:r>
                        <a:rPr sz="1200">
                          <a:latin typeface="+mn-lt"/>
                          <a:ea typeface="+mn-ea"/>
                          <a:cs typeface="+mn-cs"/>
                          <a:sym typeface="Helvetica"/>
                        </a:rPr>
                        <a:t>98.96</a:t>
                      </a:r>
                    </a:p>
                  </a:txBody>
                  <a:tcPr marL="0" marR="0" marT="0" marB="0" anchor="ctr" anchorCtr="0" horzOverflow="overflow"/>
                </a:tc>
                <a:tc>
                  <a:txBody>
                    <a:bodyPr/>
                    <a:lstStyle/>
                    <a:p>
                      <a:pPr algn="ctr">
                        <a:defRPr sz="1800"/>
                      </a:pPr>
                      <a:r>
                        <a:rPr sz="1200">
                          <a:latin typeface="+mn-lt"/>
                          <a:ea typeface="+mn-ea"/>
                          <a:cs typeface="+mn-cs"/>
                          <a:sym typeface="Helvetica"/>
                        </a:rPr>
                        <a:t>99.58</a:t>
                      </a:r>
                    </a:p>
                  </a:txBody>
                  <a:tcPr marL="0" marR="0" marT="0" marB="0" anchor="ctr" anchorCtr="0" horzOverflow="overflow"/>
                </a:tc>
                <a:tc>
                  <a:txBody>
                    <a:bodyPr/>
                    <a:lstStyle/>
                    <a:p>
                      <a:pPr algn="ctr">
                        <a:defRPr sz="1800"/>
                      </a:pPr>
                      <a:r>
                        <a:rPr sz="1200">
                          <a:latin typeface="+mn-lt"/>
                          <a:ea typeface="+mn-ea"/>
                          <a:cs typeface="+mn-cs"/>
                          <a:sym typeface="Helvetica"/>
                        </a:rPr>
                        <a:t>99.00</a:t>
                      </a:r>
                    </a:p>
                  </a:txBody>
                  <a:tcPr marL="0" marR="0" marT="0" marB="0" anchor="ctr" anchorCtr="0" horzOverflow="overflow"/>
                </a:tc>
                <a:tc>
                  <a:txBody>
                    <a:bodyPr/>
                    <a:lstStyle/>
                    <a:p>
                      <a:pPr algn="ctr">
                        <a:defRPr sz="1800"/>
                      </a:pPr>
                      <a:r>
                        <a:rPr sz="1200">
                          <a:latin typeface="+mn-lt"/>
                          <a:ea typeface="+mn-ea"/>
                          <a:cs typeface="+mn-cs"/>
                          <a:sym typeface="Helvetica"/>
                        </a:rPr>
                        <a:t>0.015</a:t>
                      </a:r>
                    </a:p>
                  </a:txBody>
                  <a:tcPr marL="0" marR="0" marT="0" marB="0" anchor="ctr" anchorCtr="0" horzOverflow="overflow"/>
                </a:tc>
                <a:tc>
                  <a:txBody>
                    <a:bodyPr/>
                    <a:lstStyle/>
                    <a:p>
                      <a:pPr algn="ctr">
                        <a:defRPr sz="1800"/>
                      </a:pPr>
                      <a:r>
                        <a:rPr sz="1200">
                          <a:latin typeface="+mn-lt"/>
                          <a:ea typeface="+mn-ea"/>
                          <a:cs typeface="+mn-cs"/>
                          <a:sym typeface="Helvetica"/>
                        </a:rPr>
                        <a:t>0.018</a:t>
                      </a:r>
                    </a:p>
                  </a:txBody>
                  <a:tcPr marL="0" marR="0" marT="0" marB="0" anchor="ctr" anchorCtr="0" horzOverflow="overflow"/>
                </a:tc>
                <a:tc>
                  <a:txBody>
                    <a:bodyPr/>
                    <a:lstStyle/>
                    <a:p>
                      <a:pPr algn="ctr">
                        <a:defRPr sz="1800"/>
                      </a:pPr>
                      <a:r>
                        <a:rPr sz="1200">
                          <a:latin typeface="+mn-lt"/>
                          <a:ea typeface="+mn-ea"/>
                          <a:cs typeface="+mn-cs"/>
                          <a:sym typeface="Helvetica"/>
                        </a:rPr>
                        <a:t>0.011</a:t>
                      </a:r>
                    </a:p>
                  </a:txBody>
                  <a:tcPr marL="0" marR="0" marT="0" marB="0" anchor="ctr" anchorCtr="0" horzOverflow="overflow"/>
                </a:tc>
              </a:tr>
              <a:tr h="409686">
                <a:tc>
                  <a:txBody>
                    <a:bodyPr/>
                    <a:lstStyle/>
                    <a:p>
                      <a:pPr algn="ctr">
                        <a:defRPr sz="1800"/>
                      </a:pPr>
                      <a:r>
                        <a:rPr sz="1200">
                          <a:latin typeface="+mn-lt"/>
                          <a:ea typeface="+mn-ea"/>
                          <a:cs typeface="+mn-cs"/>
                          <a:sym typeface="Helvetica"/>
                        </a:rPr>
                        <a:t>BiRNN 2</a:t>
                      </a:r>
                    </a:p>
                  </a:txBody>
                  <a:tcPr marL="0" marR="0" marT="0" marB="0" anchor="ctr" anchorCtr="0" horzOverflow="overflow"/>
                </a:tc>
                <a:tc>
                  <a:txBody>
                    <a:bodyPr/>
                    <a:lstStyle/>
                    <a:p>
                      <a:pPr algn="ctr">
                        <a:defRPr sz="1800"/>
                      </a:pPr>
                      <a:r>
                        <a:rPr sz="1200">
                          <a:latin typeface="+mn-lt"/>
                          <a:ea typeface="+mn-ea"/>
                          <a:cs typeface="+mn-cs"/>
                          <a:sym typeface="Helvetica"/>
                        </a:rPr>
                        <a:t>98.36</a:t>
                      </a:r>
                    </a:p>
                  </a:txBody>
                  <a:tcPr marL="0" marR="0" marT="0" marB="0" anchor="ctr" anchorCtr="0" horzOverflow="overflow"/>
                </a:tc>
                <a:tc>
                  <a:txBody>
                    <a:bodyPr/>
                    <a:lstStyle/>
                    <a:p>
                      <a:pPr algn="ctr">
                        <a:defRPr sz="1800"/>
                      </a:pPr>
                      <a:r>
                        <a:rPr sz="1200">
                          <a:latin typeface="+mn-lt"/>
                          <a:ea typeface="+mn-ea"/>
                          <a:cs typeface="+mn-cs"/>
                          <a:sym typeface="Helvetica"/>
                        </a:rPr>
                        <a:t>99.74</a:t>
                      </a:r>
                    </a:p>
                  </a:txBody>
                  <a:tcPr marL="0" marR="0" marT="0" marB="0" anchor="ctr" anchorCtr="0" horzOverflow="overflow"/>
                </a:tc>
                <a:tc>
                  <a:txBody>
                    <a:bodyPr/>
                    <a:lstStyle/>
                    <a:p>
                      <a:pPr algn="ctr">
                        <a:defRPr sz="1800"/>
                      </a:pPr>
                      <a:r>
                        <a:rPr sz="1200">
                          <a:latin typeface="+mn-lt"/>
                          <a:ea typeface="+mn-ea"/>
                          <a:cs typeface="+mn-cs"/>
                          <a:sym typeface="Helvetica"/>
                        </a:rPr>
                        <a:t>99.14</a:t>
                      </a:r>
                    </a:p>
                  </a:txBody>
                  <a:tcPr marL="0" marR="0" marT="0" marB="0" anchor="ctr" anchorCtr="0" horzOverflow="overflow"/>
                </a:tc>
                <a:tc>
                  <a:txBody>
                    <a:bodyPr/>
                    <a:lstStyle/>
                    <a:p>
                      <a:pPr algn="ctr">
                        <a:defRPr sz="1800"/>
                      </a:pPr>
                      <a:r>
                        <a:rPr sz="1200">
                          <a:latin typeface="+mn-lt"/>
                          <a:ea typeface="+mn-ea"/>
                          <a:cs typeface="+mn-cs"/>
                          <a:sym typeface="Helvetica"/>
                        </a:rPr>
                        <a:t>99.00</a:t>
                      </a:r>
                    </a:p>
                  </a:txBody>
                  <a:tcPr marL="0" marR="0" marT="0" marB="0" anchor="ctr" anchorCtr="0" horzOverflow="overflow"/>
                </a:tc>
                <a:tc>
                  <a:txBody>
                    <a:bodyPr/>
                    <a:lstStyle/>
                    <a:p>
                      <a:pPr algn="ctr">
                        <a:defRPr sz="1800"/>
                      </a:pPr>
                      <a:r>
                        <a:rPr sz="1200">
                          <a:latin typeface="+mn-lt"/>
                          <a:ea typeface="+mn-ea"/>
                          <a:cs typeface="+mn-cs"/>
                          <a:sym typeface="Helvetica"/>
                        </a:rPr>
                        <a:t>0.053</a:t>
                      </a:r>
                    </a:p>
                  </a:txBody>
                  <a:tcPr marL="0" marR="0" marT="0" marB="0" anchor="ctr" anchorCtr="0" horzOverflow="overflow"/>
                </a:tc>
                <a:tc>
                  <a:txBody>
                    <a:bodyPr/>
                    <a:lstStyle/>
                    <a:p>
                      <a:pPr algn="ctr">
                        <a:defRPr sz="1800"/>
                      </a:pPr>
                      <a:r>
                        <a:rPr b="1" sz="1200">
                          <a:latin typeface="+mn-lt"/>
                          <a:ea typeface="+mn-ea"/>
                          <a:cs typeface="+mn-cs"/>
                          <a:sym typeface="Helvetica"/>
                        </a:rPr>
                        <a:t>0.013</a:t>
                      </a:r>
                    </a:p>
                  </a:txBody>
                  <a:tcPr marL="0" marR="0" marT="0" marB="0" anchor="ctr" anchorCtr="0" horzOverflow="overflow"/>
                </a:tc>
                <a:tc>
                  <a:txBody>
                    <a:bodyPr/>
                    <a:lstStyle/>
                    <a:p>
                      <a:pPr algn="ctr">
                        <a:defRPr sz="1800"/>
                      </a:pPr>
                      <a:r>
                        <a:rPr sz="1200">
                          <a:latin typeface="+mn-lt"/>
                          <a:ea typeface="+mn-ea"/>
                          <a:cs typeface="+mn-cs"/>
                          <a:sym typeface="Helvetica"/>
                        </a:rPr>
                        <a:t>0.035</a:t>
                      </a:r>
                    </a:p>
                  </a:txBody>
                  <a:tcPr marL="0" marR="0" marT="0" marB="0" anchor="ctr" anchorCtr="0" horzOverflow="overflow"/>
                </a:tc>
              </a:tr>
              <a:tr h="409686">
                <a:tc>
                  <a:txBody>
                    <a:bodyPr/>
                    <a:lstStyle/>
                    <a:p>
                      <a:pPr algn="ctr">
                        <a:defRPr sz="1800"/>
                      </a:pPr>
                      <a:r>
                        <a:rPr sz="1200">
                          <a:latin typeface="+mn-lt"/>
                          <a:ea typeface="+mn-ea"/>
                          <a:cs typeface="+mn-cs"/>
                          <a:sym typeface="Helvetica"/>
                        </a:rPr>
                        <a:t>CRNN 1</a:t>
                      </a:r>
                    </a:p>
                  </a:txBody>
                  <a:tcPr marL="0" marR="0" marT="0" marB="0" anchor="ctr" anchorCtr="0" horzOverflow="overflow"/>
                </a:tc>
                <a:tc>
                  <a:txBody>
                    <a:bodyPr/>
                    <a:lstStyle/>
                    <a:p>
                      <a:pPr algn="ctr">
                        <a:defRPr sz="1800"/>
                      </a:pPr>
                      <a:r>
                        <a:rPr sz="1200">
                          <a:latin typeface="+mn-lt"/>
                          <a:ea typeface="+mn-ea"/>
                          <a:cs typeface="+mn-cs"/>
                          <a:sym typeface="Helvetica"/>
                        </a:rPr>
                        <a:t>99.91</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0.005</a:t>
                      </a:r>
                    </a:p>
                  </a:txBody>
                  <a:tcPr marL="0" marR="0" marT="0" marB="0" anchor="ctr" anchorCtr="0" horzOverflow="overflow"/>
                </a:tc>
                <a:tc>
                  <a:txBody>
                    <a:bodyPr/>
                    <a:lstStyle/>
                    <a:p>
                      <a:pPr algn="ctr">
                        <a:defRPr sz="1800"/>
                      </a:pPr>
                      <a:r>
                        <a:rPr sz="1200">
                          <a:latin typeface="+mn-lt"/>
                          <a:ea typeface="+mn-ea"/>
                          <a:cs typeface="+mn-cs"/>
                          <a:sym typeface="Helvetica"/>
                        </a:rPr>
                        <a:t>0.004</a:t>
                      </a:r>
                    </a:p>
                  </a:txBody>
                  <a:tcPr marL="0" marR="0" marT="0" marB="0" anchor="ctr" anchorCtr="0" horzOverflow="overflow"/>
                </a:tc>
                <a:tc>
                  <a:txBody>
                    <a:bodyPr/>
                    <a:lstStyle/>
                    <a:p>
                      <a:pPr algn="ctr">
                        <a:defRPr sz="1800"/>
                      </a:pPr>
                      <a:r>
                        <a:rPr sz="1200">
                          <a:latin typeface="+mn-lt"/>
                          <a:ea typeface="+mn-ea"/>
                          <a:cs typeface="+mn-cs"/>
                          <a:sym typeface="Helvetica"/>
                        </a:rPr>
                        <a:t>0.004</a:t>
                      </a:r>
                    </a:p>
                  </a:txBody>
                  <a:tcPr marL="0" marR="0" marT="0" marB="0" anchor="ctr" anchorCtr="0" horzOverflow="overflow"/>
                </a:tc>
              </a:tr>
              <a:tr h="409686">
                <a:tc>
                  <a:txBody>
                    <a:bodyPr/>
                    <a:lstStyle/>
                    <a:p>
                      <a:pPr algn="ctr">
                        <a:defRPr sz="1800"/>
                      </a:pPr>
                      <a:r>
                        <a:rPr sz="1200">
                          <a:latin typeface="+mn-lt"/>
                          <a:ea typeface="+mn-ea"/>
                          <a:cs typeface="+mn-cs"/>
                          <a:sym typeface="Helvetica"/>
                        </a:rPr>
                        <a:t>CRNN 2</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sz="1200">
                          <a:latin typeface="+mn-lt"/>
                          <a:ea typeface="+mn-ea"/>
                          <a:cs typeface="+mn-cs"/>
                          <a:sym typeface="Helvetica"/>
                        </a:rPr>
                        <a:t>99.74</a:t>
                      </a:r>
                    </a:p>
                  </a:txBody>
                  <a:tcPr marL="0" marR="0" marT="0" marB="0" anchor="ctr" anchorCtr="0" horzOverflow="overflow"/>
                </a:tc>
                <a:tc>
                  <a:txBody>
                    <a:bodyPr/>
                    <a:lstStyle/>
                    <a:p>
                      <a:pPr algn="ctr">
                        <a:defRPr sz="1800"/>
                      </a:pPr>
                      <a:r>
                        <a:rPr b="1" sz="1200">
                          <a:latin typeface="+mn-lt"/>
                          <a:ea typeface="+mn-ea"/>
                          <a:cs typeface="+mn-cs"/>
                          <a:sym typeface="Helvetica"/>
                        </a:rPr>
                        <a:t>100</a:t>
                      </a:r>
                    </a:p>
                  </a:txBody>
                  <a:tcPr marL="0" marR="0" marT="0" marB="0" anchor="ctr" anchorCtr="0" horzOverflow="overflow"/>
                </a:tc>
                <a:tc>
                  <a:txBody>
                    <a:bodyPr/>
                    <a:lstStyle/>
                    <a:p>
                      <a:pPr algn="ctr">
                        <a:defRPr sz="1800"/>
                      </a:pPr>
                      <a:r>
                        <a:rPr b="1" sz="1200">
                          <a:latin typeface="+mn-lt"/>
                          <a:ea typeface="+mn-ea"/>
                          <a:cs typeface="+mn-cs"/>
                          <a:sym typeface="Helvetica"/>
                        </a:rPr>
                        <a:t>100.00</a:t>
                      </a:r>
                    </a:p>
                  </a:txBody>
                  <a:tcPr marL="0" marR="0" marT="0" marB="0" anchor="ctr" anchorCtr="0" horzOverflow="overflow"/>
                </a:tc>
                <a:tc>
                  <a:txBody>
                    <a:bodyPr/>
                    <a:lstStyle/>
                    <a:p>
                      <a:pPr algn="ctr">
                        <a:defRPr sz="1800"/>
                      </a:pPr>
                      <a:r>
                        <a:rPr b="1" sz="1200">
                          <a:latin typeface="+mn-lt"/>
                          <a:ea typeface="+mn-ea"/>
                          <a:cs typeface="+mn-cs"/>
                          <a:sym typeface="Helvetica"/>
                        </a:rPr>
                        <a:t>0.0002</a:t>
                      </a:r>
                    </a:p>
                  </a:txBody>
                  <a:tcPr marL="0" marR="0" marT="0" marB="0" anchor="ctr" anchorCtr="0" horzOverflow="overflow"/>
                </a:tc>
                <a:tc>
                  <a:txBody>
                    <a:bodyPr/>
                    <a:lstStyle/>
                    <a:p>
                      <a:pPr algn="ctr">
                        <a:defRPr sz="1800"/>
                      </a:pPr>
                      <a:r>
                        <a:rPr sz="1200">
                          <a:latin typeface="+mn-lt"/>
                          <a:ea typeface="+mn-ea"/>
                          <a:cs typeface="+mn-cs"/>
                          <a:sym typeface="Helvetica"/>
                        </a:rPr>
                        <a:t>0.002</a:t>
                      </a:r>
                    </a:p>
                  </a:txBody>
                  <a:tcPr marL="0" marR="0" marT="0" marB="0" anchor="ctr" anchorCtr="0" horzOverflow="overflow"/>
                </a:tc>
                <a:tc>
                  <a:txBody>
                    <a:bodyPr/>
                    <a:lstStyle/>
                    <a:p>
                      <a:pPr algn="ctr">
                        <a:defRPr sz="1800"/>
                      </a:pPr>
                      <a:r>
                        <a:rPr b="1" sz="1200">
                          <a:latin typeface="+mn-lt"/>
                          <a:ea typeface="+mn-ea"/>
                          <a:cs typeface="+mn-cs"/>
                          <a:sym typeface="Helvetica"/>
                        </a:rPr>
                        <a:t>0.002</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81"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82"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83"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Training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84"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85" name="Training Latency Comparison"/>
          <p:cNvSpPr txBox="1"/>
          <p:nvPr/>
        </p:nvSpPr>
        <p:spPr>
          <a:xfrm>
            <a:off x="4358506" y="1880927"/>
            <a:ext cx="331793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Training Latency Comparison</a:t>
            </a:r>
          </a:p>
        </p:txBody>
      </p:sp>
      <p:pic>
        <p:nvPicPr>
          <p:cNvPr id="286" name="Image" descr="Image"/>
          <p:cNvPicPr>
            <a:picLocks noChangeAspect="1"/>
          </p:cNvPicPr>
          <p:nvPr/>
        </p:nvPicPr>
        <p:blipFill>
          <a:blip r:embed="rId3">
            <a:extLst/>
          </a:blip>
          <a:stretch>
            <a:fillRect/>
          </a:stretch>
        </p:blipFill>
        <p:spPr>
          <a:xfrm>
            <a:off x="3196133" y="2398247"/>
            <a:ext cx="5642681" cy="414837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89"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90"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91"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Testing Dataset </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292"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293" name="Prediction Latency Comparison"/>
          <p:cNvSpPr txBox="1"/>
          <p:nvPr/>
        </p:nvSpPr>
        <p:spPr>
          <a:xfrm>
            <a:off x="4358506" y="1880927"/>
            <a:ext cx="3224727"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Testing Latency Comparison</a:t>
            </a:r>
          </a:p>
        </p:txBody>
      </p:sp>
      <p:pic>
        <p:nvPicPr>
          <p:cNvPr id="294" name="Image" descr="Image"/>
          <p:cNvPicPr>
            <a:picLocks noChangeAspect="1"/>
          </p:cNvPicPr>
          <p:nvPr/>
        </p:nvPicPr>
        <p:blipFill>
          <a:blip r:embed="rId3">
            <a:extLst/>
          </a:blip>
          <a:stretch>
            <a:fillRect/>
          </a:stretch>
        </p:blipFill>
        <p:spPr>
          <a:xfrm>
            <a:off x="3066835" y="2244644"/>
            <a:ext cx="5925454" cy="440109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97"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298"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299"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Augmented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300" name="Picture 8" descr="Picture 8"/>
          <p:cNvPicPr>
            <a:picLocks noChangeAspect="1"/>
          </p:cNvPicPr>
          <p:nvPr/>
        </p:nvPicPr>
        <p:blipFill>
          <a:blip r:embed="rId2">
            <a:extLst/>
          </a:blip>
          <a:srcRect l="4529" t="20267" r="4175" b="26842"/>
          <a:stretch>
            <a:fillRect/>
          </a:stretch>
        </p:blipFill>
        <p:spPr>
          <a:xfrm>
            <a:off x="10942080" y="105044"/>
            <a:ext cx="1249922" cy="474914"/>
          </a:xfrm>
          <a:prstGeom prst="rect">
            <a:avLst/>
          </a:prstGeom>
          <a:ln w="12700">
            <a:miter lim="400000"/>
          </a:ln>
        </p:spPr>
      </p:pic>
      <p:sp>
        <p:nvSpPr>
          <p:cNvPr id="301" name="Prediction Latency Comparison"/>
          <p:cNvSpPr txBox="1"/>
          <p:nvPr/>
        </p:nvSpPr>
        <p:spPr>
          <a:xfrm>
            <a:off x="4348345" y="1359847"/>
            <a:ext cx="325374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Confusion Matrix for CRNN 2</a:t>
            </a:r>
          </a:p>
        </p:txBody>
      </p:sp>
      <p:pic>
        <p:nvPicPr>
          <p:cNvPr id="302" name="output.png" descr="output.png"/>
          <p:cNvPicPr>
            <a:picLocks noChangeAspect="1"/>
          </p:cNvPicPr>
          <p:nvPr/>
        </p:nvPicPr>
        <p:blipFill>
          <a:blip r:embed="rId3">
            <a:extLst/>
          </a:blip>
          <a:stretch>
            <a:fillRect/>
          </a:stretch>
        </p:blipFill>
        <p:spPr>
          <a:xfrm>
            <a:off x="782319" y="1667266"/>
            <a:ext cx="10769539" cy="5122694"/>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05" name="TextBox 11"/>
          <p:cNvSpPr txBox="1"/>
          <p:nvPr/>
        </p:nvSpPr>
        <p:spPr>
          <a:xfrm>
            <a:off x="427618" y="71989"/>
            <a:ext cx="9310742" cy="54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0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306"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07"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Results For Qualcomm Dataset</a:t>
            </a:r>
            <a:r>
              <a:rPr b="0" u="none"/>
              <a:t>: </a:t>
            </a:r>
          </a:p>
          <a:p>
            <a:pPr>
              <a:defRPr sz="1200">
                <a:solidFill>
                  <a:srgbClr val="0E4094"/>
                </a:solidFill>
                <a:latin typeface="+mj-lt"/>
                <a:ea typeface="+mj-ea"/>
                <a:cs typeface="+mj-cs"/>
                <a:sym typeface="Calibri"/>
              </a:defRPr>
            </a:pPr>
            <a:r>
              <a:t>      (provide numerical data / bar charts / plots / images / videos / tabulated results etc. Use full slide or multiple slides up to max 3 slides to demonstrate the results)</a:t>
            </a:r>
          </a:p>
        </p:txBody>
      </p:sp>
      <p:pic>
        <p:nvPicPr>
          <p:cNvPr id="308"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309" name="TA, FA, Latency and Footprint of Models"/>
          <p:cNvSpPr txBox="1"/>
          <p:nvPr/>
        </p:nvSpPr>
        <p:spPr>
          <a:xfrm>
            <a:off x="4371930" y="1535227"/>
            <a:ext cx="4468856"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SamsungOne 200"/>
                <a:ea typeface="SamsungOne 200"/>
                <a:cs typeface="SamsungOne 200"/>
                <a:sym typeface="SamsungOne 200"/>
              </a:defRPr>
            </a:lvl1pPr>
          </a:lstStyle>
          <a:p>
            <a:pPr/>
            <a:r>
              <a:t>TA, FA, Latency and Footprint of Models</a:t>
            </a:r>
          </a:p>
        </p:txBody>
      </p:sp>
      <p:graphicFrame>
        <p:nvGraphicFramePr>
          <p:cNvPr id="310" name="Table 1"/>
          <p:cNvGraphicFramePr/>
          <p:nvPr/>
        </p:nvGraphicFramePr>
        <p:xfrm>
          <a:off x="748612" y="2273528"/>
          <a:ext cx="10694770" cy="313021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527824"/>
                <a:gridCol w="1527824"/>
                <a:gridCol w="1527824"/>
                <a:gridCol w="1527824"/>
                <a:gridCol w="1527824"/>
                <a:gridCol w="1527824"/>
                <a:gridCol w="1527824"/>
              </a:tblGrid>
              <a:tr h="638303">
                <a:tc rowSpan="2">
                  <a:txBody>
                    <a:bodyPr/>
                    <a:lstStyle/>
                    <a:p>
                      <a:pPr algn="ctr">
                        <a:defRPr sz="1800"/>
                      </a:pPr>
                      <a:r>
                        <a:rPr b="1" sz="1200">
                          <a:latin typeface="+mn-lt"/>
                          <a:ea typeface="+mn-ea"/>
                          <a:cs typeface="+mn-cs"/>
                          <a:sym typeface="Helvetica"/>
                        </a:rPr>
                        <a:t>RNN Model</a:t>
                      </a:r>
                    </a:p>
                  </a:txBody>
                  <a:tcPr marL="0" marR="0" marT="0" marB="0" anchor="ctr" anchorCtr="0" horzOverflow="overflow"/>
                </a:tc>
                <a:tc rowSpan="2">
                  <a:txBody>
                    <a:bodyPr/>
                    <a:lstStyle/>
                    <a:p>
                      <a:pPr algn="ctr">
                        <a:defRPr b="1">
                          <a:latin typeface="+mn-lt"/>
                          <a:ea typeface="+mn-ea"/>
                          <a:cs typeface="+mn-cs"/>
                          <a:sym typeface="Helvetica"/>
                        </a:defRPr>
                      </a:pPr>
                      <a:r>
                        <a:t>True </a:t>
                      </a:r>
                    </a:p>
                    <a:p>
                      <a:pPr algn="ctr">
                        <a:defRPr b="1">
                          <a:latin typeface="+mn-lt"/>
                          <a:ea typeface="+mn-ea"/>
                          <a:cs typeface="+mn-cs"/>
                          <a:sym typeface="Helvetica"/>
                        </a:defRPr>
                      </a:pPr>
                      <a:r>
                        <a:t>Acceptance</a:t>
                      </a:r>
                    </a:p>
                  </a:txBody>
                  <a:tcPr marL="0" marR="0" marT="0" marB="0" anchor="ctr" anchorCtr="0" horzOverflow="overflow"/>
                </a:tc>
                <a:tc rowSpan="2">
                  <a:txBody>
                    <a:bodyPr/>
                    <a:lstStyle/>
                    <a:p>
                      <a:pPr algn="ctr">
                        <a:defRPr b="1">
                          <a:latin typeface="+mn-lt"/>
                          <a:ea typeface="+mn-ea"/>
                          <a:cs typeface="+mn-cs"/>
                          <a:sym typeface="Helvetica"/>
                        </a:defRPr>
                      </a:pPr>
                      <a:r>
                        <a:t>False </a:t>
                      </a:r>
                    </a:p>
                    <a:p>
                      <a:pPr algn="ctr">
                        <a:defRPr b="1">
                          <a:latin typeface="+mn-lt"/>
                          <a:ea typeface="+mn-ea"/>
                          <a:cs typeface="+mn-cs"/>
                          <a:sym typeface="Helvetica"/>
                        </a:defRPr>
                      </a:pPr>
                      <a:r>
                        <a:t>Acceptance</a:t>
                      </a:r>
                    </a:p>
                  </a:txBody>
                  <a:tcPr marL="0" marR="0" marT="0" marB="0" anchor="ctr" anchorCtr="0" horzOverflow="overflow"/>
                </a:tc>
                <a:tc gridSpan="2">
                  <a:txBody>
                    <a:bodyPr/>
                    <a:lstStyle/>
                    <a:p>
                      <a:pPr algn="ctr">
                        <a:defRPr sz="1800"/>
                      </a:pPr>
                      <a:r>
                        <a:rPr b="1" sz="1200">
                          <a:latin typeface="+mn-lt"/>
                          <a:ea typeface="+mn-ea"/>
                          <a:cs typeface="+mn-cs"/>
                          <a:sym typeface="Helvetica"/>
                        </a:rPr>
                        <a:t>Latency</a:t>
                      </a:r>
                    </a:p>
                  </a:txBody>
                  <a:tcPr marL="0" marR="0" marT="0" marB="0" anchor="ctr" anchorCtr="0" horzOverflow="overflow"/>
                </a:tc>
                <a:tc hMerge="1">
                  <a:tcPr/>
                </a:tc>
                <a:tc gridSpan="2">
                  <a:txBody>
                    <a:bodyPr/>
                    <a:lstStyle/>
                    <a:p>
                      <a:pPr algn="ctr">
                        <a:defRPr sz="1800"/>
                      </a:pPr>
                      <a:r>
                        <a:rPr b="1" sz="1200">
                          <a:latin typeface="+mn-lt"/>
                          <a:ea typeface="+mn-ea"/>
                          <a:cs typeface="+mn-cs"/>
                          <a:sym typeface="Helvetica"/>
                        </a:rPr>
                        <a:t>Footprint</a:t>
                      </a:r>
                    </a:p>
                  </a:txBody>
                  <a:tcPr marL="0" marR="0" marT="0" marB="0" anchor="ctr" anchorCtr="0" horzOverflow="overflow"/>
                </a:tc>
                <a:tc hMerge="1">
                  <a:tcPr/>
                </a:tc>
              </a:tr>
              <a:tr h="638303">
                <a:tc vMerge="1">
                  <a:tcPr/>
                </a:tc>
                <a:tc vMerge="1">
                  <a:tcPr/>
                </a:tc>
                <a:tc vMerge="1">
                  <a:tcPr/>
                </a:tc>
                <a:tc>
                  <a:txBody>
                    <a:bodyPr/>
                    <a:lstStyle/>
                    <a:p>
                      <a:pPr algn="ctr">
                        <a:defRPr b="1">
                          <a:latin typeface="+mn-lt"/>
                          <a:ea typeface="+mn-ea"/>
                          <a:cs typeface="+mn-cs"/>
                          <a:sym typeface="Helvetica"/>
                        </a:defRPr>
                      </a:pPr>
                      <a:r>
                        <a:t>Training</a:t>
                      </a:r>
                    </a:p>
                    <a:p>
                      <a:pPr algn="ctr">
                        <a:defRPr b="1">
                          <a:latin typeface="+mn-lt"/>
                          <a:ea typeface="+mn-ea"/>
                          <a:cs typeface="+mn-cs"/>
                          <a:sym typeface="Helvetica"/>
                        </a:defRPr>
                      </a:pPr>
                      <a:r>
                        <a:t>Latency</a:t>
                      </a:r>
                    </a:p>
                  </a:txBody>
                  <a:tcPr marL="0" marR="0" marT="0" marB="0" anchor="ctr" anchorCtr="0" horzOverflow="overflow"/>
                </a:tc>
                <a:tc>
                  <a:txBody>
                    <a:bodyPr/>
                    <a:lstStyle/>
                    <a:p>
                      <a:pPr algn="ctr">
                        <a:defRPr sz="1800"/>
                      </a:pPr>
                      <a:r>
                        <a:rPr b="1" sz="1200">
                          <a:latin typeface="+mn-lt"/>
                          <a:ea typeface="+mn-ea"/>
                          <a:cs typeface="+mn-cs"/>
                          <a:sym typeface="Helvetica"/>
                        </a:rPr>
                        <a:t>Testing Latency</a:t>
                      </a:r>
                    </a:p>
                  </a:txBody>
                  <a:tcPr marL="0" marR="0" marT="0" marB="0" anchor="ctr" anchorCtr="0" horzOverflow="overflow"/>
                </a:tc>
                <a:tc>
                  <a:txBody>
                    <a:bodyPr/>
                    <a:lstStyle/>
                    <a:p>
                      <a:pPr algn="ctr">
                        <a:defRPr sz="1800"/>
                      </a:pPr>
                      <a:r>
                        <a:rPr b="1" sz="1200">
                          <a:latin typeface="+mn-lt"/>
                          <a:ea typeface="+mn-ea"/>
                          <a:cs typeface="+mn-cs"/>
                          <a:sym typeface="Helvetica"/>
                        </a:rPr>
                        <a:t>Model Size</a:t>
                      </a:r>
                    </a:p>
                  </a:txBody>
                  <a:tcPr marL="0" marR="0" marT="0" marB="0" anchor="ctr" anchorCtr="0" horzOverflow="overflow"/>
                </a:tc>
                <a:tc>
                  <a:txBody>
                    <a:bodyPr/>
                    <a:lstStyle/>
                    <a:p>
                      <a:pPr algn="ctr">
                        <a:defRPr sz="1800"/>
                      </a:pPr>
                      <a:r>
                        <a:rPr b="1" sz="1200">
                          <a:latin typeface="+mn-lt"/>
                          <a:ea typeface="+mn-ea"/>
                          <a:cs typeface="+mn-cs"/>
                          <a:sym typeface="Helvetica"/>
                        </a:rPr>
                        <a:t>Memory Usage</a:t>
                      </a:r>
                    </a:p>
                  </a:txBody>
                  <a:tcPr marL="0" marR="0" marT="0" marB="0" anchor="ctr" anchorCtr="0" horzOverflow="overflow"/>
                </a:tc>
              </a:tr>
              <a:tr h="463400">
                <a:tc>
                  <a:txBody>
                    <a:bodyPr/>
                    <a:lstStyle/>
                    <a:p>
                      <a:pPr algn="ctr">
                        <a:defRPr sz="1800"/>
                      </a:pPr>
                      <a:r>
                        <a:rPr sz="1200">
                          <a:latin typeface="+mn-lt"/>
                          <a:ea typeface="+mn-ea"/>
                          <a:cs typeface="+mn-cs"/>
                          <a:sym typeface="Helvetica"/>
                        </a:rPr>
                        <a:t>GRU 2</a:t>
                      </a:r>
                    </a:p>
                  </a:txBody>
                  <a:tcPr marL="0" marR="0" marT="0" marB="0" anchor="ctr" anchorCtr="0" horzOverflow="overflow"/>
                </a:tc>
                <a:tc>
                  <a:txBody>
                    <a:bodyPr/>
                    <a:lstStyle/>
                    <a:p>
                      <a:pPr algn="ctr">
                        <a:defRPr sz="1800"/>
                      </a:pPr>
                      <a:r>
                        <a:rPr sz="1200">
                          <a:latin typeface="+mn-lt"/>
                          <a:ea typeface="+mn-ea"/>
                          <a:cs typeface="+mn-cs"/>
                          <a:sym typeface="Helvetica"/>
                        </a:rPr>
                        <a:t>0.915</a:t>
                      </a:r>
                    </a:p>
                  </a:txBody>
                  <a:tcPr marL="0" marR="0" marT="0" marB="0" anchor="ctr" anchorCtr="0" horzOverflow="overflow"/>
                </a:tc>
                <a:tc>
                  <a:txBody>
                    <a:bodyPr/>
                    <a:lstStyle/>
                    <a:p>
                      <a:pPr algn="ctr">
                        <a:defRPr sz="1800"/>
                      </a:pPr>
                      <a:r>
                        <a:rPr sz="1200">
                          <a:latin typeface="+mn-lt"/>
                          <a:ea typeface="+mn-ea"/>
                          <a:cs typeface="+mn-cs"/>
                          <a:sym typeface="Helvetica"/>
                        </a:rPr>
                        <a:t>0.002</a:t>
                      </a:r>
                    </a:p>
                  </a:txBody>
                  <a:tcPr marL="0" marR="0" marT="0" marB="0" anchor="ctr" anchorCtr="0" horzOverflow="overflow"/>
                </a:tc>
                <a:tc>
                  <a:txBody>
                    <a:bodyPr/>
                    <a:lstStyle/>
                    <a:p>
                      <a:pPr algn="ctr">
                        <a:defRPr sz="1800"/>
                      </a:pPr>
                      <a:r>
                        <a:rPr sz="1200">
                          <a:latin typeface="+mn-lt"/>
                          <a:ea typeface="+mn-ea"/>
                          <a:cs typeface="+mn-cs"/>
                          <a:sym typeface="Helvetica"/>
                        </a:rPr>
                        <a:t>161.879s</a:t>
                      </a:r>
                    </a:p>
                  </a:txBody>
                  <a:tcPr marL="0" marR="0" marT="0" marB="0" anchor="ctr" anchorCtr="0" horzOverflow="overflow"/>
                </a:tc>
                <a:tc>
                  <a:txBody>
                    <a:bodyPr/>
                    <a:lstStyle/>
                    <a:p>
                      <a:pPr algn="ctr">
                        <a:defRPr sz="1800"/>
                      </a:pPr>
                      <a:r>
                        <a:rPr sz="1200">
                          <a:latin typeface="+mn-lt"/>
                          <a:ea typeface="+mn-ea"/>
                          <a:cs typeface="+mn-cs"/>
                          <a:sym typeface="Helvetica"/>
                        </a:rPr>
                        <a:t>0.425s</a:t>
                      </a:r>
                    </a:p>
                  </a:txBody>
                  <a:tcPr marL="0" marR="0" marT="0" marB="0" anchor="ctr" anchorCtr="0" horzOverflow="overflow"/>
                </a:tc>
                <a:tc>
                  <a:txBody>
                    <a:bodyPr/>
                    <a:lstStyle/>
                    <a:p>
                      <a:pPr algn="ctr">
                        <a:defRPr sz="1800"/>
                      </a:pPr>
                      <a:r>
                        <a:rPr sz="1200">
                          <a:latin typeface="+mn-lt"/>
                          <a:ea typeface="+mn-ea"/>
                          <a:cs typeface="+mn-cs"/>
                          <a:sym typeface="Helvetica"/>
                        </a:rPr>
                        <a:t>12.562MB</a:t>
                      </a:r>
                    </a:p>
                  </a:txBody>
                  <a:tcPr marL="0" marR="0" marT="0" marB="0" anchor="ctr" anchorCtr="0" horzOverflow="overflow"/>
                </a:tc>
                <a:tc>
                  <a:txBody>
                    <a:bodyPr/>
                    <a:lstStyle/>
                    <a:p>
                      <a:pPr algn="ctr">
                        <a:defRPr sz="1800"/>
                      </a:pPr>
                      <a:r>
                        <a:rPr b="1" sz="1200">
                          <a:latin typeface="+mn-lt"/>
                          <a:ea typeface="+mn-ea"/>
                          <a:cs typeface="+mn-cs"/>
                          <a:sym typeface="Helvetica"/>
                        </a:rPr>
                        <a:t>12.078MB</a:t>
                      </a:r>
                    </a:p>
                  </a:txBody>
                  <a:tcPr marL="0" marR="0" marT="0" marB="0" anchor="ctr" anchorCtr="0" horzOverflow="overflow"/>
                </a:tc>
              </a:tr>
              <a:tr h="463400">
                <a:tc>
                  <a:txBody>
                    <a:bodyPr/>
                    <a:lstStyle/>
                    <a:p>
                      <a:pPr algn="ctr">
                        <a:defRPr sz="1800"/>
                      </a:pPr>
                      <a:r>
                        <a:rPr sz="1200">
                          <a:latin typeface="+mn-lt"/>
                          <a:ea typeface="+mn-ea"/>
                          <a:cs typeface="+mn-cs"/>
                          <a:sym typeface="Helvetica"/>
                        </a:rPr>
                        <a:t>BiRNN 1</a:t>
                      </a:r>
                    </a:p>
                  </a:txBody>
                  <a:tcPr marL="0" marR="0" marT="0" marB="0" anchor="ctr" anchorCtr="0" horzOverflow="overflow"/>
                </a:tc>
                <a:tc>
                  <a:txBody>
                    <a:bodyPr/>
                    <a:lstStyle/>
                    <a:p>
                      <a:pPr algn="ctr">
                        <a:defRPr sz="1800"/>
                      </a:pPr>
                      <a:r>
                        <a:rPr sz="1200">
                          <a:latin typeface="+mn-lt"/>
                          <a:ea typeface="+mn-ea"/>
                          <a:cs typeface="+mn-cs"/>
                          <a:sym typeface="Helvetica"/>
                        </a:rPr>
                        <a:t>0.937</a:t>
                      </a:r>
                    </a:p>
                  </a:txBody>
                  <a:tcPr marL="0" marR="0" marT="0" marB="0" anchor="ctr" anchorCtr="0" horzOverflow="overflow"/>
                </a:tc>
                <a:tc>
                  <a:txBody>
                    <a:bodyPr/>
                    <a:lstStyle/>
                    <a:p>
                      <a:pPr algn="ctr">
                        <a:defRPr sz="1800"/>
                      </a:pPr>
                      <a:r>
                        <a:rPr sz="1200">
                          <a:latin typeface="+mn-lt"/>
                          <a:ea typeface="+mn-ea"/>
                          <a:cs typeface="+mn-cs"/>
                          <a:sym typeface="Helvetica"/>
                        </a:rPr>
                        <a:t>0.0015</a:t>
                      </a:r>
                    </a:p>
                  </a:txBody>
                  <a:tcPr marL="0" marR="0" marT="0" marB="0" anchor="ctr" anchorCtr="0" horzOverflow="overflow"/>
                </a:tc>
                <a:tc>
                  <a:txBody>
                    <a:bodyPr/>
                    <a:lstStyle/>
                    <a:p>
                      <a:pPr algn="ctr">
                        <a:defRPr sz="1800"/>
                      </a:pPr>
                      <a:r>
                        <a:rPr sz="1200">
                          <a:latin typeface="+mn-lt"/>
                          <a:ea typeface="+mn-ea"/>
                          <a:cs typeface="+mn-cs"/>
                          <a:sym typeface="Helvetica"/>
                        </a:rPr>
                        <a:t>177.006s</a:t>
                      </a:r>
                    </a:p>
                  </a:txBody>
                  <a:tcPr marL="0" marR="0" marT="0" marB="0" anchor="ctr" anchorCtr="0" horzOverflow="overflow"/>
                </a:tc>
                <a:tc>
                  <a:txBody>
                    <a:bodyPr/>
                    <a:lstStyle/>
                    <a:p>
                      <a:pPr algn="ctr">
                        <a:defRPr sz="1800"/>
                      </a:pPr>
                      <a:r>
                        <a:rPr sz="1200">
                          <a:latin typeface="+mn-lt"/>
                          <a:ea typeface="+mn-ea"/>
                          <a:cs typeface="+mn-cs"/>
                          <a:sym typeface="Helvetica"/>
                        </a:rPr>
                        <a:t>0.508s</a:t>
                      </a:r>
                    </a:p>
                  </a:txBody>
                  <a:tcPr marL="0" marR="0" marT="0" marB="0" anchor="ctr" anchorCtr="0" horzOverflow="overflow"/>
                </a:tc>
                <a:tc>
                  <a:txBody>
                    <a:bodyPr/>
                    <a:lstStyle/>
                    <a:p>
                      <a:pPr algn="ctr">
                        <a:defRPr sz="1800"/>
                      </a:pPr>
                      <a:r>
                        <a:rPr sz="1200">
                          <a:latin typeface="+mn-lt"/>
                          <a:ea typeface="+mn-ea"/>
                          <a:cs typeface="+mn-cs"/>
                          <a:sym typeface="Helvetica"/>
                        </a:rPr>
                        <a:t>23.651MB</a:t>
                      </a:r>
                    </a:p>
                  </a:txBody>
                  <a:tcPr marL="0" marR="0" marT="0" marB="0" anchor="ctr" anchorCtr="0" horzOverflow="overflow"/>
                </a:tc>
                <a:tc>
                  <a:txBody>
                    <a:bodyPr/>
                    <a:lstStyle/>
                    <a:p>
                      <a:pPr algn="ctr">
                        <a:defRPr sz="1800"/>
                      </a:pPr>
                      <a:r>
                        <a:rPr sz="1200">
                          <a:latin typeface="+mn-lt"/>
                          <a:ea typeface="+mn-ea"/>
                          <a:cs typeface="+mn-cs"/>
                          <a:sym typeface="Helvetica"/>
                        </a:rPr>
                        <a:t>89.93MB</a:t>
                      </a:r>
                    </a:p>
                  </a:txBody>
                  <a:tcPr marL="0" marR="0" marT="0" marB="0" anchor="ctr" anchorCtr="0" horzOverflow="overflow"/>
                </a:tc>
              </a:tr>
              <a:tr h="463400">
                <a:tc>
                  <a:txBody>
                    <a:bodyPr/>
                    <a:lstStyle/>
                    <a:p>
                      <a:pPr algn="ctr">
                        <a:defRPr sz="1800"/>
                      </a:pPr>
                      <a:r>
                        <a:rPr sz="1200">
                          <a:latin typeface="+mn-lt"/>
                          <a:ea typeface="+mn-ea"/>
                          <a:cs typeface="+mn-cs"/>
                          <a:sym typeface="Helvetica"/>
                        </a:rPr>
                        <a:t>CRNN 1</a:t>
                      </a:r>
                    </a:p>
                  </a:txBody>
                  <a:tcPr marL="0" marR="0" marT="0" marB="0" anchor="ctr" anchorCtr="0" horzOverflow="overflow"/>
                </a:tc>
                <a:tc>
                  <a:txBody>
                    <a:bodyPr/>
                    <a:lstStyle/>
                    <a:p>
                      <a:pPr algn="ctr">
                        <a:defRPr sz="1800"/>
                      </a:pPr>
                      <a:r>
                        <a:rPr sz="1200">
                          <a:latin typeface="+mn-lt"/>
                          <a:ea typeface="+mn-ea"/>
                          <a:cs typeface="+mn-cs"/>
                          <a:sym typeface="Helvetica"/>
                        </a:rPr>
                        <a:t>0.953</a:t>
                      </a:r>
                    </a:p>
                  </a:txBody>
                  <a:tcPr marL="0" marR="0" marT="0" marB="0" anchor="ctr" anchorCtr="0" horzOverflow="overflow"/>
                </a:tc>
                <a:tc>
                  <a:txBody>
                    <a:bodyPr/>
                    <a:lstStyle/>
                    <a:p>
                      <a:pPr algn="ctr">
                        <a:defRPr sz="1800"/>
                      </a:pPr>
                      <a:r>
                        <a:rPr b="1" sz="1200">
                          <a:latin typeface="+mn-lt"/>
                          <a:ea typeface="+mn-ea"/>
                          <a:cs typeface="+mn-cs"/>
                          <a:sym typeface="Helvetica"/>
                        </a:rPr>
                        <a:t>0.0011</a:t>
                      </a:r>
                    </a:p>
                  </a:txBody>
                  <a:tcPr marL="0" marR="0" marT="0" marB="0" anchor="ctr" anchorCtr="0" horzOverflow="overflow"/>
                </a:tc>
                <a:tc>
                  <a:txBody>
                    <a:bodyPr/>
                    <a:lstStyle/>
                    <a:p>
                      <a:pPr algn="ctr">
                        <a:defRPr sz="1800"/>
                      </a:pPr>
                      <a:r>
                        <a:rPr b="1" sz="1200">
                          <a:latin typeface="+mn-lt"/>
                          <a:ea typeface="+mn-ea"/>
                          <a:cs typeface="+mn-cs"/>
                          <a:sym typeface="Helvetica"/>
                        </a:rPr>
                        <a:t>90.861s</a:t>
                      </a:r>
                    </a:p>
                  </a:txBody>
                  <a:tcPr marL="0" marR="0" marT="0" marB="0" anchor="ctr" anchorCtr="0" horzOverflow="overflow"/>
                </a:tc>
                <a:tc>
                  <a:txBody>
                    <a:bodyPr/>
                    <a:lstStyle/>
                    <a:p>
                      <a:pPr algn="ctr">
                        <a:defRPr sz="1800"/>
                      </a:pPr>
                      <a:r>
                        <a:rPr b="1" sz="1200">
                          <a:latin typeface="+mn-lt"/>
                          <a:ea typeface="+mn-ea"/>
                          <a:cs typeface="+mn-cs"/>
                          <a:sym typeface="Helvetica"/>
                        </a:rPr>
                        <a:t>0.207s</a:t>
                      </a:r>
                    </a:p>
                  </a:txBody>
                  <a:tcPr marL="0" marR="0" marT="0" marB="0" anchor="ctr" anchorCtr="0" horzOverflow="overflow"/>
                </a:tc>
                <a:tc>
                  <a:txBody>
                    <a:bodyPr/>
                    <a:lstStyle/>
                    <a:p>
                      <a:pPr algn="ctr">
                        <a:defRPr sz="1800"/>
                      </a:pPr>
                      <a:r>
                        <a:rPr b="1" sz="1200">
                          <a:latin typeface="+mn-lt"/>
                          <a:ea typeface="+mn-ea"/>
                          <a:cs typeface="+mn-cs"/>
                          <a:sym typeface="Helvetica"/>
                        </a:rPr>
                        <a:t>7.412MB</a:t>
                      </a:r>
                    </a:p>
                  </a:txBody>
                  <a:tcPr marL="0" marR="0" marT="0" marB="0" anchor="ctr" anchorCtr="0" horzOverflow="overflow"/>
                </a:tc>
                <a:tc>
                  <a:txBody>
                    <a:bodyPr/>
                    <a:lstStyle/>
                    <a:p>
                      <a:pPr algn="ctr">
                        <a:defRPr sz="1800"/>
                      </a:pPr>
                      <a:r>
                        <a:rPr sz="1200">
                          <a:latin typeface="+mn-lt"/>
                          <a:ea typeface="+mn-ea"/>
                          <a:cs typeface="+mn-cs"/>
                          <a:sym typeface="Helvetica"/>
                        </a:rPr>
                        <a:t>196.312MB</a:t>
                      </a:r>
                    </a:p>
                  </a:txBody>
                  <a:tcPr marL="0" marR="0" marT="0" marB="0" anchor="ctr" anchorCtr="0" horzOverflow="overflow"/>
                </a:tc>
              </a:tr>
              <a:tr h="463400">
                <a:tc>
                  <a:txBody>
                    <a:bodyPr/>
                    <a:lstStyle/>
                    <a:p>
                      <a:pPr algn="ctr">
                        <a:defRPr sz="1800"/>
                      </a:pPr>
                      <a:r>
                        <a:rPr sz="1200">
                          <a:latin typeface="+mn-lt"/>
                          <a:ea typeface="+mn-ea"/>
                          <a:cs typeface="+mn-cs"/>
                          <a:sym typeface="Helvetica"/>
                        </a:rPr>
                        <a:t>CRNN 2</a:t>
                      </a:r>
                    </a:p>
                  </a:txBody>
                  <a:tcPr marL="0" marR="0" marT="0" marB="0" anchor="ctr" anchorCtr="0" horzOverflow="overflow"/>
                </a:tc>
                <a:tc>
                  <a:txBody>
                    <a:bodyPr/>
                    <a:lstStyle/>
                    <a:p>
                      <a:pPr algn="ctr">
                        <a:defRPr sz="1800"/>
                      </a:pPr>
                      <a:r>
                        <a:rPr b="1" sz="1200">
                          <a:latin typeface="+mn-lt"/>
                          <a:ea typeface="+mn-ea"/>
                          <a:cs typeface="+mn-cs"/>
                          <a:sym typeface="Helvetica"/>
                        </a:rPr>
                        <a:t>0.954</a:t>
                      </a:r>
                    </a:p>
                  </a:txBody>
                  <a:tcPr marL="0" marR="0" marT="0" marB="0" anchor="ctr" anchorCtr="0" horzOverflow="overflow"/>
                </a:tc>
                <a:tc>
                  <a:txBody>
                    <a:bodyPr/>
                    <a:lstStyle/>
                    <a:p>
                      <a:pPr algn="ctr">
                        <a:defRPr sz="1800"/>
                      </a:pPr>
                      <a:r>
                        <a:rPr b="1" sz="1200">
                          <a:latin typeface="+mn-lt"/>
                          <a:ea typeface="+mn-ea"/>
                          <a:cs typeface="+mn-cs"/>
                          <a:sym typeface="Helvetica"/>
                        </a:rPr>
                        <a:t>0.0011</a:t>
                      </a:r>
                    </a:p>
                  </a:txBody>
                  <a:tcPr marL="0" marR="0" marT="0" marB="0" anchor="ctr" anchorCtr="0" horzOverflow="overflow"/>
                </a:tc>
                <a:tc>
                  <a:txBody>
                    <a:bodyPr/>
                    <a:lstStyle/>
                    <a:p>
                      <a:pPr algn="ctr">
                        <a:defRPr sz="1800"/>
                      </a:pPr>
                      <a:r>
                        <a:rPr sz="1200">
                          <a:latin typeface="+mn-lt"/>
                          <a:ea typeface="+mn-ea"/>
                          <a:cs typeface="+mn-cs"/>
                          <a:sym typeface="Helvetica"/>
                        </a:rPr>
                        <a:t>213.113s</a:t>
                      </a:r>
                    </a:p>
                  </a:txBody>
                  <a:tcPr marL="0" marR="0" marT="0" marB="0" anchor="ctr" anchorCtr="0" horzOverflow="overflow"/>
                </a:tc>
                <a:tc>
                  <a:txBody>
                    <a:bodyPr/>
                    <a:lstStyle/>
                    <a:p>
                      <a:pPr algn="ctr">
                        <a:defRPr sz="1800"/>
                      </a:pPr>
                      <a:r>
                        <a:rPr sz="1200">
                          <a:latin typeface="+mn-lt"/>
                          <a:ea typeface="+mn-ea"/>
                          <a:cs typeface="+mn-cs"/>
                          <a:sym typeface="Helvetica"/>
                        </a:rPr>
                        <a:t>0.342s</a:t>
                      </a:r>
                    </a:p>
                  </a:txBody>
                  <a:tcPr marL="0" marR="0" marT="0" marB="0" anchor="ctr" anchorCtr="0" horzOverflow="overflow"/>
                </a:tc>
                <a:tc>
                  <a:txBody>
                    <a:bodyPr/>
                    <a:lstStyle/>
                    <a:p>
                      <a:pPr algn="ctr">
                        <a:defRPr sz="1800"/>
                      </a:pPr>
                      <a:r>
                        <a:rPr sz="1200">
                          <a:latin typeface="+mn-lt"/>
                          <a:ea typeface="+mn-ea"/>
                          <a:cs typeface="+mn-cs"/>
                          <a:sym typeface="Helvetica"/>
                        </a:rPr>
                        <a:t>36.717MB</a:t>
                      </a:r>
                    </a:p>
                  </a:txBody>
                  <a:tcPr marL="0" marR="0" marT="0" marB="0" anchor="ctr" anchorCtr="0" horzOverflow="overflow"/>
                </a:tc>
                <a:tc>
                  <a:txBody>
                    <a:bodyPr/>
                    <a:lstStyle/>
                    <a:p>
                      <a:pPr algn="ctr">
                        <a:defRPr sz="1800"/>
                      </a:pPr>
                      <a:r>
                        <a:rPr sz="1200">
                          <a:latin typeface="+mn-lt"/>
                          <a:ea typeface="+mn-ea"/>
                          <a:cs typeface="+mn-cs"/>
                          <a:sym typeface="Helvetica"/>
                        </a:rPr>
                        <a:t>23.688MB</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13"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Deliverable</a:t>
            </a:r>
          </a:p>
        </p:txBody>
      </p:sp>
      <p:sp>
        <p:nvSpPr>
          <p:cNvPr id="314"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15"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Final Deliverables </a:t>
            </a:r>
            <a:r>
              <a:rPr b="0" u="none"/>
              <a:t>: </a:t>
            </a:r>
          </a:p>
          <a:p>
            <a:pPr>
              <a:defRPr sz="1200">
                <a:solidFill>
                  <a:srgbClr val="0E4094"/>
                </a:solidFill>
                <a:latin typeface="+mj-lt"/>
                <a:ea typeface="+mj-ea"/>
                <a:cs typeface="+mj-cs"/>
                <a:sym typeface="Calibri"/>
              </a:defRPr>
            </a:pPr>
            <a:r>
              <a:t>      (Discuss in the form of bullets, what are the next steps to complete the solution, any road blocks / bottlenecks, any support needed from SRIB)</a:t>
            </a:r>
          </a:p>
        </p:txBody>
      </p:sp>
      <p:sp>
        <p:nvSpPr>
          <p:cNvPr id="316" name="TextBox 5"/>
          <p:cNvSpPr txBox="1"/>
          <p:nvPr/>
        </p:nvSpPr>
        <p:spPr>
          <a:xfrm>
            <a:off x="-5" y="3727286"/>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IP / Paper Publication Plan </a:t>
            </a:r>
            <a:r>
              <a:rPr b="0" u="none"/>
              <a:t>: </a:t>
            </a:r>
          </a:p>
          <a:p>
            <a:pPr>
              <a:defRPr sz="1200">
                <a:solidFill>
                  <a:srgbClr val="0E4094"/>
                </a:solidFill>
                <a:latin typeface="+mj-lt"/>
                <a:ea typeface="+mj-ea"/>
                <a:cs typeface="+mj-cs"/>
                <a:sym typeface="Calibri"/>
              </a:defRPr>
            </a:pPr>
            <a:r>
              <a:t>      (Details of papers / patentable ideas / innovative aspects that can lead to patentable ideas)</a:t>
            </a:r>
          </a:p>
        </p:txBody>
      </p:sp>
      <p:pic>
        <p:nvPicPr>
          <p:cNvPr id="317" name="Picture 7" descr="Picture 7"/>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318" name="Experiment and Improve on the CRNN 2 model, the current best performing model.…"/>
          <p:cNvSpPr txBox="1"/>
          <p:nvPr/>
        </p:nvSpPr>
        <p:spPr>
          <a:xfrm>
            <a:off x="707893" y="1867716"/>
            <a:ext cx="8382607" cy="6251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2" indent="-180472">
              <a:buSzPct val="100000"/>
              <a:buChar char="•"/>
              <a:defRPr>
                <a:latin typeface="+mj-lt"/>
                <a:ea typeface="+mj-ea"/>
                <a:cs typeface="+mj-cs"/>
                <a:sym typeface="Calibri"/>
              </a:defRPr>
            </a:pPr>
            <a:r>
              <a:t>Experiment and Improve on the CRNN 2 model, the current best performing model.</a:t>
            </a:r>
          </a:p>
          <a:p>
            <a:pPr marL="180472" indent="-180472">
              <a:buSzPct val="100000"/>
              <a:buChar char="•"/>
              <a:defRPr>
                <a:latin typeface="+mj-lt"/>
                <a:ea typeface="+mj-ea"/>
                <a:cs typeface="+mj-cs"/>
                <a:sym typeface="Calibri"/>
              </a:defRPr>
            </a:pPr>
            <a:r>
              <a:t>Test the model on standard datasets (For Example, Google Speech Commands Dataset).</a:t>
            </a:r>
          </a:p>
        </p:txBody>
      </p:sp>
      <p:sp>
        <p:nvSpPr>
          <p:cNvPr id="319" name="Build a Continual Learning Model on top of CRNN 2 to adapt for practical situations.…"/>
          <p:cNvSpPr txBox="1"/>
          <p:nvPr/>
        </p:nvSpPr>
        <p:spPr>
          <a:xfrm>
            <a:off x="707892" y="4753173"/>
            <a:ext cx="10313653" cy="9172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2" indent="-180472">
              <a:buSzPct val="100000"/>
              <a:buChar char="•"/>
              <a:defRPr>
                <a:latin typeface="+mj-lt"/>
                <a:ea typeface="+mj-ea"/>
                <a:cs typeface="+mj-cs"/>
                <a:sym typeface="Calibri"/>
              </a:defRPr>
            </a:pPr>
            <a:r>
              <a:t>Build a Continual Learning Model on top of CRNN 2 to adapt for practical situations.</a:t>
            </a:r>
          </a:p>
          <a:p>
            <a:pPr marL="180472" indent="-180472">
              <a:buSzPct val="100000"/>
              <a:buChar char="•"/>
              <a:defRPr>
                <a:latin typeface="+mj-lt"/>
                <a:ea typeface="+mj-ea"/>
                <a:cs typeface="+mj-cs"/>
                <a:sym typeface="Calibri"/>
              </a:defRPr>
            </a:pPr>
            <a:r>
              <a:t>Handle Catastrophic Forgetting during CL using Regularisation methods.</a:t>
            </a:r>
          </a:p>
          <a:p>
            <a:pPr marL="180472" indent="-180472">
              <a:buSzPct val="100000"/>
              <a:buChar char="•"/>
              <a:defRPr>
                <a:latin typeface="+mj-lt"/>
                <a:ea typeface="+mj-ea"/>
                <a:cs typeface="+mj-cs"/>
                <a:sym typeface="Calibri"/>
              </a:defRPr>
            </a:pPr>
            <a:r>
              <a:t>Collect datasets in local languages and dialects to enhance the performance in languages other than English.</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22"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Deliverable</a:t>
            </a:r>
          </a:p>
        </p:txBody>
      </p:sp>
      <p:sp>
        <p:nvSpPr>
          <p:cNvPr id="323"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24" name="TextBox 18"/>
          <p:cNvSpPr txBox="1"/>
          <p:nvPr/>
        </p:nvSpPr>
        <p:spPr>
          <a:xfrm>
            <a:off x="-3" y="806512"/>
            <a:ext cx="12192007" cy="502301"/>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KPIs delivered/Expectations Met: </a:t>
            </a:r>
          </a:p>
          <a:p>
            <a:pPr>
              <a:defRPr sz="1200">
                <a:solidFill>
                  <a:srgbClr val="0E4094"/>
                </a:solidFill>
                <a:latin typeface="+mj-lt"/>
                <a:ea typeface="+mj-ea"/>
                <a:cs typeface="+mj-cs"/>
                <a:sym typeface="Calibri"/>
              </a:defRPr>
            </a:pPr>
            <a:r>
              <a:t>  (Planned Expectations shared in Work-let vs Delivered Results) </a:t>
            </a:r>
          </a:p>
        </p:txBody>
      </p:sp>
      <p:pic>
        <p:nvPicPr>
          <p:cNvPr id="325" name="Picture 7" descr="Picture 7"/>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326" name="Collected Audio Dataset with 50 keywords…"/>
          <p:cNvSpPr txBox="1"/>
          <p:nvPr/>
        </p:nvSpPr>
        <p:spPr>
          <a:xfrm>
            <a:off x="591191" y="2266825"/>
            <a:ext cx="9877836" cy="17935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80472" indent="-180472">
              <a:buSzPct val="100000"/>
              <a:buChar char="•"/>
              <a:defRPr>
                <a:latin typeface="+mj-lt"/>
                <a:ea typeface="+mj-ea"/>
                <a:cs typeface="+mj-cs"/>
                <a:sym typeface="Calibri"/>
              </a:defRPr>
            </a:pPr>
            <a:r>
              <a:t>Collected Audio Dataset with 50 keywords</a:t>
            </a:r>
          </a:p>
          <a:p>
            <a:pPr marL="180472" indent="-180472">
              <a:buSzPct val="100000"/>
              <a:buChar char="•"/>
              <a:defRPr>
                <a:latin typeface="+mj-lt"/>
                <a:ea typeface="+mj-ea"/>
                <a:cs typeface="+mj-cs"/>
                <a:sym typeface="Calibri"/>
              </a:defRPr>
            </a:pPr>
            <a:r>
              <a:t>Tested on different RNN models with LSTM, GRU, BiRNN and CRNN models</a:t>
            </a:r>
          </a:p>
          <a:p>
            <a:pPr marL="180472" indent="-180472">
              <a:buSzPct val="100000"/>
              <a:buChar char="•"/>
              <a:defRPr>
                <a:latin typeface="+mj-lt"/>
                <a:ea typeface="+mj-ea"/>
                <a:cs typeface="+mj-cs"/>
                <a:sym typeface="Calibri"/>
              </a:defRPr>
            </a:pPr>
            <a:r>
              <a:t>Augmented the Dataset using audiomentations</a:t>
            </a:r>
          </a:p>
          <a:p>
            <a:pPr marL="180472" indent="-180472">
              <a:buSzPct val="100000"/>
              <a:buChar char="•"/>
              <a:defRPr>
                <a:latin typeface="+mj-lt"/>
                <a:ea typeface="+mj-ea"/>
                <a:cs typeface="+mj-cs"/>
                <a:sym typeface="Calibri"/>
              </a:defRPr>
            </a:pPr>
            <a:r>
              <a:t>Calculated Training and Testing Evaluation Metrics</a:t>
            </a:r>
          </a:p>
          <a:p>
            <a:pPr marL="180472" indent="-180472">
              <a:buSzPct val="100000"/>
              <a:buChar char="•"/>
              <a:defRPr>
                <a:latin typeface="+mj-lt"/>
                <a:ea typeface="+mj-ea"/>
                <a:cs typeface="+mj-cs"/>
                <a:sym typeface="Calibri"/>
              </a:defRPr>
            </a:pPr>
            <a:r>
              <a:t>Calculated True Acceptance, False Acceptance, Latency and Footprint(Model Size and Memory Usage) for the best performing models on the dataset.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29"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Work-let Closure Details</a:t>
            </a:r>
          </a:p>
        </p:txBody>
      </p:sp>
      <p:sp>
        <p:nvSpPr>
          <p:cNvPr id="330"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pic>
        <p:nvPicPr>
          <p:cNvPr id="331" name="Picture 9" descr="Picture 9"/>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332" name="TextBox 14"/>
          <p:cNvSpPr txBox="1"/>
          <p:nvPr/>
        </p:nvSpPr>
        <p:spPr>
          <a:xfrm>
            <a:off x="-3" y="798941"/>
            <a:ext cx="12192007" cy="300590"/>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marL="285750" indent="-285750">
              <a:buSzPct val="100000"/>
              <a:buFont typeface="Arial"/>
              <a:buChar char="•"/>
              <a:defRPr b="1" sz="1600" u="sng">
                <a:solidFill>
                  <a:srgbClr val="0E4094"/>
                </a:solidFill>
                <a:latin typeface="+mj-lt"/>
                <a:ea typeface="+mj-ea"/>
                <a:cs typeface="+mj-cs"/>
                <a:sym typeface="Calibri"/>
              </a:defRPr>
            </a:lvl1pPr>
          </a:lstStyle>
          <a:p>
            <a:pPr/>
            <a:r>
              <a:t>Code Upload details:</a:t>
            </a:r>
          </a:p>
        </p:txBody>
      </p:sp>
      <p:graphicFrame>
        <p:nvGraphicFramePr>
          <p:cNvPr id="333" name="Table 1"/>
          <p:cNvGraphicFramePr/>
          <p:nvPr/>
        </p:nvGraphicFramePr>
        <p:xfrm>
          <a:off x="690880" y="1477828"/>
          <a:ext cx="10454169" cy="146349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595808"/>
                <a:gridCol w="5858361"/>
              </a:tblGrid>
              <a:tr h="184874">
                <a:tc>
                  <a:txBody>
                    <a:bodyPr/>
                    <a:lstStyle/>
                    <a:p>
                      <a:pPr algn="ctr">
                        <a:defRPr b="0" sz="1800">
                          <a:solidFill>
                            <a:srgbClr val="000000"/>
                          </a:solidFill>
                        </a:defRPr>
                      </a:pPr>
                      <a:r>
                        <a:rPr b="1" sz="1400">
                          <a:solidFill>
                            <a:srgbClr val="FFFFFF"/>
                          </a:solidFill>
                        </a:rPr>
                        <a:t>Items</a:t>
                      </a:r>
                    </a:p>
                  </a:txBody>
                  <a:tcPr marL="45720" marR="45720" marT="45720" marB="45720" anchor="ctr" anchorCtr="0" horzOverflow="overflow">
                    <a:solidFill>
                      <a:schemeClr val="accent1"/>
                    </a:solidFill>
                  </a:tcPr>
                </a:tc>
                <a:tc>
                  <a:txBody>
                    <a:bodyPr/>
                    <a:lstStyle/>
                    <a:p>
                      <a:pPr algn="ctr">
                        <a:defRPr b="0" sz="1800">
                          <a:solidFill>
                            <a:srgbClr val="000000"/>
                          </a:solidFill>
                        </a:defRPr>
                      </a:pPr>
                      <a:r>
                        <a:rPr b="1" sz="1400">
                          <a:solidFill>
                            <a:srgbClr val="FFFFFF"/>
                          </a:solidFill>
                        </a:rPr>
                        <a:t>Details</a:t>
                      </a:r>
                    </a:p>
                  </a:txBody>
                  <a:tcPr marL="45720" marR="45720" marT="45720" marB="45720" anchor="ctr" anchorCtr="0" horzOverflow="overflow">
                    <a:solidFill>
                      <a:schemeClr val="accent1"/>
                    </a:solidFill>
                  </a:tcPr>
                </a:tc>
              </a:tr>
              <a:tr h="455855">
                <a:tc>
                  <a:txBody>
                    <a:bodyPr/>
                    <a:lstStyle/>
                    <a:p>
                      <a:pPr algn="ctr">
                        <a:defRPr sz="1800"/>
                      </a:pPr>
                      <a:r>
                        <a:rPr sz="1400">
                          <a:solidFill>
                            <a:srgbClr val="0E4094"/>
                          </a:solidFill>
                        </a:rPr>
                        <a:t>KLOC (Number OF Lines of codes in 000’s)  </a:t>
                      </a:r>
                    </a:p>
                  </a:txBody>
                  <a:tcPr marL="45720" marR="45720" marT="45720" marB="45720" anchor="ctr" anchorCtr="0" horzOverflow="overflow">
                    <a:solidFill>
                      <a:srgbClr val="D0DEEF"/>
                    </a:solidFill>
                  </a:tcPr>
                </a:tc>
                <a:tc>
                  <a:txBody>
                    <a:bodyPr/>
                    <a:lstStyle/>
                    <a:p>
                      <a:pPr algn="ctr">
                        <a:defRPr sz="1800"/>
                      </a:pPr>
                      <a:r>
                        <a:rPr sz="1400"/>
                        <a:t>2KLoC</a:t>
                      </a:r>
                    </a:p>
                  </a:txBody>
                  <a:tcPr marL="45720" marR="45720" marT="45720" marB="45720" anchor="ctr" anchorCtr="0" horzOverflow="overflow">
                    <a:solidFill>
                      <a:srgbClr val="D0DEEF"/>
                    </a:solidFill>
                  </a:tcPr>
                </a:tc>
              </a:tr>
              <a:tr h="318790">
                <a:tc>
                  <a:txBody>
                    <a:bodyPr/>
                    <a:lstStyle/>
                    <a:p>
                      <a:pPr algn="ctr">
                        <a:defRPr sz="1800"/>
                      </a:pPr>
                      <a:r>
                        <a:rPr sz="1400"/>
                        <a:t>Model and Algorithm details</a:t>
                      </a:r>
                    </a:p>
                  </a:txBody>
                  <a:tcPr marL="45720" marR="45720" marT="45720" marB="45720" anchor="ctr" anchorCtr="0" horzOverflow="overflow">
                    <a:solidFill>
                      <a:srgbClr val="E9EFF7"/>
                    </a:solidFill>
                  </a:tcPr>
                </a:tc>
                <a:tc>
                  <a:txBody>
                    <a:bodyPr/>
                    <a:lstStyle/>
                    <a:p>
                      <a:pPr algn="ctr">
                        <a:defRPr sz="1800"/>
                      </a:pPr>
                      <a:r>
                        <a:rPr sz="1400"/>
                        <a:t>Convolutional RNN Model with Conv1D and LSTM Layers </a:t>
                      </a:r>
                    </a:p>
                  </a:txBody>
                  <a:tcPr marL="45720" marR="45720" marT="45720" marB="45720" anchor="ctr" anchorCtr="0" horzOverflow="overflow">
                    <a:solidFill>
                      <a:srgbClr val="E9EFF7"/>
                    </a:solidFill>
                  </a:tcPr>
                </a:tc>
              </a:tr>
              <a:tr h="319098">
                <a:tc>
                  <a:txBody>
                    <a:bodyPr/>
                    <a:lstStyle/>
                    <a:p>
                      <a:pPr algn="ctr">
                        <a:defRPr sz="1800"/>
                      </a:pPr>
                      <a:r>
                        <a:rPr sz="1400"/>
                        <a:t>Is Mid review, end review report uploaded on Git ?</a:t>
                      </a:r>
                    </a:p>
                  </a:txBody>
                  <a:tcPr marL="45720" marR="45720" marT="45720" marB="45720" anchor="ctr" anchorCtr="0" horzOverflow="overflow">
                    <a:solidFill>
                      <a:srgbClr val="D0DEEF"/>
                    </a:solidFill>
                  </a:tcPr>
                </a:tc>
                <a:tc>
                  <a:txBody>
                    <a:bodyPr/>
                    <a:lstStyle/>
                    <a:p>
                      <a:pPr algn="ctr">
                        <a:defRPr sz="1800"/>
                      </a:pPr>
                      <a:r>
                        <a:rPr sz="1400"/>
                        <a:t>Yes</a:t>
                      </a:r>
                    </a:p>
                  </a:txBody>
                  <a:tcPr marL="45720" marR="45720" marT="45720" marB="45720" anchor="ctr" anchorCtr="0" horzOverflow="overflow">
                    <a:solidFill>
                      <a:srgbClr val="D0DEEF"/>
                    </a:solidFill>
                  </a:tcPr>
                </a:tc>
              </a:tr>
              <a:tr h="184874">
                <a:tc>
                  <a:txBody>
                    <a:bodyPr/>
                    <a:lstStyle/>
                    <a:p>
                      <a:pPr algn="ctr">
                        <a:defRPr sz="1800"/>
                      </a:pPr>
                      <a:r>
                        <a:rPr sz="1400"/>
                        <a:t>Link for Git</a:t>
                      </a:r>
                    </a:p>
                  </a:txBody>
                  <a:tcPr marL="45720" marR="45720" marT="45720" marB="45720" anchor="ctr" anchorCtr="0" horzOverflow="overflow">
                    <a:solidFill>
                      <a:srgbClr val="E9EFF7"/>
                    </a:solidFill>
                  </a:tcPr>
                </a:tc>
                <a:tc>
                  <a:txBody>
                    <a:bodyPr/>
                    <a:lstStyle/>
                    <a:p>
                      <a:pPr algn="ctr">
                        <a:defRPr sz="1400" u="sng">
                          <a:solidFill>
                            <a:srgbClr val="0000FF"/>
                          </a:solidFill>
                          <a:uFill>
                            <a:solidFill>
                              <a:srgbClr val="0000FF"/>
                            </a:solidFill>
                          </a:uFill>
                        </a:defRPr>
                      </a:pPr>
                      <a:r>
                        <a:rPr>
                          <a:hlinkClick r:id="rId3" invalidUrl="" action="" tgtFrame="" tooltip="" history="1" highlightClick="0" endSnd="0"/>
                        </a:rPr>
                        <a:t>Github Repo</a:t>
                      </a:r>
                    </a:p>
                  </a:txBody>
                  <a:tcPr marL="45720" marR="45720" marT="45720" marB="45720" anchor="ctr" anchorCtr="0" horzOverflow="overflow">
                    <a:solidFill>
                      <a:srgbClr val="E9EFF7"/>
                    </a:solidFill>
                  </a:tcPr>
                </a:tc>
              </a:tr>
            </a:tbl>
          </a:graphicData>
        </a:graphic>
      </p:graphicFrame>
      <p:sp>
        <p:nvSpPr>
          <p:cNvPr id="334" name="TextBox 8"/>
          <p:cNvSpPr txBox="1"/>
          <p:nvPr/>
        </p:nvSpPr>
        <p:spPr>
          <a:xfrm>
            <a:off x="-3" y="3547826"/>
            <a:ext cx="12192007" cy="300590"/>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marL="285750" indent="-285750">
              <a:buSzPct val="100000"/>
              <a:buFont typeface="Arial"/>
              <a:buChar char="•"/>
              <a:defRPr b="1" sz="1600" u="sng">
                <a:solidFill>
                  <a:srgbClr val="0E4094"/>
                </a:solidFill>
                <a:latin typeface="+mj-lt"/>
                <a:ea typeface="+mj-ea"/>
                <a:cs typeface="+mj-cs"/>
                <a:sym typeface="Calibri"/>
              </a:defRPr>
            </a:lvl1pPr>
          </a:lstStyle>
          <a:p>
            <a:pPr/>
            <a:r>
              <a:t>Data details (if applicable):</a:t>
            </a:r>
          </a:p>
        </p:txBody>
      </p:sp>
      <p:graphicFrame>
        <p:nvGraphicFramePr>
          <p:cNvPr id="335" name="Table 12"/>
          <p:cNvGraphicFramePr/>
          <p:nvPr/>
        </p:nvGraphicFramePr>
        <p:xfrm>
          <a:off x="690880" y="4394305"/>
          <a:ext cx="10454170" cy="183869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581114"/>
                <a:gridCol w="3025513"/>
                <a:gridCol w="2847542"/>
              </a:tblGrid>
              <a:tr h="306199">
                <a:tc>
                  <a:txBody>
                    <a:bodyPr/>
                    <a:lstStyle/>
                    <a:p>
                      <a:pPr algn="ctr">
                        <a:defRPr b="0" sz="1800">
                          <a:solidFill>
                            <a:srgbClr val="000000"/>
                          </a:solidFill>
                        </a:defRPr>
                      </a:pPr>
                      <a:r>
                        <a:rPr b="1" sz="1400">
                          <a:solidFill>
                            <a:srgbClr val="FFFFFF"/>
                          </a:solidFill>
                        </a:rPr>
                        <a:t>Items</a:t>
                      </a:r>
                    </a:p>
                  </a:txBody>
                  <a:tcPr marL="45720" marR="45720" marT="45720" marB="45720" anchor="ctr" anchorCtr="0" horzOverflow="overflow">
                    <a:solidFill>
                      <a:schemeClr val="accent1"/>
                    </a:solidFill>
                  </a:tcPr>
                </a:tc>
                <a:tc>
                  <a:txBody>
                    <a:bodyPr/>
                    <a:lstStyle/>
                    <a:p>
                      <a:pPr algn="ctr">
                        <a:defRPr b="0" sz="1800">
                          <a:solidFill>
                            <a:srgbClr val="000000"/>
                          </a:solidFill>
                        </a:defRPr>
                      </a:pPr>
                      <a:r>
                        <a:rPr b="1" sz="1400">
                          <a:solidFill>
                            <a:srgbClr val="FFFFFF"/>
                          </a:solidFill>
                        </a:rPr>
                        <a:t>Data folder 1</a:t>
                      </a:r>
                    </a:p>
                  </a:txBody>
                  <a:tcPr marL="45720" marR="45720" marT="45720" marB="45720" anchor="ctr" anchorCtr="0" horzOverflow="overflow">
                    <a:solidFill>
                      <a:schemeClr val="accent1"/>
                    </a:solidFill>
                  </a:tcPr>
                </a:tc>
                <a:tc>
                  <a:txBody>
                    <a:bodyPr/>
                    <a:lstStyle/>
                    <a:p>
                      <a:pPr algn="ctr">
                        <a:defRPr b="0" sz="1800">
                          <a:solidFill>
                            <a:srgbClr val="000000"/>
                          </a:solidFill>
                        </a:defRPr>
                      </a:pPr>
                      <a:r>
                        <a:rPr b="1" sz="1400">
                          <a:solidFill>
                            <a:srgbClr val="FFFFFF"/>
                          </a:solidFill>
                        </a:rPr>
                        <a:t>Data folder 2</a:t>
                      </a:r>
                    </a:p>
                  </a:txBody>
                  <a:tcPr marL="45720" marR="45720" marT="45720" marB="45720" anchor="ctr" anchorCtr="0" horzOverflow="overflow">
                    <a:solidFill>
                      <a:schemeClr val="accent1"/>
                    </a:solidFill>
                  </a:tcPr>
                </a:tc>
              </a:tr>
              <a:tr h="421873">
                <a:tc>
                  <a:txBody>
                    <a:bodyPr/>
                    <a:lstStyle/>
                    <a:p>
                      <a:pPr algn="ctr">
                        <a:defRPr sz="1800"/>
                      </a:pPr>
                      <a:r>
                        <a:rPr sz="1400">
                          <a:solidFill>
                            <a:srgbClr val="0E4094"/>
                          </a:solidFill>
                        </a:rPr>
                        <a:t>Name &amp; Type of Data (Audio/Image/Video)</a:t>
                      </a:r>
                    </a:p>
                  </a:txBody>
                  <a:tcPr marL="45720" marR="45720" marT="45720" marB="45720" anchor="ctr" anchorCtr="0" horzOverflow="overflow">
                    <a:solidFill>
                      <a:srgbClr val="D0DEEF"/>
                    </a:solidFill>
                  </a:tcPr>
                </a:tc>
                <a:tc>
                  <a:txBody>
                    <a:bodyPr/>
                    <a:lstStyle/>
                    <a:p>
                      <a:pPr algn="ctr">
                        <a:defRPr sz="1800"/>
                      </a:pPr>
                      <a:r>
                        <a:rPr sz="1400"/>
                        <a:t>Audio_Dataset_9</a:t>
                      </a:r>
                    </a:p>
                  </a:txBody>
                  <a:tcPr marL="45720" marR="45720" marT="45720" marB="45720" anchor="ctr" anchorCtr="0" horzOverflow="overflow">
                    <a:solidFill>
                      <a:srgbClr val="D0DEEF"/>
                    </a:solidFill>
                  </a:tcPr>
                </a:tc>
                <a:tc>
                  <a:txBody>
                    <a:bodyPr/>
                    <a:lstStyle/>
                    <a:p>
                      <a:pPr algn="ctr">
                        <a:defRPr sz="1800"/>
                      </a:pPr>
                      <a:r>
                        <a:rPr sz="1400"/>
                        <a:t>Audio_Dataset_10</a:t>
                      </a:r>
                    </a:p>
                  </a:txBody>
                  <a:tcPr marL="45720" marR="45720" marT="45720" marB="45720" anchor="ctr" anchorCtr="0" horzOverflow="overflow">
                    <a:solidFill>
                      <a:srgbClr val="D0DEEF"/>
                    </a:solidFill>
                  </a:tcPr>
                </a:tc>
              </a:tr>
              <a:tr h="295025">
                <a:tc>
                  <a:txBody>
                    <a:bodyPr/>
                    <a:lstStyle/>
                    <a:p>
                      <a:pPr algn="ctr">
                        <a:defRPr sz="1800"/>
                      </a:pPr>
                      <a:r>
                        <a:rPr sz="1400"/>
                        <a:t>Number of data points</a:t>
                      </a:r>
                    </a:p>
                  </a:txBody>
                  <a:tcPr marL="45720" marR="45720" marT="45720" marB="45720" anchor="ctr" anchorCtr="0" horzOverflow="overflow">
                    <a:solidFill>
                      <a:srgbClr val="E9EFF7"/>
                    </a:solidFill>
                  </a:tcPr>
                </a:tc>
                <a:tc>
                  <a:txBody>
                    <a:bodyPr/>
                    <a:lstStyle/>
                    <a:p>
                      <a:pPr algn="ctr">
                        <a:defRPr sz="1800"/>
                      </a:pPr>
                      <a:r>
                        <a:rPr sz="1400"/>
                        <a:t>5200 Audio Samples</a:t>
                      </a:r>
                    </a:p>
                  </a:txBody>
                  <a:tcPr marL="45720" marR="45720" marT="45720" marB="45720" anchor="ctr" anchorCtr="0" horzOverflow="overflow">
                    <a:solidFill>
                      <a:srgbClr val="E9EFF7"/>
                    </a:solidFill>
                  </a:tcPr>
                </a:tc>
                <a:tc>
                  <a:txBody>
                    <a:bodyPr/>
                    <a:lstStyle/>
                    <a:p>
                      <a:pPr algn="ctr">
                        <a:defRPr sz="1800"/>
                      </a:pPr>
                      <a:r>
                        <a:rPr sz="1400"/>
                        <a:t>52000 Audio Samples</a:t>
                      </a:r>
                    </a:p>
                  </a:txBody>
                  <a:tcPr marL="45720" marR="45720" marT="45720" marB="45720" anchor="ctr" anchorCtr="0" horzOverflow="overflow">
                    <a:solidFill>
                      <a:srgbClr val="E9EFF7"/>
                    </a:solidFill>
                  </a:tcPr>
                </a:tc>
              </a:tr>
              <a:tr h="522099">
                <a:tc>
                  <a:txBody>
                    <a:bodyPr/>
                    <a:lstStyle/>
                    <a:p>
                      <a:pPr algn="ctr">
                        <a:defRPr sz="1800"/>
                      </a:pPr>
                      <a:r>
                        <a:rPr sz="1400"/>
                        <a:t>Source of Data (self collected, Scrapped, available on open source)</a:t>
                      </a:r>
                    </a:p>
                  </a:txBody>
                  <a:tcPr marL="45720" marR="45720" marT="45720" marB="45720" anchor="ctr" anchorCtr="0" horzOverflow="overflow">
                    <a:solidFill>
                      <a:srgbClr val="D0DEEF"/>
                    </a:solidFill>
                  </a:tcPr>
                </a:tc>
                <a:tc>
                  <a:txBody>
                    <a:bodyPr/>
                    <a:lstStyle/>
                    <a:p>
                      <a:pPr algn="ctr">
                        <a:defRPr sz="1800"/>
                      </a:pPr>
                      <a:r>
                        <a:rPr sz="1400"/>
                        <a:t>Self collected</a:t>
                      </a:r>
                    </a:p>
                  </a:txBody>
                  <a:tcPr marL="45720" marR="45720" marT="45720" marB="45720" anchor="ctr" anchorCtr="0" horzOverflow="overflow">
                    <a:solidFill>
                      <a:srgbClr val="D0DEEF"/>
                    </a:solidFill>
                  </a:tcPr>
                </a:tc>
                <a:tc>
                  <a:txBody>
                    <a:bodyPr/>
                    <a:lstStyle/>
                    <a:p>
                      <a:pPr algn="ctr">
                        <a:defRPr sz="1800"/>
                      </a:pPr>
                      <a:r>
                        <a:rPr sz="1400"/>
                        <a:t>Self Collected</a:t>
                      </a:r>
                    </a:p>
                  </a:txBody>
                  <a:tcPr marL="45720" marR="45720" marT="45720" marB="45720" anchor="ctr" anchorCtr="0" horzOverflow="overflow">
                    <a:solidFill>
                      <a:srgbClr val="D0DEEF"/>
                    </a:solidFill>
                  </a:tcPr>
                </a:tc>
              </a:tr>
              <a:tr h="293499">
                <a:tc>
                  <a:txBody>
                    <a:bodyPr/>
                    <a:lstStyle/>
                    <a:p>
                      <a:pPr algn="ctr">
                        <a:defRPr sz="1800"/>
                      </a:pPr>
                      <a:r>
                        <a:rPr sz="1400"/>
                        <a:t>Google drive link/ git link to access data </a:t>
                      </a:r>
                    </a:p>
                  </a:txBody>
                  <a:tcPr marL="45720" marR="45720" marT="45720" marB="45720" anchor="ctr" anchorCtr="0" horzOverflow="overflow">
                    <a:solidFill>
                      <a:srgbClr val="E9EFF7"/>
                    </a:solidFill>
                  </a:tcPr>
                </a:tc>
                <a:tc>
                  <a:txBody>
                    <a:bodyPr/>
                    <a:lstStyle/>
                    <a:p>
                      <a:pPr algn="ctr">
                        <a:defRPr sz="1400" u="sng">
                          <a:solidFill>
                            <a:srgbClr val="0000FF"/>
                          </a:solidFill>
                          <a:uFill>
                            <a:solidFill>
                              <a:srgbClr val="0000FF"/>
                            </a:solidFill>
                          </a:uFill>
                        </a:defRPr>
                      </a:pPr>
                      <a:r>
                        <a:rPr>
                          <a:hlinkClick r:id="rId4" invalidUrl="" action="" tgtFrame="" tooltip="" history="1" highlightClick="0" endSnd="0"/>
                        </a:rPr>
                        <a:t>Audio_Dataset_9 Link</a:t>
                      </a:r>
                    </a:p>
                  </a:txBody>
                  <a:tcPr marL="45720" marR="45720" marT="45720" marB="45720" anchor="ctr" anchorCtr="0" horzOverflow="overflow">
                    <a:solidFill>
                      <a:srgbClr val="E9EFF7"/>
                    </a:solidFill>
                  </a:tcPr>
                </a:tc>
                <a:tc>
                  <a:txBody>
                    <a:bodyPr/>
                    <a:lstStyle/>
                    <a:p>
                      <a:pPr algn="ctr">
                        <a:defRPr sz="1400" u="sng">
                          <a:solidFill>
                            <a:srgbClr val="0000FF"/>
                          </a:solidFill>
                          <a:uFill>
                            <a:solidFill>
                              <a:srgbClr val="0000FF"/>
                            </a:solidFill>
                          </a:uFill>
                        </a:defRPr>
                      </a:pPr>
                      <a:r>
                        <a:rPr>
                          <a:hlinkClick r:id="rId5" invalidUrl="" action="" tgtFrame="" tooltip="" history="1" highlightClick="0" endSnd="0"/>
                        </a:rPr>
                        <a:t>Audio_Dataset_10 Link</a:t>
                      </a:r>
                    </a:p>
                  </a:txBody>
                  <a:tcPr marL="45720" marR="45720" marT="45720" marB="45720" anchor="ctr" anchorCtr="0" horzOverflow="overflow">
                    <a:solidFill>
                      <a:srgbClr val="E9EFF7"/>
                    </a:solidFill>
                  </a:tcPr>
                </a:tc>
              </a:tr>
            </a:tbl>
          </a:graphicData>
        </a:graphic>
      </p:graphicFrame>
      <p:sp>
        <p:nvSpPr>
          <p:cNvPr id="336" name="TextBox 2"/>
          <p:cNvSpPr txBox="1"/>
          <p:nvPr/>
        </p:nvSpPr>
        <p:spPr>
          <a:xfrm>
            <a:off x="3306841" y="6397166"/>
            <a:ext cx="7589524" cy="2483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defRPr sz="1200">
                <a:latin typeface="+mj-lt"/>
                <a:ea typeface="+mj-ea"/>
                <a:cs typeface="+mj-cs"/>
                <a:sym typeface="Calibri"/>
              </a:defRPr>
            </a:pPr>
            <a:r>
              <a:t>Note: If data uploaded on google drive, access to be shared to </a:t>
            </a:r>
            <a:r>
              <a:rPr u="sng">
                <a:solidFill>
                  <a:srgbClr val="0000FF"/>
                </a:solidFill>
                <a:uFill>
                  <a:solidFill>
                    <a:srgbClr val="0000FF"/>
                  </a:solidFill>
                </a:uFill>
                <a:hlinkClick r:id="rId6" invalidUrl="" action="" tgtFrame="" tooltip="" history="1" highlightClick="0" endSnd="0"/>
              </a:rPr>
              <a:t>prism.srib@gmail.com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26"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Approach / Solution</a:t>
            </a:r>
          </a:p>
        </p:txBody>
      </p:sp>
      <p:sp>
        <p:nvSpPr>
          <p:cNvPr id="127"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28" name="TextBox 18"/>
          <p:cNvSpPr txBox="1"/>
          <p:nvPr/>
        </p:nvSpPr>
        <p:spPr>
          <a:xfrm>
            <a:off x="-3" y="806512"/>
            <a:ext cx="12192007" cy="554590"/>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Concept Diagram </a:t>
            </a:r>
            <a:r>
              <a:rPr b="0" u="none"/>
              <a:t>: </a:t>
            </a:r>
          </a:p>
          <a:p>
            <a:pPr>
              <a:defRPr sz="1600">
                <a:solidFill>
                  <a:srgbClr val="0E4094"/>
                </a:solidFill>
                <a:latin typeface="+mj-lt"/>
                <a:ea typeface="+mj-ea"/>
                <a:cs typeface="+mj-cs"/>
                <a:sym typeface="Calibri"/>
              </a:defRPr>
            </a:pPr>
            <a:r>
              <a:t>      ( Clear detailed schematic / block diagram /  flow chart depicting the proposed concept / solution  )</a:t>
            </a:r>
          </a:p>
        </p:txBody>
      </p:sp>
      <p:pic>
        <p:nvPicPr>
          <p:cNvPr id="129" name="Picture 22" descr="Picture 22"/>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130" name="Samsung Block Diagram.png" descr="Samsung Block Diagram.png"/>
          <p:cNvPicPr>
            <a:picLocks noChangeAspect="1"/>
          </p:cNvPicPr>
          <p:nvPr/>
        </p:nvPicPr>
        <p:blipFill>
          <a:blip r:embed="rId3">
            <a:extLst/>
          </a:blip>
          <a:stretch>
            <a:fillRect/>
          </a:stretch>
        </p:blipFill>
        <p:spPr>
          <a:xfrm>
            <a:off x="1600271" y="1592745"/>
            <a:ext cx="8991459" cy="4942698"/>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Content Placeholder 2"/>
          <p:cNvSpPr txBox="1"/>
          <p:nvPr>
            <p:ph type="body" idx="1"/>
          </p:nvPr>
        </p:nvSpPr>
        <p:spPr>
          <a:xfrm>
            <a:off x="2196548" y="526770"/>
            <a:ext cx="9157253" cy="5650197"/>
          </a:xfrm>
          <a:prstGeom prst="rect">
            <a:avLst/>
          </a:prstGeom>
        </p:spPr>
        <p:txBody>
          <a:bodyPr anchor="ctr"/>
          <a:lstStyle>
            <a:lvl1pPr marL="0" indent="0" algn="ctr">
              <a:buSzTx/>
              <a:buNone/>
              <a:defRPr sz="13800">
                <a:solidFill>
                  <a:schemeClr val="accent1"/>
                </a:solidFill>
                <a:latin typeface="Edwardian Script ITC"/>
                <a:ea typeface="Edwardian Script ITC"/>
                <a:cs typeface="Edwardian Script ITC"/>
                <a:sym typeface="Edwardian Script ITC"/>
              </a:defRPr>
            </a:lvl1pPr>
          </a:lstStyle>
          <a:p>
            <a:pPr/>
            <a:r>
              <a:t>Thank you</a:t>
            </a:r>
          </a:p>
        </p:txBody>
      </p:sp>
      <p:sp>
        <p:nvSpPr>
          <p:cNvPr id="339" name="Rectangle 3"/>
          <p:cNvSpPr/>
          <p:nvPr/>
        </p:nvSpPr>
        <p:spPr>
          <a:xfrm>
            <a:off x="764737" y="-24611"/>
            <a:ext cx="984553" cy="6882611"/>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340" name="Rectangle 4"/>
          <p:cNvSpPr/>
          <p:nvPr/>
        </p:nvSpPr>
        <p:spPr>
          <a:xfrm>
            <a:off x="-3" y="-1"/>
            <a:ext cx="616231" cy="6858001"/>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33"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Dataset(s) Analysis / Description</a:t>
            </a:r>
          </a:p>
        </p:txBody>
      </p:sp>
      <p:sp>
        <p:nvSpPr>
          <p:cNvPr id="134"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35" name="TextBox 18"/>
          <p:cNvSpPr txBox="1"/>
          <p:nvPr/>
        </p:nvSpPr>
        <p:spPr>
          <a:xfrm>
            <a:off x="-4" y="806512"/>
            <a:ext cx="12192007" cy="5023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Dataset Capture / Preparation / Generation </a:t>
            </a:r>
            <a:r>
              <a:rPr b="0" u="none"/>
              <a:t>: </a:t>
            </a:r>
          </a:p>
          <a:p>
            <a:pPr>
              <a:defRPr sz="1200">
                <a:solidFill>
                  <a:srgbClr val="0E4094"/>
                </a:solidFill>
                <a:latin typeface="+mj-lt"/>
                <a:ea typeface="+mj-ea"/>
                <a:cs typeface="+mj-cs"/>
                <a:sym typeface="Calibri"/>
              </a:defRPr>
            </a:pPr>
            <a:r>
              <a:t>      (Discuss the dataset generation process or if downloaded data provide details of what data &amp; from where it was obtained etc… - 2 to 3 bullets only)</a:t>
            </a:r>
          </a:p>
        </p:txBody>
      </p:sp>
      <p:pic>
        <p:nvPicPr>
          <p:cNvPr id="136"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137" name="Dataset comprises of 50 keywords with 20 audios each.…"/>
          <p:cNvSpPr txBox="1"/>
          <p:nvPr/>
        </p:nvSpPr>
        <p:spPr>
          <a:xfrm>
            <a:off x="827084" y="1702130"/>
            <a:ext cx="9986520"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80472" indent="-180472">
              <a:buSzPct val="100000"/>
              <a:buChar char="•"/>
              <a:defRPr sz="1600">
                <a:latin typeface="SamsungOne 200"/>
                <a:ea typeface="SamsungOne 200"/>
                <a:cs typeface="SamsungOne 200"/>
                <a:sym typeface="SamsungOne 200"/>
              </a:defRPr>
            </a:pPr>
            <a:r>
              <a:t>Dataset comprises of 50 keywords with 20 audios each.</a:t>
            </a:r>
          </a:p>
          <a:p>
            <a:pPr marL="180472" indent="-180472">
              <a:buSzPct val="100000"/>
              <a:buChar char="•"/>
              <a:defRPr sz="1600">
                <a:latin typeface="SamsungOne 200"/>
                <a:ea typeface="SamsungOne 200"/>
                <a:cs typeface="SamsungOne 200"/>
                <a:sym typeface="SamsungOne 200"/>
              </a:defRPr>
            </a:pPr>
            <a:r>
              <a:t>There are 50 audios per speaker</a:t>
            </a:r>
          </a:p>
          <a:p>
            <a:pPr>
              <a:defRPr sz="1600">
                <a:latin typeface="SamsungOne 200"/>
                <a:ea typeface="SamsungOne 200"/>
                <a:cs typeface="SamsungOne 200"/>
                <a:sym typeface="SamsungOne 200"/>
              </a:defRPr>
            </a:pPr>
          </a:p>
          <a:p>
            <a:pPr>
              <a:defRPr b="1" sz="1600">
                <a:latin typeface="SamsungOne 200"/>
                <a:ea typeface="SamsungOne 200"/>
                <a:cs typeface="SamsungOne 200"/>
                <a:sym typeface="SamsungOne 200"/>
              </a:defRPr>
            </a:pPr>
            <a:r>
              <a:t>Keywords List : </a:t>
            </a:r>
          </a:p>
        </p:txBody>
      </p:sp>
      <p:graphicFrame>
        <p:nvGraphicFramePr>
          <p:cNvPr id="138" name="Table 1"/>
          <p:cNvGraphicFramePr/>
          <p:nvPr/>
        </p:nvGraphicFramePr>
        <p:xfrm>
          <a:off x="878458" y="2813697"/>
          <a:ext cx="10611574" cy="330651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643668"/>
                <a:gridCol w="2609391"/>
                <a:gridCol w="2614412"/>
                <a:gridCol w="2744101"/>
              </a:tblGrid>
              <a:tr h="254347">
                <a:tc>
                  <a:txBody>
                    <a:bodyPr/>
                    <a:lstStyle/>
                    <a:p>
                      <a:pPr algn="l">
                        <a:defRPr sz="1800"/>
                      </a:pPr>
                      <a:r>
                        <a:rPr sz="1200">
                          <a:latin typeface="+mn-lt"/>
                          <a:ea typeface="+mn-ea"/>
                          <a:cs typeface="+mn-cs"/>
                          <a:sym typeface="Helvetica"/>
                        </a:rPr>
                        <a:t>1. Aeroplane</a:t>
                      </a:r>
                    </a:p>
                  </a:txBody>
                  <a:tcPr marL="0" marR="0" marT="0" marB="0" anchor="t" anchorCtr="0" horzOverflow="overflow"/>
                </a:tc>
                <a:tc>
                  <a:txBody>
                    <a:bodyPr/>
                    <a:lstStyle/>
                    <a:p>
                      <a:pPr algn="l">
                        <a:defRPr sz="1800"/>
                      </a:pPr>
                      <a:r>
                        <a:rPr sz="1200">
                          <a:latin typeface="+mn-lt"/>
                          <a:ea typeface="+mn-ea"/>
                          <a:cs typeface="+mn-cs"/>
                          <a:sym typeface="Helvetica"/>
                        </a:rPr>
                        <a:t>14. Computer</a:t>
                      </a:r>
                    </a:p>
                  </a:txBody>
                  <a:tcPr marL="0" marR="0" marT="0" marB="0" anchor="t" anchorCtr="0" horzOverflow="overflow"/>
                </a:tc>
                <a:tc>
                  <a:txBody>
                    <a:bodyPr/>
                    <a:lstStyle/>
                    <a:p>
                      <a:pPr algn="l">
                        <a:defRPr sz="1800"/>
                      </a:pPr>
                      <a:r>
                        <a:rPr sz="1200">
                          <a:latin typeface="+mn-lt"/>
                          <a:ea typeface="+mn-ea"/>
                          <a:cs typeface="+mn-cs"/>
                          <a:sym typeface="Helvetica"/>
                        </a:rPr>
                        <a:t>27. Moon</a:t>
                      </a:r>
                    </a:p>
                  </a:txBody>
                  <a:tcPr marL="0" marR="0" marT="0" marB="0" anchor="t" anchorCtr="0" horzOverflow="overflow"/>
                </a:tc>
                <a:tc>
                  <a:txBody>
                    <a:bodyPr/>
                    <a:lstStyle/>
                    <a:p>
                      <a:pPr algn="l">
                        <a:defRPr sz="1800"/>
                      </a:pPr>
                      <a:r>
                        <a:rPr sz="1200">
                          <a:latin typeface="+mn-lt"/>
                          <a:ea typeface="+mn-ea"/>
                          <a:cs typeface="+mn-cs"/>
                          <a:sym typeface="Helvetica"/>
                        </a:rPr>
                        <a:t>40. Spoon</a:t>
                      </a:r>
                    </a:p>
                  </a:txBody>
                  <a:tcPr marL="0" marR="0" marT="0" marB="0" anchor="t" anchorCtr="0" horzOverflow="overflow"/>
                </a:tc>
              </a:tr>
              <a:tr h="254347">
                <a:tc>
                  <a:txBody>
                    <a:bodyPr/>
                    <a:lstStyle/>
                    <a:p>
                      <a:pPr algn="l">
                        <a:defRPr sz="1800"/>
                      </a:pPr>
                      <a:r>
                        <a:rPr sz="1200">
                          <a:latin typeface="+mn-lt"/>
                          <a:ea typeface="+mn-ea"/>
                          <a:cs typeface="+mn-cs"/>
                          <a:sym typeface="Helvetica"/>
                        </a:rPr>
                        <a:t>2. Amazon</a:t>
                      </a:r>
                    </a:p>
                  </a:txBody>
                  <a:tcPr marL="0" marR="0" marT="0" marB="0" anchor="t" anchorCtr="0" horzOverflow="overflow"/>
                </a:tc>
                <a:tc>
                  <a:txBody>
                    <a:bodyPr/>
                    <a:lstStyle/>
                    <a:p>
                      <a:pPr algn="l">
                        <a:defRPr sz="1800"/>
                      </a:pPr>
                      <a:r>
                        <a:rPr sz="1200">
                          <a:latin typeface="+mn-lt"/>
                          <a:ea typeface="+mn-ea"/>
                          <a:cs typeface="+mn-cs"/>
                          <a:sym typeface="Helvetica"/>
                        </a:rPr>
                        <a:t>15. Dog</a:t>
                      </a:r>
                    </a:p>
                  </a:txBody>
                  <a:tcPr marL="0" marR="0" marT="0" marB="0" anchor="t" anchorCtr="0" horzOverflow="overflow"/>
                </a:tc>
                <a:tc>
                  <a:txBody>
                    <a:bodyPr/>
                    <a:lstStyle/>
                    <a:p>
                      <a:pPr algn="l">
                        <a:defRPr sz="1800"/>
                      </a:pPr>
                      <a:r>
                        <a:rPr sz="1200">
                          <a:latin typeface="+mn-lt"/>
                          <a:ea typeface="+mn-ea"/>
                          <a:cs typeface="+mn-cs"/>
                          <a:sym typeface="Helvetica"/>
                        </a:rPr>
                        <a:t>28. Netflix</a:t>
                      </a:r>
                    </a:p>
                  </a:txBody>
                  <a:tcPr marL="0" marR="0" marT="0" marB="0" anchor="t" anchorCtr="0" horzOverflow="overflow"/>
                </a:tc>
                <a:tc>
                  <a:txBody>
                    <a:bodyPr/>
                    <a:lstStyle/>
                    <a:p>
                      <a:pPr algn="l">
                        <a:defRPr sz="1800"/>
                      </a:pPr>
                      <a:r>
                        <a:rPr sz="1200">
                          <a:latin typeface="+mn-lt"/>
                          <a:ea typeface="+mn-ea"/>
                          <a:cs typeface="+mn-cs"/>
                          <a:sym typeface="Helvetica"/>
                        </a:rPr>
                        <a:t>41. Sun</a:t>
                      </a:r>
                    </a:p>
                  </a:txBody>
                  <a:tcPr marL="0" marR="0" marT="0" marB="0" anchor="t" anchorCtr="0" horzOverflow="overflow"/>
                </a:tc>
              </a:tr>
              <a:tr h="254347">
                <a:tc>
                  <a:txBody>
                    <a:bodyPr/>
                    <a:lstStyle/>
                    <a:p>
                      <a:pPr algn="l">
                        <a:defRPr sz="1800"/>
                      </a:pPr>
                      <a:r>
                        <a:rPr sz="1200">
                          <a:latin typeface="+mn-lt"/>
                          <a:ea typeface="+mn-ea"/>
                          <a:cs typeface="+mn-cs"/>
                          <a:sym typeface="Helvetica"/>
                        </a:rPr>
                        <a:t>3. Apple</a:t>
                      </a:r>
                    </a:p>
                  </a:txBody>
                  <a:tcPr marL="0" marR="0" marT="0" marB="0" anchor="t" anchorCtr="0" horzOverflow="overflow"/>
                </a:tc>
                <a:tc>
                  <a:txBody>
                    <a:bodyPr/>
                    <a:lstStyle/>
                    <a:p>
                      <a:pPr algn="l">
                        <a:defRPr sz="1800"/>
                      </a:pPr>
                      <a:r>
                        <a:rPr sz="1200">
                          <a:latin typeface="+mn-lt"/>
                          <a:ea typeface="+mn-ea"/>
                          <a:cs typeface="+mn-cs"/>
                          <a:sym typeface="Helvetica"/>
                        </a:rPr>
                        <a:t>16. Donut</a:t>
                      </a:r>
                    </a:p>
                  </a:txBody>
                  <a:tcPr marL="0" marR="0" marT="0" marB="0" anchor="t" anchorCtr="0" horzOverflow="overflow"/>
                </a:tc>
                <a:tc>
                  <a:txBody>
                    <a:bodyPr/>
                    <a:lstStyle/>
                    <a:p>
                      <a:pPr algn="l">
                        <a:defRPr sz="1800"/>
                      </a:pPr>
                      <a:r>
                        <a:rPr sz="1200">
                          <a:latin typeface="+mn-lt"/>
                          <a:ea typeface="+mn-ea"/>
                          <a:cs typeface="+mn-cs"/>
                          <a:sym typeface="Helvetica"/>
                        </a:rPr>
                        <a:t>29. Pants</a:t>
                      </a:r>
                    </a:p>
                  </a:txBody>
                  <a:tcPr marL="0" marR="0" marT="0" marB="0" anchor="t" anchorCtr="0" horzOverflow="overflow"/>
                </a:tc>
                <a:tc>
                  <a:txBody>
                    <a:bodyPr/>
                    <a:lstStyle/>
                    <a:p>
                      <a:pPr algn="l">
                        <a:defRPr sz="1800"/>
                      </a:pPr>
                      <a:r>
                        <a:rPr sz="1200">
                          <a:latin typeface="+mn-lt"/>
                          <a:ea typeface="+mn-ea"/>
                          <a:cs typeface="+mn-cs"/>
                          <a:sym typeface="Helvetica"/>
                        </a:rPr>
                        <a:t>42. Table</a:t>
                      </a:r>
                    </a:p>
                  </a:txBody>
                  <a:tcPr marL="0" marR="0" marT="0" marB="0" anchor="t" anchorCtr="0" horzOverflow="overflow"/>
                </a:tc>
              </a:tr>
              <a:tr h="254347">
                <a:tc>
                  <a:txBody>
                    <a:bodyPr/>
                    <a:lstStyle/>
                    <a:p>
                      <a:pPr algn="l">
                        <a:defRPr sz="1800"/>
                      </a:pPr>
                      <a:r>
                        <a:rPr sz="1200">
                          <a:latin typeface="+mn-lt"/>
                          <a:ea typeface="+mn-ea"/>
                          <a:cs typeface="+mn-cs"/>
                          <a:sym typeface="Helvetica"/>
                        </a:rPr>
                        <a:t>4. Backpack</a:t>
                      </a:r>
                    </a:p>
                  </a:txBody>
                  <a:tcPr marL="0" marR="0" marT="0" marB="0" anchor="t" anchorCtr="0" horzOverflow="overflow"/>
                </a:tc>
                <a:tc>
                  <a:txBody>
                    <a:bodyPr/>
                    <a:lstStyle/>
                    <a:p>
                      <a:pPr algn="l">
                        <a:defRPr sz="1800"/>
                      </a:pPr>
                      <a:r>
                        <a:rPr sz="1200">
                          <a:latin typeface="+mn-lt"/>
                          <a:ea typeface="+mn-ea"/>
                          <a:cs typeface="+mn-cs"/>
                          <a:sym typeface="Helvetica"/>
                        </a:rPr>
                        <a:t>17. Door</a:t>
                      </a:r>
                    </a:p>
                  </a:txBody>
                  <a:tcPr marL="0" marR="0" marT="0" marB="0" anchor="t" anchorCtr="0" horzOverflow="overflow"/>
                </a:tc>
                <a:tc>
                  <a:txBody>
                    <a:bodyPr/>
                    <a:lstStyle/>
                    <a:p>
                      <a:pPr algn="l">
                        <a:defRPr sz="1800"/>
                      </a:pPr>
                      <a:r>
                        <a:rPr sz="1200">
                          <a:latin typeface="+mn-lt"/>
                          <a:ea typeface="+mn-ea"/>
                          <a:cs typeface="+mn-cs"/>
                          <a:sym typeface="Helvetica"/>
                        </a:rPr>
                        <a:t>30. Paper</a:t>
                      </a:r>
                    </a:p>
                  </a:txBody>
                  <a:tcPr marL="0" marR="0" marT="0" marB="0" anchor="t" anchorCtr="0" horzOverflow="overflow"/>
                </a:tc>
                <a:tc>
                  <a:txBody>
                    <a:bodyPr/>
                    <a:lstStyle/>
                    <a:p>
                      <a:pPr algn="l">
                        <a:defRPr sz="1800"/>
                      </a:pPr>
                      <a:r>
                        <a:rPr sz="1200">
                          <a:latin typeface="+mn-lt"/>
                          <a:ea typeface="+mn-ea"/>
                          <a:cs typeface="+mn-cs"/>
                          <a:sym typeface="Helvetica"/>
                        </a:rPr>
                        <a:t>43. Television</a:t>
                      </a:r>
                    </a:p>
                  </a:txBody>
                  <a:tcPr marL="0" marR="0" marT="0" marB="0" anchor="t" anchorCtr="0" horzOverflow="overflow"/>
                </a:tc>
              </a:tr>
              <a:tr h="254347">
                <a:tc>
                  <a:txBody>
                    <a:bodyPr/>
                    <a:lstStyle/>
                    <a:p>
                      <a:pPr algn="l">
                        <a:defRPr sz="1800"/>
                      </a:pPr>
                      <a:r>
                        <a:rPr sz="1200">
                          <a:latin typeface="+mn-lt"/>
                          <a:ea typeface="+mn-ea"/>
                          <a:cs typeface="+mn-cs"/>
                          <a:sym typeface="Helvetica"/>
                        </a:rPr>
                        <a:t>5. Bamboo</a:t>
                      </a:r>
                    </a:p>
                  </a:txBody>
                  <a:tcPr marL="0" marR="0" marT="0" marB="0" anchor="t" anchorCtr="0" horzOverflow="overflow"/>
                </a:tc>
                <a:tc>
                  <a:txBody>
                    <a:bodyPr/>
                    <a:lstStyle/>
                    <a:p>
                      <a:pPr algn="l">
                        <a:defRPr sz="1800"/>
                      </a:pPr>
                      <a:r>
                        <a:rPr sz="1200">
                          <a:latin typeface="+mn-lt"/>
                          <a:ea typeface="+mn-ea"/>
                          <a:cs typeface="+mn-cs"/>
                          <a:sym typeface="Helvetica"/>
                        </a:rPr>
                        <a:t>18. Electricity</a:t>
                      </a:r>
                    </a:p>
                  </a:txBody>
                  <a:tcPr marL="0" marR="0" marT="0" marB="0" anchor="t" anchorCtr="0" horzOverflow="overflow"/>
                </a:tc>
                <a:tc>
                  <a:txBody>
                    <a:bodyPr/>
                    <a:lstStyle/>
                    <a:p>
                      <a:pPr algn="l">
                        <a:defRPr sz="1800"/>
                      </a:pPr>
                      <a:r>
                        <a:rPr sz="1200">
                          <a:latin typeface="+mn-lt"/>
                          <a:ea typeface="+mn-ea"/>
                          <a:cs typeface="+mn-cs"/>
                          <a:sym typeface="Helvetica"/>
                        </a:rPr>
                        <a:t>31. Pen</a:t>
                      </a:r>
                    </a:p>
                  </a:txBody>
                  <a:tcPr marL="0" marR="0" marT="0" marB="0" anchor="t" anchorCtr="0" horzOverflow="overflow"/>
                </a:tc>
                <a:tc>
                  <a:txBody>
                    <a:bodyPr/>
                    <a:lstStyle/>
                    <a:p>
                      <a:pPr algn="l">
                        <a:defRPr sz="1800"/>
                      </a:pPr>
                      <a:r>
                        <a:rPr sz="1200">
                          <a:latin typeface="+mn-lt"/>
                          <a:ea typeface="+mn-ea"/>
                          <a:cs typeface="+mn-cs"/>
                          <a:sym typeface="Helvetica"/>
                        </a:rPr>
                        <a:t>44. Toothbrush</a:t>
                      </a:r>
                    </a:p>
                  </a:txBody>
                  <a:tcPr marL="0" marR="0" marT="0" marB="0" anchor="t" anchorCtr="0" horzOverflow="overflow"/>
                </a:tc>
              </a:tr>
              <a:tr h="254347">
                <a:tc>
                  <a:txBody>
                    <a:bodyPr/>
                    <a:lstStyle/>
                    <a:p>
                      <a:pPr algn="l">
                        <a:defRPr sz="1800"/>
                      </a:pPr>
                      <a:r>
                        <a:rPr sz="1200">
                          <a:latin typeface="+mn-lt"/>
                          <a:ea typeface="+mn-ea"/>
                          <a:cs typeface="+mn-cs"/>
                          <a:sym typeface="Helvetica"/>
                        </a:rPr>
                        <a:t>6. Banana</a:t>
                      </a:r>
                    </a:p>
                  </a:txBody>
                  <a:tcPr marL="0" marR="0" marT="0" marB="0" anchor="t" anchorCtr="0" horzOverflow="overflow"/>
                </a:tc>
                <a:tc>
                  <a:txBody>
                    <a:bodyPr/>
                    <a:lstStyle/>
                    <a:p>
                      <a:pPr algn="l">
                        <a:defRPr sz="1800"/>
                      </a:pPr>
                      <a:r>
                        <a:rPr sz="1200">
                          <a:latin typeface="+mn-lt"/>
                          <a:ea typeface="+mn-ea"/>
                          <a:cs typeface="+mn-cs"/>
                          <a:sym typeface="Helvetica"/>
                        </a:rPr>
                        <a:t>19. Flower</a:t>
                      </a:r>
                    </a:p>
                  </a:txBody>
                  <a:tcPr marL="0" marR="0" marT="0" marB="0" anchor="t" anchorCtr="0" horzOverflow="overflow"/>
                </a:tc>
                <a:tc>
                  <a:txBody>
                    <a:bodyPr/>
                    <a:lstStyle/>
                    <a:p>
                      <a:pPr algn="l">
                        <a:defRPr sz="1800"/>
                      </a:pPr>
                      <a:r>
                        <a:rPr sz="1200">
                          <a:latin typeface="+mn-lt"/>
                          <a:ea typeface="+mn-ea"/>
                          <a:cs typeface="+mn-cs"/>
                          <a:sym typeface="Helvetica"/>
                        </a:rPr>
                        <a:t>32. Phone</a:t>
                      </a:r>
                    </a:p>
                  </a:txBody>
                  <a:tcPr marL="0" marR="0" marT="0" marB="0" anchor="t" anchorCtr="0" horzOverflow="overflow"/>
                </a:tc>
                <a:tc>
                  <a:txBody>
                    <a:bodyPr/>
                    <a:lstStyle/>
                    <a:p>
                      <a:pPr algn="l">
                        <a:defRPr sz="1800"/>
                      </a:pPr>
                      <a:r>
                        <a:rPr sz="1200">
                          <a:latin typeface="+mn-lt"/>
                          <a:ea typeface="+mn-ea"/>
                          <a:cs typeface="+mn-cs"/>
                          <a:sym typeface="Helvetica"/>
                        </a:rPr>
                        <a:t>45. Toothpaste</a:t>
                      </a:r>
                    </a:p>
                  </a:txBody>
                  <a:tcPr marL="0" marR="0" marT="0" marB="0" anchor="t" anchorCtr="0" horzOverflow="overflow"/>
                </a:tc>
              </a:tr>
              <a:tr h="254347">
                <a:tc>
                  <a:txBody>
                    <a:bodyPr/>
                    <a:lstStyle/>
                    <a:p>
                      <a:pPr algn="l">
                        <a:defRPr sz="1800"/>
                      </a:pPr>
                      <a:r>
                        <a:rPr sz="1200">
                          <a:latin typeface="+mn-lt"/>
                          <a:ea typeface="+mn-ea"/>
                          <a:cs typeface="+mn-cs"/>
                          <a:sym typeface="Helvetica"/>
                        </a:rPr>
                        <a:t>7. Bike</a:t>
                      </a:r>
                    </a:p>
                  </a:txBody>
                  <a:tcPr marL="0" marR="0" marT="0" marB="0" anchor="t" anchorCtr="0" horzOverflow="overflow"/>
                </a:tc>
                <a:tc>
                  <a:txBody>
                    <a:bodyPr/>
                    <a:lstStyle/>
                    <a:p>
                      <a:pPr algn="l">
                        <a:defRPr sz="1800"/>
                      </a:pPr>
                      <a:r>
                        <a:rPr sz="1200">
                          <a:latin typeface="+mn-lt"/>
                          <a:ea typeface="+mn-ea"/>
                          <a:cs typeface="+mn-cs"/>
                          <a:sym typeface="Helvetica"/>
                        </a:rPr>
                        <a:t>20. Fork</a:t>
                      </a:r>
                    </a:p>
                  </a:txBody>
                  <a:tcPr marL="0" marR="0" marT="0" marB="0" anchor="t" anchorCtr="0" horzOverflow="overflow"/>
                </a:tc>
                <a:tc>
                  <a:txBody>
                    <a:bodyPr/>
                    <a:lstStyle/>
                    <a:p>
                      <a:pPr algn="l">
                        <a:defRPr sz="1800"/>
                      </a:pPr>
                      <a:r>
                        <a:rPr sz="1200">
                          <a:latin typeface="+mn-lt"/>
                          <a:ea typeface="+mn-ea"/>
                          <a:cs typeface="+mn-cs"/>
                          <a:sym typeface="Helvetica"/>
                        </a:rPr>
                        <a:t>33. Radio</a:t>
                      </a:r>
                    </a:p>
                  </a:txBody>
                  <a:tcPr marL="0" marR="0" marT="0" marB="0" anchor="t" anchorCtr="0" horzOverflow="overflow"/>
                </a:tc>
                <a:tc>
                  <a:txBody>
                    <a:bodyPr/>
                    <a:lstStyle/>
                    <a:p>
                      <a:pPr algn="l">
                        <a:defRPr sz="1800"/>
                      </a:pPr>
                      <a:r>
                        <a:rPr sz="1200">
                          <a:latin typeface="+mn-lt"/>
                          <a:ea typeface="+mn-ea"/>
                          <a:cs typeface="+mn-cs"/>
                          <a:sym typeface="Helvetica"/>
                        </a:rPr>
                        <a:t>46. Towel</a:t>
                      </a:r>
                    </a:p>
                  </a:txBody>
                  <a:tcPr marL="0" marR="0" marT="0" marB="0" anchor="t" anchorCtr="0" horzOverflow="overflow"/>
                </a:tc>
              </a:tr>
              <a:tr h="254347">
                <a:tc>
                  <a:txBody>
                    <a:bodyPr/>
                    <a:lstStyle/>
                    <a:p>
                      <a:pPr algn="l">
                        <a:defRPr sz="1800"/>
                      </a:pPr>
                      <a:r>
                        <a:rPr sz="1200">
                          <a:latin typeface="+mn-lt"/>
                          <a:ea typeface="+mn-ea"/>
                          <a:cs typeface="+mn-cs"/>
                          <a:sym typeface="Helvetica"/>
                        </a:rPr>
                        <a:t>8. Book</a:t>
                      </a:r>
                    </a:p>
                  </a:txBody>
                  <a:tcPr marL="0" marR="0" marT="0" marB="0" anchor="t" anchorCtr="0" horzOverflow="overflow"/>
                </a:tc>
                <a:tc>
                  <a:txBody>
                    <a:bodyPr/>
                    <a:lstStyle/>
                    <a:p>
                      <a:pPr algn="l">
                        <a:defRPr sz="1800"/>
                      </a:pPr>
                      <a:r>
                        <a:rPr sz="1200">
                          <a:latin typeface="+mn-lt"/>
                          <a:ea typeface="+mn-ea"/>
                          <a:cs typeface="+mn-cs"/>
                          <a:sym typeface="Helvetica"/>
                        </a:rPr>
                        <a:t>21. Hat</a:t>
                      </a:r>
                    </a:p>
                  </a:txBody>
                  <a:tcPr marL="0" marR="0" marT="0" marB="0" anchor="t" anchorCtr="0" horzOverflow="overflow"/>
                </a:tc>
                <a:tc>
                  <a:txBody>
                    <a:bodyPr/>
                    <a:lstStyle/>
                    <a:p>
                      <a:pPr algn="l">
                        <a:defRPr sz="1800"/>
                      </a:pPr>
                      <a:r>
                        <a:rPr sz="1200">
                          <a:latin typeface="+mn-lt"/>
                          <a:ea typeface="+mn-ea"/>
                          <a:cs typeface="+mn-cs"/>
                          <a:sym typeface="Helvetica"/>
                        </a:rPr>
                        <a:t>34. Sandals</a:t>
                      </a:r>
                    </a:p>
                  </a:txBody>
                  <a:tcPr marL="0" marR="0" marT="0" marB="0" anchor="t" anchorCtr="0" horzOverflow="overflow"/>
                </a:tc>
                <a:tc>
                  <a:txBody>
                    <a:bodyPr/>
                    <a:lstStyle/>
                    <a:p>
                      <a:pPr algn="l">
                        <a:defRPr sz="1800"/>
                      </a:pPr>
                      <a:r>
                        <a:rPr sz="1200">
                          <a:latin typeface="+mn-lt"/>
                          <a:ea typeface="+mn-ea"/>
                          <a:cs typeface="+mn-cs"/>
                          <a:sym typeface="Helvetica"/>
                        </a:rPr>
                        <a:t>47. Tree</a:t>
                      </a:r>
                    </a:p>
                  </a:txBody>
                  <a:tcPr marL="0" marR="0" marT="0" marB="0" anchor="t" anchorCtr="0" horzOverflow="overflow"/>
                </a:tc>
              </a:tr>
              <a:tr h="254347">
                <a:tc>
                  <a:txBody>
                    <a:bodyPr/>
                    <a:lstStyle/>
                    <a:p>
                      <a:pPr algn="l">
                        <a:defRPr sz="1800"/>
                      </a:pPr>
                      <a:r>
                        <a:rPr sz="1200">
                          <a:latin typeface="+mn-lt"/>
                          <a:ea typeface="+mn-ea"/>
                          <a:cs typeface="+mn-cs"/>
                          <a:sym typeface="Helvetica"/>
                        </a:rPr>
                        <a:t>9. Car </a:t>
                      </a:r>
                    </a:p>
                  </a:txBody>
                  <a:tcPr marL="0" marR="0" marT="0" marB="0" anchor="t" anchorCtr="0" horzOverflow="overflow"/>
                </a:tc>
                <a:tc>
                  <a:txBody>
                    <a:bodyPr/>
                    <a:lstStyle/>
                    <a:p>
                      <a:pPr algn="l">
                        <a:defRPr sz="1800"/>
                      </a:pPr>
                      <a:r>
                        <a:rPr sz="1200">
                          <a:latin typeface="+mn-lt"/>
                          <a:ea typeface="+mn-ea"/>
                          <a:cs typeface="+mn-cs"/>
                          <a:sym typeface="Helvetica"/>
                        </a:rPr>
                        <a:t>22. Hockey</a:t>
                      </a:r>
                    </a:p>
                  </a:txBody>
                  <a:tcPr marL="0" marR="0" marT="0" marB="0" anchor="t" anchorCtr="0" horzOverflow="overflow"/>
                </a:tc>
                <a:tc>
                  <a:txBody>
                    <a:bodyPr/>
                    <a:lstStyle/>
                    <a:p>
                      <a:pPr algn="l">
                        <a:defRPr sz="1800"/>
                      </a:pPr>
                      <a:r>
                        <a:rPr sz="1200">
                          <a:latin typeface="+mn-lt"/>
                          <a:ea typeface="+mn-ea"/>
                          <a:cs typeface="+mn-cs"/>
                          <a:sym typeface="Helvetica"/>
                        </a:rPr>
                        <a:t>35. Shark</a:t>
                      </a:r>
                    </a:p>
                  </a:txBody>
                  <a:tcPr marL="0" marR="0" marT="0" marB="0" anchor="t" anchorCtr="0" horzOverflow="overflow"/>
                </a:tc>
                <a:tc>
                  <a:txBody>
                    <a:bodyPr/>
                    <a:lstStyle/>
                    <a:p>
                      <a:pPr algn="l">
                        <a:defRPr sz="1800"/>
                      </a:pPr>
                      <a:r>
                        <a:rPr sz="1200">
                          <a:latin typeface="+mn-lt"/>
                          <a:ea typeface="+mn-ea"/>
                          <a:cs typeface="+mn-cs"/>
                          <a:sym typeface="Helvetica"/>
                        </a:rPr>
                        <a:t>48. Umbrella</a:t>
                      </a:r>
                    </a:p>
                  </a:txBody>
                  <a:tcPr marL="0" marR="0" marT="0" marB="0" anchor="t" anchorCtr="0" horzOverflow="overflow"/>
                </a:tc>
              </a:tr>
              <a:tr h="254347">
                <a:tc>
                  <a:txBody>
                    <a:bodyPr/>
                    <a:lstStyle/>
                    <a:p>
                      <a:pPr algn="l">
                        <a:defRPr sz="1800"/>
                      </a:pPr>
                      <a:r>
                        <a:rPr sz="1200">
                          <a:latin typeface="+mn-lt"/>
                          <a:ea typeface="+mn-ea"/>
                          <a:cs typeface="+mn-cs"/>
                          <a:sym typeface="Helvetica"/>
                        </a:rPr>
                        <a:t>10. Cat</a:t>
                      </a:r>
                    </a:p>
                  </a:txBody>
                  <a:tcPr marL="0" marR="0" marT="0" marB="0" anchor="t" anchorCtr="0" horzOverflow="overflow"/>
                </a:tc>
                <a:tc>
                  <a:txBody>
                    <a:bodyPr/>
                    <a:lstStyle/>
                    <a:p>
                      <a:pPr algn="l">
                        <a:defRPr sz="1800"/>
                      </a:pPr>
                      <a:r>
                        <a:rPr sz="1200">
                          <a:latin typeface="+mn-lt"/>
                          <a:ea typeface="+mn-ea"/>
                          <a:cs typeface="+mn-cs"/>
                          <a:sym typeface="Helvetica"/>
                        </a:rPr>
                        <a:t>23. Internet</a:t>
                      </a:r>
                    </a:p>
                  </a:txBody>
                  <a:tcPr marL="0" marR="0" marT="0" marB="0" anchor="t" anchorCtr="0" horzOverflow="overflow"/>
                </a:tc>
                <a:tc>
                  <a:txBody>
                    <a:bodyPr/>
                    <a:lstStyle/>
                    <a:p>
                      <a:pPr algn="l">
                        <a:defRPr sz="1800"/>
                      </a:pPr>
                      <a:r>
                        <a:rPr sz="1200">
                          <a:latin typeface="+mn-lt"/>
                          <a:ea typeface="+mn-ea"/>
                          <a:cs typeface="+mn-cs"/>
                          <a:sym typeface="Helvetica"/>
                        </a:rPr>
                        <a:t>36. Shirt</a:t>
                      </a:r>
                    </a:p>
                  </a:txBody>
                  <a:tcPr marL="0" marR="0" marT="0" marB="0" anchor="t" anchorCtr="0" horzOverflow="overflow"/>
                </a:tc>
                <a:tc>
                  <a:txBody>
                    <a:bodyPr/>
                    <a:lstStyle/>
                    <a:p>
                      <a:pPr algn="l">
                        <a:defRPr sz="1800"/>
                      </a:pPr>
                      <a:r>
                        <a:rPr sz="1200">
                          <a:latin typeface="+mn-lt"/>
                          <a:ea typeface="+mn-ea"/>
                          <a:cs typeface="+mn-cs"/>
                          <a:sym typeface="Helvetica"/>
                        </a:rPr>
                        <a:t>49. Wallet</a:t>
                      </a:r>
                    </a:p>
                  </a:txBody>
                  <a:tcPr marL="0" marR="0" marT="0" marB="0" anchor="t" anchorCtr="0" horzOverflow="overflow"/>
                </a:tc>
              </a:tr>
              <a:tr h="254347">
                <a:tc>
                  <a:txBody>
                    <a:bodyPr/>
                    <a:lstStyle/>
                    <a:p>
                      <a:pPr algn="l">
                        <a:defRPr sz="1800"/>
                      </a:pPr>
                      <a:r>
                        <a:rPr sz="1200">
                          <a:latin typeface="+mn-lt"/>
                          <a:ea typeface="+mn-ea"/>
                          <a:cs typeface="+mn-cs"/>
                          <a:sym typeface="Helvetica"/>
                        </a:rPr>
                        <a:t>11. Chair</a:t>
                      </a:r>
                    </a:p>
                  </a:txBody>
                  <a:tcPr marL="0" marR="0" marT="0" marB="0" anchor="t" anchorCtr="0" horzOverflow="overflow"/>
                </a:tc>
                <a:tc>
                  <a:txBody>
                    <a:bodyPr/>
                    <a:lstStyle/>
                    <a:p>
                      <a:pPr algn="l">
                        <a:defRPr sz="1800"/>
                      </a:pPr>
                      <a:r>
                        <a:rPr sz="1200">
                          <a:latin typeface="+mn-lt"/>
                          <a:ea typeface="+mn-ea"/>
                          <a:cs typeface="+mn-cs"/>
                          <a:sym typeface="Helvetica"/>
                        </a:rPr>
                        <a:t>24. Keys</a:t>
                      </a:r>
                    </a:p>
                  </a:txBody>
                  <a:tcPr marL="0" marR="0" marT="0" marB="0" anchor="t" anchorCtr="0" horzOverflow="overflow"/>
                </a:tc>
                <a:tc>
                  <a:txBody>
                    <a:bodyPr/>
                    <a:lstStyle/>
                    <a:p>
                      <a:pPr algn="l">
                        <a:defRPr sz="1800"/>
                      </a:pPr>
                      <a:r>
                        <a:rPr sz="1200">
                          <a:latin typeface="+mn-lt"/>
                          <a:ea typeface="+mn-ea"/>
                          <a:cs typeface="+mn-cs"/>
                          <a:sym typeface="Helvetica"/>
                        </a:rPr>
                        <a:t>37. Shoes</a:t>
                      </a:r>
                    </a:p>
                  </a:txBody>
                  <a:tcPr marL="0" marR="0" marT="0" marB="0" anchor="t" anchorCtr="0" horzOverflow="overflow"/>
                </a:tc>
                <a:tc>
                  <a:txBody>
                    <a:bodyPr/>
                    <a:lstStyle/>
                    <a:p>
                      <a:pPr algn="l">
                        <a:defRPr sz="1800"/>
                      </a:pPr>
                      <a:r>
                        <a:rPr sz="1200">
                          <a:latin typeface="+mn-lt"/>
                          <a:ea typeface="+mn-ea"/>
                          <a:cs typeface="+mn-cs"/>
                          <a:sym typeface="Helvetica"/>
                        </a:rPr>
                        <a:t>50. Window</a:t>
                      </a:r>
                    </a:p>
                  </a:txBody>
                  <a:tcPr marL="0" marR="0" marT="0" marB="0" anchor="t" anchorCtr="0" horzOverflow="overflow"/>
                </a:tc>
              </a:tr>
              <a:tr h="254347">
                <a:tc>
                  <a:txBody>
                    <a:bodyPr/>
                    <a:lstStyle/>
                    <a:p>
                      <a:pPr algn="l">
                        <a:defRPr sz="1800"/>
                      </a:pPr>
                      <a:r>
                        <a:rPr sz="1200">
                          <a:latin typeface="+mn-lt"/>
                          <a:ea typeface="+mn-ea"/>
                          <a:cs typeface="+mn-cs"/>
                          <a:sym typeface="Helvetica"/>
                        </a:rPr>
                        <a:t>12. Clock</a:t>
                      </a:r>
                    </a:p>
                  </a:txBody>
                  <a:tcPr marL="0" marR="0" marT="0" marB="0" anchor="t" anchorCtr="0" horzOverflow="overflow"/>
                </a:tc>
                <a:tc>
                  <a:txBody>
                    <a:bodyPr/>
                    <a:lstStyle/>
                    <a:p>
                      <a:pPr algn="l">
                        <a:defRPr sz="1800"/>
                      </a:pPr>
                      <a:r>
                        <a:rPr sz="1200">
                          <a:latin typeface="+mn-lt"/>
                          <a:ea typeface="+mn-ea"/>
                          <a:cs typeface="+mn-cs"/>
                          <a:sym typeface="Helvetica"/>
                        </a:rPr>
                        <a:t>25. Knife</a:t>
                      </a:r>
                    </a:p>
                  </a:txBody>
                  <a:tcPr marL="0" marR="0" marT="0" marB="0" anchor="t" anchorCtr="0" horzOverflow="overflow"/>
                </a:tc>
                <a:tc>
                  <a:txBody>
                    <a:bodyPr/>
                    <a:lstStyle/>
                    <a:p>
                      <a:pPr algn="l">
                        <a:defRPr sz="1800"/>
                      </a:pPr>
                      <a:r>
                        <a:rPr sz="1200">
                          <a:latin typeface="+mn-lt"/>
                          <a:ea typeface="+mn-ea"/>
                          <a:cs typeface="+mn-cs"/>
                          <a:sym typeface="Helvetica"/>
                        </a:rPr>
                        <a:t>38. Shower</a:t>
                      </a:r>
                    </a:p>
                  </a:txBody>
                  <a:tcPr marL="0" marR="0" marT="0" marB="0" anchor="t" anchorCtr="0" horzOverflow="overflow"/>
                </a:tc>
                <a:tc>
                  <a:txBody>
                    <a:bodyPr/>
                    <a:lstStyle/>
                    <a:p>
                      <a:pPr algn="l">
                        <a:defRPr sz="1800"/>
                      </a:pPr>
                      <a:r>
                        <a:rPr sz="1200">
                          <a:latin typeface="+mn-lt"/>
                          <a:ea typeface="+mn-ea"/>
                          <a:cs typeface="+mn-cs"/>
                          <a:sym typeface="Helvetica"/>
                        </a:rPr>
                        <a:t>a) Noise</a:t>
                      </a:r>
                    </a:p>
                  </a:txBody>
                  <a:tcPr marL="0" marR="0" marT="0" marB="0" anchor="t" anchorCtr="0" horzOverflow="overflow"/>
                </a:tc>
              </a:tr>
              <a:tr h="254347">
                <a:tc>
                  <a:txBody>
                    <a:bodyPr/>
                    <a:lstStyle/>
                    <a:p>
                      <a:pPr algn="l">
                        <a:defRPr sz="1800"/>
                      </a:pPr>
                      <a:r>
                        <a:rPr sz="1200">
                          <a:latin typeface="+mn-lt"/>
                          <a:ea typeface="+mn-ea"/>
                          <a:cs typeface="+mn-cs"/>
                          <a:sym typeface="Helvetica"/>
                        </a:rPr>
                        <a:t>13. Coffee</a:t>
                      </a:r>
                    </a:p>
                  </a:txBody>
                  <a:tcPr marL="0" marR="0" marT="0" marB="0" anchor="t" anchorCtr="0" horzOverflow="overflow"/>
                </a:tc>
                <a:tc>
                  <a:txBody>
                    <a:bodyPr/>
                    <a:lstStyle/>
                    <a:p>
                      <a:pPr algn="l">
                        <a:defRPr sz="1800"/>
                      </a:pPr>
                      <a:r>
                        <a:rPr sz="1200">
                          <a:latin typeface="+mn-lt"/>
                          <a:ea typeface="+mn-ea"/>
                          <a:cs typeface="+mn-cs"/>
                          <a:sym typeface="Helvetica"/>
                        </a:rPr>
                        <a:t>26. Lamp</a:t>
                      </a:r>
                    </a:p>
                  </a:txBody>
                  <a:tcPr marL="0" marR="0" marT="0" marB="0" anchor="t" anchorCtr="0" horzOverflow="overflow"/>
                </a:tc>
                <a:tc>
                  <a:txBody>
                    <a:bodyPr/>
                    <a:lstStyle/>
                    <a:p>
                      <a:pPr algn="l">
                        <a:defRPr sz="1800"/>
                      </a:pPr>
                      <a:r>
                        <a:rPr sz="1200">
                          <a:latin typeface="+mn-lt"/>
                          <a:ea typeface="+mn-ea"/>
                          <a:cs typeface="+mn-cs"/>
                          <a:sym typeface="Helvetica"/>
                        </a:rPr>
                        <a:t>39. Soap</a:t>
                      </a:r>
                    </a:p>
                  </a:txBody>
                  <a:tcPr marL="0" marR="0" marT="0" marB="0" anchor="t" anchorCtr="0" horzOverflow="overflow"/>
                </a:tc>
                <a:tc>
                  <a:txBody>
                    <a:bodyPr/>
                    <a:lstStyle/>
                    <a:p>
                      <a:pPr algn="l">
                        <a:defRPr sz="1800"/>
                      </a:pPr>
                      <a:r>
                        <a:rPr sz="1200">
                          <a:latin typeface="+mn-lt"/>
                          <a:ea typeface="+mn-ea"/>
                          <a:cs typeface="+mn-cs"/>
                          <a:sym typeface="Helvetica"/>
                        </a:rPr>
                        <a:t>b) Unknown</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41"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Dataset(s) Analysis / Description</a:t>
            </a:r>
          </a:p>
        </p:txBody>
      </p:sp>
      <p:sp>
        <p:nvSpPr>
          <p:cNvPr id="142"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43" name="TextBox 5"/>
          <p:cNvSpPr txBox="1"/>
          <p:nvPr/>
        </p:nvSpPr>
        <p:spPr>
          <a:xfrm>
            <a:off x="0" y="927355"/>
            <a:ext cx="12192000" cy="554590"/>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Dataset Understanding / Analysis </a:t>
            </a:r>
            <a:r>
              <a:rPr b="0" u="none"/>
              <a:t>: </a:t>
            </a:r>
          </a:p>
          <a:p>
            <a:pPr>
              <a:defRPr sz="1600">
                <a:solidFill>
                  <a:srgbClr val="0E4094"/>
                </a:solidFill>
                <a:latin typeface="+mj-lt"/>
                <a:ea typeface="+mj-ea"/>
                <a:cs typeface="+mj-cs"/>
                <a:sym typeface="Calibri"/>
              </a:defRPr>
            </a:pPr>
            <a:r>
              <a:t>      </a:t>
            </a:r>
            <a:r>
              <a:rPr sz="1200"/>
              <a:t>(Provide 2 to 3 bullets about what is your understanding of the data / opinion about the data)</a:t>
            </a:r>
          </a:p>
        </p:txBody>
      </p:sp>
      <p:sp>
        <p:nvSpPr>
          <p:cNvPr id="144" name="TextBox 6"/>
          <p:cNvSpPr txBox="1"/>
          <p:nvPr/>
        </p:nvSpPr>
        <p:spPr>
          <a:xfrm>
            <a:off x="0" y="3559812"/>
            <a:ext cx="12192000" cy="502302"/>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b="1" sz="1600" u="sng">
                <a:solidFill>
                  <a:srgbClr val="0E4094"/>
                </a:solidFill>
                <a:latin typeface="+mj-lt"/>
                <a:ea typeface="+mj-ea"/>
                <a:cs typeface="+mj-cs"/>
                <a:sym typeface="Calibri"/>
              </a:defRPr>
            </a:pPr>
            <a:r>
              <a:t>Dataset Pre-Processing / Related Challenges (if any) </a:t>
            </a:r>
            <a:r>
              <a:rPr b="0" u="none"/>
              <a:t>: </a:t>
            </a:r>
          </a:p>
          <a:p>
            <a:pPr>
              <a:defRPr sz="1200">
                <a:solidFill>
                  <a:srgbClr val="0E4094"/>
                </a:solidFill>
                <a:latin typeface="+mj-lt"/>
                <a:ea typeface="+mj-ea"/>
                <a:cs typeface="+mj-cs"/>
                <a:sym typeface="Calibri"/>
              </a:defRPr>
            </a:pPr>
            <a:r>
              <a:t>      (List out the challenges you  fore see in data handling wrt problem definition – 2 to 3 bullets only)</a:t>
            </a:r>
          </a:p>
        </p:txBody>
      </p:sp>
      <p:pic>
        <p:nvPicPr>
          <p:cNvPr id="145"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146" name="Audio Dataset includes 1000 original audios recorded from speakers in .wav format.…"/>
          <p:cNvSpPr txBox="1"/>
          <p:nvPr/>
        </p:nvSpPr>
        <p:spPr>
          <a:xfrm>
            <a:off x="343809" y="1829204"/>
            <a:ext cx="7818288" cy="815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2" indent="-180472">
              <a:buSzPct val="100000"/>
              <a:buChar char="•"/>
              <a:defRPr sz="1600">
                <a:latin typeface="SamsungOne 200"/>
                <a:ea typeface="SamsungOne 200"/>
                <a:cs typeface="SamsungOne 200"/>
                <a:sym typeface="SamsungOne 200"/>
              </a:defRPr>
            </a:pPr>
            <a:r>
              <a:t>Audio Dataset includes 1000 original audios recorded from speakers in .wav format.</a:t>
            </a:r>
          </a:p>
          <a:p>
            <a:pPr marL="180472" indent="-180472">
              <a:buSzPct val="100000"/>
              <a:buChar char="•"/>
              <a:defRPr sz="1600">
                <a:latin typeface="SamsungOne 200"/>
                <a:ea typeface="SamsungOne 200"/>
                <a:cs typeface="SamsungOne 200"/>
                <a:sym typeface="SamsungOne 200"/>
              </a:defRPr>
            </a:pPr>
            <a:r>
              <a:t>Sampling Rate of the audio is 64000.</a:t>
            </a:r>
          </a:p>
          <a:p>
            <a:pPr marL="180472" indent="-180472">
              <a:buSzPct val="100000"/>
              <a:buChar char="•"/>
              <a:defRPr sz="1600">
                <a:latin typeface="SamsungOne 200"/>
                <a:ea typeface="SamsungOne 200"/>
                <a:cs typeface="SamsungOne 200"/>
                <a:sym typeface="SamsungOne 200"/>
              </a:defRPr>
            </a:pPr>
            <a:r>
              <a:t>Every audio runs for about 1 second.</a:t>
            </a:r>
          </a:p>
        </p:txBody>
      </p:sp>
      <p:sp>
        <p:nvSpPr>
          <p:cNvPr id="147" name="Conversion of Audio recorded in multiple formats (.mp3, .aac) to .wav for compatibility during training.…"/>
          <p:cNvSpPr txBox="1"/>
          <p:nvPr/>
        </p:nvSpPr>
        <p:spPr>
          <a:xfrm>
            <a:off x="305719" y="4583688"/>
            <a:ext cx="9376419" cy="574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80472" indent="-180472">
              <a:buSzPct val="100000"/>
              <a:buChar char="•"/>
              <a:defRPr sz="1600">
                <a:latin typeface="SamsungOne 200"/>
                <a:ea typeface="SamsungOne 200"/>
                <a:cs typeface="SamsungOne 200"/>
                <a:sym typeface="SamsungOne 200"/>
              </a:defRPr>
            </a:pPr>
            <a:r>
              <a:t>Conversion of Audio recorded in multiple formats (.mp3, .aac) to .wav for compatibility during training.</a:t>
            </a:r>
          </a:p>
          <a:p>
            <a:pPr marL="180472" indent="-180472">
              <a:buSzPct val="100000"/>
              <a:buChar char="•"/>
              <a:defRPr sz="1600">
                <a:latin typeface="SamsungOne 200"/>
                <a:ea typeface="SamsungOne 200"/>
                <a:cs typeface="SamsungOne 200"/>
                <a:sym typeface="SamsungOne 200"/>
              </a:defRPr>
            </a:pPr>
            <a:r>
              <a:t>Organisation of the Audio in their respective folders to ensure error-free training.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50"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Dataset Augmentation</a:t>
            </a:r>
          </a:p>
        </p:txBody>
      </p:sp>
      <p:sp>
        <p:nvSpPr>
          <p:cNvPr id="151"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52"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Augmentation of Audios</a:t>
            </a:r>
          </a:p>
        </p:txBody>
      </p:sp>
      <p:pic>
        <p:nvPicPr>
          <p:cNvPr id="153"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154" name="Augmented Dataset contains 100 audios per keyword.…"/>
          <p:cNvSpPr txBox="1"/>
          <p:nvPr/>
        </p:nvSpPr>
        <p:spPr>
          <a:xfrm>
            <a:off x="827084" y="1333515"/>
            <a:ext cx="9986520" cy="815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80472" indent="-180472">
              <a:buSzPct val="100000"/>
              <a:buChar char="•"/>
              <a:defRPr sz="1600">
                <a:latin typeface="SamsungOne 200"/>
                <a:ea typeface="SamsungOne 200"/>
                <a:cs typeface="SamsungOne 200"/>
                <a:sym typeface="SamsungOne 200"/>
              </a:defRPr>
            </a:pPr>
            <a:r>
              <a:t>Augmented Dataset contains 100 audios per keyword.</a:t>
            </a:r>
          </a:p>
          <a:p>
            <a:pPr marL="180472" indent="-180472">
              <a:buSzPct val="100000"/>
              <a:buChar char="•"/>
              <a:defRPr sz="1600">
                <a:latin typeface="SamsungOne 200"/>
                <a:ea typeface="SamsungOne 200"/>
                <a:cs typeface="SamsungOne 200"/>
                <a:sym typeface="SamsungOne 200"/>
              </a:defRPr>
            </a:pPr>
            <a:r>
              <a:t>audiomentations library was utilised for augmentation of the audios.</a:t>
            </a:r>
          </a:p>
          <a:p>
            <a:pPr lvl="1" indent="228600">
              <a:defRPr b="1" sz="1600">
                <a:latin typeface="SamsungOne 200"/>
                <a:ea typeface="SamsungOne 200"/>
                <a:cs typeface="SamsungOne 200"/>
                <a:sym typeface="SamsungOne 200"/>
              </a:defRPr>
            </a:pPr>
            <a:r>
              <a:t>Augmentation Pipeline : </a:t>
            </a:r>
          </a:p>
        </p:txBody>
      </p:sp>
      <p:grpSp>
        <p:nvGrpSpPr>
          <p:cNvPr id="157" name="Image"/>
          <p:cNvGrpSpPr/>
          <p:nvPr/>
        </p:nvGrpSpPr>
        <p:grpSpPr>
          <a:xfrm>
            <a:off x="2319340" y="2198242"/>
            <a:ext cx="7002011" cy="4363036"/>
            <a:chOff x="0" y="0"/>
            <a:chExt cx="7002009" cy="4363034"/>
          </a:xfrm>
        </p:grpSpPr>
        <p:pic>
          <p:nvPicPr>
            <p:cNvPr id="155" name="Image" descr="Image"/>
            <p:cNvPicPr>
              <a:picLocks noChangeAspect="1"/>
            </p:cNvPicPr>
            <p:nvPr/>
          </p:nvPicPr>
          <p:blipFill>
            <a:blip r:embed="rId3">
              <a:extLst/>
            </a:blip>
            <a:stretch>
              <a:fillRect/>
            </a:stretch>
          </p:blipFill>
          <p:spPr>
            <a:xfrm>
              <a:off x="76199" y="76200"/>
              <a:ext cx="6849611" cy="4197932"/>
            </a:xfrm>
            <a:prstGeom prst="rect">
              <a:avLst/>
            </a:prstGeom>
            <a:ln w="12700" cap="flat">
              <a:noFill/>
              <a:miter lim="400000"/>
            </a:ln>
            <a:effectLst/>
          </p:spPr>
        </p:pic>
        <p:pic>
          <p:nvPicPr>
            <p:cNvPr id="156" name="Image" descr="Image"/>
            <p:cNvPicPr>
              <a:picLocks noChangeAspect="1"/>
            </p:cNvPicPr>
            <p:nvPr/>
          </p:nvPicPr>
          <p:blipFill>
            <a:blip r:embed="rId4">
              <a:extLst/>
            </a:blip>
            <a:stretch>
              <a:fillRect/>
            </a:stretch>
          </p:blipFill>
          <p:spPr>
            <a:xfrm>
              <a:off x="-1" y="-1"/>
              <a:ext cx="7002011" cy="436303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60"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Training </a:t>
            </a:r>
          </a:p>
        </p:txBody>
      </p:sp>
      <p:sp>
        <p:nvSpPr>
          <p:cNvPr id="161"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62"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RNN Models</a:t>
            </a:r>
          </a:p>
        </p:txBody>
      </p:sp>
      <p:pic>
        <p:nvPicPr>
          <p:cNvPr id="163"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sp>
        <p:nvSpPr>
          <p:cNvPr id="164" name="Eight RNN models were trained using various architectures:…"/>
          <p:cNvSpPr txBox="1"/>
          <p:nvPr/>
        </p:nvSpPr>
        <p:spPr>
          <a:xfrm>
            <a:off x="700443" y="1460157"/>
            <a:ext cx="9986521" cy="815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marL="180472" indent="-180472">
              <a:buSzPct val="100000"/>
              <a:buChar char="•"/>
              <a:defRPr sz="1600">
                <a:latin typeface="SamsungOne 200"/>
                <a:ea typeface="SamsungOne 200"/>
                <a:cs typeface="SamsungOne 200"/>
                <a:sym typeface="SamsungOne 200"/>
              </a:defRPr>
            </a:pPr>
            <a:r>
              <a:t>Eight RNN models were trained using various architectures:</a:t>
            </a:r>
          </a:p>
          <a:p>
            <a:pPr marL="180472" indent="-180472">
              <a:buSzPct val="100000"/>
              <a:buChar char="•"/>
              <a:defRPr sz="1600">
                <a:latin typeface="SamsungOne 200"/>
                <a:ea typeface="SamsungOne 200"/>
                <a:cs typeface="SamsungOne 200"/>
                <a:sym typeface="SamsungOne 200"/>
              </a:defRPr>
            </a:pPr>
            <a:r>
              <a:t>Two each for LSTM, GRU, BiRNN, and CRNN.</a:t>
            </a:r>
          </a:p>
          <a:p>
            <a:pPr marL="180472" indent="-180472">
              <a:buSzPct val="100000"/>
              <a:buChar char="•"/>
              <a:defRPr sz="1600">
                <a:latin typeface="SamsungOne 200"/>
                <a:ea typeface="SamsungOne 200"/>
                <a:cs typeface="SamsungOne 200"/>
                <a:sym typeface="SamsungOne 200"/>
              </a:defRPr>
            </a:pPr>
            <a:r>
              <a:t>All models were trained for 30 epochs with a batch size of 128.</a:t>
            </a:r>
          </a:p>
        </p:txBody>
      </p:sp>
      <p:graphicFrame>
        <p:nvGraphicFramePr>
          <p:cNvPr id="165" name="Table 1"/>
          <p:cNvGraphicFramePr/>
          <p:nvPr/>
        </p:nvGraphicFramePr>
        <p:xfrm>
          <a:off x="1308443" y="2501906"/>
          <a:ext cx="9986517" cy="385473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96629"/>
                <a:gridCol w="2726794"/>
                <a:gridCol w="2266464"/>
                <a:gridCol w="2496629"/>
              </a:tblGrid>
              <a:tr h="347161">
                <a:tc>
                  <a:txBody>
                    <a:bodyPr/>
                    <a:lstStyle/>
                    <a:p>
                      <a:pPr algn="ctr">
                        <a:defRPr sz="1800"/>
                      </a:pPr>
                      <a:r>
                        <a:rPr b="1"/>
                        <a:t>RNN Model</a:t>
                      </a:r>
                    </a:p>
                  </a:txBody>
                  <a:tcPr marL="0" marR="0" marT="0" marB="0" anchor="ctr" anchorCtr="0" horzOverflow="overflow">
                    <a:solidFill>
                      <a:srgbClr val="D0DEEF"/>
                    </a:solidFill>
                  </a:tcPr>
                </a:tc>
                <a:tc>
                  <a:txBody>
                    <a:bodyPr/>
                    <a:lstStyle/>
                    <a:p>
                      <a:pPr algn="ctr">
                        <a:defRPr sz="1800"/>
                      </a:pPr>
                      <a:r>
                        <a:rPr b="1"/>
                        <a:t>Number of Hidden Units </a:t>
                      </a:r>
                    </a:p>
                  </a:txBody>
                  <a:tcPr marL="0" marR="0" marT="0" marB="0" anchor="ctr" anchorCtr="0" horzOverflow="overflow">
                    <a:solidFill>
                      <a:srgbClr val="D0DEEF"/>
                    </a:solidFill>
                  </a:tcPr>
                </a:tc>
                <a:tc>
                  <a:txBody>
                    <a:bodyPr/>
                    <a:lstStyle/>
                    <a:p>
                      <a:pPr algn="ctr">
                        <a:defRPr sz="1800"/>
                      </a:pPr>
                      <a:r>
                        <a:rPr b="1"/>
                        <a:t>Number of Layers</a:t>
                      </a:r>
                    </a:p>
                  </a:txBody>
                  <a:tcPr marL="0" marR="0" marT="0" marB="0" anchor="ctr" anchorCtr="0" horzOverflow="overflow">
                    <a:solidFill>
                      <a:srgbClr val="D0DEEF"/>
                    </a:solidFill>
                  </a:tcPr>
                </a:tc>
                <a:tc>
                  <a:txBody>
                    <a:bodyPr/>
                    <a:lstStyle/>
                    <a:p>
                      <a:pPr algn="ctr">
                        <a:defRPr sz="1800"/>
                      </a:pPr>
                      <a:r>
                        <a:rPr b="1"/>
                        <a:t>Model Size</a:t>
                      </a:r>
                    </a:p>
                  </a:txBody>
                  <a:tcPr marL="0" marR="0" marT="0" marB="0" anchor="ctr" anchorCtr="0" horzOverflow="overflow">
                    <a:solidFill>
                      <a:srgbClr val="D0DEEF"/>
                    </a:solidFill>
                  </a:tcPr>
                </a:tc>
              </a:tr>
              <a:tr h="438446">
                <a:tc>
                  <a:txBody>
                    <a:bodyPr/>
                    <a:lstStyle/>
                    <a:p>
                      <a:pPr algn="ctr">
                        <a:defRPr sz="1800"/>
                      </a:pPr>
                      <a:r>
                        <a:t>LSTM 1</a:t>
                      </a:r>
                    </a:p>
                  </a:txBody>
                  <a:tcPr marL="0" marR="0" marT="0" marB="0" anchor="ctr" anchorCtr="0" horzOverflow="overflow">
                    <a:solidFill>
                      <a:srgbClr val="E9EFF7"/>
                    </a:solidFill>
                  </a:tcPr>
                </a:tc>
                <a:tc>
                  <a:txBody>
                    <a:bodyPr/>
                    <a:lstStyle/>
                    <a:p>
                      <a:pPr algn="ctr">
                        <a:defRPr sz="1800"/>
                      </a:pPr>
                      <a:r>
                        <a:t>64</a:t>
                      </a:r>
                    </a:p>
                  </a:txBody>
                  <a:tcPr marL="0" marR="0" marT="0" marB="0" anchor="ctr" anchorCtr="0" horzOverflow="overflow">
                    <a:solidFill>
                      <a:srgbClr val="E9EFF7"/>
                    </a:solidFill>
                  </a:tcPr>
                </a:tc>
                <a:tc>
                  <a:txBody>
                    <a:bodyPr/>
                    <a:lstStyle/>
                    <a:p>
                      <a:pPr algn="ctr">
                        <a:defRPr sz="1800"/>
                      </a:pPr>
                      <a:r>
                        <a:t>2</a:t>
                      </a:r>
                    </a:p>
                  </a:txBody>
                  <a:tcPr marL="0" marR="0" marT="0" marB="0" anchor="ctr" anchorCtr="0" horzOverflow="overflow">
                    <a:solidFill>
                      <a:srgbClr val="E9EFF7"/>
                    </a:solidFill>
                  </a:tcPr>
                </a:tc>
                <a:tc>
                  <a:txBody>
                    <a:bodyPr/>
                    <a:lstStyle/>
                    <a:p>
                      <a:pPr algn="ctr">
                        <a:defRPr sz="1800"/>
                      </a:pPr>
                      <a:r>
                        <a:t>14.973MB</a:t>
                      </a:r>
                    </a:p>
                  </a:txBody>
                  <a:tcPr marL="0" marR="0" marT="0" marB="0" anchor="ctr" anchorCtr="0" horzOverflow="overflow">
                    <a:solidFill>
                      <a:srgbClr val="E9EFF7"/>
                    </a:solidFill>
                  </a:tcPr>
                </a:tc>
              </a:tr>
              <a:tr h="438446">
                <a:tc>
                  <a:txBody>
                    <a:bodyPr/>
                    <a:lstStyle/>
                    <a:p>
                      <a:pPr algn="ctr">
                        <a:defRPr sz="1800"/>
                      </a:pPr>
                      <a:r>
                        <a:t>LSTM 2</a:t>
                      </a:r>
                    </a:p>
                  </a:txBody>
                  <a:tcPr marL="0" marR="0" marT="0" marB="0" anchor="ctr" anchorCtr="0" horzOverflow="overflow">
                    <a:solidFill>
                      <a:srgbClr val="D0DEEF"/>
                    </a:solidFill>
                  </a:tcPr>
                </a:tc>
                <a:tc>
                  <a:txBody>
                    <a:bodyPr/>
                    <a:lstStyle/>
                    <a:p>
                      <a:pPr algn="ctr">
                        <a:defRPr sz="1800"/>
                      </a:pPr>
                      <a:r>
                        <a:t>128</a:t>
                      </a:r>
                    </a:p>
                  </a:txBody>
                  <a:tcPr marL="0" marR="0" marT="0" marB="0" anchor="ctr" anchorCtr="0" horzOverflow="overflow">
                    <a:solidFill>
                      <a:srgbClr val="D0DEEF"/>
                    </a:solidFill>
                  </a:tcPr>
                </a:tc>
                <a:tc>
                  <a:txBody>
                    <a:bodyPr/>
                    <a:lstStyle/>
                    <a:p>
                      <a:pPr algn="ctr">
                        <a:defRPr sz="1800"/>
                      </a:pPr>
                      <a:r>
                        <a:t>2</a:t>
                      </a:r>
                    </a:p>
                  </a:txBody>
                  <a:tcPr marL="0" marR="0" marT="0" marB="0" anchor="ctr" anchorCtr="0" horzOverflow="overflow">
                    <a:solidFill>
                      <a:srgbClr val="D0DEEF"/>
                    </a:solidFill>
                  </a:tcPr>
                </a:tc>
                <a:tc>
                  <a:txBody>
                    <a:bodyPr/>
                    <a:lstStyle/>
                    <a:p>
                      <a:pPr algn="ctr">
                        <a:defRPr sz="1800"/>
                      </a:pPr>
                      <a:r>
                        <a:t>34.133MB</a:t>
                      </a:r>
                    </a:p>
                  </a:txBody>
                  <a:tcPr marL="0" marR="0" marT="0" marB="0" anchor="ctr" anchorCtr="0" horzOverflow="overflow">
                    <a:solidFill>
                      <a:srgbClr val="D0DEEF"/>
                    </a:solidFill>
                  </a:tcPr>
                </a:tc>
              </a:tr>
              <a:tr h="438446">
                <a:tc>
                  <a:txBody>
                    <a:bodyPr/>
                    <a:lstStyle/>
                    <a:p>
                      <a:pPr algn="ctr">
                        <a:defRPr sz="1800"/>
                      </a:pPr>
                      <a:r>
                        <a:t>GRU 1</a:t>
                      </a:r>
                    </a:p>
                  </a:txBody>
                  <a:tcPr marL="0" marR="0" marT="0" marB="0" anchor="ctr" anchorCtr="0" horzOverflow="overflow">
                    <a:solidFill>
                      <a:srgbClr val="E9EFF7"/>
                    </a:solidFill>
                  </a:tcPr>
                </a:tc>
                <a:tc>
                  <a:txBody>
                    <a:bodyPr/>
                    <a:lstStyle/>
                    <a:p>
                      <a:pPr algn="ctr">
                        <a:defRPr sz="1800"/>
                      </a:pPr>
                      <a:r>
                        <a:t>64</a:t>
                      </a:r>
                    </a:p>
                  </a:txBody>
                  <a:tcPr marL="0" marR="0" marT="0" marB="0" anchor="ctr" anchorCtr="0" horzOverflow="overflow">
                    <a:solidFill>
                      <a:srgbClr val="E9EFF7"/>
                    </a:solidFill>
                  </a:tcPr>
                </a:tc>
                <a:tc>
                  <a:txBody>
                    <a:bodyPr/>
                    <a:lstStyle/>
                    <a:p>
                      <a:pPr algn="ctr">
                        <a:defRPr sz="1800"/>
                      </a:pPr>
                      <a:r>
                        <a:t>2</a:t>
                      </a:r>
                    </a:p>
                  </a:txBody>
                  <a:tcPr marL="0" marR="0" marT="0" marB="0" anchor="ctr" anchorCtr="0" horzOverflow="overflow">
                    <a:solidFill>
                      <a:srgbClr val="E9EFF7"/>
                    </a:solidFill>
                  </a:tcPr>
                </a:tc>
                <a:tc>
                  <a:txBody>
                    <a:bodyPr/>
                    <a:lstStyle/>
                    <a:p>
                      <a:pPr algn="ctr">
                        <a:defRPr sz="1800"/>
                      </a:pPr>
                      <a:r>
                        <a:t>11.419MB</a:t>
                      </a:r>
                    </a:p>
                  </a:txBody>
                  <a:tcPr marL="0" marR="0" marT="0" marB="0" anchor="ctr" anchorCtr="0" horzOverflow="overflow">
                    <a:solidFill>
                      <a:srgbClr val="E9EFF7"/>
                    </a:solidFill>
                  </a:tcPr>
                </a:tc>
              </a:tr>
              <a:tr h="438446">
                <a:tc>
                  <a:txBody>
                    <a:bodyPr/>
                    <a:lstStyle/>
                    <a:p>
                      <a:pPr algn="ctr">
                        <a:defRPr sz="1800"/>
                      </a:pPr>
                      <a:r>
                        <a:t>GRU 2</a:t>
                      </a:r>
                    </a:p>
                  </a:txBody>
                  <a:tcPr marL="0" marR="0" marT="0" marB="0" anchor="ctr" anchorCtr="0" horzOverflow="overflow">
                    <a:solidFill>
                      <a:srgbClr val="D0DEEF"/>
                    </a:solidFill>
                  </a:tcPr>
                </a:tc>
                <a:tc>
                  <a:txBody>
                    <a:bodyPr/>
                    <a:lstStyle/>
                    <a:p>
                      <a:pPr algn="ctr">
                        <a:defRPr sz="1800"/>
                      </a:pPr>
                      <a:r>
                        <a:t>64</a:t>
                      </a:r>
                    </a:p>
                  </a:txBody>
                  <a:tcPr marL="0" marR="0" marT="0" marB="0" anchor="ctr" anchorCtr="0" horzOverflow="overflow">
                    <a:solidFill>
                      <a:srgbClr val="D0DEEF"/>
                    </a:solidFill>
                  </a:tcPr>
                </a:tc>
                <a:tc>
                  <a:txBody>
                    <a:bodyPr/>
                    <a:lstStyle/>
                    <a:p>
                      <a:pPr algn="ctr">
                        <a:defRPr sz="1800"/>
                      </a:pPr>
                      <a:r>
                        <a:t>3</a:t>
                      </a:r>
                    </a:p>
                  </a:txBody>
                  <a:tcPr marL="0" marR="0" marT="0" marB="0" anchor="ctr" anchorCtr="0" horzOverflow="overflow">
                    <a:solidFill>
                      <a:srgbClr val="D0DEEF"/>
                    </a:solidFill>
                  </a:tcPr>
                </a:tc>
                <a:tc>
                  <a:txBody>
                    <a:bodyPr/>
                    <a:lstStyle/>
                    <a:p>
                      <a:pPr algn="ctr">
                        <a:defRPr sz="1800"/>
                      </a:pPr>
                      <a:r>
                        <a:t>12.562MB</a:t>
                      </a:r>
                    </a:p>
                  </a:txBody>
                  <a:tcPr marL="0" marR="0" marT="0" marB="0" anchor="ctr" anchorCtr="0" horzOverflow="overflow">
                    <a:solidFill>
                      <a:srgbClr val="D0DEEF"/>
                    </a:solidFill>
                  </a:tcPr>
                </a:tc>
              </a:tr>
              <a:tr h="438446">
                <a:tc>
                  <a:txBody>
                    <a:bodyPr/>
                    <a:lstStyle/>
                    <a:p>
                      <a:pPr algn="ctr">
                        <a:defRPr sz="1800"/>
                      </a:pPr>
                      <a:r>
                        <a:t>BiRNN 1</a:t>
                      </a:r>
                    </a:p>
                  </a:txBody>
                  <a:tcPr marL="0" marR="0" marT="0" marB="0" anchor="ctr" anchorCtr="0" horzOverflow="overflow">
                    <a:solidFill>
                      <a:srgbClr val="E9EFF7"/>
                    </a:solidFill>
                  </a:tcPr>
                </a:tc>
                <a:tc>
                  <a:txBody>
                    <a:bodyPr/>
                    <a:lstStyle/>
                    <a:p>
                      <a:pPr algn="ctr">
                        <a:defRPr sz="1800"/>
                      </a:pPr>
                      <a:r>
                        <a:t>128(GRU Layer)</a:t>
                      </a:r>
                    </a:p>
                  </a:txBody>
                  <a:tcPr marL="0" marR="0" marT="0" marB="0" anchor="ctr" anchorCtr="0" horzOverflow="overflow">
                    <a:solidFill>
                      <a:srgbClr val="E9EFF7"/>
                    </a:solidFill>
                  </a:tcPr>
                </a:tc>
                <a:tc>
                  <a:txBody>
                    <a:bodyPr/>
                    <a:lstStyle/>
                    <a:p>
                      <a:pPr algn="ctr">
                        <a:defRPr sz="1800"/>
                      </a:pPr>
                      <a:r>
                        <a:t>2</a:t>
                      </a:r>
                    </a:p>
                  </a:txBody>
                  <a:tcPr marL="0" marR="0" marT="0" marB="0" anchor="ctr" anchorCtr="0" horzOverflow="overflow">
                    <a:solidFill>
                      <a:srgbClr val="E9EFF7"/>
                    </a:solidFill>
                  </a:tcPr>
                </a:tc>
                <a:tc>
                  <a:txBody>
                    <a:bodyPr/>
                    <a:lstStyle/>
                    <a:p>
                      <a:pPr algn="ctr">
                        <a:defRPr sz="1800"/>
                      </a:pPr>
                      <a:r>
                        <a:t>23.651MB</a:t>
                      </a:r>
                    </a:p>
                  </a:txBody>
                  <a:tcPr marL="0" marR="0" marT="0" marB="0" anchor="ctr" anchorCtr="0" horzOverflow="overflow">
                    <a:solidFill>
                      <a:srgbClr val="E9EFF7"/>
                    </a:solidFill>
                  </a:tcPr>
                </a:tc>
              </a:tr>
              <a:tr h="438446">
                <a:tc>
                  <a:txBody>
                    <a:bodyPr/>
                    <a:lstStyle/>
                    <a:p>
                      <a:pPr algn="ctr">
                        <a:defRPr sz="1800"/>
                      </a:pPr>
                      <a:r>
                        <a:t>BiRNN 2</a:t>
                      </a:r>
                    </a:p>
                  </a:txBody>
                  <a:tcPr marL="0" marR="0" marT="0" marB="0" anchor="ctr" anchorCtr="0" horzOverflow="overflow">
                    <a:solidFill>
                      <a:srgbClr val="D0DEEF"/>
                    </a:solidFill>
                  </a:tcPr>
                </a:tc>
                <a:tc>
                  <a:txBody>
                    <a:bodyPr/>
                    <a:lstStyle/>
                    <a:p>
                      <a:pPr algn="ctr">
                        <a:defRPr sz="1800"/>
                      </a:pPr>
                      <a:r>
                        <a:t>128(LSTM Layer)</a:t>
                      </a:r>
                    </a:p>
                  </a:txBody>
                  <a:tcPr marL="0" marR="0" marT="0" marB="0" anchor="ctr" anchorCtr="0" horzOverflow="overflow">
                    <a:solidFill>
                      <a:srgbClr val="D0DEEF"/>
                    </a:solidFill>
                  </a:tcPr>
                </a:tc>
                <a:tc>
                  <a:txBody>
                    <a:bodyPr/>
                    <a:lstStyle/>
                    <a:p>
                      <a:pPr algn="ctr">
                        <a:defRPr sz="1800"/>
                      </a:pPr>
                      <a:r>
                        <a:t>2</a:t>
                      </a:r>
                    </a:p>
                  </a:txBody>
                  <a:tcPr marL="0" marR="0" marT="0" marB="0" anchor="ctr" anchorCtr="0" horzOverflow="overflow">
                    <a:solidFill>
                      <a:srgbClr val="D0DEEF"/>
                    </a:solidFill>
                  </a:tcPr>
                </a:tc>
                <a:tc>
                  <a:txBody>
                    <a:bodyPr/>
                    <a:lstStyle/>
                    <a:p>
                      <a:pPr algn="ctr">
                        <a:defRPr sz="1800"/>
                      </a:pPr>
                      <a:r>
                        <a:t>31.133MB</a:t>
                      </a:r>
                    </a:p>
                  </a:txBody>
                  <a:tcPr marL="0" marR="0" marT="0" marB="0" anchor="ctr" anchorCtr="0" horzOverflow="overflow">
                    <a:solidFill>
                      <a:srgbClr val="D0DEEF"/>
                    </a:solidFill>
                  </a:tcPr>
                </a:tc>
              </a:tr>
              <a:tr h="438446">
                <a:tc>
                  <a:txBody>
                    <a:bodyPr/>
                    <a:lstStyle/>
                    <a:p>
                      <a:pPr algn="ctr">
                        <a:defRPr sz="1800"/>
                      </a:pPr>
                      <a:r>
                        <a:t>CRNN 1</a:t>
                      </a:r>
                    </a:p>
                  </a:txBody>
                  <a:tcPr marL="0" marR="0" marT="0" marB="0" anchor="ctr" anchorCtr="0" horzOverflow="overflow">
                    <a:solidFill>
                      <a:srgbClr val="E9EFF7"/>
                    </a:solidFill>
                  </a:tcPr>
                </a:tc>
                <a:tc>
                  <a:txBody>
                    <a:bodyPr/>
                    <a:lstStyle/>
                    <a:p>
                      <a:pPr algn="ctr">
                        <a:defRPr sz="1800"/>
                      </a:pPr>
                      <a:r>
                        <a:t>64(GRU Layer)</a:t>
                      </a:r>
                    </a:p>
                  </a:txBody>
                  <a:tcPr marL="0" marR="0" marT="0" marB="0" anchor="ctr" anchorCtr="0" horzOverflow="overflow">
                    <a:solidFill>
                      <a:srgbClr val="E9EFF7"/>
                    </a:solidFill>
                  </a:tcPr>
                </a:tc>
                <a:tc>
                  <a:txBody>
                    <a:bodyPr/>
                    <a:lstStyle/>
                    <a:p>
                      <a:pPr algn="ctr">
                        <a:defRPr sz="1800"/>
                      </a:pPr>
                      <a:r>
                        <a:t>4</a:t>
                      </a:r>
                    </a:p>
                  </a:txBody>
                  <a:tcPr marL="0" marR="0" marT="0" marB="0" anchor="ctr" anchorCtr="0" horzOverflow="overflow">
                    <a:solidFill>
                      <a:srgbClr val="E9EFF7"/>
                    </a:solidFill>
                  </a:tcPr>
                </a:tc>
                <a:tc>
                  <a:txBody>
                    <a:bodyPr/>
                    <a:lstStyle/>
                    <a:p>
                      <a:pPr algn="ctr">
                        <a:defRPr sz="1800"/>
                      </a:pPr>
                      <a:r>
                        <a:t>7.412MB</a:t>
                      </a:r>
                    </a:p>
                  </a:txBody>
                  <a:tcPr marL="0" marR="0" marT="0" marB="0" anchor="ctr" anchorCtr="0" horzOverflow="overflow">
                    <a:solidFill>
                      <a:srgbClr val="E9EFF7"/>
                    </a:solidFill>
                  </a:tcPr>
                </a:tc>
              </a:tr>
              <a:tr h="438446">
                <a:tc>
                  <a:txBody>
                    <a:bodyPr/>
                    <a:lstStyle/>
                    <a:p>
                      <a:pPr algn="ctr">
                        <a:defRPr sz="1800"/>
                      </a:pPr>
                      <a:r>
                        <a:t>CRNN 2</a:t>
                      </a:r>
                    </a:p>
                  </a:txBody>
                  <a:tcPr marL="0" marR="0" marT="0" marB="0" anchor="ctr" anchorCtr="0" horzOverflow="overflow">
                    <a:solidFill>
                      <a:srgbClr val="D0DEEF"/>
                    </a:solidFill>
                  </a:tcPr>
                </a:tc>
                <a:tc>
                  <a:txBody>
                    <a:bodyPr/>
                    <a:lstStyle/>
                    <a:p>
                      <a:pPr algn="ctr">
                        <a:defRPr sz="1800"/>
                      </a:pPr>
                      <a:r>
                        <a:t>128(LSTM Layer)</a:t>
                      </a:r>
                    </a:p>
                  </a:txBody>
                  <a:tcPr marL="0" marR="0" marT="0" marB="0" anchor="ctr" anchorCtr="0" horzOverflow="overflow">
                    <a:solidFill>
                      <a:srgbClr val="D0DEEF"/>
                    </a:solidFill>
                  </a:tcPr>
                </a:tc>
                <a:tc>
                  <a:txBody>
                    <a:bodyPr/>
                    <a:lstStyle/>
                    <a:p>
                      <a:pPr algn="ctr">
                        <a:defRPr sz="1800"/>
                      </a:pPr>
                      <a:r>
                        <a:t>4</a:t>
                      </a:r>
                    </a:p>
                  </a:txBody>
                  <a:tcPr marL="0" marR="0" marT="0" marB="0" anchor="ctr" anchorCtr="0" horzOverflow="overflow">
                    <a:solidFill>
                      <a:srgbClr val="D0DEEF"/>
                    </a:solidFill>
                  </a:tcPr>
                </a:tc>
                <a:tc>
                  <a:txBody>
                    <a:bodyPr/>
                    <a:lstStyle/>
                    <a:p>
                      <a:pPr algn="ctr">
                        <a:defRPr sz="1800"/>
                      </a:pPr>
                      <a:r>
                        <a:t>36.717MB</a:t>
                      </a:r>
                    </a:p>
                  </a:txBody>
                  <a:tcPr marL="0" marR="0" marT="0" marB="0" anchor="ctr" anchorCtr="0" horzOverflow="overflow">
                    <a:solidFill>
                      <a:srgbClr val="D0DEEF"/>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68"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169"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70"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LSTM 1</a:t>
            </a:r>
          </a:p>
        </p:txBody>
      </p:sp>
      <p:pic>
        <p:nvPicPr>
          <p:cNvPr id="171"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172" name="Image" descr="Image"/>
          <p:cNvPicPr>
            <a:picLocks noChangeAspect="1"/>
          </p:cNvPicPr>
          <p:nvPr/>
        </p:nvPicPr>
        <p:blipFill>
          <a:blip r:embed="rId3">
            <a:extLst/>
          </a:blip>
          <a:stretch>
            <a:fillRect/>
          </a:stretch>
        </p:blipFill>
        <p:spPr>
          <a:xfrm>
            <a:off x="2482100" y="2062003"/>
            <a:ext cx="7227800" cy="273399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10"/>
          <p:cNvSpPr/>
          <p:nvPr/>
        </p:nvSpPr>
        <p:spPr>
          <a:xfrm>
            <a:off x="1" y="105044"/>
            <a:ext cx="169332" cy="482533"/>
          </a:xfrm>
          <a:prstGeom prst="rect">
            <a:avLst/>
          </a:prstGeom>
          <a:solidFill>
            <a:srgbClr val="0E4094"/>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75" name="TextBox 11"/>
          <p:cNvSpPr txBox="1"/>
          <p:nvPr/>
        </p:nvSpPr>
        <p:spPr>
          <a:xfrm>
            <a:off x="427618" y="59289"/>
            <a:ext cx="931074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Model Architecture</a:t>
            </a:r>
          </a:p>
        </p:txBody>
      </p:sp>
      <p:sp>
        <p:nvSpPr>
          <p:cNvPr id="176" name="Rectangle 13"/>
          <p:cNvSpPr/>
          <p:nvPr/>
        </p:nvSpPr>
        <p:spPr>
          <a:xfrm>
            <a:off x="237965" y="105044"/>
            <a:ext cx="75304" cy="482533"/>
          </a:xfrm>
          <a:prstGeom prst="rect">
            <a:avLst/>
          </a:prstGeom>
          <a:solidFill>
            <a:srgbClr val="BFBFBF"/>
          </a:solidFill>
          <a:ln w="12700">
            <a:miter lim="400000"/>
          </a:ln>
        </p:spPr>
        <p:txBody>
          <a:bodyPr lIns="45718" tIns="45718" rIns="45718" bIns="45718" anchor="ctr"/>
          <a:lstStyle/>
          <a:p>
            <a:pPr algn="ctr">
              <a:defRPr>
                <a:solidFill>
                  <a:srgbClr val="FFFFFF"/>
                </a:solidFill>
                <a:latin typeface="SamsungOne 600C"/>
                <a:ea typeface="SamsungOne 600C"/>
                <a:cs typeface="SamsungOne 600C"/>
                <a:sym typeface="SamsungOne 600C"/>
              </a:defRPr>
            </a:pPr>
          </a:p>
        </p:txBody>
      </p:sp>
      <p:sp>
        <p:nvSpPr>
          <p:cNvPr id="177" name="TextBox 18"/>
          <p:cNvSpPr txBox="1"/>
          <p:nvPr/>
        </p:nvSpPr>
        <p:spPr>
          <a:xfrm>
            <a:off x="-4" y="806512"/>
            <a:ext cx="12192007" cy="30059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buSzPct val="100000"/>
              <a:buFont typeface="Arial"/>
              <a:buChar char="•"/>
              <a:defRPr b="1" sz="1600" u="sng">
                <a:solidFill>
                  <a:srgbClr val="0E4094"/>
                </a:solidFill>
                <a:latin typeface="+mj-lt"/>
                <a:ea typeface="+mj-ea"/>
                <a:cs typeface="+mj-cs"/>
                <a:sym typeface="Calibri"/>
              </a:defRPr>
            </a:pPr>
            <a:r>
              <a:t>LSTM 2</a:t>
            </a:r>
          </a:p>
        </p:txBody>
      </p:sp>
      <p:pic>
        <p:nvPicPr>
          <p:cNvPr id="178" name="Picture 8" descr="Picture 8"/>
          <p:cNvPicPr>
            <a:picLocks noChangeAspect="1"/>
          </p:cNvPicPr>
          <p:nvPr/>
        </p:nvPicPr>
        <p:blipFill>
          <a:blip r:embed="rId2">
            <a:extLst/>
          </a:blip>
          <a:srcRect l="4529" t="20267" r="4175" b="26842"/>
          <a:stretch>
            <a:fillRect/>
          </a:stretch>
        </p:blipFill>
        <p:spPr>
          <a:xfrm>
            <a:off x="10942080" y="105044"/>
            <a:ext cx="1249922" cy="474912"/>
          </a:xfrm>
          <a:prstGeom prst="rect">
            <a:avLst/>
          </a:prstGeom>
          <a:ln w="12700">
            <a:miter lim="400000"/>
          </a:ln>
        </p:spPr>
      </p:pic>
      <p:pic>
        <p:nvPicPr>
          <p:cNvPr id="179" name="Image" descr="Image"/>
          <p:cNvPicPr>
            <a:picLocks noChangeAspect="1"/>
          </p:cNvPicPr>
          <p:nvPr/>
        </p:nvPicPr>
        <p:blipFill>
          <a:blip r:embed="rId3">
            <a:extLst/>
          </a:blip>
          <a:stretch>
            <a:fillRect/>
          </a:stretch>
        </p:blipFill>
        <p:spPr>
          <a:xfrm>
            <a:off x="2453389" y="1968816"/>
            <a:ext cx="7285220" cy="292037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