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8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232B"/>
    <a:srgbClr val="19242C"/>
    <a:srgbClr val="BFBFBF"/>
    <a:srgbClr val="E5C45F"/>
    <a:srgbClr val="1B262E"/>
    <a:srgbClr val="1A242C"/>
    <a:srgbClr val="7CADD2"/>
    <a:srgbClr val="7DAED3"/>
    <a:srgbClr val="93E2FF"/>
    <a:srgbClr val="2B2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4660"/>
  </p:normalViewPr>
  <p:slideViewPr>
    <p:cSldViewPr snapToGrid="0">
      <p:cViewPr varScale="1">
        <p:scale>
          <a:sx n="88" d="100"/>
          <a:sy n="88" d="100"/>
        </p:scale>
        <p:origin x="8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C611B-7909-47C3-A510-D43B2FD5EB7D}" type="datetimeFigureOut">
              <a:rPr lang="en-IN" smtClean="0"/>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1D120-7290-4F02-AC3A-DAC0C4E0BDA6}" type="slidenum">
              <a:rPr lang="en-IN" smtClean="0"/>
              <a:t>‹#›</a:t>
            </a:fld>
            <a:endParaRPr lang="en-IN"/>
          </a:p>
        </p:txBody>
      </p:sp>
    </p:spTree>
    <p:extLst>
      <p:ext uri="{BB962C8B-B14F-4D97-AF65-F5344CB8AC3E}">
        <p14:creationId xmlns:p14="http://schemas.microsoft.com/office/powerpoint/2010/main" val="2075636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3EEBA0D-47AC-4ADE-935A-310AF53A66DA}"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FE5E9-29D3-4CF1-B2C0-63F9EABB73E1}" type="slidenum">
              <a:rPr lang="en-IN" smtClean="0"/>
              <a:t>‹#›</a:t>
            </a:fld>
            <a:endParaRPr lang="en-IN"/>
          </a:p>
        </p:txBody>
      </p:sp>
    </p:spTree>
    <p:extLst>
      <p:ext uri="{BB962C8B-B14F-4D97-AF65-F5344CB8AC3E}">
        <p14:creationId xmlns:p14="http://schemas.microsoft.com/office/powerpoint/2010/main" val="41180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EEBA0D-47AC-4ADE-935A-310AF53A66DA}"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FE5E9-29D3-4CF1-B2C0-63F9EABB73E1}" type="slidenum">
              <a:rPr lang="en-IN" smtClean="0"/>
              <a:t>‹#›</a:t>
            </a:fld>
            <a:endParaRPr lang="en-IN"/>
          </a:p>
        </p:txBody>
      </p:sp>
    </p:spTree>
    <p:extLst>
      <p:ext uri="{BB962C8B-B14F-4D97-AF65-F5344CB8AC3E}">
        <p14:creationId xmlns:p14="http://schemas.microsoft.com/office/powerpoint/2010/main" val="232777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EEBA0D-47AC-4ADE-935A-310AF53A66DA}"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FE5E9-29D3-4CF1-B2C0-63F9EABB73E1}" type="slidenum">
              <a:rPr lang="en-IN" smtClean="0"/>
              <a:t>‹#›</a:t>
            </a:fld>
            <a:endParaRPr lang="en-IN"/>
          </a:p>
        </p:txBody>
      </p:sp>
    </p:spTree>
    <p:extLst>
      <p:ext uri="{BB962C8B-B14F-4D97-AF65-F5344CB8AC3E}">
        <p14:creationId xmlns:p14="http://schemas.microsoft.com/office/powerpoint/2010/main" val="250618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EEBA0D-47AC-4ADE-935A-310AF53A66DA}"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FE5E9-29D3-4CF1-B2C0-63F9EABB73E1}" type="slidenum">
              <a:rPr lang="en-IN" smtClean="0"/>
              <a:t>‹#›</a:t>
            </a:fld>
            <a:endParaRPr lang="en-IN"/>
          </a:p>
        </p:txBody>
      </p:sp>
    </p:spTree>
    <p:extLst>
      <p:ext uri="{BB962C8B-B14F-4D97-AF65-F5344CB8AC3E}">
        <p14:creationId xmlns:p14="http://schemas.microsoft.com/office/powerpoint/2010/main" val="310563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EEBA0D-47AC-4ADE-935A-310AF53A66DA}"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FE5E9-29D3-4CF1-B2C0-63F9EABB73E1}" type="slidenum">
              <a:rPr lang="en-IN" smtClean="0"/>
              <a:t>‹#›</a:t>
            </a:fld>
            <a:endParaRPr lang="en-IN"/>
          </a:p>
        </p:txBody>
      </p:sp>
    </p:spTree>
    <p:extLst>
      <p:ext uri="{BB962C8B-B14F-4D97-AF65-F5344CB8AC3E}">
        <p14:creationId xmlns:p14="http://schemas.microsoft.com/office/powerpoint/2010/main" val="406015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3EEBA0D-47AC-4ADE-935A-310AF53A66DA}"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FE5E9-29D3-4CF1-B2C0-63F9EABB73E1}" type="slidenum">
              <a:rPr lang="en-IN" smtClean="0"/>
              <a:t>‹#›</a:t>
            </a:fld>
            <a:endParaRPr lang="en-IN"/>
          </a:p>
        </p:txBody>
      </p:sp>
    </p:spTree>
    <p:extLst>
      <p:ext uri="{BB962C8B-B14F-4D97-AF65-F5344CB8AC3E}">
        <p14:creationId xmlns:p14="http://schemas.microsoft.com/office/powerpoint/2010/main" val="319303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3EEBA0D-47AC-4ADE-935A-310AF53A66DA}"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FFE5E9-29D3-4CF1-B2C0-63F9EABB73E1}" type="slidenum">
              <a:rPr lang="en-IN" smtClean="0"/>
              <a:t>‹#›</a:t>
            </a:fld>
            <a:endParaRPr lang="en-IN"/>
          </a:p>
        </p:txBody>
      </p:sp>
    </p:spTree>
    <p:extLst>
      <p:ext uri="{BB962C8B-B14F-4D97-AF65-F5344CB8AC3E}">
        <p14:creationId xmlns:p14="http://schemas.microsoft.com/office/powerpoint/2010/main" val="1562038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3EEBA0D-47AC-4ADE-935A-310AF53A66DA}" type="datetimeFigureOut">
              <a:rPr lang="en-IN" smtClean="0"/>
              <a:t>25-05-2023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FFE5E9-29D3-4CF1-B2C0-63F9EABB73E1}" type="slidenum">
              <a:rPr lang="en-IN" smtClean="0"/>
              <a:t>‹#›</a:t>
            </a:fld>
            <a:endParaRPr lang="en-IN"/>
          </a:p>
        </p:txBody>
      </p:sp>
    </p:spTree>
    <p:extLst>
      <p:ext uri="{BB962C8B-B14F-4D97-AF65-F5344CB8AC3E}">
        <p14:creationId xmlns:p14="http://schemas.microsoft.com/office/powerpoint/2010/main" val="187362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EBA0D-47AC-4ADE-935A-310AF53A66DA}" type="datetimeFigureOut">
              <a:rPr lang="en-IN" smtClean="0"/>
              <a:t>25-05-2023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FFE5E9-29D3-4CF1-B2C0-63F9EABB73E1}" type="slidenum">
              <a:rPr lang="en-IN" smtClean="0"/>
              <a:t>‹#›</a:t>
            </a:fld>
            <a:endParaRPr lang="en-IN"/>
          </a:p>
        </p:txBody>
      </p:sp>
    </p:spTree>
    <p:extLst>
      <p:ext uri="{BB962C8B-B14F-4D97-AF65-F5344CB8AC3E}">
        <p14:creationId xmlns:p14="http://schemas.microsoft.com/office/powerpoint/2010/main" val="337219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EEBA0D-47AC-4ADE-935A-310AF53A66DA}"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FE5E9-29D3-4CF1-B2C0-63F9EABB73E1}" type="slidenum">
              <a:rPr lang="en-IN" smtClean="0"/>
              <a:t>‹#›</a:t>
            </a:fld>
            <a:endParaRPr lang="en-IN"/>
          </a:p>
        </p:txBody>
      </p:sp>
    </p:spTree>
    <p:extLst>
      <p:ext uri="{BB962C8B-B14F-4D97-AF65-F5344CB8AC3E}">
        <p14:creationId xmlns:p14="http://schemas.microsoft.com/office/powerpoint/2010/main" val="300698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EEBA0D-47AC-4ADE-935A-310AF53A66DA}"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FE5E9-29D3-4CF1-B2C0-63F9EABB73E1}" type="slidenum">
              <a:rPr lang="en-IN" smtClean="0"/>
              <a:t>‹#›</a:t>
            </a:fld>
            <a:endParaRPr lang="en-IN"/>
          </a:p>
        </p:txBody>
      </p:sp>
    </p:spTree>
    <p:extLst>
      <p:ext uri="{BB962C8B-B14F-4D97-AF65-F5344CB8AC3E}">
        <p14:creationId xmlns:p14="http://schemas.microsoft.com/office/powerpoint/2010/main" val="218689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EBA0D-47AC-4ADE-935A-310AF53A66DA}" type="datetimeFigureOut">
              <a:rPr lang="en-IN" smtClean="0"/>
              <a:t>25-05-2023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FE5E9-29D3-4CF1-B2C0-63F9EABB73E1}" type="slidenum">
              <a:rPr lang="en-IN" smtClean="0"/>
              <a:t>‹#›</a:t>
            </a:fld>
            <a:endParaRPr lang="en-IN"/>
          </a:p>
        </p:txBody>
      </p:sp>
    </p:spTree>
    <p:extLst>
      <p:ext uri="{BB962C8B-B14F-4D97-AF65-F5344CB8AC3E}">
        <p14:creationId xmlns:p14="http://schemas.microsoft.com/office/powerpoint/2010/main" val="2993103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vishwanath@samsung.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google-research/google-research/tree/master/kws_streaming" TargetMode="External"/><Relationship Id="rId5" Type="http://schemas.openxmlformats.org/officeDocument/2006/relationships/hyperlink" Target="mailto:Sujith.v@Samsung.com" TargetMode="External"/><Relationship Id="rId4" Type="http://schemas.openxmlformats.org/officeDocument/2006/relationships/hyperlink" Target="mailto:ravi.siso@samsung.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42288" y="680903"/>
            <a:ext cx="4842934" cy="6090073"/>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898" y="146255"/>
            <a:ext cx="10243702" cy="400110"/>
          </a:xfrm>
          <a:prstGeom prst="rect">
            <a:avLst/>
          </a:prstGeom>
          <a:noFill/>
        </p:spPr>
        <p:txBody>
          <a:bodyPr wrap="square" rtlCol="0" anchor="ctr">
            <a:spAutoFit/>
          </a:bodyPr>
          <a:lstStyle/>
          <a:p>
            <a:r>
              <a:rPr lang="en-IN" sz="2000" dirty="0" smtClean="0">
                <a:latin typeface="SamsungOne 800" panose="020B0903030303020204" pitchFamily="34" charset="0"/>
                <a:ea typeface="SamsungOne 800" panose="020B0903030303020204" pitchFamily="34" charset="0"/>
              </a:rPr>
              <a:t>Work-let Area – AI, ML  </a:t>
            </a:r>
            <a:r>
              <a:rPr lang="en-IN" sz="2000" dirty="0" smtClean="0">
                <a:solidFill>
                  <a:srgbClr val="0E4094"/>
                </a:solidFill>
                <a:latin typeface="SamsungOne 800" panose="020B0903030303020204" pitchFamily="34" charset="0"/>
                <a:ea typeface="SamsungOne 800" panose="020B0903030303020204" pitchFamily="34" charset="0"/>
              </a:rPr>
              <a:t>|  </a:t>
            </a:r>
            <a:r>
              <a:rPr lang="en-US" sz="2000" dirty="0" smtClean="0">
                <a:solidFill>
                  <a:schemeClr val="bg1">
                    <a:lumMod val="50000"/>
                  </a:schemeClr>
                </a:solidFill>
                <a:latin typeface="SamsungOne 800" panose="020B0903030303020204" pitchFamily="34" charset="0"/>
                <a:ea typeface="SamsungOne 800" panose="020B0903030303020204" pitchFamily="34" charset="0"/>
              </a:rPr>
              <a:t>Multi-KWS using RNN based architectures</a:t>
            </a:r>
            <a:endParaRPr lang="en-US" sz="2000" dirty="0">
              <a:solidFill>
                <a:schemeClr val="bg1">
                  <a:lumMod val="50000"/>
                </a:schemeClr>
              </a:solidFill>
              <a:latin typeface="SamsungOne 800" panose="020B0903030303020204" pitchFamily="34" charset="0"/>
              <a:ea typeface="SamsungOne 800" panose="020B0903030303020204" pitchFamily="34" charset="0"/>
            </a:endParaRPr>
          </a:p>
        </p:txBody>
      </p:sp>
      <p:pic>
        <p:nvPicPr>
          <p:cNvPr id="7" name="Picture 6"/>
          <p:cNvPicPr>
            <a:picLocks noChangeAspect="1"/>
          </p:cNvPicPr>
          <p:nvPr/>
        </p:nvPicPr>
        <p:blipFill>
          <a:blip r:embed="rId2"/>
          <a:stretch>
            <a:fillRect/>
          </a:stretch>
        </p:blipFill>
        <p:spPr>
          <a:xfrm>
            <a:off x="10380133" y="116201"/>
            <a:ext cx="1811867" cy="380862"/>
          </a:xfrm>
          <a:prstGeom prst="rect">
            <a:avLst/>
          </a:prstGeom>
        </p:spPr>
      </p:pic>
      <p:sp>
        <p:nvSpPr>
          <p:cNvPr id="8" name="Rectangle 7"/>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5198558" y="3921368"/>
            <a:ext cx="6269184" cy="184665"/>
            <a:chOff x="5926666" y="5681136"/>
            <a:chExt cx="5435602" cy="143934"/>
          </a:xfrm>
        </p:grpSpPr>
        <p:cxnSp>
          <p:nvCxnSpPr>
            <p:cNvPr id="10" name="Straight Connector 9"/>
            <p:cNvCxnSpPr/>
            <p:nvPr/>
          </p:nvCxnSpPr>
          <p:spPr>
            <a:xfrm flipH="1">
              <a:off x="6002866" y="5753103"/>
              <a:ext cx="531706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926666"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690533"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454400"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218268"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354853" y="680903"/>
            <a:ext cx="4630369" cy="4031873"/>
          </a:xfrm>
          <a:prstGeom prst="rect">
            <a:avLst/>
          </a:prstGeom>
          <a:noFill/>
        </p:spPr>
        <p:txBody>
          <a:bodyPr wrap="square" rtlCol="0">
            <a:spAutoFit/>
          </a:bodyPr>
          <a:lstStyle/>
          <a:p>
            <a:r>
              <a:rPr lang="en-IN" sz="1400" b="1" dirty="0">
                <a:solidFill>
                  <a:srgbClr val="00B0F0"/>
                </a:solidFill>
                <a:latin typeface="SamsungOne 400" panose="020B0503030303020204" pitchFamily="34" charset="0"/>
                <a:ea typeface="SamsungOne 400" panose="020B0503030303020204" pitchFamily="34" charset="0"/>
              </a:rPr>
              <a:t>Problem Statement</a:t>
            </a:r>
          </a:p>
          <a:p>
            <a:pPr marL="177800" indent="-177800">
              <a:buFont typeface="Arial" panose="020B0604020202020204" pitchFamily="34" charset="0"/>
              <a:buChar char="•"/>
            </a:pPr>
            <a:endParaRPr lang="en-US" sz="1100" dirty="0" smtClean="0">
              <a:latin typeface="SamsungOne 400" panose="020B0503030303020204" pitchFamily="34" charset="0"/>
              <a:ea typeface="SamsungOne 400" panose="020B0503030303020204" pitchFamily="34" charset="0"/>
            </a:endParaRPr>
          </a:p>
          <a:p>
            <a:pPr marL="177800" indent="-177800">
              <a:buFont typeface="Arial" panose="020B0604020202020204" pitchFamily="34" charset="0"/>
              <a:buChar char="•"/>
            </a:pPr>
            <a:r>
              <a:rPr lang="en-US" sz="1100" dirty="0" smtClean="0">
                <a:latin typeface="SamsungOne 400" panose="020B0503030303020204" pitchFamily="34" charset="0"/>
                <a:ea typeface="SamsungOne 400" panose="020B0503030303020204" pitchFamily="34" charset="0"/>
              </a:rPr>
              <a:t>Voice assistant are widely used in mobile, and  other consumer electronic devices (TVs, Fridge, etc</a:t>
            </a:r>
            <a:r>
              <a:rPr lang="en-US" sz="1100" dirty="0">
                <a:latin typeface="SamsungOne 400" panose="020B0503030303020204" pitchFamily="34" charset="0"/>
                <a:ea typeface="SamsungOne 400" panose="020B0503030303020204" pitchFamily="34" charset="0"/>
              </a:rPr>
              <a:t>.</a:t>
            </a:r>
            <a:r>
              <a:rPr lang="en-US" sz="1100" dirty="0" smtClean="0">
                <a:latin typeface="SamsungOne 400" panose="020B0503030303020204" pitchFamily="34" charset="0"/>
                <a:ea typeface="SamsungOne 400" panose="020B0503030303020204" pitchFamily="34" charset="0"/>
              </a:rPr>
              <a:t>).</a:t>
            </a:r>
          </a:p>
          <a:p>
            <a:pPr marL="177800" indent="-177800">
              <a:buFont typeface="Arial" panose="020B0604020202020204" pitchFamily="34" charset="0"/>
              <a:buChar char="•"/>
            </a:pPr>
            <a:endParaRPr lang="en-IN" sz="1100" dirty="0" smtClean="0">
              <a:latin typeface="SamsungOne 400" panose="020B0503030303020204" pitchFamily="34" charset="0"/>
              <a:ea typeface="SamsungOne 400" panose="020B0503030303020204" pitchFamily="34" charset="0"/>
            </a:endParaRPr>
          </a:p>
          <a:p>
            <a:pPr marL="177800" indent="-177800">
              <a:buFont typeface="Arial" panose="020B0604020202020204" pitchFamily="34" charset="0"/>
              <a:buChar char="•"/>
            </a:pPr>
            <a:r>
              <a:rPr lang="en-US" sz="1100" dirty="0" smtClean="0">
                <a:latin typeface="SamsungOne 400" panose="020B0503030303020204" pitchFamily="34" charset="0"/>
                <a:ea typeface="SamsungOne 400" panose="020B0503030303020204" pitchFamily="34" charset="0"/>
              </a:rPr>
              <a:t>In most of the cases, Voice Assistant will be triggered based on specific keyword known as wake-word.</a:t>
            </a:r>
          </a:p>
          <a:p>
            <a:pPr marL="177800" indent="-177800">
              <a:buFont typeface="Arial" panose="020B0604020202020204" pitchFamily="34" charset="0"/>
              <a:buChar char="•"/>
            </a:pPr>
            <a:endParaRPr lang="en-IN" sz="1100" dirty="0" smtClean="0">
              <a:latin typeface="SamsungOne 400" panose="020B0503030303020204" pitchFamily="34" charset="0"/>
              <a:ea typeface="SamsungOne 400" panose="020B0503030303020204" pitchFamily="34" charset="0"/>
            </a:endParaRPr>
          </a:p>
          <a:p>
            <a:pPr marL="177800" indent="-177800" algn="just">
              <a:buFont typeface="Arial" panose="020B0604020202020204" pitchFamily="34" charset="0"/>
              <a:buChar char="•"/>
            </a:pPr>
            <a:r>
              <a:rPr lang="en-IN" sz="1100" dirty="0" smtClean="0">
                <a:latin typeface="SamsungOne 400" panose="020B0503030303020204" pitchFamily="34" charset="0"/>
                <a:ea typeface="SamsungOne 400" panose="020B0503030303020204" pitchFamily="34" charset="0"/>
              </a:rPr>
              <a:t>Most of the times universal wake-word will be used, for example: Hi Bixby, Hey Siri, Okay Google etc.</a:t>
            </a:r>
          </a:p>
          <a:p>
            <a:pPr marL="177800" indent="-177800" algn="just">
              <a:buFont typeface="Arial" panose="020B0604020202020204" pitchFamily="34" charset="0"/>
              <a:buChar char="•"/>
            </a:pPr>
            <a:endParaRPr lang="en-IN" sz="1100" dirty="0">
              <a:latin typeface="SamsungOne 400" panose="020B0503030303020204" pitchFamily="34" charset="0"/>
              <a:ea typeface="SamsungOne 400" panose="020B0503030303020204" pitchFamily="34" charset="0"/>
            </a:endParaRPr>
          </a:p>
          <a:p>
            <a:pPr marL="177800" indent="-177800" algn="just">
              <a:buFont typeface="Arial" panose="020B0604020202020204" pitchFamily="34" charset="0"/>
              <a:buChar char="•"/>
            </a:pPr>
            <a:r>
              <a:rPr lang="en-IN" sz="1100" dirty="0" smtClean="0">
                <a:latin typeface="SamsungOne 400" panose="020B0503030303020204" pitchFamily="34" charset="0"/>
                <a:ea typeface="SamsungOne 400" panose="020B0503030303020204" pitchFamily="34" charset="0"/>
              </a:rPr>
              <a:t>There are scenarios where we want to set different keywords for different products to invoke the system without any trouble. For e.g. “Hey Fridge” for Refrigerators, “Hey TV” for TV, “Hey Bixby” for Mobile, “Hey Watch” for watch, etc., Hence a system should recognize multiple keywords at once.</a:t>
            </a:r>
          </a:p>
          <a:p>
            <a:pPr marL="177800" indent="-177800" algn="just">
              <a:buFont typeface="Arial" panose="020B0604020202020204" pitchFamily="34" charset="0"/>
              <a:buChar char="•"/>
            </a:pPr>
            <a:endParaRPr lang="en-IN" sz="1100" dirty="0">
              <a:latin typeface="SamsungOne 400" panose="020B0503030303020204" pitchFamily="34" charset="0"/>
              <a:ea typeface="SamsungOne 400" panose="020B0503030303020204" pitchFamily="34" charset="0"/>
            </a:endParaRPr>
          </a:p>
          <a:p>
            <a:pPr marL="177800" indent="-177800" algn="just">
              <a:buFont typeface="Arial" panose="020B0604020202020204" pitchFamily="34" charset="0"/>
              <a:buChar char="•"/>
            </a:pPr>
            <a:r>
              <a:rPr lang="en-IN" sz="1100" dirty="0" smtClean="0">
                <a:latin typeface="SamsungOne 400" panose="020B0503030303020204" pitchFamily="34" charset="0"/>
                <a:ea typeface="SamsungOne 400" panose="020B0503030303020204" pitchFamily="34" charset="0"/>
              </a:rPr>
              <a:t>The goal of this project is to develop Multi-KWS system. As part of this, an </a:t>
            </a:r>
            <a:r>
              <a:rPr lang="en-IN" sz="1100" dirty="0">
                <a:latin typeface="SamsungOne 400" panose="020B0503030303020204" pitchFamily="34" charset="0"/>
                <a:ea typeface="SamsungOne 400" panose="020B0503030303020204" pitchFamily="34" charset="0"/>
              </a:rPr>
              <a:t>i</a:t>
            </a:r>
            <a:r>
              <a:rPr lang="en-IN" sz="1100" dirty="0" smtClean="0">
                <a:latin typeface="SamsungOne 400" panose="020B0503030303020204" pitchFamily="34" charset="0"/>
                <a:ea typeface="SamsungOne 400" panose="020B0503030303020204" pitchFamily="34" charset="0"/>
              </a:rPr>
              <a:t>ntern can contribute in: </a:t>
            </a:r>
          </a:p>
          <a:p>
            <a:pPr marL="635000" lvl="1" indent="-177800" algn="just">
              <a:buFont typeface="Arial" panose="020B0604020202020204" pitchFamily="34" charset="0"/>
              <a:buChar char="•"/>
            </a:pPr>
            <a:r>
              <a:rPr lang="en-IN" sz="1100" dirty="0" smtClean="0">
                <a:latin typeface="SamsungOne 400" panose="020B0503030303020204" pitchFamily="34" charset="0"/>
                <a:ea typeface="SamsungOne 400" panose="020B0503030303020204" pitchFamily="34" charset="0"/>
              </a:rPr>
              <a:t>exploring RNN based architectures like LSTM, GRU, Bi-RNN, CRNN, etc.,</a:t>
            </a:r>
          </a:p>
          <a:p>
            <a:pPr marL="635000" lvl="1" indent="-177800" algn="just">
              <a:buFont typeface="Arial" panose="020B0604020202020204" pitchFamily="34" charset="0"/>
              <a:buChar char="•"/>
            </a:pPr>
            <a:r>
              <a:rPr lang="en-IN" sz="1100" dirty="0" smtClean="0">
                <a:latin typeface="SamsungOne 400" panose="020B0503030303020204" pitchFamily="34" charset="0"/>
                <a:ea typeface="SamsungOne 400" panose="020B0503030303020204" pitchFamily="34" charset="0"/>
              </a:rPr>
              <a:t>collection </a:t>
            </a:r>
            <a:r>
              <a:rPr lang="en-IN" sz="1100" dirty="0">
                <a:latin typeface="SamsungOne 400" panose="020B0503030303020204" pitchFamily="34" charset="0"/>
                <a:ea typeface="SamsungOne 400" panose="020B0503030303020204" pitchFamily="34" charset="0"/>
              </a:rPr>
              <a:t>of </a:t>
            </a:r>
            <a:r>
              <a:rPr lang="en-IN" sz="1100" dirty="0" smtClean="0">
                <a:latin typeface="SamsungOne 400" panose="020B0503030303020204" pitchFamily="34" charset="0"/>
                <a:ea typeface="SamsungOne 400" panose="020B0503030303020204" pitchFamily="34" charset="0"/>
              </a:rPr>
              <a:t>multi keyword data </a:t>
            </a:r>
            <a:r>
              <a:rPr lang="en-IN" sz="1100" dirty="0">
                <a:latin typeface="SamsungOne 400" panose="020B0503030303020204" pitchFamily="34" charset="0"/>
                <a:ea typeface="SamsungOne 400" panose="020B0503030303020204" pitchFamily="34" charset="0"/>
              </a:rPr>
              <a:t>(useful for </a:t>
            </a:r>
            <a:r>
              <a:rPr lang="en-IN" sz="1100" dirty="0" smtClean="0">
                <a:latin typeface="SamsungOne 400" panose="020B0503030303020204" pitchFamily="34" charset="0"/>
                <a:ea typeface="SamsungOne 400" panose="020B0503030303020204" pitchFamily="34" charset="0"/>
              </a:rPr>
              <a:t>validating the trained models). </a:t>
            </a:r>
          </a:p>
        </p:txBody>
      </p:sp>
      <p:sp>
        <p:nvSpPr>
          <p:cNvPr id="23" name="TextBox 22"/>
          <p:cNvSpPr txBox="1"/>
          <p:nvPr/>
        </p:nvSpPr>
        <p:spPr>
          <a:xfrm>
            <a:off x="5047771" y="4135247"/>
            <a:ext cx="1856440" cy="2862322"/>
          </a:xfrm>
          <a:prstGeom prst="rect">
            <a:avLst/>
          </a:prstGeom>
          <a:noFill/>
        </p:spPr>
        <p:txBody>
          <a:bodyPr wrap="square" rtlCol="0">
            <a:spAutoFit/>
          </a:bodyPr>
          <a:lstStyle/>
          <a:p>
            <a:r>
              <a:rPr lang="en-IN" sz="1200" b="1" dirty="0" smtClean="0">
                <a:latin typeface="SamsungOne 400" panose="020B0503030303020204" pitchFamily="34" charset="0"/>
                <a:ea typeface="SamsungOne 400" panose="020B0503030303020204" pitchFamily="34" charset="0"/>
              </a:rPr>
              <a:t>Kick Off &lt; 1</a:t>
            </a:r>
            <a:r>
              <a:rPr lang="en-IN" sz="1200" b="1" baseline="30000" dirty="0" smtClean="0">
                <a:latin typeface="SamsungOne 400" panose="020B0503030303020204" pitchFamily="34" charset="0"/>
                <a:ea typeface="SamsungOne 400" panose="020B0503030303020204" pitchFamily="34" charset="0"/>
              </a:rPr>
              <a:t>st</a:t>
            </a:r>
            <a:r>
              <a:rPr lang="en-IN" sz="1200" b="1" dirty="0" smtClean="0">
                <a:latin typeface="SamsungOne 400" panose="020B0503030303020204" pitchFamily="34" charset="0"/>
                <a:ea typeface="SamsungOne 400" panose="020B0503030303020204" pitchFamily="34" charset="0"/>
              </a:rPr>
              <a:t>  Month &gt;</a:t>
            </a:r>
          </a:p>
          <a:p>
            <a:endParaRPr lang="en-IN" sz="1200" b="1" dirty="0" smtClean="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smtClean="0">
                <a:latin typeface="SamsungOne 400" panose="020B0503030303020204" pitchFamily="34" charset="0"/>
                <a:ea typeface="SamsungOne 400" panose="020B0503030303020204" pitchFamily="34" charset="0"/>
              </a:rPr>
              <a:t>Problem definition, scoping</a:t>
            </a:r>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b="1" dirty="0" smtClean="0">
                <a:latin typeface="SamsungOne 400" panose="020B0503030303020204" pitchFamily="34" charset="0"/>
                <a:ea typeface="SamsungOne 400" panose="020B0503030303020204" pitchFamily="34" charset="0"/>
              </a:rPr>
              <a:t>Training and Validation </a:t>
            </a:r>
            <a:r>
              <a:rPr lang="en-IN" sz="900" b="1" dirty="0">
                <a:latin typeface="SamsungOne 400" panose="020B0503030303020204" pitchFamily="34" charset="0"/>
                <a:ea typeface="SamsungOne 400" panose="020B0503030303020204" pitchFamily="34" charset="0"/>
              </a:rPr>
              <a:t>data-set collection</a:t>
            </a:r>
          </a:p>
          <a:p>
            <a:pPr marL="354013" indent="-171450">
              <a:buFontTx/>
              <a:buChar char="-"/>
            </a:pPr>
            <a:r>
              <a:rPr lang="en-IN" sz="900" b="1" dirty="0">
                <a:latin typeface="SamsungOne 400" panose="020B0503030303020204" pitchFamily="34" charset="0"/>
                <a:ea typeface="SamsungOne 400" panose="020B0503030303020204" pitchFamily="34" charset="0"/>
              </a:rPr>
              <a:t>20 utterances of 50 keywords (1000 audios)</a:t>
            </a:r>
          </a:p>
          <a:p>
            <a:pPr marL="354013" indent="-171450">
              <a:buFontTx/>
              <a:buChar char="-"/>
            </a:pPr>
            <a:r>
              <a:rPr lang="en-IN" sz="900" b="1" dirty="0">
                <a:latin typeface="SamsungOne 400" panose="020B0503030303020204" pitchFamily="34" charset="0"/>
                <a:ea typeface="SamsungOne 400" panose="020B0503030303020204" pitchFamily="34" charset="0"/>
              </a:rPr>
              <a:t>Recorded from multiple users(Audios per user not to exceed 100. To have min 10 users</a:t>
            </a:r>
            <a:r>
              <a:rPr lang="en-IN" sz="900" b="1" dirty="0" smtClean="0">
                <a:latin typeface="SamsungOne 400" panose="020B0503030303020204" pitchFamily="34" charset="0"/>
                <a:ea typeface="SamsungOne 400" panose="020B0503030303020204" pitchFamily="34" charset="0"/>
              </a:rPr>
              <a:t>.)</a:t>
            </a:r>
            <a:endParaRPr lang="en-IN" sz="900" b="1"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endParaRPr lang="en-IN" sz="900" dirty="0" smtClean="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smtClean="0">
                <a:latin typeface="SamsungOne 400" panose="020B0503030303020204" pitchFamily="34" charset="0"/>
                <a:ea typeface="SamsungOne 400" panose="020B0503030303020204" pitchFamily="34" charset="0"/>
              </a:rPr>
              <a:t>Getting </a:t>
            </a:r>
            <a:r>
              <a:rPr lang="en-IN" sz="900" dirty="0">
                <a:latin typeface="SamsungOne 400" panose="020B0503030303020204" pitchFamily="34" charset="0"/>
                <a:ea typeface="SamsungOne 400" panose="020B0503030303020204" pitchFamily="34" charset="0"/>
              </a:rPr>
              <a:t>proficient with </a:t>
            </a:r>
            <a:r>
              <a:rPr lang="en-IN" sz="900" dirty="0" smtClean="0">
                <a:latin typeface="SamsungOne 400" panose="020B0503030303020204" pitchFamily="34" charset="0"/>
                <a:ea typeface="SamsungOne 400" panose="020B0503030303020204" pitchFamily="34" charset="0"/>
              </a:rPr>
              <a:t>open source ML toolkit like TF, </a:t>
            </a:r>
            <a:r>
              <a:rPr lang="en-IN" sz="900" dirty="0" err="1" smtClean="0">
                <a:latin typeface="SamsungOne 400" panose="020B0503030303020204" pitchFamily="34" charset="0"/>
                <a:ea typeface="SamsungOne 400" panose="020B0503030303020204" pitchFamily="34" charset="0"/>
              </a:rPr>
              <a:t>Keras</a:t>
            </a:r>
            <a:r>
              <a:rPr lang="en-IN" sz="900" dirty="0" smtClean="0">
                <a:latin typeface="SamsungOne 400" panose="020B0503030303020204" pitchFamily="34" charset="0"/>
                <a:ea typeface="SamsungOne 400" panose="020B0503030303020204" pitchFamily="34" charset="0"/>
              </a:rPr>
              <a:t> and developing basic classifier models</a:t>
            </a:r>
          </a:p>
          <a:p>
            <a:endParaRPr lang="en-IN" sz="900" dirty="0">
              <a:latin typeface="SamsungOne 400" panose="020B0503030303020204" pitchFamily="34" charset="0"/>
              <a:ea typeface="SamsungOne 400" panose="020B0503030303020204" pitchFamily="34" charset="0"/>
            </a:endParaRPr>
          </a:p>
          <a:p>
            <a:endParaRPr lang="en-US" sz="1200" dirty="0">
              <a:latin typeface="SamsungOne 400" panose="020B0503030303020204" pitchFamily="34" charset="0"/>
              <a:ea typeface="SamsungOne 400" panose="020B0503030303020204" pitchFamily="34" charset="0"/>
            </a:endParaRPr>
          </a:p>
        </p:txBody>
      </p:sp>
      <p:sp>
        <p:nvSpPr>
          <p:cNvPr id="24" name="TextBox 23"/>
          <p:cNvSpPr txBox="1"/>
          <p:nvPr/>
        </p:nvSpPr>
        <p:spPr>
          <a:xfrm>
            <a:off x="6803834" y="4116885"/>
            <a:ext cx="1922317" cy="2169825"/>
          </a:xfrm>
          <a:prstGeom prst="rect">
            <a:avLst/>
          </a:prstGeom>
          <a:noFill/>
        </p:spPr>
        <p:txBody>
          <a:bodyPr wrap="square" rtlCol="0">
            <a:spAutoFit/>
          </a:bodyPr>
          <a:lstStyle/>
          <a:p>
            <a:r>
              <a:rPr lang="en-IN" sz="1200" b="1" dirty="0" smtClean="0">
                <a:latin typeface="SamsungOne 400" panose="020B0503030303020204" pitchFamily="34" charset="0"/>
                <a:ea typeface="SamsungOne 400" panose="020B0503030303020204" pitchFamily="34" charset="0"/>
              </a:rPr>
              <a:t>Milestone 1 &lt; 2</a:t>
            </a:r>
            <a:r>
              <a:rPr lang="en-IN" sz="1200" b="1" baseline="30000" dirty="0" smtClean="0">
                <a:latin typeface="SamsungOne 400" panose="020B0503030303020204" pitchFamily="34" charset="0"/>
                <a:ea typeface="SamsungOne 400" panose="020B0503030303020204" pitchFamily="34" charset="0"/>
              </a:rPr>
              <a:t>nd</a:t>
            </a:r>
            <a:r>
              <a:rPr lang="en-IN" sz="1200" b="1" dirty="0" smtClean="0">
                <a:latin typeface="SamsungOne 400" panose="020B0503030303020204" pitchFamily="34" charset="0"/>
                <a:ea typeface="SamsungOne 400" panose="020B0503030303020204" pitchFamily="34" charset="0"/>
              </a:rPr>
              <a:t> , 3</a:t>
            </a:r>
            <a:r>
              <a:rPr lang="en-IN" sz="1200" b="1" baseline="30000" dirty="0" smtClean="0">
                <a:latin typeface="SamsungOne 400" panose="020B0503030303020204" pitchFamily="34" charset="0"/>
                <a:ea typeface="SamsungOne 400" panose="020B0503030303020204" pitchFamily="34" charset="0"/>
              </a:rPr>
              <a:t>rd</a:t>
            </a:r>
            <a:r>
              <a:rPr lang="en-IN" sz="1200" b="1" dirty="0" smtClean="0">
                <a:latin typeface="SamsungOne 400" panose="020B0503030303020204" pitchFamily="34" charset="0"/>
                <a:ea typeface="SamsungOne 400" panose="020B0503030303020204" pitchFamily="34" charset="0"/>
              </a:rPr>
              <a:t> Month &gt;</a:t>
            </a:r>
          </a:p>
          <a:p>
            <a:endParaRPr lang="en-IN" sz="1200" b="1" dirty="0" smtClean="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a:latin typeface="SamsungOne 400" panose="020B0503030303020204" pitchFamily="34" charset="0"/>
                <a:ea typeface="SamsungOne 400" panose="020B0503030303020204" pitchFamily="34" charset="0"/>
              </a:rPr>
              <a:t>Studying </a:t>
            </a:r>
            <a:r>
              <a:rPr lang="en-IN" sz="900" dirty="0" smtClean="0">
                <a:latin typeface="SamsungOne 400" panose="020B0503030303020204" pitchFamily="34" charset="0"/>
                <a:ea typeface="SamsungOne 400" panose="020B0503030303020204" pitchFamily="34" charset="0"/>
              </a:rPr>
              <a:t>RNN based architectures for multi-keyword spotting</a:t>
            </a:r>
            <a:endParaRPr lang="en-IN" sz="900" dirty="0">
              <a:latin typeface="SamsungOne 400" panose="020B0503030303020204" pitchFamily="34" charset="0"/>
              <a:ea typeface="SamsungOne 400" panose="020B0503030303020204" pitchFamily="34" charset="0"/>
            </a:endParaRPr>
          </a:p>
          <a:p>
            <a:endParaRPr lang="en-IN" sz="900" b="1" dirty="0" smtClean="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b="1" dirty="0" smtClean="0">
                <a:latin typeface="SamsungOne 400" panose="020B0503030303020204" pitchFamily="34" charset="0"/>
                <a:ea typeface="SamsungOne 400" panose="020B0503030303020204" pitchFamily="34" charset="0"/>
              </a:rPr>
              <a:t>Training  a Multi-KWS system with RNN based architectures like LSTM, GRU, BI-RNN, CRNN, etc.,</a:t>
            </a:r>
            <a:endParaRPr lang="en-IN" sz="900" dirty="0">
              <a:latin typeface="SamsungOne 400" panose="020B0503030303020204" pitchFamily="34" charset="0"/>
              <a:ea typeface="SamsungOne 400" panose="020B0503030303020204" pitchFamily="34" charset="0"/>
            </a:endParaRPr>
          </a:p>
          <a:p>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US" sz="900" dirty="0" smtClean="0">
                <a:latin typeface="SamsungOne 400" panose="020B0503030303020204" pitchFamily="34" charset="0"/>
                <a:ea typeface="SamsungOne 400" panose="020B0503030303020204" pitchFamily="34" charset="0"/>
              </a:rPr>
              <a:t>Creating a </a:t>
            </a:r>
            <a:r>
              <a:rPr lang="en-US" sz="900" b="1" dirty="0" smtClean="0">
                <a:latin typeface="SamsungOne 400" panose="020B0503030303020204" pitchFamily="34" charset="0"/>
                <a:ea typeface="SamsungOne 400" panose="020B0503030303020204" pitchFamily="34" charset="0"/>
              </a:rPr>
              <a:t>benchmarking pipeline</a:t>
            </a:r>
            <a:r>
              <a:rPr lang="en-US" sz="900" dirty="0" smtClean="0">
                <a:latin typeface="SamsungOne 400" panose="020B0503030303020204" pitchFamily="34" charset="0"/>
                <a:ea typeface="SamsungOne 400" panose="020B0503030303020204" pitchFamily="34" charset="0"/>
              </a:rPr>
              <a:t> for multi-</a:t>
            </a:r>
            <a:r>
              <a:rPr lang="en-US" sz="900" dirty="0" err="1" smtClean="0">
                <a:latin typeface="SamsungOne 400" panose="020B0503030303020204" pitchFamily="34" charset="0"/>
                <a:ea typeface="SamsungOne 400" panose="020B0503030303020204" pitchFamily="34" charset="0"/>
              </a:rPr>
              <a:t>kws</a:t>
            </a:r>
            <a:r>
              <a:rPr lang="en-US" sz="900" dirty="0" smtClean="0">
                <a:latin typeface="SamsungOne 400" panose="020B0503030303020204" pitchFamily="34" charset="0"/>
                <a:ea typeface="SamsungOne 400" panose="020B0503030303020204" pitchFamily="34" charset="0"/>
              </a:rPr>
              <a:t> system </a:t>
            </a:r>
          </a:p>
        </p:txBody>
      </p:sp>
      <p:sp>
        <p:nvSpPr>
          <p:cNvPr id="25" name="TextBox 24"/>
          <p:cNvSpPr txBox="1"/>
          <p:nvPr/>
        </p:nvSpPr>
        <p:spPr>
          <a:xfrm>
            <a:off x="8589747" y="4110802"/>
            <a:ext cx="1930499" cy="2169825"/>
          </a:xfrm>
          <a:prstGeom prst="rect">
            <a:avLst/>
          </a:prstGeom>
          <a:noFill/>
        </p:spPr>
        <p:txBody>
          <a:bodyPr wrap="square" rtlCol="0">
            <a:spAutoFit/>
          </a:bodyPr>
          <a:lstStyle/>
          <a:p>
            <a:r>
              <a:rPr lang="en-IN" sz="1200" b="1" dirty="0" smtClean="0">
                <a:latin typeface="SamsungOne 400" panose="020B0503030303020204" pitchFamily="34" charset="0"/>
                <a:ea typeface="SamsungOne 400" panose="020B0503030303020204" pitchFamily="34" charset="0"/>
              </a:rPr>
              <a:t>Milestone 2 &lt; 4</a:t>
            </a:r>
            <a:r>
              <a:rPr lang="en-IN" sz="1200" b="1" baseline="30000" dirty="0" smtClean="0">
                <a:latin typeface="SamsungOne 400" panose="020B0503030303020204" pitchFamily="34" charset="0"/>
                <a:ea typeface="SamsungOne 400" panose="020B0503030303020204" pitchFamily="34" charset="0"/>
              </a:rPr>
              <a:t>th</a:t>
            </a:r>
            <a:r>
              <a:rPr lang="en-IN" sz="1200" b="1" dirty="0" smtClean="0">
                <a:latin typeface="SamsungOne 400" panose="020B0503030303020204" pitchFamily="34" charset="0"/>
                <a:ea typeface="SamsungOne 400" panose="020B0503030303020204" pitchFamily="34" charset="0"/>
              </a:rPr>
              <a:t> , 5</a:t>
            </a:r>
            <a:r>
              <a:rPr lang="en-IN" sz="1200" b="1" baseline="30000" dirty="0" smtClean="0">
                <a:latin typeface="SamsungOne 400" panose="020B0503030303020204" pitchFamily="34" charset="0"/>
                <a:ea typeface="SamsungOne 400" panose="020B0503030303020204" pitchFamily="34" charset="0"/>
              </a:rPr>
              <a:t>th</a:t>
            </a:r>
            <a:r>
              <a:rPr lang="en-IN" sz="1200" b="1" dirty="0" smtClean="0">
                <a:latin typeface="SamsungOne 400" panose="020B0503030303020204" pitchFamily="34" charset="0"/>
                <a:ea typeface="SamsungOne 400" panose="020B0503030303020204" pitchFamily="34" charset="0"/>
              </a:rPr>
              <a:t>  Month &gt;</a:t>
            </a:r>
          </a:p>
          <a:p>
            <a:endParaRPr lang="en-IN" sz="1200" b="1" dirty="0" smtClean="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smtClean="0">
                <a:latin typeface="SamsungOne 400" panose="020B0503030303020204" pitchFamily="34" charset="0"/>
                <a:ea typeface="SamsungOne 400" panose="020B0503030303020204" pitchFamily="34" charset="0"/>
              </a:rPr>
              <a:t>Initial results and analysis of comparison of approaches</a:t>
            </a:r>
          </a:p>
          <a:p>
            <a:pPr marL="171450" indent="-171450">
              <a:buFont typeface="Arial" panose="020B0604020202020204" pitchFamily="34" charset="0"/>
              <a:buChar char="•"/>
            </a:pPr>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smtClean="0">
                <a:latin typeface="SamsungOne 400" panose="020B0503030303020204" pitchFamily="34" charset="0"/>
                <a:ea typeface="SamsungOne 400" panose="020B0503030303020204" pitchFamily="34" charset="0"/>
              </a:rPr>
              <a:t>Measuring latency across different architectures</a:t>
            </a:r>
          </a:p>
          <a:p>
            <a:pPr marL="171450" indent="-171450">
              <a:buFont typeface="Arial" panose="020B0604020202020204" pitchFamily="34" charset="0"/>
              <a:buChar char="•"/>
            </a:pPr>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smtClean="0">
                <a:latin typeface="SamsungOne 400" panose="020B0503030303020204" pitchFamily="34" charset="0"/>
                <a:ea typeface="SamsungOne 400" panose="020B0503030303020204" pitchFamily="34" charset="0"/>
              </a:rPr>
              <a:t>Training a smaller version of RNN-based architectures for latency comparison</a:t>
            </a:r>
          </a:p>
          <a:p>
            <a:endParaRPr lang="en-IN" sz="900" dirty="0" smtClean="0">
              <a:latin typeface="SamsungOne 400" panose="020B0503030303020204" pitchFamily="34" charset="0"/>
              <a:ea typeface="SamsungOne 400" panose="020B0503030303020204" pitchFamily="34" charset="0"/>
            </a:endParaRPr>
          </a:p>
          <a:p>
            <a:endParaRPr lang="en-IN" sz="900" dirty="0">
              <a:latin typeface="SamsungOne 400" panose="020B0503030303020204" pitchFamily="34" charset="0"/>
              <a:ea typeface="SamsungOne 400" panose="020B0503030303020204" pitchFamily="34" charset="0"/>
            </a:endParaRPr>
          </a:p>
        </p:txBody>
      </p:sp>
      <p:sp>
        <p:nvSpPr>
          <p:cNvPr id="26" name="TextBox 25"/>
          <p:cNvSpPr txBox="1"/>
          <p:nvPr/>
        </p:nvSpPr>
        <p:spPr>
          <a:xfrm>
            <a:off x="10396936" y="4111361"/>
            <a:ext cx="1759529" cy="2123658"/>
          </a:xfrm>
          <a:prstGeom prst="rect">
            <a:avLst/>
          </a:prstGeom>
          <a:noFill/>
        </p:spPr>
        <p:txBody>
          <a:bodyPr wrap="square" rtlCol="0">
            <a:spAutoFit/>
          </a:bodyPr>
          <a:lstStyle/>
          <a:p>
            <a:r>
              <a:rPr lang="en-IN" sz="1200" b="1" dirty="0" smtClean="0">
                <a:latin typeface="SamsungOne 400" panose="020B0503030303020204" pitchFamily="34" charset="0"/>
                <a:ea typeface="SamsungOne 400" panose="020B0503030303020204" pitchFamily="34" charset="0"/>
              </a:rPr>
              <a:t>Closure &lt; 6</a:t>
            </a:r>
            <a:r>
              <a:rPr lang="en-IN" sz="1200" b="1" baseline="30000" dirty="0" smtClean="0">
                <a:latin typeface="SamsungOne 400" panose="020B0503030303020204" pitchFamily="34" charset="0"/>
                <a:ea typeface="SamsungOne 400" panose="020B0503030303020204" pitchFamily="34" charset="0"/>
              </a:rPr>
              <a:t>th</a:t>
            </a:r>
            <a:r>
              <a:rPr lang="en-IN" sz="1200" b="1" dirty="0" smtClean="0">
                <a:latin typeface="SamsungOne 400" panose="020B0503030303020204" pitchFamily="34" charset="0"/>
                <a:ea typeface="SamsungOne 400" panose="020B0503030303020204" pitchFamily="34" charset="0"/>
              </a:rPr>
              <a:t> Month &gt;</a:t>
            </a:r>
          </a:p>
          <a:p>
            <a:endParaRPr lang="en-IN" sz="1200" b="1" dirty="0" smtClean="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smtClean="0">
                <a:latin typeface="SamsungOne 400" panose="020B0503030303020204" pitchFamily="34" charset="0"/>
                <a:ea typeface="SamsungOne 400" panose="020B0503030303020204" pitchFamily="34" charset="0"/>
              </a:rPr>
              <a:t>Results comparison with smaller models trained.</a:t>
            </a:r>
          </a:p>
          <a:p>
            <a:pPr marL="171450" indent="-171450">
              <a:buFont typeface="Arial" panose="020B0604020202020204" pitchFamily="34" charset="0"/>
              <a:buChar char="•"/>
            </a:pPr>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smtClean="0">
                <a:latin typeface="SamsungOne 400" panose="020B0503030303020204" pitchFamily="34" charset="0"/>
                <a:ea typeface="SamsungOne 400" panose="020B0503030303020204" pitchFamily="34" charset="0"/>
              </a:rPr>
              <a:t>Final Multi-KWS system that can be tested against different augmentations of validation set and larger FA dataset.</a:t>
            </a:r>
          </a:p>
          <a:p>
            <a:endParaRPr lang="en-IN" sz="900" dirty="0" smtClean="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smtClean="0">
                <a:latin typeface="SamsungOne 400" panose="020B0503030303020204" pitchFamily="34" charset="0"/>
                <a:ea typeface="SamsungOne 400" panose="020B0503030303020204" pitchFamily="34" charset="0"/>
              </a:rPr>
              <a:t>Report on TA, FA, footprint and latency</a:t>
            </a:r>
            <a:r>
              <a:rPr lang="en-IN" sz="900" dirty="0">
                <a:latin typeface="SamsungOne 400" panose="020B0503030303020204" pitchFamily="34" charset="0"/>
                <a:ea typeface="SamsungOne 400" panose="020B0503030303020204" pitchFamily="34" charset="0"/>
              </a:rPr>
              <a:t> </a:t>
            </a:r>
            <a:r>
              <a:rPr lang="en-IN" sz="900" dirty="0" smtClean="0">
                <a:latin typeface="SamsungOne 400" panose="020B0503030303020204" pitchFamily="34" charset="0"/>
                <a:ea typeface="SamsungOne 400" panose="020B0503030303020204" pitchFamily="34" charset="0"/>
              </a:rPr>
              <a:t>of different models.</a:t>
            </a:r>
          </a:p>
        </p:txBody>
      </p:sp>
      <p:sp>
        <p:nvSpPr>
          <p:cNvPr id="32" name="TextBox 31"/>
          <p:cNvSpPr txBox="1"/>
          <p:nvPr/>
        </p:nvSpPr>
        <p:spPr>
          <a:xfrm>
            <a:off x="5122169" y="739612"/>
            <a:ext cx="6935155" cy="3323987"/>
          </a:xfrm>
          <a:prstGeom prst="rect">
            <a:avLst/>
          </a:prstGeom>
          <a:noFill/>
        </p:spPr>
        <p:txBody>
          <a:bodyPr wrap="square" rtlCol="0">
            <a:spAutoFit/>
          </a:bodyPr>
          <a:lstStyle/>
          <a:p>
            <a:pPr algn="just"/>
            <a:r>
              <a:rPr lang="en-IN" sz="1400" b="1" dirty="0" smtClean="0">
                <a:solidFill>
                  <a:schemeClr val="accent6"/>
                </a:solidFill>
                <a:latin typeface="SamsungOne 400" panose="020B0503030303020204" pitchFamily="34" charset="0"/>
                <a:ea typeface="SamsungOne 400" panose="020B0503030303020204" pitchFamily="34" charset="0"/>
              </a:rPr>
              <a:t>Expectations</a:t>
            </a:r>
          </a:p>
          <a:p>
            <a:pPr algn="just"/>
            <a:endParaRPr lang="en-IN" sz="1400" dirty="0" smtClean="0">
              <a:solidFill>
                <a:schemeClr val="tx1">
                  <a:lumMod val="50000"/>
                  <a:lumOff val="50000"/>
                </a:schemeClr>
              </a:solidFill>
              <a:latin typeface="SamsungOne 400" panose="020B0503030303020204" pitchFamily="34" charset="0"/>
              <a:ea typeface="SamsungOne 400" panose="020B0503030303020204" pitchFamily="34" charset="0"/>
            </a:endParaRPr>
          </a:p>
          <a:p>
            <a:pPr marL="177800" indent="-177800" algn="just">
              <a:buFont typeface="Arial" panose="020B0604020202020204" pitchFamily="34" charset="0"/>
              <a:buChar char="•"/>
            </a:pP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Understanding of Machine learning algorithms for classification</a:t>
            </a:r>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algn="just"/>
            <a:endPar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endParaRPr>
          </a:p>
          <a:p>
            <a:pPr marL="177800" indent="-177800" algn="just">
              <a:buFont typeface="Arial" panose="020B0604020202020204" pitchFamily="34" charset="0"/>
              <a:buChar char="•"/>
            </a:pP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Generating training and testing data using public and Samsung provided resources</a:t>
            </a:r>
          </a:p>
          <a:p>
            <a:pPr marL="177800" indent="-177800" algn="just">
              <a:buFont typeface="Arial" panose="020B0604020202020204" pitchFamily="34" charset="0"/>
              <a:buChar char="•"/>
            </a:pPr>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marL="177800" indent="-177800" algn="just">
              <a:buFont typeface="Arial" panose="020B0604020202020204" pitchFamily="34" charset="0"/>
              <a:buChar char="•"/>
            </a:pP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D</a:t>
            </a: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evelopment of</a:t>
            </a: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 </a:t>
            </a: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Multi-KWS wakeup  using </a:t>
            </a:r>
            <a:r>
              <a:rPr lang="en-IN" sz="1100" b="1" dirty="0" smtClean="0">
                <a:solidFill>
                  <a:schemeClr val="tx1">
                    <a:lumMod val="50000"/>
                    <a:lumOff val="50000"/>
                  </a:schemeClr>
                </a:solidFill>
                <a:latin typeface="SamsungOne 400" panose="020B0503030303020204" pitchFamily="34" charset="0"/>
                <a:ea typeface="SamsungOne 400" panose="020B0503030303020204" pitchFamily="34" charset="0"/>
              </a:rPr>
              <a:t>RNN based architectures (at least 2)</a:t>
            </a:r>
          </a:p>
          <a:p>
            <a:pPr marL="177800" indent="-177800" algn="just">
              <a:buFont typeface="Arial" panose="020B0604020202020204" pitchFamily="34" charset="0"/>
              <a:buChar char="•"/>
            </a:pPr>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marL="177800" indent="-177800" algn="just">
              <a:buFont typeface="Arial" panose="020B0604020202020204" pitchFamily="34" charset="0"/>
              <a:buChar char="•"/>
            </a:pP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Create </a:t>
            </a: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M</a:t>
            </a: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ulti-keyword dataset for validation of Multi-keyword detection systems. </a:t>
            </a:r>
          </a:p>
          <a:p>
            <a:pPr algn="just"/>
            <a:endParaRPr lang="en-IN" sz="1400" dirty="0" smtClean="0">
              <a:solidFill>
                <a:schemeClr val="tx1">
                  <a:lumMod val="50000"/>
                  <a:lumOff val="50000"/>
                </a:schemeClr>
              </a:solidFill>
              <a:latin typeface="SamsungOne 400" panose="020B0503030303020204" pitchFamily="34" charset="0"/>
              <a:ea typeface="SamsungOne 400" panose="020B0503030303020204" pitchFamily="34" charset="0"/>
            </a:endParaRPr>
          </a:p>
          <a:p>
            <a:pPr lvl="0" algn="just"/>
            <a:r>
              <a:rPr lang="en-IN" sz="1400" b="1" dirty="0" smtClean="0">
                <a:solidFill>
                  <a:schemeClr val="accent6"/>
                </a:solidFill>
                <a:latin typeface="SamsungOne 400" panose="020B0503030303020204" pitchFamily="34" charset="0"/>
                <a:ea typeface="SamsungOne 400" panose="020B0503030303020204" pitchFamily="34" charset="0"/>
              </a:rPr>
              <a:t>Training/ Pre-requisites</a:t>
            </a:r>
            <a:endParaRPr lang="en-IN" sz="1400" b="1" dirty="0">
              <a:solidFill>
                <a:schemeClr val="accent6"/>
              </a:solidFill>
              <a:latin typeface="SamsungOne 400" panose="020B0503030303020204" pitchFamily="34" charset="0"/>
              <a:ea typeface="SamsungOne 400" panose="020B0503030303020204" pitchFamily="34" charset="0"/>
            </a:endParaRPr>
          </a:p>
          <a:p>
            <a:pPr marL="177800" lvl="0" indent="-177800" algn="just">
              <a:buFont typeface="Arial" panose="020B0604020202020204" pitchFamily="34" charset="0"/>
              <a:buChar char="•"/>
            </a:pP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Knowledge </a:t>
            </a: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of </a:t>
            </a: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machine learning and classification</a:t>
            </a:r>
          </a:p>
          <a:p>
            <a:pPr marL="177800" lvl="0" indent="-177800" algn="just">
              <a:buFont typeface="Arial" panose="020B0604020202020204" pitchFamily="34" charset="0"/>
              <a:buChar char="•"/>
            </a:pPr>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marL="177800" lvl="0" indent="-177800" algn="just">
              <a:buFont typeface="Arial" panose="020B0604020202020204" pitchFamily="34" charset="0"/>
              <a:buChar char="•"/>
            </a:pP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Hands </a:t>
            </a: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on in Deep learning development frameworks like </a:t>
            </a:r>
            <a:r>
              <a:rPr lang="en-IN" sz="1100" dirty="0" err="1" smtClean="0">
                <a:solidFill>
                  <a:schemeClr val="tx1">
                    <a:lumMod val="50000"/>
                    <a:lumOff val="50000"/>
                  </a:schemeClr>
                </a:solidFill>
                <a:latin typeface="SamsungOne 400" panose="020B0503030303020204" pitchFamily="34" charset="0"/>
                <a:ea typeface="SamsungOne 400" panose="020B0503030303020204" pitchFamily="34" charset="0"/>
              </a:rPr>
              <a:t>Tensorflow</a:t>
            </a: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 </a:t>
            </a:r>
            <a:r>
              <a:rPr lang="en-IN" sz="1100" dirty="0" err="1" smtClean="0">
                <a:solidFill>
                  <a:schemeClr val="tx1">
                    <a:lumMod val="50000"/>
                    <a:lumOff val="50000"/>
                  </a:schemeClr>
                </a:solidFill>
                <a:latin typeface="SamsungOne 400" panose="020B0503030303020204" pitchFamily="34" charset="0"/>
                <a:ea typeface="SamsungOne 400" panose="020B0503030303020204" pitchFamily="34" charset="0"/>
              </a:rPr>
              <a:t>Keras</a:t>
            </a: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 etc.</a:t>
            </a:r>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lvl="0" algn="just"/>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marL="177800" lvl="0" indent="-177800" algn="just">
              <a:buFont typeface="Arial" panose="020B0604020202020204" pitchFamily="34" charset="0"/>
              <a:buChar char="•"/>
            </a:pP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Model development, training and inference on CPU and GPU</a:t>
            </a: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a:t>
            </a:r>
          </a:p>
          <a:p>
            <a:pPr marL="177800" lvl="0" indent="-177800" algn="just">
              <a:buFont typeface="Arial" panose="020B0604020202020204" pitchFamily="34" charset="0"/>
              <a:buChar char="•"/>
            </a:pPr>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marL="177800" lvl="0" indent="-177800" algn="just">
              <a:buFont typeface="Arial" panose="020B0604020202020204" pitchFamily="34" charset="0"/>
              <a:buChar char="•"/>
            </a:pP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Data generation, processing and management for ML algorithms (annotation, alignment, </a:t>
            </a:r>
            <a:r>
              <a:rPr lang="en-IN" sz="1100" dirty="0" err="1" smtClean="0">
                <a:solidFill>
                  <a:schemeClr val="tx1">
                    <a:lumMod val="50000"/>
                    <a:lumOff val="50000"/>
                  </a:schemeClr>
                </a:solidFill>
                <a:latin typeface="SamsungOne 400" panose="020B0503030303020204" pitchFamily="34" charset="0"/>
                <a:ea typeface="SamsungOne 400" panose="020B0503030303020204" pitchFamily="34" charset="0"/>
              </a:rPr>
              <a:t>etc</a:t>
            </a:r>
            <a:r>
              <a:rPr lang="en-IN" sz="1100" dirty="0" smtClean="0">
                <a:solidFill>
                  <a:schemeClr val="tx1">
                    <a:lumMod val="50000"/>
                    <a:lumOff val="50000"/>
                  </a:schemeClr>
                </a:solidFill>
                <a:latin typeface="SamsungOne 400" panose="020B0503030303020204" pitchFamily="34" charset="0"/>
                <a:ea typeface="SamsungOne 400" panose="020B0503030303020204" pitchFamily="34" charset="0"/>
              </a:rPr>
              <a:t>)</a:t>
            </a:r>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p:txBody>
      </p:sp>
      <p:sp>
        <p:nvSpPr>
          <p:cNvPr id="2" name="TextBox 1"/>
          <p:cNvSpPr txBox="1"/>
          <p:nvPr/>
        </p:nvSpPr>
        <p:spPr>
          <a:xfrm>
            <a:off x="7647709" y="587576"/>
            <a:ext cx="4116722" cy="338554"/>
          </a:xfrm>
          <a:prstGeom prst="rect">
            <a:avLst/>
          </a:prstGeom>
          <a:noFill/>
        </p:spPr>
        <p:txBody>
          <a:bodyPr wrap="square" rtlCol="0">
            <a:spAutoFit/>
          </a:bodyPr>
          <a:lstStyle/>
          <a:p>
            <a:r>
              <a:rPr lang="en-US" sz="1600" b="1" dirty="0" smtClean="0"/>
              <a:t>Work-let expected duration – 6 months</a:t>
            </a:r>
            <a:endParaRPr lang="en-US" sz="1600" b="1" dirty="0"/>
          </a:p>
        </p:txBody>
      </p:sp>
      <p:sp>
        <p:nvSpPr>
          <p:cNvPr id="30" name="TextBox 29"/>
          <p:cNvSpPr txBox="1"/>
          <p:nvPr/>
        </p:nvSpPr>
        <p:spPr>
          <a:xfrm>
            <a:off x="381897" y="4719002"/>
            <a:ext cx="3232159" cy="1754326"/>
          </a:xfrm>
          <a:prstGeom prst="rect">
            <a:avLst/>
          </a:prstGeom>
          <a:noFill/>
        </p:spPr>
        <p:txBody>
          <a:bodyPr wrap="square" rtlCol="0">
            <a:spAutoFit/>
          </a:bodyPr>
          <a:lstStyle/>
          <a:p>
            <a:r>
              <a:rPr lang="en-IN" sz="1200" dirty="0" smtClean="0">
                <a:latin typeface="SamsungOne 400" panose="020B0503030303020204" pitchFamily="34" charset="0"/>
                <a:ea typeface="SamsungOne 400" panose="020B0503030303020204" pitchFamily="34" charset="0"/>
              </a:rPr>
              <a:t>Mentor1: </a:t>
            </a:r>
            <a:r>
              <a:rPr lang="en-IN" sz="1200" dirty="0" err="1" smtClean="0">
                <a:latin typeface="SamsungOne 400" panose="020B0503030303020204" pitchFamily="34" charset="0"/>
                <a:ea typeface="SamsungOne 400" panose="020B0503030303020204" pitchFamily="34" charset="0"/>
              </a:rPr>
              <a:t>Ramya</a:t>
            </a:r>
            <a:r>
              <a:rPr lang="en-IN" sz="1200" dirty="0" smtClean="0">
                <a:latin typeface="SamsungOne 400" panose="020B0503030303020204" pitchFamily="34" charset="0"/>
                <a:ea typeface="SamsungOne 400" panose="020B0503030303020204" pitchFamily="34" charset="0"/>
              </a:rPr>
              <a:t> </a:t>
            </a:r>
            <a:r>
              <a:rPr lang="en-IN" sz="1200" dirty="0" err="1" smtClean="0">
                <a:latin typeface="SamsungOne 400" panose="020B0503030303020204" pitchFamily="34" charset="0"/>
                <a:ea typeface="SamsungOne 400" panose="020B0503030303020204" pitchFamily="34" charset="0"/>
              </a:rPr>
              <a:t>Viswanathan</a:t>
            </a:r>
            <a:r>
              <a:rPr lang="en-IN" sz="1200" dirty="0">
                <a:latin typeface="SamsungOne 400" panose="020B0503030303020204" pitchFamily="34" charset="0"/>
                <a:ea typeface="SamsungOne 400" panose="020B0503030303020204" pitchFamily="34" charset="0"/>
              </a:rPr>
              <a:t/>
            </a:r>
            <a:br>
              <a:rPr lang="en-IN" sz="1200" dirty="0">
                <a:latin typeface="SamsungOne 400" panose="020B0503030303020204" pitchFamily="34" charset="0"/>
                <a:ea typeface="SamsungOne 400" panose="020B0503030303020204" pitchFamily="34" charset="0"/>
              </a:rPr>
            </a:br>
            <a:r>
              <a:rPr lang="en-IN" sz="1200" dirty="0" smtClean="0">
                <a:latin typeface="SamsungOne 400" panose="020B0503030303020204" pitchFamily="34" charset="0"/>
                <a:ea typeface="SamsungOne 400" panose="020B0503030303020204" pitchFamily="34" charset="0"/>
                <a:hlinkClick r:id="rId3"/>
              </a:rPr>
              <a:t>r.vishwanath@samsung.com</a:t>
            </a:r>
            <a:r>
              <a:rPr lang="en-IN" sz="1200" dirty="0">
                <a:latin typeface="SamsungOne 400" panose="020B0503030303020204" pitchFamily="34" charset="0"/>
                <a:ea typeface="SamsungOne 400" panose="020B0503030303020204" pitchFamily="34" charset="0"/>
              </a:rPr>
              <a:t> </a:t>
            </a:r>
            <a:endParaRPr lang="en-IN" sz="1200" dirty="0" smtClean="0">
              <a:latin typeface="SamsungOne 400" panose="020B0503030303020204" pitchFamily="34" charset="0"/>
              <a:ea typeface="SamsungOne 400" panose="020B0503030303020204" pitchFamily="34" charset="0"/>
            </a:endParaRPr>
          </a:p>
          <a:p>
            <a:endParaRPr lang="en-IN" sz="1200" dirty="0">
              <a:latin typeface="SamsungOne 400" panose="020B0503030303020204" pitchFamily="34" charset="0"/>
              <a:ea typeface="SamsungOne 400" panose="020B0503030303020204" pitchFamily="34" charset="0"/>
            </a:endParaRPr>
          </a:p>
          <a:p>
            <a:r>
              <a:rPr lang="en-IN" sz="1200" dirty="0">
                <a:latin typeface="SamsungOne 400" panose="020B0503030303020204" pitchFamily="34" charset="0"/>
                <a:ea typeface="SamsungOne 400" panose="020B0503030303020204" pitchFamily="34" charset="0"/>
              </a:rPr>
              <a:t>Mentor2: </a:t>
            </a:r>
            <a:r>
              <a:rPr lang="en-IN" sz="1200" dirty="0" smtClean="0">
                <a:latin typeface="SamsungOne 400" panose="020B0503030303020204" pitchFamily="34" charset="0"/>
                <a:ea typeface="SamsungOne 400" panose="020B0503030303020204" pitchFamily="34" charset="0"/>
              </a:rPr>
              <a:t>Ravi Solanki</a:t>
            </a:r>
          </a:p>
          <a:p>
            <a:r>
              <a:rPr lang="en-IN" sz="1200" dirty="0" smtClean="0">
                <a:latin typeface="SamsungOne 400" panose="020B0503030303020204" pitchFamily="34" charset="0"/>
                <a:ea typeface="SamsungOne 400" panose="020B0503030303020204" pitchFamily="34" charset="0"/>
                <a:hlinkClick r:id="rId4"/>
              </a:rPr>
              <a:t>ravi.siso@samsung.com</a:t>
            </a:r>
            <a:r>
              <a:rPr lang="en-IN" sz="1200" dirty="0" smtClean="0">
                <a:latin typeface="SamsungOne 400" panose="020B0503030303020204" pitchFamily="34" charset="0"/>
                <a:ea typeface="SamsungOne 400" panose="020B0503030303020204" pitchFamily="34" charset="0"/>
              </a:rPr>
              <a:t> </a:t>
            </a:r>
          </a:p>
          <a:p>
            <a:endParaRPr lang="en-IN" sz="1200" dirty="0">
              <a:latin typeface="SamsungOne 400" panose="020B0503030303020204" pitchFamily="34" charset="0"/>
              <a:ea typeface="SamsungOne 400" panose="020B0503030303020204" pitchFamily="34" charset="0"/>
            </a:endParaRPr>
          </a:p>
          <a:p>
            <a:r>
              <a:rPr lang="en-IN" sz="1200" dirty="0" smtClean="0">
                <a:latin typeface="SamsungOne 400" panose="020B0503030303020204" pitchFamily="34" charset="0"/>
                <a:ea typeface="SamsungOne 400" panose="020B0503030303020204" pitchFamily="34" charset="0"/>
              </a:rPr>
              <a:t>Mentor 3: </a:t>
            </a:r>
            <a:r>
              <a:rPr lang="en-IN" sz="1200" dirty="0" err="1" smtClean="0">
                <a:latin typeface="SamsungOne 400" panose="020B0503030303020204" pitchFamily="34" charset="0"/>
                <a:ea typeface="SamsungOne 400" panose="020B0503030303020204" pitchFamily="34" charset="0"/>
              </a:rPr>
              <a:t>Sujith</a:t>
            </a:r>
            <a:r>
              <a:rPr lang="en-IN" sz="1200" dirty="0" smtClean="0">
                <a:latin typeface="SamsungOne 400" panose="020B0503030303020204" pitchFamily="34" charset="0"/>
                <a:ea typeface="SamsungOne 400" panose="020B0503030303020204" pitchFamily="34" charset="0"/>
              </a:rPr>
              <a:t> </a:t>
            </a:r>
            <a:r>
              <a:rPr lang="en-IN" sz="1200" dirty="0" err="1" smtClean="0">
                <a:latin typeface="SamsungOne 400" panose="020B0503030303020204" pitchFamily="34" charset="0"/>
                <a:ea typeface="SamsungOne 400" panose="020B0503030303020204" pitchFamily="34" charset="0"/>
              </a:rPr>
              <a:t>Viswanathan</a:t>
            </a:r>
            <a:endParaRPr lang="en-IN" sz="1200" dirty="0" smtClean="0">
              <a:latin typeface="SamsungOne 400" panose="020B0503030303020204" pitchFamily="34" charset="0"/>
              <a:ea typeface="SamsungOne 400" panose="020B0503030303020204" pitchFamily="34" charset="0"/>
            </a:endParaRPr>
          </a:p>
          <a:p>
            <a:r>
              <a:rPr lang="en-IN" sz="1200" dirty="0">
                <a:latin typeface="SamsungOne 400" panose="020B0503030303020204" pitchFamily="34" charset="0"/>
                <a:ea typeface="SamsungOne 400" panose="020B0503030303020204" pitchFamily="34" charset="0"/>
                <a:hlinkClick r:id="rId5"/>
              </a:rPr>
              <a:t>s</a:t>
            </a:r>
            <a:r>
              <a:rPr lang="en-IN" sz="1200" dirty="0" smtClean="0">
                <a:latin typeface="SamsungOne 400" panose="020B0503030303020204" pitchFamily="34" charset="0"/>
                <a:ea typeface="SamsungOne 400" panose="020B0503030303020204" pitchFamily="34" charset="0"/>
                <a:hlinkClick r:id="rId5"/>
              </a:rPr>
              <a:t>ujith.v@Samsung.com</a:t>
            </a:r>
            <a:r>
              <a:rPr lang="en-IN" sz="1200" dirty="0" smtClean="0">
                <a:latin typeface="SamsungOne 400" panose="020B0503030303020204" pitchFamily="34" charset="0"/>
                <a:ea typeface="SamsungOne 400" panose="020B0503030303020204" pitchFamily="34" charset="0"/>
              </a:rPr>
              <a:t> </a:t>
            </a:r>
          </a:p>
          <a:p>
            <a:endParaRPr lang="en-IN" sz="1200" dirty="0">
              <a:latin typeface="SamsungOne 400" panose="020B0503030303020204" pitchFamily="34" charset="0"/>
              <a:ea typeface="SamsungOne 400" panose="020B0503030303020204" pitchFamily="34" charset="0"/>
            </a:endParaRPr>
          </a:p>
        </p:txBody>
      </p:sp>
      <p:sp>
        <p:nvSpPr>
          <p:cNvPr id="22" name="TextBox 21"/>
          <p:cNvSpPr txBox="1"/>
          <p:nvPr/>
        </p:nvSpPr>
        <p:spPr>
          <a:xfrm>
            <a:off x="7229080" y="6262643"/>
            <a:ext cx="4884538" cy="400110"/>
          </a:xfrm>
          <a:prstGeom prst="rect">
            <a:avLst/>
          </a:prstGeom>
          <a:noFill/>
        </p:spPr>
        <p:txBody>
          <a:bodyPr wrap="square" rtlCol="0">
            <a:spAutoFit/>
          </a:bodyPr>
          <a:lstStyle/>
          <a:p>
            <a:r>
              <a:rPr lang="en-IN" sz="1000" dirty="0" smtClean="0">
                <a:hlinkClick r:id=""/>
              </a:rPr>
              <a:t>References :</a:t>
            </a:r>
          </a:p>
          <a:p>
            <a:pPr marL="228600" indent="-228600">
              <a:buAutoNum type="arabicPeriod"/>
            </a:pPr>
            <a:r>
              <a:rPr lang="en-IN" sz="1000" dirty="0">
                <a:hlinkClick r:id="rId6"/>
              </a:rPr>
              <a:t>https://</a:t>
            </a:r>
            <a:r>
              <a:rPr lang="en-IN" sz="1000" dirty="0" smtClean="0">
                <a:hlinkClick r:id="rId6"/>
              </a:rPr>
              <a:t>github.com/google-research/google-research/tree/master/kws_streaming</a:t>
            </a:r>
            <a:r>
              <a:rPr lang="en-IN" sz="1000" dirty="0" smtClean="0"/>
              <a:t> </a:t>
            </a:r>
          </a:p>
        </p:txBody>
      </p:sp>
    </p:spTree>
    <p:extLst>
      <p:ext uri="{BB962C8B-B14F-4D97-AF65-F5344CB8AC3E}">
        <p14:creationId xmlns:p14="http://schemas.microsoft.com/office/powerpoint/2010/main" val="3062411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C2EACE5081B6449E7989C55D7AF6C4" ma:contentTypeVersion="0" ma:contentTypeDescription="Create a new document." ma:contentTypeScope="" ma:versionID="7bceb1425555ef0f8f8e4878c13c0a5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5CD100-AF5E-4E54-8B41-5CA2A90BD79B}">
  <ds:schemaRefs>
    <ds:schemaRef ds:uri="http://schemas.microsoft.com/office/infopath/2007/PartnerControls"/>
    <ds:schemaRef ds:uri="http://schemas.microsoft.com/office/2006/documentManagement/types"/>
    <ds:schemaRef ds:uri="http://purl.org/dc/dcmitype/"/>
    <ds:schemaRef ds:uri="http://schemas.microsoft.com/office/2006/metadata/properties"/>
    <ds:schemaRef ds:uri="http://www.w3.org/XML/1998/namespace"/>
    <ds:schemaRef ds:uri="http://purl.org/dc/elements/1.1/"/>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D2F9D9C5-D44F-40DC-ADAC-912DD13F09E5}">
  <ds:schemaRefs>
    <ds:schemaRef ds:uri="http://schemas.microsoft.com/sharepoint/v3/contenttype/forms"/>
  </ds:schemaRefs>
</ds:datastoreItem>
</file>

<file path=customXml/itemProps3.xml><?xml version="1.0" encoding="utf-8"?>
<ds:datastoreItem xmlns:ds="http://schemas.openxmlformats.org/officeDocument/2006/customXml" ds:itemID="{FB1C5423-FBF7-4E4D-8972-4DAA00190A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2181</TotalTime>
  <Words>482</Words>
  <Application>Microsoft Office PowerPoint</Application>
  <PresentationFormat>Widescreen</PresentationFormat>
  <Paragraphs>72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SamsungOne 400</vt:lpstr>
      <vt:lpstr>SamsungOne 800</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parina.kolhe</dc:creator>
  <cp:lastModifiedBy>garima.rani</cp:lastModifiedBy>
  <cp:revision>221</cp:revision>
  <dcterms:created xsi:type="dcterms:W3CDTF">2018-10-12T13:47:34Z</dcterms:created>
  <dcterms:modified xsi:type="dcterms:W3CDTF">2023-05-25T06:12:17Z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0x01010028C2EACE5081B6449E7989C55D7AF6C4</vt:lpwstr>
  </property>
</Properties>
</file>