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mailto:r.vishwanath@samsung.com" TargetMode="External"/><Relationship Id="rId4" Type="http://schemas.openxmlformats.org/officeDocument/2006/relationships/hyperlink" Target="mailto:ravi.siso@samsung.com" TargetMode="External"/><Relationship Id="rId5" Type="http://schemas.openxmlformats.org/officeDocument/2006/relationships/hyperlink" Target="mailto:Sujith.v@Samsung.com" TargetMode="External"/><Relationship Id="rId6" Type="http://schemas.openxmlformats.org/officeDocument/2006/relationships/hyperlink" Target="https://github.com/google-research/google-research/tree/master/kws_streaming"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mailto:prism.srib@gmail.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8"/>
          <p:cNvSpPr/>
          <p:nvPr/>
        </p:nvSpPr>
        <p:spPr>
          <a:xfrm>
            <a:off x="275616" y="3254597"/>
            <a:ext cx="11591922" cy="2414685"/>
          </a:xfrm>
          <a:prstGeom prst="rect">
            <a:avLst/>
          </a:prstGeom>
          <a:solidFill>
            <a:srgbClr val="F2F2F2"/>
          </a:solidFill>
          <a:ln w="12700">
            <a:miter lim="400000"/>
          </a:ln>
          <a:effectLst>
            <a:outerShdw sx="100000" sy="100000" kx="0" ky="0" algn="b" rotWithShape="0" blurRad="50800" dist="38100" dir="8100000">
              <a:srgbClr val="000000">
                <a:alpha val="40000"/>
              </a:srgbClr>
            </a:outerShdw>
          </a:effectLst>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95" name="Rectangle 10"/>
          <p:cNvSpPr/>
          <p:nvPr/>
        </p:nvSpPr>
        <p:spPr>
          <a:xfrm>
            <a:off x="1" y="105044"/>
            <a:ext cx="169332" cy="482533"/>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96" name="TextBox 11"/>
          <p:cNvSpPr txBox="1"/>
          <p:nvPr/>
        </p:nvSpPr>
        <p:spPr>
          <a:xfrm>
            <a:off x="427618" y="59289"/>
            <a:ext cx="9310742"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latin typeface="SamsungOne 700"/>
                <a:ea typeface="SamsungOne 700"/>
                <a:cs typeface="SamsungOne 700"/>
                <a:sym typeface="SamsungOne 700"/>
              </a:defRPr>
            </a:lvl1pPr>
          </a:lstStyle>
          <a:p>
            <a:pPr/>
            <a:r>
              <a:t>[Samsung PRISM] End Review Report</a:t>
            </a:r>
          </a:p>
        </p:txBody>
      </p:sp>
      <p:sp>
        <p:nvSpPr>
          <p:cNvPr id="97" name="Rectangle 13"/>
          <p:cNvSpPr/>
          <p:nvPr/>
        </p:nvSpPr>
        <p:spPr>
          <a:xfrm>
            <a:off x="237965" y="105044"/>
            <a:ext cx="75301" cy="482533"/>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98" name="Rectangle 22"/>
          <p:cNvSpPr txBox="1"/>
          <p:nvPr/>
        </p:nvSpPr>
        <p:spPr>
          <a:xfrm>
            <a:off x="407657" y="3343028"/>
            <a:ext cx="5147927"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000">
                <a:latin typeface="SamsungOne 600C"/>
                <a:ea typeface="SamsungOne 600C"/>
                <a:cs typeface="SamsungOne 600C"/>
                <a:sym typeface="SamsungOne 600C"/>
              </a:defRPr>
            </a:lvl1pPr>
          </a:lstStyle>
          <a:p>
            <a:pPr/>
            <a:r>
              <a:t>Working Team Details [Name &amp; Email ID] :</a:t>
            </a:r>
          </a:p>
        </p:txBody>
      </p:sp>
      <p:sp>
        <p:nvSpPr>
          <p:cNvPr id="99" name="Rectangle 23"/>
          <p:cNvSpPr txBox="1"/>
          <p:nvPr/>
        </p:nvSpPr>
        <p:spPr>
          <a:xfrm>
            <a:off x="517964" y="3737242"/>
            <a:ext cx="10800934" cy="200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buSzPct val="100000"/>
              <a:buAutoNum type="arabicPeriod" startAt="1"/>
              <a:defRPr>
                <a:solidFill>
                  <a:srgbClr val="0E4094"/>
                </a:solidFill>
                <a:latin typeface="SamsungOne 600C"/>
                <a:ea typeface="SamsungOne 600C"/>
                <a:cs typeface="SamsungOne 600C"/>
                <a:sym typeface="SamsungOne 600C"/>
              </a:defRPr>
            </a:pPr>
            <a:r>
              <a:t>College Professor(s): Anusuya </a:t>
            </a:r>
            <a:endParaRPr i="1"/>
          </a:p>
          <a:p>
            <a:pPr marL="228600" indent="-228600">
              <a:buSzPct val="100000"/>
              <a:buAutoNum type="arabicPeriod" startAt="1"/>
              <a:defRPr>
                <a:solidFill>
                  <a:srgbClr val="0E4094"/>
                </a:solidFill>
                <a:latin typeface="SamsungOne 600C"/>
                <a:ea typeface="SamsungOne 600C"/>
                <a:cs typeface="SamsungOne 600C"/>
                <a:sym typeface="SamsungOne 600C"/>
              </a:defRPr>
            </a:pPr>
            <a:r>
              <a:t>Students:</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Anand Narayanan N</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Dharaneesh C K V</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Fathima Saliha M</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r>
              <a:t>Preti Varshni G</a:t>
            </a:r>
          </a:p>
          <a:p>
            <a:pPr lvl="1" marL="685800" indent="-228600">
              <a:buSzPct val="100000"/>
              <a:buAutoNum type="arabicPeriod" startAt="1"/>
              <a:defRPr sz="1400">
                <a:solidFill>
                  <a:srgbClr val="0E4094"/>
                </a:solidFill>
                <a:latin typeface="SamsungOne 600C"/>
                <a:ea typeface="SamsungOne 600C"/>
                <a:cs typeface="SamsungOne 600C"/>
                <a:sym typeface="SamsungOne 600C"/>
              </a:defRPr>
            </a:pPr>
          </a:p>
          <a:p>
            <a:pPr marL="228600" indent="-228600">
              <a:buSzPct val="100000"/>
              <a:buAutoNum type="arabicPeriod" startAt="1"/>
              <a:defRPr>
                <a:solidFill>
                  <a:srgbClr val="0E4094"/>
                </a:solidFill>
                <a:latin typeface="SamsungOne 600C"/>
                <a:ea typeface="SamsungOne 600C"/>
                <a:cs typeface="SamsungOne 600C"/>
                <a:sym typeface="SamsungOne 600C"/>
              </a:defRPr>
            </a:pPr>
            <a:r>
              <a:t>Department:  Information Technology</a:t>
            </a:r>
          </a:p>
        </p:txBody>
      </p:sp>
      <p:sp>
        <p:nvSpPr>
          <p:cNvPr id="100" name="TextBox 27"/>
          <p:cNvSpPr txBox="1"/>
          <p:nvPr/>
        </p:nvSpPr>
        <p:spPr>
          <a:xfrm>
            <a:off x="10205153" y="6286728"/>
            <a:ext cx="1941127" cy="701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2000">
                <a:latin typeface="SamsungOne 600C"/>
                <a:ea typeface="SamsungOne 600C"/>
                <a:cs typeface="SamsungOne 600C"/>
                <a:sym typeface="SamsungOne 600C"/>
              </a:defRPr>
            </a:lvl1pPr>
          </a:lstStyle>
          <a:p>
            <a:pPr/>
            <a:r>
              <a:t>Date: 15 Feb 2024</a:t>
            </a:r>
          </a:p>
        </p:txBody>
      </p:sp>
      <p:pic>
        <p:nvPicPr>
          <p:cNvPr id="101" name="Picture 32" descr="Picture 32"/>
          <p:cNvPicPr>
            <a:picLocks noChangeAspect="1"/>
          </p:cNvPicPr>
          <p:nvPr/>
        </p:nvPicPr>
        <p:blipFill>
          <a:blip r:embed="rId2">
            <a:extLst/>
          </a:blip>
          <a:srcRect l="4529" t="20267" r="4175" b="26842"/>
          <a:stretch>
            <a:fillRect/>
          </a:stretch>
        </p:blipFill>
        <p:spPr>
          <a:xfrm>
            <a:off x="10942080" y="105044"/>
            <a:ext cx="1249919" cy="474912"/>
          </a:xfrm>
          <a:prstGeom prst="rect">
            <a:avLst/>
          </a:prstGeom>
          <a:ln w="12700">
            <a:miter lim="400000"/>
          </a:ln>
        </p:spPr>
      </p:pic>
      <p:sp>
        <p:nvSpPr>
          <p:cNvPr id="102" name="TextBox 33"/>
          <p:cNvSpPr txBox="1"/>
          <p:nvPr/>
        </p:nvSpPr>
        <p:spPr>
          <a:xfrm>
            <a:off x="1453856" y="1976421"/>
            <a:ext cx="9310743"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b="1" i="1" sz="4000">
                <a:latin typeface="SamsungOne 700"/>
                <a:ea typeface="SamsungOne 700"/>
                <a:cs typeface="SamsungOne 700"/>
                <a:sym typeface="SamsungOne 700"/>
              </a:defRPr>
            </a:lvl1pPr>
          </a:lstStyle>
          <a:p>
            <a:pPr/>
            <a:r>
              <a:t>Multi-KWS using RNN based architecture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Rectangle 26"/>
          <p:cNvSpPr/>
          <p:nvPr/>
        </p:nvSpPr>
        <p:spPr>
          <a:xfrm>
            <a:off x="142287" y="680902"/>
            <a:ext cx="4842936" cy="6090075"/>
          </a:xfrm>
          <a:prstGeom prst="rect">
            <a:avLst/>
          </a:prstGeom>
          <a:solidFill>
            <a:srgbClr val="F2F2F2"/>
          </a:solidFill>
          <a:ln w="12700">
            <a:miter lim="400000"/>
          </a:ln>
          <a:effectLst>
            <a:outerShdw sx="100000" sy="100000" kx="0" ky="0" algn="b" rotWithShape="0" blurRad="50800" dist="38100" dir="8100000">
              <a:srgbClr val="000000">
                <a:alpha val="40000"/>
              </a:srgbClr>
            </a:outerShdw>
          </a:effectLst>
        </p:spPr>
        <p:txBody>
          <a:bodyPr lIns="45719" rIns="45719" anchor="ctr"/>
          <a:lstStyle/>
          <a:p>
            <a:pPr algn="ctr">
              <a:defRPr>
                <a:solidFill>
                  <a:srgbClr val="FFFFFF"/>
                </a:solidFill>
              </a:defRPr>
            </a:pPr>
          </a:p>
        </p:txBody>
      </p:sp>
      <p:sp>
        <p:nvSpPr>
          <p:cNvPr id="105" name="Rectangle 3"/>
          <p:cNvSpPr/>
          <p:nvPr/>
        </p:nvSpPr>
        <p:spPr>
          <a:xfrm>
            <a:off x="1" y="105045"/>
            <a:ext cx="169332" cy="482532"/>
          </a:xfrm>
          <a:prstGeom prst="rect">
            <a:avLst/>
          </a:prstGeom>
          <a:solidFill>
            <a:srgbClr val="0E4094"/>
          </a:solidFill>
          <a:ln w="12700">
            <a:miter lim="400000"/>
          </a:ln>
        </p:spPr>
        <p:txBody>
          <a:bodyPr lIns="45719" rIns="45719" anchor="ctr"/>
          <a:lstStyle/>
          <a:p>
            <a:pPr algn="ctr">
              <a:defRPr>
                <a:solidFill>
                  <a:srgbClr val="FFFFFF"/>
                </a:solidFill>
              </a:defRPr>
            </a:pPr>
          </a:p>
        </p:txBody>
      </p:sp>
      <p:sp>
        <p:nvSpPr>
          <p:cNvPr id="106" name="TextBox 4"/>
          <p:cNvSpPr txBox="1"/>
          <p:nvPr/>
        </p:nvSpPr>
        <p:spPr>
          <a:xfrm>
            <a:off x="427618" y="148189"/>
            <a:ext cx="10152262"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2000">
                <a:latin typeface="SamsungOne 800"/>
                <a:ea typeface="SamsungOne 800"/>
                <a:cs typeface="SamsungOne 800"/>
                <a:sym typeface="SamsungOne 800"/>
              </a:defRPr>
            </a:pPr>
            <a:r>
              <a:t>Work-let Area – AI, ML  </a:t>
            </a:r>
            <a:r>
              <a:rPr>
                <a:solidFill>
                  <a:srgbClr val="0E4094"/>
                </a:solidFill>
              </a:rPr>
              <a:t>|  </a:t>
            </a:r>
            <a:r>
              <a:rPr>
                <a:solidFill>
                  <a:srgbClr val="808080"/>
                </a:solidFill>
              </a:rPr>
              <a:t>Multi-KWS using RNN based architectures</a:t>
            </a:r>
          </a:p>
        </p:txBody>
      </p:sp>
      <p:pic>
        <p:nvPicPr>
          <p:cNvPr id="107" name="Picture 6" descr="Picture 6"/>
          <p:cNvPicPr>
            <a:picLocks noChangeAspect="1"/>
          </p:cNvPicPr>
          <p:nvPr/>
        </p:nvPicPr>
        <p:blipFill>
          <a:blip r:embed="rId2">
            <a:extLst/>
          </a:blip>
          <a:stretch>
            <a:fillRect/>
          </a:stretch>
        </p:blipFill>
        <p:spPr>
          <a:xfrm>
            <a:off x="10380133" y="116200"/>
            <a:ext cx="1811867" cy="380863"/>
          </a:xfrm>
          <a:prstGeom prst="rect">
            <a:avLst/>
          </a:prstGeom>
          <a:ln w="12700">
            <a:miter lim="400000"/>
          </a:ln>
        </p:spPr>
      </p:pic>
      <p:sp>
        <p:nvSpPr>
          <p:cNvPr id="108" name="Rectangle 7"/>
          <p:cNvSpPr/>
          <p:nvPr/>
        </p:nvSpPr>
        <p:spPr>
          <a:xfrm>
            <a:off x="237965" y="105045"/>
            <a:ext cx="75301" cy="482532"/>
          </a:xfrm>
          <a:prstGeom prst="rect">
            <a:avLst/>
          </a:prstGeom>
          <a:solidFill>
            <a:srgbClr val="BFBFBF"/>
          </a:solidFill>
          <a:ln w="12700">
            <a:miter lim="400000"/>
          </a:ln>
        </p:spPr>
        <p:txBody>
          <a:bodyPr lIns="45719" rIns="45719" anchor="ctr"/>
          <a:lstStyle/>
          <a:p>
            <a:pPr algn="ctr">
              <a:defRPr>
                <a:solidFill>
                  <a:srgbClr val="FFFFFF"/>
                </a:solidFill>
              </a:defRPr>
            </a:pPr>
          </a:p>
        </p:txBody>
      </p:sp>
      <p:grpSp>
        <p:nvGrpSpPr>
          <p:cNvPr id="114" name="Group 40"/>
          <p:cNvGrpSpPr/>
          <p:nvPr/>
        </p:nvGrpSpPr>
        <p:grpSpPr>
          <a:xfrm>
            <a:off x="5198557" y="3921368"/>
            <a:ext cx="6269186" cy="184667"/>
            <a:chOff x="0" y="0"/>
            <a:chExt cx="6269184" cy="184666"/>
          </a:xfrm>
        </p:grpSpPr>
        <p:sp>
          <p:nvSpPr>
            <p:cNvPr id="109" name="Straight Connector 9"/>
            <p:cNvSpPr/>
            <p:nvPr/>
          </p:nvSpPr>
          <p:spPr>
            <a:xfrm flipH="1" flipV="1">
              <a:off x="87885" y="92332"/>
              <a:ext cx="6132472" cy="1"/>
            </a:xfrm>
            <a:prstGeom prst="line">
              <a:avLst/>
            </a:prstGeom>
            <a:noFill/>
            <a:ln w="6350" cap="flat">
              <a:solidFill>
                <a:schemeClr val="accent1"/>
              </a:solidFill>
              <a:prstDash val="solid"/>
              <a:miter lim="800000"/>
            </a:ln>
            <a:effectLst/>
          </p:spPr>
          <p:txBody>
            <a:bodyPr wrap="square" lIns="45719" tIns="45719" rIns="45719" bIns="45719" numCol="1" anchor="t">
              <a:noAutofit/>
            </a:bodyPr>
            <a:lstStyle/>
            <a:p>
              <a:pPr/>
            </a:p>
          </p:txBody>
        </p:sp>
        <p:sp>
          <p:nvSpPr>
            <p:cNvPr id="110" name="Oval 10"/>
            <p:cNvSpPr/>
            <p:nvPr/>
          </p:nvSpPr>
          <p:spPr>
            <a:xfrm>
              <a:off x="-1" y="-1"/>
              <a:ext cx="166085" cy="184668"/>
            </a:xfrm>
            <a:prstGeom prst="ellips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1" name="Oval 11"/>
            <p:cNvSpPr/>
            <p:nvPr/>
          </p:nvSpPr>
          <p:spPr>
            <a:xfrm>
              <a:off x="2034366" y="-1"/>
              <a:ext cx="166085" cy="184668"/>
            </a:xfrm>
            <a:prstGeom prst="ellips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2" name="Oval 12"/>
            <p:cNvSpPr/>
            <p:nvPr/>
          </p:nvSpPr>
          <p:spPr>
            <a:xfrm>
              <a:off x="4068733" y="-1"/>
              <a:ext cx="166085" cy="184668"/>
            </a:xfrm>
            <a:prstGeom prst="ellips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3" name="Oval 13"/>
            <p:cNvSpPr/>
            <p:nvPr/>
          </p:nvSpPr>
          <p:spPr>
            <a:xfrm>
              <a:off x="6103100" y="-1"/>
              <a:ext cx="166085" cy="184668"/>
            </a:xfrm>
            <a:prstGeom prst="ellipse">
              <a:avLst/>
            </a:prstGeom>
            <a:solidFill>
              <a:srgbClr val="92D05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15" name="TextBox 14"/>
          <p:cNvSpPr txBox="1"/>
          <p:nvPr/>
        </p:nvSpPr>
        <p:spPr>
          <a:xfrm>
            <a:off x="400573" y="680903"/>
            <a:ext cx="4538929" cy="3939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00B0F0"/>
                </a:solidFill>
                <a:latin typeface="SamsungOne 400"/>
                <a:ea typeface="SamsungOne 400"/>
                <a:cs typeface="SamsungOne 400"/>
                <a:sym typeface="SamsungOne 400"/>
              </a:defRPr>
            </a:pPr>
            <a:r>
              <a:t>Problem Statement</a:t>
            </a:r>
          </a:p>
          <a:p>
            <a:pPr marL="177800" indent="-177800">
              <a:buSzPct val="100000"/>
              <a:buFont typeface="Arial"/>
              <a:buChar char="•"/>
              <a:defRPr sz="1100">
                <a:latin typeface="SamsungOne 400"/>
                <a:ea typeface="SamsungOne 400"/>
                <a:cs typeface="SamsungOne 400"/>
                <a:sym typeface="SamsungOne 400"/>
              </a:defRPr>
            </a:pPr>
          </a:p>
          <a:p>
            <a:pPr marL="177800" indent="-177800">
              <a:buSzPct val="100000"/>
              <a:buFont typeface="Arial"/>
              <a:buChar char="•"/>
              <a:defRPr sz="1100">
                <a:latin typeface="SamsungOne 400"/>
                <a:ea typeface="SamsungOne 400"/>
                <a:cs typeface="SamsungOne 400"/>
                <a:sym typeface="SamsungOne 400"/>
              </a:defRPr>
            </a:pPr>
            <a:r>
              <a:t>Voice assistant are widely used in mobile, and  other consumer electronic devices (TVs, Fridge, etc.).</a:t>
            </a:r>
          </a:p>
          <a:p>
            <a:pPr marL="177800" indent="-177800">
              <a:buSzPct val="100000"/>
              <a:buFont typeface="Arial"/>
              <a:buChar char="•"/>
              <a:defRPr sz="1100">
                <a:latin typeface="SamsungOne 400"/>
                <a:ea typeface="SamsungOne 400"/>
                <a:cs typeface="SamsungOne 400"/>
                <a:sym typeface="SamsungOne 400"/>
              </a:defRPr>
            </a:pPr>
          </a:p>
          <a:p>
            <a:pPr marL="177800" indent="-177800">
              <a:buSzPct val="100000"/>
              <a:buFont typeface="Arial"/>
              <a:buChar char="•"/>
              <a:defRPr sz="1100">
                <a:latin typeface="SamsungOne 400"/>
                <a:ea typeface="SamsungOne 400"/>
                <a:cs typeface="SamsungOne 400"/>
                <a:sym typeface="SamsungOne 400"/>
              </a:defRPr>
            </a:pPr>
            <a:r>
              <a:t>In most of the cases, Voice Assistant will be triggered based on specific keyword known as wake-word.</a:t>
            </a:r>
          </a:p>
          <a:p>
            <a:pPr marL="177800" indent="-177800">
              <a:buSzPct val="100000"/>
              <a:buFont typeface="Arial"/>
              <a:buChar char="•"/>
              <a:defRPr sz="1100">
                <a:latin typeface="SamsungOne 400"/>
                <a:ea typeface="SamsungOne 400"/>
                <a:cs typeface="SamsungOne 400"/>
                <a:sym typeface="SamsungOne 400"/>
              </a:defRPr>
            </a:pPr>
          </a:p>
          <a:p>
            <a:pPr marL="177800" indent="-177800" algn="just">
              <a:buSzPct val="100000"/>
              <a:buFont typeface="Arial"/>
              <a:buChar char="•"/>
              <a:defRPr sz="1100">
                <a:latin typeface="SamsungOne 400"/>
                <a:ea typeface="SamsungOne 400"/>
                <a:cs typeface="SamsungOne 400"/>
                <a:sym typeface="SamsungOne 400"/>
              </a:defRPr>
            </a:pPr>
            <a:r>
              <a:t>Most of the times universal wake-word will be used, for example: Hi Bixby, Hey Siri, Okay Google etc.</a:t>
            </a:r>
          </a:p>
          <a:p>
            <a:pPr marL="177800" indent="-177800" algn="just">
              <a:buSzPct val="100000"/>
              <a:buFont typeface="Arial"/>
              <a:buChar char="•"/>
              <a:defRPr sz="1100">
                <a:latin typeface="SamsungOne 400"/>
                <a:ea typeface="SamsungOne 400"/>
                <a:cs typeface="SamsungOne 400"/>
                <a:sym typeface="SamsungOne 400"/>
              </a:defRPr>
            </a:pPr>
          </a:p>
          <a:p>
            <a:pPr marL="177800" indent="-177800" algn="just">
              <a:buSzPct val="100000"/>
              <a:buFont typeface="Arial"/>
              <a:buChar char="•"/>
              <a:defRPr sz="1100">
                <a:latin typeface="SamsungOne 400"/>
                <a:ea typeface="SamsungOne 400"/>
                <a:cs typeface="SamsungOne 400"/>
                <a:sym typeface="SamsungOne 400"/>
              </a:defRPr>
            </a:pPr>
            <a:r>
              <a:t>There are scenarios where we want to set different keywords for different products to invoke the system without any trouble. For e.g. “Hey Fridge” for Refrigerators, “Hey TV” for TV, “Hey Bixby” for Mobile, “Hey Watch” for watch, etc., Hence a system should recognize multiple keywords at once.</a:t>
            </a:r>
          </a:p>
          <a:p>
            <a:pPr marL="177800" indent="-177800" algn="just">
              <a:buSzPct val="100000"/>
              <a:buFont typeface="Arial"/>
              <a:buChar char="•"/>
              <a:defRPr sz="1100">
                <a:latin typeface="SamsungOne 400"/>
                <a:ea typeface="SamsungOne 400"/>
                <a:cs typeface="SamsungOne 400"/>
                <a:sym typeface="SamsungOne 400"/>
              </a:defRPr>
            </a:pPr>
          </a:p>
          <a:p>
            <a:pPr marL="177800" indent="-177800" algn="just">
              <a:buSzPct val="100000"/>
              <a:buFont typeface="Arial"/>
              <a:buChar char="•"/>
              <a:defRPr sz="1100">
                <a:latin typeface="SamsungOne 400"/>
                <a:ea typeface="SamsungOne 400"/>
                <a:cs typeface="SamsungOne 400"/>
                <a:sym typeface="SamsungOne 400"/>
              </a:defRPr>
            </a:pPr>
            <a:r>
              <a:t>The goal of this project is to develop Multi-KWS system. As part of this, an intern can contribute in: </a:t>
            </a:r>
          </a:p>
          <a:p>
            <a:pPr lvl="1" marL="635000" indent="-177800" algn="just">
              <a:buSzPct val="100000"/>
              <a:buFont typeface="Arial"/>
              <a:buChar char="•"/>
              <a:defRPr sz="1100">
                <a:latin typeface="SamsungOne 400"/>
                <a:ea typeface="SamsungOne 400"/>
                <a:cs typeface="SamsungOne 400"/>
                <a:sym typeface="SamsungOne 400"/>
              </a:defRPr>
            </a:pPr>
            <a:r>
              <a:t>exploring RNN based architectures like LSTM, GRU, Bi-RNN, CRNN, etc.,</a:t>
            </a:r>
          </a:p>
          <a:p>
            <a:pPr lvl="1" marL="635000" indent="-177800" algn="just">
              <a:buSzPct val="100000"/>
              <a:buFont typeface="Arial"/>
              <a:buChar char="•"/>
              <a:defRPr sz="1100">
                <a:latin typeface="SamsungOne 400"/>
                <a:ea typeface="SamsungOne 400"/>
                <a:cs typeface="SamsungOne 400"/>
                <a:sym typeface="SamsungOne 400"/>
              </a:defRPr>
            </a:pPr>
            <a:r>
              <a:t>collection of multi keyword data (useful for validating the trained models). </a:t>
            </a:r>
          </a:p>
        </p:txBody>
      </p:sp>
      <p:sp>
        <p:nvSpPr>
          <p:cNvPr id="116" name="TextBox 22"/>
          <p:cNvSpPr txBox="1"/>
          <p:nvPr/>
        </p:nvSpPr>
        <p:spPr>
          <a:xfrm>
            <a:off x="5093491" y="4135246"/>
            <a:ext cx="1765001" cy="282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SamsungOne 400"/>
                <a:ea typeface="SamsungOne 400"/>
                <a:cs typeface="SamsungOne 400"/>
                <a:sym typeface="SamsungOne 400"/>
              </a:defRPr>
            </a:pPr>
            <a:r>
              <a:t>Kick Off &lt; 1</a:t>
            </a:r>
            <a:r>
              <a:rPr baseline="30000"/>
              <a:t>st</a:t>
            </a:r>
            <a:r>
              <a:t>  Month &gt;</a:t>
            </a:r>
          </a:p>
          <a:p>
            <a:pPr>
              <a:defRPr b="1" sz="12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Problem definition, scoping</a:t>
            </a:r>
          </a:p>
          <a:p>
            <a:pPr marL="171450" indent="-171450">
              <a:buSzPct val="100000"/>
              <a:buFont typeface="Arial"/>
              <a:buChar char="•"/>
              <a:defRPr sz="900">
                <a:latin typeface="SamsungOne 400"/>
                <a:ea typeface="SamsungOne 400"/>
                <a:cs typeface="SamsungOne 400"/>
                <a:sym typeface="SamsungOne 400"/>
              </a:defRPr>
            </a:pPr>
          </a:p>
          <a:p>
            <a:pPr marL="171450" indent="-171450">
              <a:buSzPct val="100000"/>
              <a:buFont typeface="Arial"/>
              <a:buChar char="•"/>
              <a:defRPr b="1" sz="900">
                <a:latin typeface="SamsungOne 400"/>
                <a:ea typeface="SamsungOne 400"/>
                <a:cs typeface="SamsungOne 400"/>
                <a:sym typeface="SamsungOne 400"/>
              </a:defRPr>
            </a:pPr>
            <a:r>
              <a:t>Training and Validation data-set collection</a:t>
            </a:r>
          </a:p>
          <a:p>
            <a:pPr marL="354013" indent="-171450">
              <a:buSzPct val="100000"/>
              <a:buChar char="-"/>
              <a:defRPr b="1" sz="900">
                <a:latin typeface="SamsungOne 400"/>
                <a:ea typeface="SamsungOne 400"/>
                <a:cs typeface="SamsungOne 400"/>
                <a:sym typeface="SamsungOne 400"/>
              </a:defRPr>
            </a:pPr>
            <a:r>
              <a:t>20 utterances of 50 keywords (1000 audios)</a:t>
            </a:r>
          </a:p>
          <a:p>
            <a:pPr marL="354013" indent="-171450">
              <a:buSzPct val="100000"/>
              <a:buChar char="-"/>
              <a:defRPr b="1" sz="900">
                <a:latin typeface="SamsungOne 400"/>
                <a:ea typeface="SamsungOne 400"/>
                <a:cs typeface="SamsungOne 400"/>
                <a:sym typeface="SamsungOne 400"/>
              </a:defRPr>
            </a:pPr>
            <a:r>
              <a:t>Recorded from multiple users(Audios per user not to exceed 100. To have min 10 users.)</a:t>
            </a:r>
          </a:p>
          <a:p>
            <a:pPr marL="171450" indent="-171450">
              <a:buSzPct val="100000"/>
              <a:buFont typeface="Arial"/>
              <a:buChar char="•"/>
              <a:defRPr sz="9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Getting proficient with open source ML toolkit like TF, Keras and developing basic classifier models</a:t>
            </a:r>
          </a:p>
          <a:p>
            <a:pPr>
              <a:defRPr sz="900">
                <a:latin typeface="SamsungOne 400"/>
                <a:ea typeface="SamsungOne 400"/>
                <a:cs typeface="SamsungOne 400"/>
                <a:sym typeface="SamsungOne 400"/>
              </a:defRPr>
            </a:pPr>
          </a:p>
        </p:txBody>
      </p:sp>
      <p:sp>
        <p:nvSpPr>
          <p:cNvPr id="117" name="TextBox 23"/>
          <p:cNvSpPr txBox="1"/>
          <p:nvPr/>
        </p:nvSpPr>
        <p:spPr>
          <a:xfrm>
            <a:off x="6849554" y="4116885"/>
            <a:ext cx="1830878" cy="216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SamsungOne 400"/>
                <a:ea typeface="SamsungOne 400"/>
                <a:cs typeface="SamsungOne 400"/>
                <a:sym typeface="SamsungOne 400"/>
              </a:defRPr>
            </a:pPr>
            <a:r>
              <a:t>Milestone 1 &lt; 2</a:t>
            </a:r>
            <a:r>
              <a:rPr baseline="30000"/>
              <a:t>nd</a:t>
            </a:r>
            <a:r>
              <a:t> , 3</a:t>
            </a:r>
            <a:r>
              <a:rPr baseline="30000"/>
              <a:t>rd</a:t>
            </a:r>
            <a:r>
              <a:t> Month &gt;</a:t>
            </a:r>
          </a:p>
          <a:p>
            <a:pPr>
              <a:defRPr b="1" sz="12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Studying RNN based architectures for multi-keyword spotting</a:t>
            </a:r>
          </a:p>
          <a:p>
            <a:pPr>
              <a:defRPr b="1" sz="900">
                <a:latin typeface="SamsungOne 400"/>
                <a:ea typeface="SamsungOne 400"/>
                <a:cs typeface="SamsungOne 400"/>
                <a:sym typeface="SamsungOne 400"/>
              </a:defRPr>
            </a:pPr>
          </a:p>
          <a:p>
            <a:pPr marL="171450" indent="-171450">
              <a:buSzPct val="100000"/>
              <a:buFont typeface="Arial"/>
              <a:buChar char="•"/>
              <a:defRPr b="1" sz="900">
                <a:latin typeface="SamsungOne 400"/>
                <a:ea typeface="SamsungOne 400"/>
                <a:cs typeface="SamsungOne 400"/>
                <a:sym typeface="SamsungOne 400"/>
              </a:defRPr>
            </a:pPr>
            <a:r>
              <a:t>Training  a Multi-KWS system with RNN based architectures like LSTM, GRU, BI-RNN, CRNN, etc.,</a:t>
            </a:r>
          </a:p>
          <a:p>
            <a:pPr>
              <a:defRPr sz="9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Creating a </a:t>
            </a:r>
            <a:r>
              <a:rPr b="1"/>
              <a:t>benchmarking pipeline</a:t>
            </a:r>
            <a:r>
              <a:t> for multi-kws system </a:t>
            </a:r>
          </a:p>
        </p:txBody>
      </p:sp>
      <p:sp>
        <p:nvSpPr>
          <p:cNvPr id="118" name="TextBox 24"/>
          <p:cNvSpPr txBox="1"/>
          <p:nvPr/>
        </p:nvSpPr>
        <p:spPr>
          <a:xfrm>
            <a:off x="8635466" y="4110802"/>
            <a:ext cx="1839060" cy="216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SamsungOne 400"/>
                <a:ea typeface="SamsungOne 400"/>
                <a:cs typeface="SamsungOne 400"/>
                <a:sym typeface="SamsungOne 400"/>
              </a:defRPr>
            </a:pPr>
            <a:r>
              <a:t>Milestone 2 &lt; 4</a:t>
            </a:r>
            <a:r>
              <a:rPr baseline="30000"/>
              <a:t>th</a:t>
            </a:r>
            <a:r>
              <a:t> , 5</a:t>
            </a:r>
            <a:r>
              <a:rPr baseline="30000"/>
              <a:t>th</a:t>
            </a:r>
            <a:r>
              <a:t>  Month &gt;</a:t>
            </a:r>
          </a:p>
          <a:p>
            <a:pPr>
              <a:defRPr b="1" sz="12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Initial results and analysis of comparison of approaches</a:t>
            </a:r>
          </a:p>
          <a:p>
            <a:pPr marL="171450" indent="-171450">
              <a:buSzPct val="100000"/>
              <a:buFont typeface="Arial"/>
              <a:buChar char="•"/>
              <a:defRPr sz="9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Measuring latency across different architectures</a:t>
            </a:r>
          </a:p>
          <a:p>
            <a:pPr marL="171450" indent="-171450">
              <a:buSzPct val="100000"/>
              <a:buFont typeface="Arial"/>
              <a:buChar char="•"/>
              <a:defRPr sz="9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Training a smaller version of RNN-based architectures for latency comparison</a:t>
            </a:r>
          </a:p>
          <a:p>
            <a:pPr>
              <a:defRPr sz="900">
                <a:latin typeface="SamsungOne 400"/>
                <a:ea typeface="SamsungOne 400"/>
                <a:cs typeface="SamsungOne 400"/>
                <a:sym typeface="SamsungOne 400"/>
              </a:defRPr>
            </a:pPr>
          </a:p>
        </p:txBody>
      </p:sp>
      <p:sp>
        <p:nvSpPr>
          <p:cNvPr id="119" name="TextBox 25"/>
          <p:cNvSpPr txBox="1"/>
          <p:nvPr/>
        </p:nvSpPr>
        <p:spPr>
          <a:xfrm>
            <a:off x="10442655" y="4111361"/>
            <a:ext cx="1668090"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SamsungOne 400"/>
                <a:ea typeface="SamsungOne 400"/>
                <a:cs typeface="SamsungOne 400"/>
                <a:sym typeface="SamsungOne 400"/>
              </a:defRPr>
            </a:pPr>
            <a:r>
              <a:t>Closure &lt; 6</a:t>
            </a:r>
            <a:r>
              <a:rPr baseline="30000"/>
              <a:t>th</a:t>
            </a:r>
            <a:r>
              <a:t> Month &gt;</a:t>
            </a:r>
          </a:p>
          <a:p>
            <a:pPr>
              <a:defRPr b="1" sz="12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Results comparison with smaller models trained.</a:t>
            </a:r>
          </a:p>
          <a:p>
            <a:pPr marL="171450" indent="-171450">
              <a:buSzPct val="100000"/>
              <a:buFont typeface="Arial"/>
              <a:buChar char="•"/>
              <a:defRPr sz="9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Final Multi-KWS system that can be tested against different augmentations of validation set and larger FA dataset.</a:t>
            </a:r>
          </a:p>
          <a:p>
            <a:pPr>
              <a:defRPr sz="900">
                <a:latin typeface="SamsungOne 400"/>
                <a:ea typeface="SamsungOne 400"/>
                <a:cs typeface="SamsungOne 400"/>
                <a:sym typeface="SamsungOne 400"/>
              </a:defRPr>
            </a:pPr>
          </a:p>
          <a:p>
            <a:pPr marL="171450" indent="-171450">
              <a:buSzPct val="100000"/>
              <a:buFont typeface="Arial"/>
              <a:buChar char="•"/>
              <a:defRPr sz="900">
                <a:latin typeface="SamsungOne 400"/>
                <a:ea typeface="SamsungOne 400"/>
                <a:cs typeface="SamsungOne 400"/>
                <a:sym typeface="SamsungOne 400"/>
              </a:defRPr>
            </a:pPr>
            <a:r>
              <a:t>Report on TA, FA, footprint and latency of different models.</a:t>
            </a:r>
          </a:p>
        </p:txBody>
      </p:sp>
      <p:sp>
        <p:nvSpPr>
          <p:cNvPr id="120" name="TextBox 31"/>
          <p:cNvSpPr txBox="1"/>
          <p:nvPr/>
        </p:nvSpPr>
        <p:spPr>
          <a:xfrm>
            <a:off x="5167889" y="739611"/>
            <a:ext cx="6843716" cy="326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b="1" sz="1400">
                <a:solidFill>
                  <a:schemeClr val="accent6"/>
                </a:solidFill>
                <a:latin typeface="SamsungOne 400"/>
                <a:ea typeface="SamsungOne 400"/>
                <a:cs typeface="SamsungOne 400"/>
                <a:sym typeface="SamsungOne 400"/>
              </a:defRPr>
            </a:pPr>
            <a:r>
              <a:t>Expectations</a:t>
            </a:r>
          </a:p>
          <a:p>
            <a:pPr algn="just">
              <a:defRPr sz="14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Understanding of Machine learning algorithms for classification</a:t>
            </a:r>
          </a:p>
          <a:p>
            <a:pPr algn="just">
              <a:defRPr sz="11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Generating training and testing data using public and Samsung provided resources</a:t>
            </a: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Development of Multi-KWS wakeup  using </a:t>
            </a:r>
            <a:r>
              <a:rPr b="1"/>
              <a:t>RNN based architectures (at least 2)</a:t>
            </a:r>
            <a:endParaRPr b="1"/>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Create Multi-keyword dataset for validation of Multi-keyword detection systems. </a:t>
            </a:r>
          </a:p>
          <a:p>
            <a:pPr algn="just">
              <a:defRPr sz="1400">
                <a:solidFill>
                  <a:srgbClr val="808080"/>
                </a:solidFill>
                <a:latin typeface="SamsungOne 400"/>
                <a:ea typeface="SamsungOne 400"/>
                <a:cs typeface="SamsungOne 400"/>
                <a:sym typeface="SamsungOne 400"/>
              </a:defRPr>
            </a:pPr>
          </a:p>
          <a:p>
            <a:pPr algn="just">
              <a:defRPr b="1" sz="1400">
                <a:solidFill>
                  <a:schemeClr val="accent6"/>
                </a:solidFill>
                <a:latin typeface="SamsungOne 400"/>
                <a:ea typeface="SamsungOne 400"/>
                <a:cs typeface="SamsungOne 400"/>
                <a:sym typeface="SamsungOne 400"/>
              </a:defRPr>
            </a:pPr>
            <a:r>
              <a:t>Training/ Pre-requisites</a:t>
            </a: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Knowledge of machine learning and classification</a:t>
            </a: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Hands on in Deep learning development frameworks like Tensorflow, Keras, etc.</a:t>
            </a:r>
          </a:p>
          <a:p>
            <a:pPr algn="just">
              <a:defRPr sz="11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Model development, training and inference on CPU and GPU.</a:t>
            </a: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p>
          <a:p>
            <a:pPr marL="177800" indent="-177800" algn="just">
              <a:buSzPct val="100000"/>
              <a:buFont typeface="Arial"/>
              <a:buChar char="•"/>
              <a:defRPr sz="1100">
                <a:solidFill>
                  <a:srgbClr val="808080"/>
                </a:solidFill>
                <a:latin typeface="SamsungOne 400"/>
                <a:ea typeface="SamsungOne 400"/>
                <a:cs typeface="SamsungOne 400"/>
                <a:sym typeface="SamsungOne 400"/>
              </a:defRPr>
            </a:pPr>
            <a:r>
              <a:t>Data generation, processing and management for ML algorithms (annotation, alignment, etc)</a:t>
            </a:r>
          </a:p>
        </p:txBody>
      </p:sp>
      <p:sp>
        <p:nvSpPr>
          <p:cNvPr id="121" name="TextBox 1"/>
          <p:cNvSpPr txBox="1"/>
          <p:nvPr/>
        </p:nvSpPr>
        <p:spPr>
          <a:xfrm>
            <a:off x="7693428" y="587576"/>
            <a:ext cx="4025283" cy="30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lvl1pPr>
          </a:lstStyle>
          <a:p>
            <a:pPr/>
            <a:r>
              <a:t>Work-let expected duration – 6 months</a:t>
            </a:r>
          </a:p>
        </p:txBody>
      </p:sp>
      <p:sp>
        <p:nvSpPr>
          <p:cNvPr id="122" name="TextBox 29"/>
          <p:cNvSpPr txBox="1"/>
          <p:nvPr/>
        </p:nvSpPr>
        <p:spPr>
          <a:xfrm>
            <a:off x="427616" y="4719001"/>
            <a:ext cx="3140721"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latin typeface="SamsungOne 400"/>
                <a:ea typeface="SamsungOne 400"/>
                <a:cs typeface="SamsungOne 400"/>
                <a:sym typeface="SamsungOne 400"/>
              </a:defRPr>
            </a:pPr>
            <a:r>
              <a:t>Mentor1: Ramya Viswanathan</a:t>
            </a:r>
            <a:br/>
            <a:r>
              <a:rPr u="sng">
                <a:solidFill>
                  <a:srgbClr val="0563C1"/>
                </a:solidFill>
                <a:uFill>
                  <a:solidFill>
                    <a:srgbClr val="0563C1"/>
                  </a:solidFill>
                </a:uFill>
                <a:hlinkClick r:id="rId3" invalidUrl="" action="" tgtFrame="" tooltip="" history="1" highlightClick="0" endSnd="0"/>
              </a:rPr>
              <a:t>r.vishwanath@samsung.com</a:t>
            </a:r>
            <a:r>
              <a:t> </a:t>
            </a:r>
          </a:p>
          <a:p>
            <a:pPr>
              <a:defRPr sz="1200">
                <a:latin typeface="SamsungOne 400"/>
                <a:ea typeface="SamsungOne 400"/>
                <a:cs typeface="SamsungOne 400"/>
                <a:sym typeface="SamsungOne 400"/>
              </a:defRPr>
            </a:pPr>
          </a:p>
          <a:p>
            <a:pPr>
              <a:defRPr sz="1200">
                <a:latin typeface="SamsungOne 400"/>
                <a:ea typeface="SamsungOne 400"/>
                <a:cs typeface="SamsungOne 400"/>
                <a:sym typeface="SamsungOne 400"/>
              </a:defRPr>
            </a:pPr>
            <a:r>
              <a:t>Mentor2: Ravi Solanki</a:t>
            </a:r>
          </a:p>
          <a:p>
            <a:pPr>
              <a:defRPr sz="1200">
                <a:latin typeface="SamsungOne 400"/>
                <a:ea typeface="SamsungOne 400"/>
                <a:cs typeface="SamsungOne 400"/>
                <a:sym typeface="SamsungOne 400"/>
              </a:defRPr>
            </a:pPr>
            <a:r>
              <a:rPr u="sng">
                <a:solidFill>
                  <a:srgbClr val="0563C1"/>
                </a:solidFill>
                <a:uFill>
                  <a:solidFill>
                    <a:srgbClr val="0563C1"/>
                  </a:solidFill>
                </a:uFill>
                <a:hlinkClick r:id="rId4" invalidUrl="" action="" tgtFrame="" tooltip="" history="1" highlightClick="0" endSnd="0"/>
              </a:rPr>
              <a:t>ravi.siso@samsung.com</a:t>
            </a:r>
            <a:r>
              <a:t> </a:t>
            </a:r>
          </a:p>
          <a:p>
            <a:pPr>
              <a:defRPr sz="1200">
                <a:latin typeface="SamsungOne 400"/>
                <a:ea typeface="SamsungOne 400"/>
                <a:cs typeface="SamsungOne 400"/>
                <a:sym typeface="SamsungOne 400"/>
              </a:defRPr>
            </a:pPr>
          </a:p>
          <a:p>
            <a:pPr>
              <a:defRPr sz="1200">
                <a:latin typeface="SamsungOne 400"/>
                <a:ea typeface="SamsungOne 400"/>
                <a:cs typeface="SamsungOne 400"/>
                <a:sym typeface="SamsungOne 400"/>
              </a:defRPr>
            </a:pPr>
            <a:r>
              <a:t>Mentor 3: Sujith Viswanathan</a:t>
            </a:r>
          </a:p>
          <a:p>
            <a:pPr>
              <a:defRPr sz="1200">
                <a:latin typeface="SamsungOne 400"/>
                <a:ea typeface="SamsungOne 400"/>
                <a:cs typeface="SamsungOne 400"/>
                <a:sym typeface="SamsungOne 400"/>
              </a:defRPr>
            </a:pPr>
            <a:r>
              <a:rPr u="sng">
                <a:solidFill>
                  <a:srgbClr val="0563C1"/>
                </a:solidFill>
                <a:uFill>
                  <a:solidFill>
                    <a:srgbClr val="0563C1"/>
                  </a:solidFill>
                </a:uFill>
                <a:hlinkClick r:id="rId5" invalidUrl="" action="" tgtFrame="" tooltip="" history="1" highlightClick="0" endSnd="0"/>
              </a:rPr>
              <a:t>s</a:t>
            </a:r>
            <a:r>
              <a:rPr u="sng">
                <a:solidFill>
                  <a:srgbClr val="0563C1"/>
                </a:solidFill>
                <a:uFill>
                  <a:solidFill>
                    <a:srgbClr val="0563C1"/>
                  </a:solidFill>
                </a:uFill>
                <a:hlinkClick r:id="rId5" invalidUrl="" action="" tgtFrame="" tooltip="" history="1" highlightClick="0" endSnd="0"/>
              </a:rPr>
              <a:t>ujith.v@Samsung.com</a:t>
            </a:r>
            <a:r>
              <a:t> </a:t>
            </a:r>
          </a:p>
        </p:txBody>
      </p:sp>
      <p:sp>
        <p:nvSpPr>
          <p:cNvPr id="123" name="TextBox 21"/>
          <p:cNvSpPr txBox="1"/>
          <p:nvPr/>
        </p:nvSpPr>
        <p:spPr>
          <a:xfrm>
            <a:off x="7274799" y="6262642"/>
            <a:ext cx="4793099" cy="3936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000"/>
            </a:pPr>
            <a:r>
              <a:t>References :</a:t>
            </a:r>
          </a:p>
          <a:p>
            <a:pPr marL="228600" indent="-228600">
              <a:buSzPct val="100000"/>
              <a:buAutoNum type="arabicPeriod" startAt="1"/>
              <a:defRPr sz="1000"/>
            </a:pPr>
            <a:r>
              <a:rPr u="sng">
                <a:solidFill>
                  <a:srgbClr val="0563C1"/>
                </a:solidFill>
                <a:uFill>
                  <a:solidFill>
                    <a:srgbClr val="0563C1"/>
                  </a:solidFill>
                </a:uFill>
                <a:hlinkClick r:id="rId6" invalidUrl="" action="" tgtFrame="" tooltip="" history="1" highlightClick="0" endSnd="0"/>
              </a:rPr>
              <a:t>https://</a:t>
            </a:r>
            <a:r>
              <a:rPr u="sng">
                <a:solidFill>
                  <a:srgbClr val="0563C1"/>
                </a:solidFill>
                <a:uFill>
                  <a:solidFill>
                    <a:srgbClr val="0563C1"/>
                  </a:solidFill>
                </a:uFill>
                <a:hlinkClick r:id="rId6" invalidUrl="" action="" tgtFrame="" tooltip="" history="1" highlightClick="0" endSnd="0"/>
              </a:rPr>
              <a:t>github.com/google-research/google-research/tree/master/kws_streaming</a:t>
            </a: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Rectangle 10"/>
          <p:cNvSpPr/>
          <p:nvPr/>
        </p:nvSpPr>
        <p:spPr>
          <a:xfrm>
            <a:off x="1" y="105044"/>
            <a:ext cx="169332" cy="482533"/>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26" name="TextBox 11"/>
          <p:cNvSpPr txBox="1"/>
          <p:nvPr/>
        </p:nvSpPr>
        <p:spPr>
          <a:xfrm>
            <a:off x="427618" y="59289"/>
            <a:ext cx="9310742"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Approach / Solution</a:t>
            </a:r>
          </a:p>
        </p:txBody>
      </p:sp>
      <p:sp>
        <p:nvSpPr>
          <p:cNvPr id="127" name="Rectangle 13"/>
          <p:cNvSpPr/>
          <p:nvPr/>
        </p:nvSpPr>
        <p:spPr>
          <a:xfrm>
            <a:off x="237965" y="105044"/>
            <a:ext cx="75301" cy="482533"/>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28" name="TextBox 18"/>
          <p:cNvSpPr txBox="1"/>
          <p:nvPr/>
        </p:nvSpPr>
        <p:spPr>
          <a:xfrm>
            <a:off x="0" y="806513"/>
            <a:ext cx="12192001" cy="554595"/>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Concept Diagram </a:t>
            </a:r>
            <a:r>
              <a:rPr b="0" u="none"/>
              <a:t>: </a:t>
            </a:r>
            <a:endParaRPr b="0" u="none"/>
          </a:p>
          <a:p>
            <a:pPr algn="just">
              <a:defRPr sz="1600">
                <a:solidFill>
                  <a:srgbClr val="0E4094"/>
                </a:solidFill>
              </a:defRPr>
            </a:pPr>
            <a:r>
              <a:t>      ( Clear detailed schematic / block diagram /  flow chart depicting the proposed concept / solution  )</a:t>
            </a:r>
          </a:p>
        </p:txBody>
      </p:sp>
      <p:pic>
        <p:nvPicPr>
          <p:cNvPr id="129" name="Picture 22" descr="Picture 22"/>
          <p:cNvPicPr>
            <a:picLocks noChangeAspect="1"/>
          </p:cNvPicPr>
          <p:nvPr/>
        </p:nvPicPr>
        <p:blipFill>
          <a:blip r:embed="rId2">
            <a:extLst/>
          </a:blip>
          <a:srcRect l="4529" t="20267" r="4175" b="26842"/>
          <a:stretch>
            <a:fillRect/>
          </a:stretch>
        </p:blipFill>
        <p:spPr>
          <a:xfrm>
            <a:off x="10942080" y="105044"/>
            <a:ext cx="1249919" cy="47491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ctangle 10"/>
          <p:cNvSpPr/>
          <p:nvPr/>
        </p:nvSpPr>
        <p:spPr>
          <a:xfrm>
            <a:off x="1" y="105045"/>
            <a:ext cx="169332" cy="482532"/>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32" name="TextBox 11"/>
          <p:cNvSpPr txBox="1"/>
          <p:nvPr/>
        </p:nvSpPr>
        <p:spPr>
          <a:xfrm>
            <a:off x="427618" y="59289"/>
            <a:ext cx="9310742"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Dataset(s) Analysis / Description</a:t>
            </a:r>
          </a:p>
        </p:txBody>
      </p:sp>
      <p:sp>
        <p:nvSpPr>
          <p:cNvPr id="133" name="Rectangle 13"/>
          <p:cNvSpPr/>
          <p:nvPr/>
        </p:nvSpPr>
        <p:spPr>
          <a:xfrm>
            <a:off x="237965" y="105045"/>
            <a:ext cx="75301" cy="482532"/>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34" name="TextBox 18"/>
          <p:cNvSpPr txBox="1"/>
          <p:nvPr/>
        </p:nvSpPr>
        <p:spPr>
          <a:xfrm>
            <a:off x="-1" y="806513"/>
            <a:ext cx="12192001" cy="502306"/>
          </a:xfrm>
          <a:prstGeom prst="rect">
            <a:avLst/>
          </a:prstGeom>
          <a:solidFill>
            <a:srgbClr val="F2F2F2"/>
          </a:solidFill>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Dataset Capture / Preparation / Generation </a:t>
            </a:r>
            <a:r>
              <a:rPr b="0" u="none"/>
              <a:t>: </a:t>
            </a:r>
            <a:endParaRPr b="0" u="none"/>
          </a:p>
          <a:p>
            <a:pPr algn="just">
              <a:defRPr sz="1200">
                <a:solidFill>
                  <a:srgbClr val="0E4094"/>
                </a:solidFill>
              </a:defRPr>
            </a:pPr>
            <a:r>
              <a:t>      (Discuss the dataset generation process or if downloaded data provide details of what data &amp; from where it was obtained etc… - 2 to 3 bullets only)</a:t>
            </a:r>
          </a:p>
        </p:txBody>
      </p:sp>
      <p:sp>
        <p:nvSpPr>
          <p:cNvPr id="135" name="TextBox 5"/>
          <p:cNvSpPr txBox="1"/>
          <p:nvPr/>
        </p:nvSpPr>
        <p:spPr>
          <a:xfrm>
            <a:off x="0" y="2828862"/>
            <a:ext cx="12192001" cy="554594"/>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Dataset Understanding / Analysis </a:t>
            </a:r>
            <a:r>
              <a:rPr b="0" u="none"/>
              <a:t>: </a:t>
            </a:r>
            <a:endParaRPr b="0" u="none"/>
          </a:p>
          <a:p>
            <a:pPr algn="just">
              <a:defRPr sz="1600">
                <a:solidFill>
                  <a:srgbClr val="0E4094"/>
                </a:solidFill>
              </a:defRPr>
            </a:pPr>
            <a:r>
              <a:t>      </a:t>
            </a:r>
            <a:r>
              <a:rPr sz="1200"/>
              <a:t>(Provide 2 to 3 bullets about what is your understanding of the data / opinion about the data)</a:t>
            </a:r>
          </a:p>
        </p:txBody>
      </p:sp>
      <p:sp>
        <p:nvSpPr>
          <p:cNvPr id="136" name="TextBox 6"/>
          <p:cNvSpPr txBox="1"/>
          <p:nvPr/>
        </p:nvSpPr>
        <p:spPr>
          <a:xfrm>
            <a:off x="-1" y="4851210"/>
            <a:ext cx="12192001" cy="502305"/>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Dataset Pre-Processing / Related Challenges (if any) </a:t>
            </a:r>
            <a:r>
              <a:rPr b="0" u="none"/>
              <a:t>: </a:t>
            </a:r>
            <a:endParaRPr b="0" u="none"/>
          </a:p>
          <a:p>
            <a:pPr algn="just">
              <a:defRPr sz="1200">
                <a:solidFill>
                  <a:srgbClr val="0E4094"/>
                </a:solidFill>
              </a:defRPr>
            </a:pPr>
            <a:r>
              <a:t>      (List out the challenges you  fore see in data handling wrt problem definition – 2 to 3 bullets only)</a:t>
            </a:r>
          </a:p>
        </p:txBody>
      </p:sp>
      <p:pic>
        <p:nvPicPr>
          <p:cNvPr id="137" name="Picture 8" descr="Picture 8"/>
          <p:cNvPicPr>
            <a:picLocks noChangeAspect="1"/>
          </p:cNvPicPr>
          <p:nvPr/>
        </p:nvPicPr>
        <p:blipFill>
          <a:blip r:embed="rId2">
            <a:extLst/>
          </a:blip>
          <a:srcRect l="4529" t="20267" r="4175" b="26842"/>
          <a:stretch>
            <a:fillRect/>
          </a:stretch>
        </p:blipFill>
        <p:spPr>
          <a:xfrm>
            <a:off x="10942081" y="105044"/>
            <a:ext cx="1249919" cy="47491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ctangle 10"/>
          <p:cNvSpPr/>
          <p:nvPr/>
        </p:nvSpPr>
        <p:spPr>
          <a:xfrm>
            <a:off x="1" y="105045"/>
            <a:ext cx="169332" cy="482532"/>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40" name="TextBox 11"/>
          <p:cNvSpPr txBox="1"/>
          <p:nvPr/>
        </p:nvSpPr>
        <p:spPr>
          <a:xfrm>
            <a:off x="427618" y="-182011"/>
            <a:ext cx="9310742" cy="1056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Experimental Results / Simulations / Observations</a:t>
            </a:r>
          </a:p>
        </p:txBody>
      </p:sp>
      <p:sp>
        <p:nvSpPr>
          <p:cNvPr id="141" name="Rectangle 13"/>
          <p:cNvSpPr/>
          <p:nvPr/>
        </p:nvSpPr>
        <p:spPr>
          <a:xfrm>
            <a:off x="237965" y="105045"/>
            <a:ext cx="75301" cy="482532"/>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42" name="TextBox 18"/>
          <p:cNvSpPr txBox="1"/>
          <p:nvPr/>
        </p:nvSpPr>
        <p:spPr>
          <a:xfrm>
            <a:off x="0" y="806513"/>
            <a:ext cx="12192001" cy="502306"/>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Results  </a:t>
            </a:r>
            <a:r>
              <a:rPr b="0" u="none"/>
              <a:t>: </a:t>
            </a:r>
            <a:endParaRPr b="0" u="none"/>
          </a:p>
          <a:p>
            <a:pPr algn="just">
              <a:defRPr sz="1200">
                <a:solidFill>
                  <a:srgbClr val="0E4094"/>
                </a:solidFill>
              </a:defRPr>
            </a:pPr>
            <a:r>
              <a:t>      (provide numerical data / bar charts / plots / images / videos / tabulated results etc. Use full slide or multiple slides up to max 3 slides to demonstrate the results)</a:t>
            </a:r>
          </a:p>
        </p:txBody>
      </p:sp>
      <p:sp>
        <p:nvSpPr>
          <p:cNvPr id="143" name="TextBox 5"/>
          <p:cNvSpPr txBox="1"/>
          <p:nvPr/>
        </p:nvSpPr>
        <p:spPr>
          <a:xfrm>
            <a:off x="-1" y="3549225"/>
            <a:ext cx="12192001" cy="999095"/>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Major Observations / Conclusions &amp; Challenges : </a:t>
            </a:r>
          </a:p>
          <a:p>
            <a:pPr algn="just">
              <a:defRPr sz="1200">
                <a:solidFill>
                  <a:srgbClr val="0E4094"/>
                </a:solidFill>
              </a:defRPr>
            </a:pPr>
            <a:r>
              <a:t>      (provide details about your findings, experimental opinion – Use separate slide if necessary)</a:t>
            </a:r>
          </a:p>
          <a:p>
            <a:pPr algn="just">
              <a:defRPr sz="1600"/>
            </a:pPr>
          </a:p>
        </p:txBody>
      </p:sp>
      <p:pic>
        <p:nvPicPr>
          <p:cNvPr id="144" name="Picture 8" descr="Picture 8"/>
          <p:cNvPicPr>
            <a:picLocks noChangeAspect="1"/>
          </p:cNvPicPr>
          <p:nvPr/>
        </p:nvPicPr>
        <p:blipFill>
          <a:blip r:embed="rId2">
            <a:extLst/>
          </a:blip>
          <a:srcRect l="4529" t="20267" r="4175" b="26842"/>
          <a:stretch>
            <a:fillRect/>
          </a:stretch>
        </p:blipFill>
        <p:spPr>
          <a:xfrm>
            <a:off x="10942081" y="105044"/>
            <a:ext cx="1249919" cy="47491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Rectangle 10"/>
          <p:cNvSpPr/>
          <p:nvPr/>
        </p:nvSpPr>
        <p:spPr>
          <a:xfrm>
            <a:off x="1" y="105045"/>
            <a:ext cx="169332" cy="482532"/>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47" name="TextBox 11"/>
          <p:cNvSpPr txBox="1"/>
          <p:nvPr/>
        </p:nvSpPr>
        <p:spPr>
          <a:xfrm>
            <a:off x="427618" y="59289"/>
            <a:ext cx="9310742"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Deliverable</a:t>
            </a:r>
          </a:p>
        </p:txBody>
      </p:sp>
      <p:sp>
        <p:nvSpPr>
          <p:cNvPr id="148" name="Rectangle 13"/>
          <p:cNvSpPr/>
          <p:nvPr/>
        </p:nvSpPr>
        <p:spPr>
          <a:xfrm>
            <a:off x="237965" y="105045"/>
            <a:ext cx="75301" cy="482532"/>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49" name="TextBox 18"/>
          <p:cNvSpPr txBox="1"/>
          <p:nvPr/>
        </p:nvSpPr>
        <p:spPr>
          <a:xfrm>
            <a:off x="0" y="806513"/>
            <a:ext cx="12192001" cy="502306"/>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Final Deliverables </a:t>
            </a:r>
            <a:r>
              <a:rPr b="0" u="none"/>
              <a:t>: </a:t>
            </a:r>
            <a:endParaRPr b="0" u="none"/>
          </a:p>
          <a:p>
            <a:pPr algn="just">
              <a:defRPr sz="1200">
                <a:solidFill>
                  <a:srgbClr val="0E4094"/>
                </a:solidFill>
              </a:defRPr>
            </a:pPr>
            <a:r>
              <a:t>      (Discuss in the form of bullets, what are the next steps to complete the solution, any road blocks / bottlenecks, any support needed from SRIB)</a:t>
            </a:r>
          </a:p>
        </p:txBody>
      </p:sp>
      <p:sp>
        <p:nvSpPr>
          <p:cNvPr id="150" name="TextBox 5"/>
          <p:cNvSpPr txBox="1"/>
          <p:nvPr/>
        </p:nvSpPr>
        <p:spPr>
          <a:xfrm>
            <a:off x="-2" y="3101657"/>
            <a:ext cx="12192001" cy="502306"/>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IP / Paper Publication Plan </a:t>
            </a:r>
            <a:r>
              <a:rPr b="0" u="none"/>
              <a:t>: </a:t>
            </a:r>
            <a:endParaRPr b="0" u="none"/>
          </a:p>
          <a:p>
            <a:pPr algn="just">
              <a:defRPr sz="1200">
                <a:solidFill>
                  <a:srgbClr val="0E4094"/>
                </a:solidFill>
              </a:defRPr>
            </a:pPr>
            <a:r>
              <a:t>      (Details of papers / patentable ideas / innovative aspects that can lead to patentable ideas)</a:t>
            </a:r>
          </a:p>
        </p:txBody>
      </p:sp>
      <p:pic>
        <p:nvPicPr>
          <p:cNvPr id="151" name="Picture 7" descr="Picture 7"/>
          <p:cNvPicPr>
            <a:picLocks noChangeAspect="1"/>
          </p:cNvPicPr>
          <p:nvPr/>
        </p:nvPicPr>
        <p:blipFill>
          <a:blip r:embed="rId2">
            <a:extLst/>
          </a:blip>
          <a:srcRect l="4529" t="20267" r="4175" b="26842"/>
          <a:stretch>
            <a:fillRect/>
          </a:stretch>
        </p:blipFill>
        <p:spPr>
          <a:xfrm>
            <a:off x="10942081" y="105044"/>
            <a:ext cx="1249919" cy="474912"/>
          </a:xfrm>
          <a:prstGeom prst="rect">
            <a:avLst/>
          </a:prstGeom>
          <a:ln w="12700">
            <a:miter lim="400000"/>
          </a:ln>
        </p:spPr>
      </p:pic>
      <p:sp>
        <p:nvSpPr>
          <p:cNvPr id="152" name="TextBox 8"/>
          <p:cNvSpPr txBox="1"/>
          <p:nvPr/>
        </p:nvSpPr>
        <p:spPr>
          <a:xfrm>
            <a:off x="-1" y="4843102"/>
            <a:ext cx="12192001" cy="502305"/>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p>
            <a:pPr marL="285750" indent="-285750" algn="just">
              <a:buSzPct val="100000"/>
              <a:buFont typeface="Arial"/>
              <a:buChar char="•"/>
              <a:defRPr b="1" sz="1600" u="sng">
                <a:solidFill>
                  <a:srgbClr val="0E4094"/>
                </a:solidFill>
              </a:defRPr>
            </a:pPr>
            <a:r>
              <a:t>KPIs delivered/Expectations Met</a:t>
            </a:r>
            <a:r>
              <a:rPr b="0" u="none"/>
              <a:t>: </a:t>
            </a:r>
            <a:endParaRPr b="0" u="none"/>
          </a:p>
          <a:p>
            <a:pPr algn="just">
              <a:defRPr sz="1200">
                <a:solidFill>
                  <a:srgbClr val="0E4094"/>
                </a:solidFill>
              </a:defRPr>
            </a:pPr>
            <a:r>
              <a:t>      (Planned Expectations shared in Work-let vs Delivered Results)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ectangle 10"/>
          <p:cNvSpPr/>
          <p:nvPr/>
        </p:nvSpPr>
        <p:spPr>
          <a:xfrm>
            <a:off x="1" y="105045"/>
            <a:ext cx="169332" cy="482532"/>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55" name="TextBox 11"/>
          <p:cNvSpPr txBox="1"/>
          <p:nvPr/>
        </p:nvSpPr>
        <p:spPr>
          <a:xfrm>
            <a:off x="427618" y="59289"/>
            <a:ext cx="9310742"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b="1" sz="3200">
                <a:effectLst>
                  <a:outerShdw sx="100000" sy="100000" kx="0" ky="0" algn="b" rotWithShape="0" blurRad="38100" dist="38100" dir="2700000">
                    <a:srgbClr val="000000">
                      <a:alpha val="43137"/>
                    </a:srgbClr>
                  </a:outerShdw>
                </a:effectLst>
                <a:latin typeface="SamsungOne 200"/>
                <a:ea typeface="SamsungOne 200"/>
                <a:cs typeface="SamsungOne 200"/>
                <a:sym typeface="SamsungOne 200"/>
              </a:defRPr>
            </a:lvl1pPr>
          </a:lstStyle>
          <a:p>
            <a:pPr/>
            <a:r>
              <a:t>Work-let Closure Details</a:t>
            </a:r>
          </a:p>
        </p:txBody>
      </p:sp>
      <p:sp>
        <p:nvSpPr>
          <p:cNvPr id="156" name="Rectangle 13"/>
          <p:cNvSpPr/>
          <p:nvPr/>
        </p:nvSpPr>
        <p:spPr>
          <a:xfrm>
            <a:off x="237965" y="105045"/>
            <a:ext cx="75301" cy="482532"/>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pic>
        <p:nvPicPr>
          <p:cNvPr id="157" name="Picture 9" descr="Picture 9"/>
          <p:cNvPicPr>
            <a:picLocks noChangeAspect="1"/>
          </p:cNvPicPr>
          <p:nvPr/>
        </p:nvPicPr>
        <p:blipFill>
          <a:blip r:embed="rId2">
            <a:extLst/>
          </a:blip>
          <a:srcRect l="4529" t="20267" r="4175" b="26842"/>
          <a:stretch>
            <a:fillRect/>
          </a:stretch>
        </p:blipFill>
        <p:spPr>
          <a:xfrm>
            <a:off x="10942081" y="105044"/>
            <a:ext cx="1249919" cy="474912"/>
          </a:xfrm>
          <a:prstGeom prst="rect">
            <a:avLst/>
          </a:prstGeom>
          <a:ln w="12700">
            <a:miter lim="400000"/>
          </a:ln>
        </p:spPr>
      </p:pic>
      <p:sp>
        <p:nvSpPr>
          <p:cNvPr id="158" name="TextBox 14"/>
          <p:cNvSpPr txBox="1"/>
          <p:nvPr/>
        </p:nvSpPr>
        <p:spPr>
          <a:xfrm>
            <a:off x="0" y="798941"/>
            <a:ext cx="12192001" cy="502305"/>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lvl1pPr marL="285750" indent="-285750" algn="just">
              <a:buSzPct val="100000"/>
              <a:buFont typeface="Arial"/>
              <a:buChar char="•"/>
              <a:defRPr b="1" sz="1600" u="sng">
                <a:solidFill>
                  <a:srgbClr val="0E4094"/>
                </a:solidFill>
              </a:defRPr>
            </a:lvl1pPr>
          </a:lstStyle>
          <a:p>
            <a:pPr/>
            <a:r>
              <a:t>Code Upload details:</a:t>
            </a:r>
          </a:p>
        </p:txBody>
      </p:sp>
      <p:graphicFrame>
        <p:nvGraphicFramePr>
          <p:cNvPr id="159" name="Table 1"/>
          <p:cNvGraphicFramePr/>
          <p:nvPr/>
        </p:nvGraphicFramePr>
        <p:xfrm>
          <a:off x="690880" y="1477828"/>
          <a:ext cx="10083801" cy="146349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041900"/>
                <a:gridCol w="5041900"/>
              </a:tblGrid>
              <a:tr h="184874">
                <a:tc>
                  <a:txBody>
                    <a:bodyPr/>
                    <a:lstStyle/>
                    <a:p>
                      <a:pPr algn="l">
                        <a:defRPr b="0" sz="1800">
                          <a:solidFill>
                            <a:srgbClr val="000000"/>
                          </a:solidFill>
                        </a:defRPr>
                      </a:pPr>
                      <a:r>
                        <a:rPr b="1" sz="1400">
                          <a:solidFill>
                            <a:srgbClr val="FFFFFF"/>
                          </a:solidFill>
                        </a:rPr>
                        <a:t>Items</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rPr>
                        <a:t>Details</a:t>
                      </a:r>
                    </a:p>
                  </a:txBody>
                  <a:tcPr marL="45720" marR="45720" marT="45720" marB="45720" anchor="t" anchorCtr="0" horzOverflow="overflow"/>
                </a:tc>
              </a:tr>
              <a:tr h="455855">
                <a:tc>
                  <a:txBody>
                    <a:bodyPr/>
                    <a:lstStyle/>
                    <a:p>
                      <a:pPr algn="l">
                        <a:defRPr sz="1800"/>
                      </a:pPr>
                      <a:r>
                        <a:rPr sz="1400">
                          <a:solidFill>
                            <a:srgbClr val="0E4094"/>
                          </a:solidFill>
                        </a:rPr>
                        <a:t>KLOC (Number OF Lines of codes in 000’s)  </a:t>
                      </a:r>
                    </a:p>
                  </a:txBody>
                  <a:tcPr marL="45720" marR="45720" marT="45720" marB="45720" anchor="t" anchorCtr="0" horzOverflow="overflow"/>
                </a:tc>
                <a:tc>
                  <a:txBody>
                    <a:bodyPr/>
                    <a:lstStyle/>
                    <a:p>
                      <a:pPr algn="l">
                        <a:defRPr sz="1400"/>
                      </a:pPr>
                    </a:p>
                  </a:txBody>
                  <a:tcPr marL="45720" marR="45720" marT="45720" marB="45720" anchor="t" anchorCtr="0" horzOverflow="overflow"/>
                </a:tc>
              </a:tr>
              <a:tr h="318790">
                <a:tc>
                  <a:txBody>
                    <a:bodyPr/>
                    <a:lstStyle/>
                    <a:p>
                      <a:pPr algn="l">
                        <a:defRPr sz="1800"/>
                      </a:pPr>
                      <a:r>
                        <a:rPr sz="1400"/>
                        <a:t>Model and Algorithm details</a:t>
                      </a:r>
                    </a:p>
                  </a:txBody>
                  <a:tcPr marL="45720" marR="45720" marT="45720" marB="45720" anchor="t" anchorCtr="0" horzOverflow="overflow"/>
                </a:tc>
                <a:tc>
                  <a:txBody>
                    <a:bodyPr/>
                    <a:lstStyle/>
                    <a:p>
                      <a:pPr algn="l">
                        <a:defRPr sz="1400"/>
                      </a:pPr>
                    </a:p>
                  </a:txBody>
                  <a:tcPr marL="45720" marR="45720" marT="45720" marB="45720" anchor="t" anchorCtr="0" horzOverflow="overflow"/>
                </a:tc>
              </a:tr>
              <a:tr h="319098">
                <a:tc>
                  <a:txBody>
                    <a:bodyPr/>
                    <a:lstStyle/>
                    <a:p>
                      <a:pPr algn="l">
                        <a:defRPr sz="1800"/>
                      </a:pPr>
                      <a:r>
                        <a:rPr sz="1400"/>
                        <a:t>Is Mid review, end review report uploaded on Git ?</a:t>
                      </a:r>
                    </a:p>
                  </a:txBody>
                  <a:tcPr marL="45720" marR="45720" marT="45720" marB="45720" anchor="t" anchorCtr="0" horzOverflow="overflow"/>
                </a:tc>
                <a:tc>
                  <a:txBody>
                    <a:bodyPr/>
                    <a:lstStyle/>
                    <a:p>
                      <a:pPr algn="l">
                        <a:defRPr sz="1400"/>
                      </a:pPr>
                    </a:p>
                  </a:txBody>
                  <a:tcPr marL="45720" marR="45720" marT="45720" marB="45720" anchor="t" anchorCtr="0" horzOverflow="overflow"/>
                </a:tc>
              </a:tr>
              <a:tr h="184874">
                <a:tc>
                  <a:txBody>
                    <a:bodyPr/>
                    <a:lstStyle/>
                    <a:p>
                      <a:pPr algn="l">
                        <a:defRPr sz="1800"/>
                      </a:pPr>
                      <a:r>
                        <a:rPr sz="1400"/>
                        <a:t>Link for Git</a:t>
                      </a:r>
                    </a:p>
                  </a:txBody>
                  <a:tcPr marL="45720" marR="45720" marT="45720" marB="45720" anchor="t" anchorCtr="0" horzOverflow="overflow"/>
                </a:tc>
                <a:tc>
                  <a:txBody>
                    <a:bodyPr/>
                    <a:lstStyle/>
                    <a:p>
                      <a:pPr algn="l">
                        <a:defRPr sz="1400"/>
                      </a:pPr>
                    </a:p>
                  </a:txBody>
                  <a:tcPr marL="45720" marR="45720" marT="45720" marB="45720" anchor="t" anchorCtr="0" horzOverflow="overflow"/>
                </a:tc>
              </a:tr>
            </a:tbl>
          </a:graphicData>
        </a:graphic>
      </p:graphicFrame>
      <p:sp>
        <p:nvSpPr>
          <p:cNvPr id="160" name="TextBox 8"/>
          <p:cNvSpPr txBox="1"/>
          <p:nvPr/>
        </p:nvSpPr>
        <p:spPr>
          <a:xfrm>
            <a:off x="0" y="3547826"/>
            <a:ext cx="12192001" cy="502305"/>
          </a:xfrm>
          <a:prstGeom prst="rect">
            <a:avLst/>
          </a:prstGeom>
          <a:solidFill>
            <a:srgbClr val="F2F2F2"/>
          </a:solidFill>
          <a:ln w="12700">
            <a:miter lim="400000"/>
          </a:ln>
          <a:effectLst>
            <a:outerShdw sx="100000" sy="100000" kx="0" ky="0" algn="b" rotWithShape="0" blurRad="50800" dist="38100" dir="5400000">
              <a:srgbClr val="000000">
                <a:alpha val="40000"/>
              </a:srgbClr>
            </a:outerShdw>
          </a:effectLst>
          <a:extLst>
            <a:ext uri="{C572A759-6A51-4108-AA02-DFA0A04FC94B}">
              <ma14:wrappingTextBoxFlag xmlns:ma14="http://schemas.microsoft.com/office/mac/drawingml/2011/main" val="1"/>
            </a:ext>
          </a:extLst>
        </p:spPr>
        <p:txBody>
          <a:bodyPr lIns="45719" rIns="45719">
            <a:spAutoFit/>
          </a:bodyPr>
          <a:lstStyle>
            <a:lvl1pPr marL="285750" indent="-285750" algn="just">
              <a:buSzPct val="100000"/>
              <a:buFont typeface="Arial"/>
              <a:buChar char="•"/>
              <a:defRPr b="1" sz="1600" u="sng">
                <a:solidFill>
                  <a:srgbClr val="0E4094"/>
                </a:solidFill>
              </a:defRPr>
            </a:lvl1pPr>
          </a:lstStyle>
          <a:p>
            <a:pPr/>
            <a:r>
              <a:t>Data details (if applicable):</a:t>
            </a:r>
          </a:p>
        </p:txBody>
      </p:sp>
      <p:graphicFrame>
        <p:nvGraphicFramePr>
          <p:cNvPr id="161" name="Table 12"/>
          <p:cNvGraphicFramePr/>
          <p:nvPr/>
        </p:nvGraphicFramePr>
        <p:xfrm>
          <a:off x="690880" y="4394305"/>
          <a:ext cx="10083801" cy="146349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530598"/>
                <a:gridCol w="2331720"/>
                <a:gridCol w="2194560"/>
                <a:gridCol w="2026921"/>
              </a:tblGrid>
              <a:tr h="184874">
                <a:tc>
                  <a:txBody>
                    <a:bodyPr/>
                    <a:lstStyle/>
                    <a:p>
                      <a:pPr algn="l">
                        <a:defRPr b="0" sz="1800">
                          <a:solidFill>
                            <a:srgbClr val="000000"/>
                          </a:solidFill>
                        </a:defRPr>
                      </a:pPr>
                      <a:r>
                        <a:rPr b="1" sz="1400">
                          <a:solidFill>
                            <a:srgbClr val="FFFFFF"/>
                          </a:solidFill>
                        </a:rPr>
                        <a:t>Items</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rPr>
                        <a:t>Data folder 1</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rPr>
                        <a:t>Data folder 2</a:t>
                      </a:r>
                    </a:p>
                  </a:txBody>
                  <a:tcPr marL="45720" marR="45720" marT="45720" marB="45720" anchor="t" anchorCtr="0" horzOverflow="overflow"/>
                </a:tc>
                <a:tc>
                  <a:txBody>
                    <a:bodyPr/>
                    <a:lstStyle/>
                    <a:p>
                      <a:pPr algn="l">
                        <a:defRPr b="0" sz="1800">
                          <a:solidFill>
                            <a:srgbClr val="000000"/>
                          </a:solidFill>
                        </a:defRPr>
                      </a:pPr>
                      <a:r>
                        <a:rPr b="1" sz="1400">
                          <a:solidFill>
                            <a:srgbClr val="FFFFFF"/>
                          </a:solidFill>
                        </a:rPr>
                        <a:t>Data Folder 3……..</a:t>
                      </a:r>
                    </a:p>
                  </a:txBody>
                  <a:tcPr marL="45720" marR="45720" marT="45720" marB="45720" anchor="t" anchorCtr="0" horzOverflow="overflow"/>
                </a:tc>
              </a:tr>
              <a:tr h="455855">
                <a:tc>
                  <a:txBody>
                    <a:bodyPr/>
                    <a:lstStyle/>
                    <a:p>
                      <a:pPr algn="l">
                        <a:defRPr sz="1800"/>
                      </a:pPr>
                      <a:r>
                        <a:rPr sz="1400">
                          <a:solidFill>
                            <a:srgbClr val="0E4094"/>
                          </a:solidFill>
                        </a:rPr>
                        <a:t>Name &amp; Type of Data (Audio/Image/Video)</a:t>
                      </a: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r>
              <a:tr h="318790">
                <a:tc>
                  <a:txBody>
                    <a:bodyPr/>
                    <a:lstStyle/>
                    <a:p>
                      <a:pPr algn="l">
                        <a:defRPr sz="1800"/>
                      </a:pPr>
                      <a:r>
                        <a:rPr sz="1400"/>
                        <a:t>Number of data points</a:t>
                      </a: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r>
              <a:tr h="319098">
                <a:tc>
                  <a:txBody>
                    <a:bodyPr/>
                    <a:lstStyle/>
                    <a:p>
                      <a:pPr algn="l">
                        <a:defRPr sz="1800"/>
                      </a:pPr>
                      <a:r>
                        <a:rPr sz="1400"/>
                        <a:t>Source of Data (self collected, Scrapped, available on open source)</a:t>
                      </a: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r>
              <a:tr h="184874">
                <a:tc>
                  <a:txBody>
                    <a:bodyPr/>
                    <a:lstStyle/>
                    <a:p>
                      <a:pPr algn="l">
                        <a:defRPr sz="1800"/>
                      </a:pPr>
                      <a:r>
                        <a:rPr sz="1400"/>
                        <a:t>Google drive link/ git link to access data </a:t>
                      </a: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c>
                  <a:txBody>
                    <a:bodyPr/>
                    <a:lstStyle/>
                    <a:p>
                      <a:pPr algn="l">
                        <a:defRPr sz="1400"/>
                      </a:pPr>
                    </a:p>
                  </a:txBody>
                  <a:tcPr marL="45720" marR="45720" marT="45720" marB="45720" anchor="t" anchorCtr="0" horzOverflow="overflow"/>
                </a:tc>
              </a:tr>
            </a:tbl>
          </a:graphicData>
        </a:graphic>
      </p:graphicFrame>
      <p:grpSp>
        <p:nvGrpSpPr>
          <p:cNvPr id="164" name="Rectangle 15"/>
          <p:cNvGrpSpPr/>
          <p:nvPr/>
        </p:nvGrpSpPr>
        <p:grpSpPr>
          <a:xfrm>
            <a:off x="5082988" y="1048897"/>
            <a:ext cx="6699277" cy="3595922"/>
            <a:chOff x="0" y="0"/>
            <a:chExt cx="6699275" cy="3595921"/>
          </a:xfrm>
        </p:grpSpPr>
        <p:sp>
          <p:nvSpPr>
            <p:cNvPr id="162" name="Rectangle"/>
            <p:cNvSpPr/>
            <p:nvPr/>
          </p:nvSpPr>
          <p:spPr>
            <a:xfrm rot="20159744">
              <a:off x="-137952" y="1395624"/>
              <a:ext cx="6975180" cy="804673"/>
            </a:xfrm>
            <a:prstGeom prst="rect">
              <a:avLst/>
            </a:prstGeom>
            <a:solidFill>
              <a:srgbClr val="FFF2CC"/>
            </a:solidFill>
            <a:ln w="12700" cap="flat">
              <a:solidFill>
                <a:srgbClr val="42719B"/>
              </a:solidFill>
              <a:prstDash val="solid"/>
              <a:miter lim="800000"/>
            </a:ln>
            <a:effectLst/>
          </p:spPr>
          <p:txBody>
            <a:bodyPr wrap="square" lIns="45719" tIns="45719" rIns="45719" bIns="45719" numCol="1" anchor="ctr">
              <a:noAutofit/>
            </a:bodyPr>
            <a:lstStyle/>
            <a:p>
              <a:pPr algn="ctr">
                <a:defRPr b="1" sz="2800">
                  <a:solidFill>
                    <a:srgbClr val="FF0000"/>
                  </a:solidFill>
                </a:defRPr>
              </a:pPr>
            </a:p>
          </p:txBody>
        </p:sp>
        <p:sp>
          <p:nvSpPr>
            <p:cNvPr id="163" name="[ ALL DETAILS ON THIS SLIDE MANDATORY FOR WORK-LET CLOSURE AND CERTIFICATES]"/>
            <p:cNvSpPr txBox="1"/>
            <p:nvPr/>
          </p:nvSpPr>
          <p:spPr>
            <a:xfrm rot="20159744">
              <a:off x="-85882" y="1359681"/>
              <a:ext cx="6871040" cy="8765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rgbClr val="FF0000"/>
                  </a:solidFill>
                </a:defRPr>
              </a:lvl1pPr>
            </a:lstStyle>
            <a:p>
              <a:pPr/>
              <a:r>
                <a:t>[ ALL DETAILS ON THIS SLIDE MANDATORY FOR WORK-LET CLOSURE AND CERTIFICATES]</a:t>
              </a:r>
            </a:p>
          </p:txBody>
        </p:sp>
      </p:grpSp>
      <p:sp>
        <p:nvSpPr>
          <p:cNvPr id="165" name="TextBox 2"/>
          <p:cNvSpPr txBox="1"/>
          <p:nvPr/>
        </p:nvSpPr>
        <p:spPr>
          <a:xfrm>
            <a:off x="3306841" y="6397166"/>
            <a:ext cx="7589520" cy="4388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1200"/>
            </a:pPr>
            <a:r>
              <a:t>Note: If data uploaded on google drive, access to be shared to </a:t>
            </a:r>
            <a:r>
              <a:rPr u="sng">
                <a:solidFill>
                  <a:srgbClr val="0563C1"/>
                </a:solidFill>
                <a:uFill>
                  <a:solidFill>
                    <a:srgbClr val="0563C1"/>
                  </a:solidFill>
                </a:uFill>
                <a:hlinkClick r:id="rId3" invalidUrl="" action="" tgtFrame="" tooltip="" history="1" highlightClick="0" endSnd="0"/>
              </a:rPr>
              <a:t>prism.srib@gmail.com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ontent Placeholder 2"/>
          <p:cNvSpPr txBox="1"/>
          <p:nvPr>
            <p:ph type="body" idx="1"/>
          </p:nvPr>
        </p:nvSpPr>
        <p:spPr>
          <a:xfrm>
            <a:off x="2196548" y="526773"/>
            <a:ext cx="9157253" cy="5650191"/>
          </a:xfrm>
          <a:prstGeom prst="rect">
            <a:avLst/>
          </a:prstGeom>
        </p:spPr>
        <p:txBody>
          <a:bodyPr anchor="ctr"/>
          <a:lstStyle>
            <a:lvl1pPr marL="0" indent="0" algn="ctr">
              <a:buSzTx/>
              <a:buNone/>
              <a:defRPr sz="13800">
                <a:solidFill>
                  <a:schemeClr val="accent1"/>
                </a:solidFill>
                <a:latin typeface="Edwardian Script ITC"/>
                <a:ea typeface="Edwardian Script ITC"/>
                <a:cs typeface="Edwardian Script ITC"/>
                <a:sym typeface="Edwardian Script ITC"/>
              </a:defRPr>
            </a:lvl1pPr>
          </a:lstStyle>
          <a:p>
            <a:pPr/>
            <a:r>
              <a:t>Thank you</a:t>
            </a:r>
          </a:p>
        </p:txBody>
      </p:sp>
      <p:sp>
        <p:nvSpPr>
          <p:cNvPr id="168" name="Rectangle 3"/>
          <p:cNvSpPr/>
          <p:nvPr/>
        </p:nvSpPr>
        <p:spPr>
          <a:xfrm>
            <a:off x="764740" y="-24611"/>
            <a:ext cx="984547" cy="6882612"/>
          </a:xfrm>
          <a:prstGeom prst="rect">
            <a:avLst/>
          </a:prstGeom>
          <a:solidFill>
            <a:srgbClr val="BFBFBF"/>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
        <p:nvSpPr>
          <p:cNvPr id="169" name="Rectangle 4"/>
          <p:cNvSpPr/>
          <p:nvPr/>
        </p:nvSpPr>
        <p:spPr>
          <a:xfrm>
            <a:off x="-1" y="-1"/>
            <a:ext cx="616227" cy="6858001"/>
          </a:xfrm>
          <a:prstGeom prst="rect">
            <a:avLst/>
          </a:prstGeom>
          <a:solidFill>
            <a:srgbClr val="0E4094"/>
          </a:solidFill>
          <a:ln w="12700">
            <a:miter lim="400000"/>
          </a:ln>
        </p:spPr>
        <p:txBody>
          <a:bodyPr lIns="45719" rIns="45719" anchor="ctr"/>
          <a:lstStyle/>
          <a:p>
            <a:pPr algn="ctr">
              <a:defRPr>
                <a:solidFill>
                  <a:srgbClr val="FFFFFF"/>
                </a:solidFill>
                <a:latin typeface="SamsungOne 600C"/>
                <a:ea typeface="SamsungOne 600C"/>
                <a:cs typeface="SamsungOne 600C"/>
                <a:sym typeface="SamsungOne 600C"/>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