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 name="Google Shape;47;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48" name="Google Shape;48;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59" name="Google Shape;59;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p1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6" name="Google Shape;116;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2" name="Google Shape;122;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5" name="Google Shape;65;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4"/>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4"/>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71" name="Google Shape;71;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7" name="Google Shape;77;p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6"/>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Google Shape;83;p6"/>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84" name="Google Shape;84;p6"/>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5" name="Google Shape;85;p6"/>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86" name="Google Shape;86;p6"/>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7" name="Google Shape;87;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1" name="Google Shape;101;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02" name="Google Shape;102;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03" name="Google Shape;103;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p10"/>
          <p:cNvSpPr/>
          <p:nvPr>
            <p:ph idx="2" type="pic"/>
          </p:nvPr>
        </p:nvSpPr>
        <p:spPr>
          <a:xfrm>
            <a:off x="5183188" y="987425"/>
            <a:ext cx="6172200" cy="4873500"/>
          </a:xfrm>
          <a:prstGeom prst="rect">
            <a:avLst/>
          </a:prstGeom>
          <a:noFill/>
          <a:ln>
            <a:noFill/>
          </a:ln>
        </p:spPr>
      </p:sp>
      <p:sp>
        <p:nvSpPr>
          <p:cNvPr id="109" name="Google Shape;109;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10" name="Google Shape;110;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mailto:r.vishwanath@samsung.com" TargetMode="External"/><Relationship Id="rId5" Type="http://schemas.openxmlformats.org/officeDocument/2006/relationships/hyperlink" Target="mailto:Ks.rajesh@samsung.com" TargetMode="External"/><Relationship Id="rId6" Type="http://schemas.openxmlformats.org/officeDocument/2006/relationships/hyperlink" Target="mailto:Sujith.v@Samsung.com" TargetMode="External"/><Relationship Id="rId7" Type="http://schemas.openxmlformats.org/officeDocument/2006/relationships/hyperlink" Target="https://arxiv.org/pdf/2104.00769.pdf" TargetMode="External"/><Relationship Id="rId8" Type="http://schemas.openxmlformats.org/officeDocument/2006/relationships/hyperlink" Target="https://github.com/ARM-software/keyword-transform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3"/>
          <p:cNvSpPr/>
          <p:nvPr/>
        </p:nvSpPr>
        <p:spPr>
          <a:xfrm>
            <a:off x="142288" y="680903"/>
            <a:ext cx="4842900" cy="6090000"/>
          </a:xfrm>
          <a:prstGeom prst="rect">
            <a:avLst/>
          </a:prstGeom>
          <a:solidFill>
            <a:srgbClr val="F2F2F2"/>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13"/>
          <p:cNvSpPr/>
          <p:nvPr/>
        </p:nvSpPr>
        <p:spPr>
          <a:xfrm>
            <a:off x="1" y="105045"/>
            <a:ext cx="169200" cy="482400"/>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13"/>
          <p:cNvSpPr txBox="1"/>
          <p:nvPr/>
        </p:nvSpPr>
        <p:spPr>
          <a:xfrm>
            <a:off x="381898" y="146255"/>
            <a:ext cx="10243800" cy="400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IN" sz="2000" u="none" cap="none" strike="noStrike">
                <a:solidFill>
                  <a:schemeClr val="dk1"/>
                </a:solidFill>
                <a:latin typeface="Arial"/>
                <a:ea typeface="Arial"/>
                <a:cs typeface="Arial"/>
                <a:sym typeface="Arial"/>
              </a:rPr>
              <a:t>Work-let Area – AI, ML  </a:t>
            </a:r>
            <a:r>
              <a:rPr b="0" i="0" lang="en-IN" sz="2000" u="none" cap="none" strike="noStrike">
                <a:solidFill>
                  <a:srgbClr val="0E4094"/>
                </a:solidFill>
                <a:latin typeface="Arial"/>
                <a:ea typeface="Arial"/>
                <a:cs typeface="Arial"/>
                <a:sym typeface="Arial"/>
              </a:rPr>
              <a:t>|  </a:t>
            </a:r>
            <a:r>
              <a:rPr b="0" i="0" lang="en-IN" sz="2000" u="none" cap="none" strike="noStrike">
                <a:solidFill>
                  <a:srgbClr val="7F7F7F"/>
                </a:solidFill>
                <a:latin typeface="Arial"/>
                <a:ea typeface="Arial"/>
                <a:cs typeface="Arial"/>
                <a:sym typeface="Arial"/>
              </a:rPr>
              <a:t>Multi-KWS using Keyword Transformer</a:t>
            </a:r>
            <a:endParaRPr sz="2000">
              <a:solidFill>
                <a:srgbClr val="7F7F7F"/>
              </a:solidFill>
              <a:latin typeface="Arial"/>
              <a:ea typeface="Arial"/>
              <a:cs typeface="Arial"/>
              <a:sym typeface="Arial"/>
            </a:endParaRPr>
          </a:p>
        </p:txBody>
      </p:sp>
      <p:pic>
        <p:nvPicPr>
          <p:cNvPr id="132" name="Google Shape;132;p13"/>
          <p:cNvPicPr preferRelativeResize="0"/>
          <p:nvPr/>
        </p:nvPicPr>
        <p:blipFill rotWithShape="1">
          <a:blip r:embed="rId3">
            <a:alphaModFix/>
          </a:blip>
          <a:srcRect b="0" l="0" r="0" t="0"/>
          <a:stretch/>
        </p:blipFill>
        <p:spPr>
          <a:xfrm>
            <a:off x="10380133" y="116201"/>
            <a:ext cx="1811867" cy="380862"/>
          </a:xfrm>
          <a:prstGeom prst="rect">
            <a:avLst/>
          </a:prstGeom>
          <a:noFill/>
          <a:ln>
            <a:noFill/>
          </a:ln>
        </p:spPr>
      </p:pic>
      <p:sp>
        <p:nvSpPr>
          <p:cNvPr id="133" name="Google Shape;133;p13"/>
          <p:cNvSpPr/>
          <p:nvPr/>
        </p:nvSpPr>
        <p:spPr>
          <a:xfrm>
            <a:off x="237966" y="105045"/>
            <a:ext cx="75300" cy="482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34" name="Google Shape;134;p13"/>
          <p:cNvGrpSpPr/>
          <p:nvPr/>
        </p:nvGrpSpPr>
        <p:grpSpPr>
          <a:xfrm>
            <a:off x="5198819" y="3921460"/>
            <a:ext cx="6269423" cy="184752"/>
            <a:chOff x="5926666" y="5681136"/>
            <a:chExt cx="5435602" cy="144000"/>
          </a:xfrm>
        </p:grpSpPr>
        <p:cxnSp>
          <p:nvCxnSpPr>
            <p:cNvPr id="135" name="Google Shape;135;p13"/>
            <p:cNvCxnSpPr/>
            <p:nvPr/>
          </p:nvCxnSpPr>
          <p:spPr>
            <a:xfrm rot="10800000">
              <a:off x="6002733" y="5753103"/>
              <a:ext cx="5317200" cy="0"/>
            </a:xfrm>
            <a:prstGeom prst="straightConnector1">
              <a:avLst/>
            </a:prstGeom>
            <a:noFill/>
            <a:ln cap="flat" cmpd="sng" w="9525">
              <a:solidFill>
                <a:schemeClr val="accent1"/>
              </a:solidFill>
              <a:prstDash val="solid"/>
              <a:miter lim="800000"/>
              <a:headEnd len="sm" w="sm" type="none"/>
              <a:tailEnd len="sm" w="sm" type="none"/>
            </a:ln>
          </p:spPr>
        </p:cxnSp>
        <p:sp>
          <p:nvSpPr>
            <p:cNvPr id="136" name="Google Shape;136;p13"/>
            <p:cNvSpPr/>
            <p:nvPr/>
          </p:nvSpPr>
          <p:spPr>
            <a:xfrm>
              <a:off x="5926666" y="5681136"/>
              <a:ext cx="144000" cy="144000"/>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13"/>
            <p:cNvSpPr/>
            <p:nvPr/>
          </p:nvSpPr>
          <p:spPr>
            <a:xfrm>
              <a:off x="7690533" y="5681136"/>
              <a:ext cx="144000" cy="144000"/>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13"/>
            <p:cNvSpPr/>
            <p:nvPr/>
          </p:nvSpPr>
          <p:spPr>
            <a:xfrm>
              <a:off x="9454400" y="5681136"/>
              <a:ext cx="144000" cy="144000"/>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13"/>
            <p:cNvSpPr/>
            <p:nvPr/>
          </p:nvSpPr>
          <p:spPr>
            <a:xfrm>
              <a:off x="11218268" y="5681136"/>
              <a:ext cx="144000" cy="144000"/>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0" name="Google Shape;140;p13"/>
          <p:cNvSpPr txBox="1"/>
          <p:nvPr/>
        </p:nvSpPr>
        <p:spPr>
          <a:xfrm>
            <a:off x="354853" y="680903"/>
            <a:ext cx="4630500" cy="403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rgbClr val="00B0F0"/>
                </a:solidFill>
                <a:latin typeface="Arial"/>
                <a:ea typeface="Arial"/>
                <a:cs typeface="Arial"/>
                <a:sym typeface="Arial"/>
              </a:rPr>
              <a:t>Problem Statement</a:t>
            </a:r>
            <a:endParaRPr/>
          </a:p>
          <a:p>
            <a:pPr indent="-107950" lvl="0" marL="177800" marR="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177800" lvl="0" marL="177800" marR="0" rtl="0" algn="l">
              <a:spcBef>
                <a:spcPts val="0"/>
              </a:spcBef>
              <a:spcAft>
                <a:spcPts val="0"/>
              </a:spcAft>
              <a:buClr>
                <a:schemeClr val="dk1"/>
              </a:buClr>
              <a:buSzPts val="1100"/>
              <a:buFont typeface="Arial"/>
              <a:buChar char="•"/>
            </a:pPr>
            <a:r>
              <a:rPr lang="en-IN" sz="1100">
                <a:solidFill>
                  <a:schemeClr val="dk1"/>
                </a:solidFill>
                <a:latin typeface="Arial"/>
                <a:ea typeface="Arial"/>
                <a:cs typeface="Arial"/>
                <a:sym typeface="Arial"/>
              </a:rPr>
              <a:t>Voice assistant are widely used in mobile, and  other consumer electronic devices (TVs, Fridge, etc.).</a:t>
            </a:r>
            <a:endParaRPr/>
          </a:p>
          <a:p>
            <a:pPr indent="-107950" lvl="0" marL="177800" marR="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177800" lvl="0" marL="177800" marR="0" rtl="0" algn="l">
              <a:spcBef>
                <a:spcPts val="0"/>
              </a:spcBef>
              <a:spcAft>
                <a:spcPts val="0"/>
              </a:spcAft>
              <a:buClr>
                <a:schemeClr val="dk1"/>
              </a:buClr>
              <a:buSzPts val="1100"/>
              <a:buFont typeface="Arial"/>
              <a:buChar char="•"/>
            </a:pPr>
            <a:r>
              <a:rPr lang="en-IN" sz="1100">
                <a:solidFill>
                  <a:schemeClr val="dk1"/>
                </a:solidFill>
                <a:latin typeface="Arial"/>
                <a:ea typeface="Arial"/>
                <a:cs typeface="Arial"/>
                <a:sym typeface="Arial"/>
              </a:rPr>
              <a:t>In most of the cases, Voice Assistant will be triggered based on specific keyword known as wake-word.</a:t>
            </a:r>
            <a:endParaRPr/>
          </a:p>
          <a:p>
            <a:pPr indent="-107950" lvl="0" marL="177800" marR="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177800" lvl="0" marL="177800" marR="0" rtl="0" algn="just">
              <a:spcBef>
                <a:spcPts val="0"/>
              </a:spcBef>
              <a:spcAft>
                <a:spcPts val="0"/>
              </a:spcAft>
              <a:buClr>
                <a:schemeClr val="dk1"/>
              </a:buClr>
              <a:buSzPts val="1100"/>
              <a:buFont typeface="Arial"/>
              <a:buChar char="•"/>
            </a:pPr>
            <a:r>
              <a:rPr lang="en-IN" sz="1100">
                <a:solidFill>
                  <a:schemeClr val="dk1"/>
                </a:solidFill>
                <a:latin typeface="Arial"/>
                <a:ea typeface="Arial"/>
                <a:cs typeface="Arial"/>
                <a:sym typeface="Arial"/>
              </a:rPr>
              <a:t>Most of the times universal wake-word will be used, for example: Hi Bixby, Hey Siri, Okay Google etc.</a:t>
            </a:r>
            <a:endParaRPr/>
          </a:p>
          <a:p>
            <a:pPr indent="-107950" lvl="0" marL="177800" marR="0" rtl="0" algn="just">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177800" lvl="0" marL="177800" marR="0" rtl="0" algn="just">
              <a:spcBef>
                <a:spcPts val="0"/>
              </a:spcBef>
              <a:spcAft>
                <a:spcPts val="0"/>
              </a:spcAft>
              <a:buClr>
                <a:schemeClr val="dk1"/>
              </a:buClr>
              <a:buSzPts val="1100"/>
              <a:buFont typeface="Arial"/>
              <a:buChar char="•"/>
            </a:pPr>
            <a:r>
              <a:rPr lang="en-IN" sz="1100">
                <a:solidFill>
                  <a:schemeClr val="dk1"/>
                </a:solidFill>
                <a:latin typeface="Arial"/>
                <a:ea typeface="Arial"/>
                <a:cs typeface="Arial"/>
                <a:sym typeface="Arial"/>
              </a:rPr>
              <a:t>There are scenarios where we want to set different keywords for different products to invoke the system without any trouble. For e.g. “Hey Fridge” for Refrigerators, “Hey TV” for TV, “Hey Bixby” for Mobile, “Hey Watch” for watch, etc., Hence a system should recognize multiple keywords at once.</a:t>
            </a:r>
            <a:endParaRPr/>
          </a:p>
          <a:p>
            <a:pPr indent="-107950" lvl="0" marL="177800" marR="0" rtl="0" algn="just">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177800" lvl="0" marL="177800" marR="0" rtl="0" algn="just">
              <a:spcBef>
                <a:spcPts val="0"/>
              </a:spcBef>
              <a:spcAft>
                <a:spcPts val="0"/>
              </a:spcAft>
              <a:buClr>
                <a:schemeClr val="dk1"/>
              </a:buClr>
              <a:buSzPts val="1100"/>
              <a:buFont typeface="Arial"/>
              <a:buChar char="•"/>
            </a:pPr>
            <a:r>
              <a:rPr lang="en-IN" sz="1100">
                <a:solidFill>
                  <a:schemeClr val="dk1"/>
                </a:solidFill>
                <a:latin typeface="Arial"/>
                <a:ea typeface="Arial"/>
                <a:cs typeface="Arial"/>
                <a:sym typeface="Arial"/>
              </a:rPr>
              <a:t>The goal of this project is to develop Multi-KWS system. As part of this, an intern can contribute in: </a:t>
            </a:r>
            <a:endParaRPr/>
          </a:p>
          <a:p>
            <a:pPr indent="-177800" lvl="1" marL="635000" marR="0" rtl="0" algn="just">
              <a:spcBef>
                <a:spcPts val="0"/>
              </a:spcBef>
              <a:spcAft>
                <a:spcPts val="0"/>
              </a:spcAft>
              <a:buClr>
                <a:schemeClr val="dk1"/>
              </a:buClr>
              <a:buSzPts val="1100"/>
              <a:buFont typeface="Arial"/>
              <a:buChar char="•"/>
            </a:pPr>
            <a:r>
              <a:rPr b="0" i="0" lang="en-IN" sz="1100" u="none" cap="none" strike="noStrike">
                <a:solidFill>
                  <a:schemeClr val="dk1"/>
                </a:solidFill>
                <a:latin typeface="Arial"/>
                <a:ea typeface="Arial"/>
                <a:cs typeface="Arial"/>
                <a:sym typeface="Arial"/>
              </a:rPr>
              <a:t>Exploring transformer based architecture</a:t>
            </a:r>
            <a:endParaRPr/>
          </a:p>
          <a:p>
            <a:pPr indent="-177800" lvl="1" marL="635000" marR="0" rtl="0" algn="just">
              <a:spcBef>
                <a:spcPts val="0"/>
              </a:spcBef>
              <a:spcAft>
                <a:spcPts val="0"/>
              </a:spcAft>
              <a:buClr>
                <a:schemeClr val="dk1"/>
              </a:buClr>
              <a:buSzPts val="1100"/>
              <a:buFont typeface="Arial"/>
              <a:buChar char="•"/>
            </a:pPr>
            <a:r>
              <a:rPr b="0" i="0" lang="en-IN" sz="1100" u="none" cap="none" strike="noStrike">
                <a:solidFill>
                  <a:schemeClr val="dk1"/>
                </a:solidFill>
                <a:latin typeface="Arial"/>
                <a:ea typeface="Arial"/>
                <a:cs typeface="Arial"/>
                <a:sym typeface="Arial"/>
              </a:rPr>
              <a:t>Exploring attention mechanism for transformer architecture</a:t>
            </a:r>
            <a:endParaRPr/>
          </a:p>
          <a:p>
            <a:pPr indent="-177800" lvl="1" marL="635000" marR="0" rtl="0" algn="just">
              <a:spcBef>
                <a:spcPts val="0"/>
              </a:spcBef>
              <a:spcAft>
                <a:spcPts val="0"/>
              </a:spcAft>
              <a:buClr>
                <a:schemeClr val="dk1"/>
              </a:buClr>
              <a:buSzPts val="1100"/>
              <a:buFont typeface="Arial"/>
              <a:buChar char="•"/>
            </a:pPr>
            <a:r>
              <a:rPr b="0" i="0" lang="en-IN" sz="1100" u="none" cap="none" strike="noStrike">
                <a:solidFill>
                  <a:schemeClr val="dk1"/>
                </a:solidFill>
                <a:latin typeface="Arial"/>
                <a:ea typeface="Arial"/>
                <a:cs typeface="Arial"/>
                <a:sym typeface="Arial"/>
              </a:rPr>
              <a:t>Collection of multi keyword data (useful for validating the trained models). </a:t>
            </a:r>
            <a:endParaRPr/>
          </a:p>
        </p:txBody>
      </p:sp>
      <p:sp>
        <p:nvSpPr>
          <p:cNvPr id="141" name="Google Shape;141;p13"/>
          <p:cNvSpPr txBox="1"/>
          <p:nvPr/>
        </p:nvSpPr>
        <p:spPr>
          <a:xfrm>
            <a:off x="5047771" y="4135247"/>
            <a:ext cx="1856400" cy="286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200">
                <a:solidFill>
                  <a:schemeClr val="dk1"/>
                </a:solidFill>
                <a:latin typeface="Arial"/>
                <a:ea typeface="Arial"/>
                <a:cs typeface="Arial"/>
                <a:sym typeface="Arial"/>
              </a:rPr>
              <a:t>Kick Off &lt; 1</a:t>
            </a:r>
            <a:r>
              <a:rPr b="1" baseline="30000" lang="en-IN" sz="1200">
                <a:solidFill>
                  <a:schemeClr val="dk1"/>
                </a:solidFill>
                <a:latin typeface="Arial"/>
                <a:ea typeface="Arial"/>
                <a:cs typeface="Arial"/>
                <a:sym typeface="Arial"/>
              </a:rPr>
              <a:t>st</a:t>
            </a:r>
            <a:r>
              <a:rPr b="1" lang="en-IN" sz="1200">
                <a:solidFill>
                  <a:schemeClr val="dk1"/>
                </a:solidFill>
                <a:latin typeface="Arial"/>
                <a:ea typeface="Arial"/>
                <a:cs typeface="Arial"/>
                <a:sym typeface="Arial"/>
              </a:rPr>
              <a:t>  Month &gt;</a:t>
            </a:r>
            <a:endParaRPr/>
          </a:p>
          <a:p>
            <a:pPr indent="0" lvl="0" marL="0" marR="0" rtl="0" algn="l">
              <a:spcBef>
                <a:spcPts val="0"/>
              </a:spcBef>
              <a:spcAft>
                <a:spcPts val="0"/>
              </a:spcAft>
              <a:buNone/>
            </a:pPr>
            <a:r>
              <a:t/>
            </a:r>
            <a:endParaRPr b="1" sz="1200">
              <a:solidFill>
                <a:schemeClr val="dk1"/>
              </a:solidFill>
              <a:latin typeface="Arial"/>
              <a:ea typeface="Arial"/>
              <a:cs typeface="Arial"/>
              <a:sym typeface="Arial"/>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Problem definition, scoping</a:t>
            </a:r>
            <a:endParaRPr sz="900">
              <a:solidFill>
                <a:schemeClr val="dk1"/>
              </a:solidFill>
              <a:latin typeface="Arial"/>
              <a:ea typeface="Arial"/>
              <a:cs typeface="Arial"/>
              <a:sym typeface="Arial"/>
            </a:endParaRPr>
          </a:p>
          <a:p>
            <a:pPr indent="-114300" lvl="0" marL="171450" marR="0" rtl="0" algn="l">
              <a:spcBef>
                <a:spcPts val="0"/>
              </a:spcBef>
              <a:spcAft>
                <a:spcPts val="0"/>
              </a:spcAft>
              <a:buClr>
                <a:schemeClr val="dk1"/>
              </a:buClr>
              <a:buSzPts val="900"/>
              <a:buFont typeface="Arial"/>
              <a:buNone/>
            </a:pPr>
            <a:r>
              <a:t/>
            </a:r>
            <a:endParaRPr sz="900">
              <a:solidFill>
                <a:schemeClr val="dk1"/>
              </a:solidFill>
              <a:latin typeface="Arial"/>
              <a:ea typeface="Arial"/>
              <a:cs typeface="Arial"/>
              <a:sym typeface="Arial"/>
            </a:endParaRPr>
          </a:p>
          <a:p>
            <a:pPr indent="-171450" lvl="0" marL="171450" marR="0" rtl="0" algn="l">
              <a:spcBef>
                <a:spcPts val="0"/>
              </a:spcBef>
              <a:spcAft>
                <a:spcPts val="0"/>
              </a:spcAft>
              <a:buClr>
                <a:schemeClr val="dk1"/>
              </a:buClr>
              <a:buSzPts val="900"/>
              <a:buFont typeface="Arial"/>
              <a:buChar char="•"/>
            </a:pPr>
            <a:r>
              <a:rPr b="1" lang="en-IN" sz="900">
                <a:solidFill>
                  <a:schemeClr val="dk1"/>
                </a:solidFill>
                <a:latin typeface="Arial"/>
                <a:ea typeface="Arial"/>
                <a:cs typeface="Arial"/>
                <a:sym typeface="Arial"/>
              </a:rPr>
              <a:t>Training and Validation data-set collection</a:t>
            </a:r>
            <a:endParaRPr/>
          </a:p>
          <a:p>
            <a:pPr indent="-171450" lvl="0" marL="354012" marR="0" rtl="0" algn="l">
              <a:spcBef>
                <a:spcPts val="0"/>
              </a:spcBef>
              <a:spcAft>
                <a:spcPts val="0"/>
              </a:spcAft>
              <a:buClr>
                <a:schemeClr val="dk1"/>
              </a:buClr>
              <a:buSzPts val="900"/>
              <a:buFont typeface="Arial"/>
              <a:buChar char="-"/>
            </a:pPr>
            <a:r>
              <a:rPr b="1" lang="en-IN" sz="900">
                <a:solidFill>
                  <a:schemeClr val="dk1"/>
                </a:solidFill>
                <a:latin typeface="Arial"/>
                <a:ea typeface="Arial"/>
                <a:cs typeface="Arial"/>
                <a:sym typeface="Arial"/>
              </a:rPr>
              <a:t>20 utterances of 50 keywords (1000 audios)</a:t>
            </a:r>
            <a:endParaRPr/>
          </a:p>
          <a:p>
            <a:pPr indent="-171450" lvl="0" marL="354012" marR="0" rtl="0" algn="l">
              <a:spcBef>
                <a:spcPts val="0"/>
              </a:spcBef>
              <a:spcAft>
                <a:spcPts val="0"/>
              </a:spcAft>
              <a:buClr>
                <a:schemeClr val="dk1"/>
              </a:buClr>
              <a:buSzPts val="900"/>
              <a:buFont typeface="Arial"/>
              <a:buChar char="-"/>
            </a:pPr>
            <a:r>
              <a:rPr b="1" lang="en-IN" sz="900">
                <a:solidFill>
                  <a:schemeClr val="dk1"/>
                </a:solidFill>
                <a:latin typeface="Arial"/>
                <a:ea typeface="Arial"/>
                <a:cs typeface="Arial"/>
                <a:sym typeface="Arial"/>
              </a:rPr>
              <a:t>Recorded from multiple users(Audios per user not to exceed 100. To have min 10 users.)</a:t>
            </a:r>
            <a:endParaRPr b="1" sz="900">
              <a:solidFill>
                <a:schemeClr val="dk1"/>
              </a:solidFill>
              <a:latin typeface="Arial"/>
              <a:ea typeface="Arial"/>
              <a:cs typeface="Arial"/>
              <a:sym typeface="Arial"/>
            </a:endParaRPr>
          </a:p>
          <a:p>
            <a:pPr indent="-114300" lvl="0" marL="171450" marR="0" rtl="0" algn="l">
              <a:spcBef>
                <a:spcPts val="0"/>
              </a:spcBef>
              <a:spcAft>
                <a:spcPts val="0"/>
              </a:spcAft>
              <a:buClr>
                <a:schemeClr val="dk1"/>
              </a:buClr>
              <a:buSzPts val="900"/>
              <a:buFont typeface="Arial"/>
              <a:buNone/>
            </a:pPr>
            <a:r>
              <a:t/>
            </a:r>
            <a:endParaRPr sz="900">
              <a:solidFill>
                <a:schemeClr val="dk1"/>
              </a:solidFill>
              <a:latin typeface="Arial"/>
              <a:ea typeface="Arial"/>
              <a:cs typeface="Arial"/>
              <a:sym typeface="Arial"/>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Getting proficient with open source ML toolkit like TF, Keras and developing basic classifier models</a:t>
            </a:r>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42" name="Google Shape;142;p13"/>
          <p:cNvSpPr txBox="1"/>
          <p:nvPr/>
        </p:nvSpPr>
        <p:spPr>
          <a:xfrm>
            <a:off x="6803834" y="4116885"/>
            <a:ext cx="1922400" cy="203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200">
                <a:solidFill>
                  <a:schemeClr val="dk1"/>
                </a:solidFill>
                <a:latin typeface="Arial"/>
                <a:ea typeface="Arial"/>
                <a:cs typeface="Arial"/>
                <a:sym typeface="Arial"/>
              </a:rPr>
              <a:t>Milestone 1 &lt; 2</a:t>
            </a:r>
            <a:r>
              <a:rPr b="1" baseline="30000" lang="en-IN" sz="1200">
                <a:solidFill>
                  <a:schemeClr val="dk1"/>
                </a:solidFill>
                <a:latin typeface="Arial"/>
                <a:ea typeface="Arial"/>
                <a:cs typeface="Arial"/>
                <a:sym typeface="Arial"/>
              </a:rPr>
              <a:t>nd</a:t>
            </a:r>
            <a:r>
              <a:rPr b="1" lang="en-IN" sz="1200">
                <a:solidFill>
                  <a:schemeClr val="dk1"/>
                </a:solidFill>
                <a:latin typeface="Arial"/>
                <a:ea typeface="Arial"/>
                <a:cs typeface="Arial"/>
                <a:sym typeface="Arial"/>
              </a:rPr>
              <a:t> , 3</a:t>
            </a:r>
            <a:r>
              <a:rPr b="1" baseline="30000" lang="en-IN" sz="1200">
                <a:solidFill>
                  <a:schemeClr val="dk1"/>
                </a:solidFill>
                <a:latin typeface="Arial"/>
                <a:ea typeface="Arial"/>
                <a:cs typeface="Arial"/>
                <a:sym typeface="Arial"/>
              </a:rPr>
              <a:t>rd</a:t>
            </a:r>
            <a:r>
              <a:rPr b="1" lang="en-IN" sz="1200">
                <a:solidFill>
                  <a:schemeClr val="dk1"/>
                </a:solidFill>
                <a:latin typeface="Arial"/>
                <a:ea typeface="Arial"/>
                <a:cs typeface="Arial"/>
                <a:sym typeface="Arial"/>
              </a:rPr>
              <a:t> Month &gt;</a:t>
            </a:r>
            <a:endParaRPr/>
          </a:p>
          <a:p>
            <a:pPr indent="0" lvl="0" marL="0" marR="0" rtl="0" algn="l">
              <a:spcBef>
                <a:spcPts val="0"/>
              </a:spcBef>
              <a:spcAft>
                <a:spcPts val="0"/>
              </a:spcAft>
              <a:buNone/>
            </a:pPr>
            <a:r>
              <a:t/>
            </a:r>
            <a:endParaRPr b="1" sz="1200">
              <a:solidFill>
                <a:schemeClr val="dk1"/>
              </a:solidFill>
              <a:latin typeface="Arial"/>
              <a:ea typeface="Arial"/>
              <a:cs typeface="Arial"/>
              <a:sym typeface="Arial"/>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Studying transformer based architectures for multi-keyword spotting</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b="1" sz="900">
              <a:solidFill>
                <a:schemeClr val="dk1"/>
              </a:solidFill>
              <a:latin typeface="Arial"/>
              <a:ea typeface="Arial"/>
              <a:cs typeface="Arial"/>
              <a:sym typeface="Arial"/>
            </a:endParaRPr>
          </a:p>
          <a:p>
            <a:pPr indent="-171450" lvl="0" marL="171450" marR="0" rtl="0" algn="l">
              <a:spcBef>
                <a:spcPts val="0"/>
              </a:spcBef>
              <a:spcAft>
                <a:spcPts val="0"/>
              </a:spcAft>
              <a:buClr>
                <a:schemeClr val="dk1"/>
              </a:buClr>
              <a:buSzPts val="900"/>
              <a:buFont typeface="Arial"/>
              <a:buChar char="•"/>
            </a:pPr>
            <a:r>
              <a:rPr b="1" lang="en-IN" sz="900">
                <a:solidFill>
                  <a:schemeClr val="dk1"/>
                </a:solidFill>
                <a:latin typeface="Arial"/>
                <a:ea typeface="Arial"/>
                <a:cs typeface="Arial"/>
                <a:sym typeface="Arial"/>
              </a:rPr>
              <a:t>Training  a Multi-KWS system with Transformer based architecture</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Creating a </a:t>
            </a:r>
            <a:r>
              <a:rPr b="1" lang="en-IN" sz="900">
                <a:solidFill>
                  <a:schemeClr val="dk1"/>
                </a:solidFill>
                <a:latin typeface="Arial"/>
                <a:ea typeface="Arial"/>
                <a:cs typeface="Arial"/>
                <a:sym typeface="Arial"/>
              </a:rPr>
              <a:t>benchmarking pipeline</a:t>
            </a:r>
            <a:r>
              <a:rPr lang="en-IN" sz="900">
                <a:solidFill>
                  <a:schemeClr val="dk1"/>
                </a:solidFill>
                <a:latin typeface="Arial"/>
                <a:ea typeface="Arial"/>
                <a:cs typeface="Arial"/>
                <a:sym typeface="Arial"/>
              </a:rPr>
              <a:t> for multi-kws system </a:t>
            </a:r>
            <a:endParaRPr/>
          </a:p>
        </p:txBody>
      </p:sp>
      <p:sp>
        <p:nvSpPr>
          <p:cNvPr id="143" name="Google Shape;143;p13"/>
          <p:cNvSpPr txBox="1"/>
          <p:nvPr/>
        </p:nvSpPr>
        <p:spPr>
          <a:xfrm>
            <a:off x="8589747" y="4110802"/>
            <a:ext cx="19305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200">
                <a:solidFill>
                  <a:schemeClr val="dk1"/>
                </a:solidFill>
                <a:latin typeface="Arial"/>
                <a:ea typeface="Arial"/>
                <a:cs typeface="Arial"/>
                <a:sym typeface="Arial"/>
              </a:rPr>
              <a:t>Milestone 2 &lt; 4</a:t>
            </a:r>
            <a:r>
              <a:rPr b="1" baseline="30000" lang="en-IN" sz="1200">
                <a:solidFill>
                  <a:schemeClr val="dk1"/>
                </a:solidFill>
                <a:latin typeface="Arial"/>
                <a:ea typeface="Arial"/>
                <a:cs typeface="Arial"/>
                <a:sym typeface="Arial"/>
              </a:rPr>
              <a:t>th,</a:t>
            </a:r>
            <a:r>
              <a:rPr b="1" lang="en-IN" sz="1200">
                <a:solidFill>
                  <a:schemeClr val="dk1"/>
                </a:solidFill>
                <a:latin typeface="Arial"/>
                <a:ea typeface="Arial"/>
                <a:cs typeface="Arial"/>
                <a:sym typeface="Arial"/>
              </a:rPr>
              <a:t> 5</a:t>
            </a:r>
            <a:r>
              <a:rPr b="1" baseline="30000" lang="en-IN" sz="1200">
                <a:solidFill>
                  <a:schemeClr val="dk1"/>
                </a:solidFill>
                <a:latin typeface="Arial"/>
                <a:ea typeface="Arial"/>
                <a:cs typeface="Arial"/>
                <a:sym typeface="Arial"/>
              </a:rPr>
              <a:t>th</a:t>
            </a:r>
            <a:r>
              <a:rPr b="1" lang="en-IN" sz="1200">
                <a:solidFill>
                  <a:schemeClr val="dk1"/>
                </a:solidFill>
                <a:latin typeface="Arial"/>
                <a:ea typeface="Arial"/>
                <a:cs typeface="Arial"/>
                <a:sym typeface="Arial"/>
              </a:rPr>
              <a:t>  Month &gt;</a:t>
            </a:r>
            <a:endParaRPr/>
          </a:p>
          <a:p>
            <a:pPr indent="0" lvl="0" marL="0" marR="0" rtl="0" algn="l">
              <a:spcBef>
                <a:spcPts val="0"/>
              </a:spcBef>
              <a:spcAft>
                <a:spcPts val="0"/>
              </a:spcAft>
              <a:buNone/>
            </a:pPr>
            <a:r>
              <a:t/>
            </a:r>
            <a:endParaRPr b="1" sz="1200">
              <a:solidFill>
                <a:schemeClr val="dk1"/>
              </a:solidFill>
              <a:latin typeface="Arial"/>
              <a:ea typeface="Arial"/>
              <a:cs typeface="Arial"/>
              <a:sym typeface="Arial"/>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Initial results and analysis of comparison of approaches</a:t>
            </a:r>
            <a:endParaRPr/>
          </a:p>
          <a:p>
            <a:pPr indent="-114300" lvl="0" marL="171450" marR="0" rtl="0" algn="l">
              <a:spcBef>
                <a:spcPts val="0"/>
              </a:spcBef>
              <a:spcAft>
                <a:spcPts val="0"/>
              </a:spcAft>
              <a:buClr>
                <a:schemeClr val="dk1"/>
              </a:buClr>
              <a:buSzPts val="900"/>
              <a:buFont typeface="Arial"/>
              <a:buNone/>
            </a:pPr>
            <a:r>
              <a:t/>
            </a:r>
            <a:endParaRPr sz="900">
              <a:solidFill>
                <a:schemeClr val="dk1"/>
              </a:solidFill>
              <a:latin typeface="Arial"/>
              <a:ea typeface="Arial"/>
              <a:cs typeface="Arial"/>
              <a:sym typeface="Arial"/>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Studying attention mechanisms for Multi-KWS spotting</a:t>
            </a:r>
            <a:endParaRPr/>
          </a:p>
          <a:p>
            <a:pPr indent="-114300" lvl="0" marL="171450" marR="0" rtl="0" algn="l">
              <a:spcBef>
                <a:spcPts val="0"/>
              </a:spcBef>
              <a:spcAft>
                <a:spcPts val="0"/>
              </a:spcAft>
              <a:buClr>
                <a:schemeClr val="dk1"/>
              </a:buClr>
              <a:buSzPts val="900"/>
              <a:buFont typeface="Arial"/>
              <a:buNone/>
            </a:pPr>
            <a:r>
              <a:t/>
            </a:r>
            <a:endParaRPr sz="900">
              <a:solidFill>
                <a:schemeClr val="dk1"/>
              </a:solidFill>
              <a:latin typeface="Arial"/>
              <a:ea typeface="Arial"/>
              <a:cs typeface="Arial"/>
              <a:sym typeface="Arial"/>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Applying attention mechanism on Transformer architecture and training with attention.</a:t>
            </a:r>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114300" lvl="0" marL="171450" marR="0" rtl="0" algn="l">
              <a:spcBef>
                <a:spcPts val="0"/>
              </a:spcBef>
              <a:spcAft>
                <a:spcPts val="0"/>
              </a:spcAft>
              <a:buClr>
                <a:schemeClr val="dk1"/>
              </a:buClr>
              <a:buSzPts val="900"/>
              <a:buFont typeface="Arial"/>
              <a:buNone/>
            </a:pPr>
            <a:r>
              <a:t/>
            </a:r>
            <a:endParaRPr sz="900">
              <a:solidFill>
                <a:schemeClr val="dk1"/>
              </a:solidFill>
              <a:latin typeface="Arial"/>
              <a:ea typeface="Arial"/>
              <a:cs typeface="Arial"/>
              <a:sym typeface="Arial"/>
            </a:endParaRPr>
          </a:p>
          <a:p>
            <a:pPr indent="-114300" lvl="0" marL="171450" marR="0" rtl="0" algn="l">
              <a:spcBef>
                <a:spcPts val="0"/>
              </a:spcBef>
              <a:spcAft>
                <a:spcPts val="0"/>
              </a:spcAft>
              <a:buClr>
                <a:schemeClr val="dk1"/>
              </a:buClr>
              <a:buSzPts val="900"/>
              <a:buFont typeface="Arial"/>
              <a:buNone/>
            </a:pPr>
            <a:r>
              <a:t/>
            </a:r>
            <a:endParaRPr sz="900">
              <a:solidFill>
                <a:schemeClr val="dk1"/>
              </a:solidFill>
              <a:latin typeface="Arial"/>
              <a:ea typeface="Arial"/>
              <a:cs typeface="Arial"/>
              <a:sym typeface="Arial"/>
            </a:endParaRPr>
          </a:p>
        </p:txBody>
      </p:sp>
      <p:sp>
        <p:nvSpPr>
          <p:cNvPr id="144" name="Google Shape;144;p13"/>
          <p:cNvSpPr txBox="1"/>
          <p:nvPr/>
        </p:nvSpPr>
        <p:spPr>
          <a:xfrm>
            <a:off x="10396936" y="4111361"/>
            <a:ext cx="1759500" cy="2123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200">
                <a:solidFill>
                  <a:schemeClr val="dk1"/>
                </a:solidFill>
                <a:latin typeface="Arial"/>
                <a:ea typeface="Arial"/>
                <a:cs typeface="Arial"/>
                <a:sym typeface="Arial"/>
              </a:rPr>
              <a:t>Closure &lt; 6</a:t>
            </a:r>
            <a:r>
              <a:rPr b="1" baseline="30000" lang="en-IN" sz="1200">
                <a:solidFill>
                  <a:schemeClr val="dk1"/>
                </a:solidFill>
                <a:latin typeface="Arial"/>
                <a:ea typeface="Arial"/>
                <a:cs typeface="Arial"/>
                <a:sym typeface="Arial"/>
              </a:rPr>
              <a:t>th</a:t>
            </a:r>
            <a:r>
              <a:rPr b="1" lang="en-IN" sz="1200">
                <a:solidFill>
                  <a:schemeClr val="dk1"/>
                </a:solidFill>
                <a:latin typeface="Arial"/>
                <a:ea typeface="Arial"/>
                <a:cs typeface="Arial"/>
                <a:sym typeface="Arial"/>
              </a:rPr>
              <a:t>  Month &gt;</a:t>
            </a:r>
            <a:endParaRPr/>
          </a:p>
          <a:p>
            <a:pPr indent="0" lvl="0" marL="0" marR="0" rtl="0" algn="l">
              <a:spcBef>
                <a:spcPts val="0"/>
              </a:spcBef>
              <a:spcAft>
                <a:spcPts val="0"/>
              </a:spcAft>
              <a:buNone/>
            </a:pPr>
            <a:r>
              <a:t/>
            </a:r>
            <a:endParaRPr b="1" sz="1200">
              <a:solidFill>
                <a:schemeClr val="dk1"/>
              </a:solidFill>
              <a:latin typeface="Arial"/>
              <a:ea typeface="Arial"/>
              <a:cs typeface="Arial"/>
              <a:sym typeface="Arial"/>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Results comparison with attention models trained.</a:t>
            </a:r>
            <a:endParaRPr/>
          </a:p>
          <a:p>
            <a:pPr indent="-114300" lvl="0" marL="171450" marR="0" rtl="0" algn="l">
              <a:spcBef>
                <a:spcPts val="0"/>
              </a:spcBef>
              <a:spcAft>
                <a:spcPts val="0"/>
              </a:spcAft>
              <a:buClr>
                <a:schemeClr val="dk1"/>
              </a:buClr>
              <a:buSzPts val="900"/>
              <a:buFont typeface="Arial"/>
              <a:buNone/>
            </a:pPr>
            <a:r>
              <a:t/>
            </a:r>
            <a:endParaRPr sz="900">
              <a:solidFill>
                <a:schemeClr val="dk1"/>
              </a:solidFill>
              <a:latin typeface="Arial"/>
              <a:ea typeface="Arial"/>
              <a:cs typeface="Arial"/>
              <a:sym typeface="Arial"/>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Final Multi-KWS system that can be tested against different augmentations of validation set and larger FA dataset.</a:t>
            </a:r>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Report on TA, FA, footprint and latency of different models.</a:t>
            </a:r>
            <a:endParaRPr/>
          </a:p>
        </p:txBody>
      </p:sp>
      <p:sp>
        <p:nvSpPr>
          <p:cNvPr id="145" name="Google Shape;145;p13"/>
          <p:cNvSpPr txBox="1"/>
          <p:nvPr/>
        </p:nvSpPr>
        <p:spPr>
          <a:xfrm>
            <a:off x="5122169" y="739612"/>
            <a:ext cx="6935100" cy="3324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1400">
                <a:solidFill>
                  <a:schemeClr val="accent6"/>
                </a:solidFill>
                <a:latin typeface="Arial"/>
                <a:ea typeface="Arial"/>
                <a:cs typeface="Arial"/>
                <a:sym typeface="Arial"/>
              </a:rPr>
              <a:t>Expectations</a:t>
            </a:r>
            <a:endParaRPr/>
          </a:p>
          <a:p>
            <a:pPr indent="0" lvl="0" marL="0" marR="0" rtl="0" algn="just">
              <a:spcBef>
                <a:spcPts val="0"/>
              </a:spcBef>
              <a:spcAft>
                <a:spcPts val="0"/>
              </a:spcAft>
              <a:buNone/>
            </a:pPr>
            <a:r>
              <a:t/>
            </a:r>
            <a:endParaRPr sz="1400">
              <a:solidFill>
                <a:srgbClr val="7F7F7F"/>
              </a:solidFill>
              <a:latin typeface="Arial"/>
              <a:ea typeface="Arial"/>
              <a:cs typeface="Arial"/>
              <a:sym typeface="Arial"/>
            </a:endParaRPr>
          </a:p>
          <a:p>
            <a:pPr indent="-177800" lvl="0" marL="177800" marR="0" rtl="0" algn="just">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Understanding of Machine learning algorithms for classification</a:t>
            </a:r>
            <a:endParaRPr sz="1100">
              <a:solidFill>
                <a:srgbClr val="7F7F7F"/>
              </a:solidFill>
              <a:latin typeface="Arial"/>
              <a:ea typeface="Arial"/>
              <a:cs typeface="Arial"/>
              <a:sym typeface="Arial"/>
            </a:endParaRPr>
          </a:p>
          <a:p>
            <a:pPr indent="0" lvl="0" marL="0" marR="0" rtl="0" algn="just">
              <a:spcBef>
                <a:spcPts val="0"/>
              </a:spcBef>
              <a:spcAft>
                <a:spcPts val="0"/>
              </a:spcAft>
              <a:buNone/>
            </a:pPr>
            <a:r>
              <a:t/>
            </a:r>
            <a:endParaRPr sz="1100">
              <a:solidFill>
                <a:srgbClr val="7F7F7F"/>
              </a:solidFill>
              <a:latin typeface="Arial"/>
              <a:ea typeface="Arial"/>
              <a:cs typeface="Arial"/>
              <a:sym typeface="Arial"/>
            </a:endParaRPr>
          </a:p>
          <a:p>
            <a:pPr indent="-177800" lvl="0" marL="177800" marR="0" rtl="0" algn="just">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Generating training and testing data using public and Samsung provided resources</a:t>
            </a:r>
            <a:endParaRPr/>
          </a:p>
          <a:p>
            <a:pPr indent="-107950" lvl="0" marL="177800" marR="0" rtl="0" algn="just">
              <a:spcBef>
                <a:spcPts val="0"/>
              </a:spcBef>
              <a:spcAft>
                <a:spcPts val="0"/>
              </a:spcAft>
              <a:buClr>
                <a:schemeClr val="dk1"/>
              </a:buClr>
              <a:buSzPts val="1100"/>
              <a:buFont typeface="Arial"/>
              <a:buNone/>
            </a:pPr>
            <a:r>
              <a:t/>
            </a:r>
            <a:endParaRPr sz="1100">
              <a:solidFill>
                <a:srgbClr val="7F7F7F"/>
              </a:solidFill>
              <a:latin typeface="Arial"/>
              <a:ea typeface="Arial"/>
              <a:cs typeface="Arial"/>
              <a:sym typeface="Arial"/>
            </a:endParaRPr>
          </a:p>
          <a:p>
            <a:pPr indent="-177800" lvl="0" marL="177800" marR="0" rtl="0" algn="just">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Development of Multi-KWS wakeup  using </a:t>
            </a:r>
            <a:r>
              <a:rPr b="1" lang="en-IN" sz="1100">
                <a:solidFill>
                  <a:srgbClr val="7F7F7F"/>
                </a:solidFill>
                <a:latin typeface="Arial"/>
                <a:ea typeface="Arial"/>
                <a:cs typeface="Arial"/>
                <a:sym typeface="Arial"/>
              </a:rPr>
              <a:t>Transformer based architecture and attention mechanism for it.</a:t>
            </a:r>
            <a:endParaRPr/>
          </a:p>
          <a:p>
            <a:pPr indent="-107950" lvl="0" marL="177800" marR="0" rtl="0" algn="just">
              <a:spcBef>
                <a:spcPts val="0"/>
              </a:spcBef>
              <a:spcAft>
                <a:spcPts val="0"/>
              </a:spcAft>
              <a:buClr>
                <a:schemeClr val="dk1"/>
              </a:buClr>
              <a:buSzPts val="1100"/>
              <a:buFont typeface="Arial"/>
              <a:buNone/>
            </a:pPr>
            <a:r>
              <a:t/>
            </a:r>
            <a:endParaRPr sz="1100">
              <a:solidFill>
                <a:srgbClr val="7F7F7F"/>
              </a:solidFill>
              <a:latin typeface="Arial"/>
              <a:ea typeface="Arial"/>
              <a:cs typeface="Arial"/>
              <a:sym typeface="Arial"/>
            </a:endParaRPr>
          </a:p>
          <a:p>
            <a:pPr indent="-177800" lvl="0" marL="177800" marR="0" rtl="0" algn="just">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Create Multi-keyword dataset for validation of Multi-keyword detection systems. </a:t>
            </a:r>
            <a:endParaRPr/>
          </a:p>
          <a:p>
            <a:pPr indent="0" lvl="0" marL="0" marR="0" rtl="0" algn="just">
              <a:spcBef>
                <a:spcPts val="0"/>
              </a:spcBef>
              <a:spcAft>
                <a:spcPts val="0"/>
              </a:spcAft>
              <a:buNone/>
            </a:pPr>
            <a:r>
              <a:t/>
            </a:r>
            <a:endParaRPr sz="1400">
              <a:solidFill>
                <a:srgbClr val="7F7F7F"/>
              </a:solidFill>
              <a:latin typeface="Arial"/>
              <a:ea typeface="Arial"/>
              <a:cs typeface="Arial"/>
              <a:sym typeface="Arial"/>
            </a:endParaRPr>
          </a:p>
          <a:p>
            <a:pPr indent="0" lvl="0" marL="0" marR="0" rtl="0" algn="just">
              <a:spcBef>
                <a:spcPts val="0"/>
              </a:spcBef>
              <a:spcAft>
                <a:spcPts val="0"/>
              </a:spcAft>
              <a:buNone/>
            </a:pPr>
            <a:r>
              <a:rPr b="1" lang="en-IN" sz="1400">
                <a:solidFill>
                  <a:schemeClr val="accent6"/>
                </a:solidFill>
                <a:latin typeface="Arial"/>
                <a:ea typeface="Arial"/>
                <a:cs typeface="Arial"/>
                <a:sym typeface="Arial"/>
              </a:rPr>
              <a:t>Training/ Pre-requisites</a:t>
            </a:r>
            <a:endParaRPr b="1" sz="1400">
              <a:solidFill>
                <a:schemeClr val="accent6"/>
              </a:solidFill>
              <a:latin typeface="Arial"/>
              <a:ea typeface="Arial"/>
              <a:cs typeface="Arial"/>
              <a:sym typeface="Arial"/>
            </a:endParaRPr>
          </a:p>
          <a:p>
            <a:pPr indent="-177800" lvl="0" marL="177800" marR="0" rtl="0" algn="just">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Knowledge of machine learning and classification</a:t>
            </a:r>
            <a:endParaRPr/>
          </a:p>
          <a:p>
            <a:pPr indent="-107950" lvl="0" marL="177800" marR="0" rtl="0" algn="just">
              <a:spcBef>
                <a:spcPts val="0"/>
              </a:spcBef>
              <a:spcAft>
                <a:spcPts val="0"/>
              </a:spcAft>
              <a:buClr>
                <a:schemeClr val="dk1"/>
              </a:buClr>
              <a:buSzPts val="1100"/>
              <a:buFont typeface="Arial"/>
              <a:buNone/>
            </a:pPr>
            <a:r>
              <a:t/>
            </a:r>
            <a:endParaRPr sz="1100">
              <a:solidFill>
                <a:srgbClr val="7F7F7F"/>
              </a:solidFill>
              <a:latin typeface="Arial"/>
              <a:ea typeface="Arial"/>
              <a:cs typeface="Arial"/>
              <a:sym typeface="Arial"/>
            </a:endParaRPr>
          </a:p>
          <a:p>
            <a:pPr indent="-177800" lvl="0" marL="177800" marR="0" rtl="0" algn="just">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Hands on in Deep learning development frameworks like Tensorflow, Keras, etc.</a:t>
            </a:r>
            <a:endParaRPr sz="1100">
              <a:solidFill>
                <a:srgbClr val="7F7F7F"/>
              </a:solidFill>
              <a:latin typeface="Arial"/>
              <a:ea typeface="Arial"/>
              <a:cs typeface="Arial"/>
              <a:sym typeface="Arial"/>
            </a:endParaRPr>
          </a:p>
          <a:p>
            <a:pPr indent="0" lvl="0" marL="0" marR="0" rtl="0" algn="just">
              <a:spcBef>
                <a:spcPts val="0"/>
              </a:spcBef>
              <a:spcAft>
                <a:spcPts val="0"/>
              </a:spcAft>
              <a:buNone/>
            </a:pPr>
            <a:r>
              <a:t/>
            </a:r>
            <a:endParaRPr sz="1100">
              <a:solidFill>
                <a:srgbClr val="7F7F7F"/>
              </a:solidFill>
              <a:latin typeface="Arial"/>
              <a:ea typeface="Arial"/>
              <a:cs typeface="Arial"/>
              <a:sym typeface="Arial"/>
            </a:endParaRPr>
          </a:p>
          <a:p>
            <a:pPr indent="-177800" lvl="0" marL="177800" marR="0" rtl="0" algn="just">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Model development, training and inference on CPU and GPU.</a:t>
            </a:r>
            <a:endParaRPr/>
          </a:p>
          <a:p>
            <a:pPr indent="-107950" lvl="0" marL="177800" marR="0" rtl="0" algn="just">
              <a:spcBef>
                <a:spcPts val="0"/>
              </a:spcBef>
              <a:spcAft>
                <a:spcPts val="0"/>
              </a:spcAft>
              <a:buClr>
                <a:schemeClr val="dk1"/>
              </a:buClr>
              <a:buSzPts val="1100"/>
              <a:buFont typeface="Arial"/>
              <a:buNone/>
            </a:pPr>
            <a:r>
              <a:t/>
            </a:r>
            <a:endParaRPr sz="1100">
              <a:solidFill>
                <a:srgbClr val="7F7F7F"/>
              </a:solidFill>
              <a:latin typeface="Arial"/>
              <a:ea typeface="Arial"/>
              <a:cs typeface="Arial"/>
              <a:sym typeface="Arial"/>
            </a:endParaRPr>
          </a:p>
          <a:p>
            <a:pPr indent="-177800" lvl="0" marL="177800" marR="0" rtl="0" algn="just">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Data generation, processing and management for ML algorithms (annotation, alignment, etc)</a:t>
            </a:r>
            <a:endParaRPr sz="1100">
              <a:solidFill>
                <a:srgbClr val="7F7F7F"/>
              </a:solidFill>
              <a:latin typeface="Arial"/>
              <a:ea typeface="Arial"/>
              <a:cs typeface="Arial"/>
              <a:sym typeface="Arial"/>
            </a:endParaRPr>
          </a:p>
        </p:txBody>
      </p:sp>
      <p:sp>
        <p:nvSpPr>
          <p:cNvPr id="146" name="Google Shape;146;p13"/>
          <p:cNvSpPr txBox="1"/>
          <p:nvPr/>
        </p:nvSpPr>
        <p:spPr>
          <a:xfrm>
            <a:off x="7647709" y="587576"/>
            <a:ext cx="4116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a:solidFill>
                  <a:schemeClr val="dk1"/>
                </a:solidFill>
                <a:latin typeface="Calibri"/>
                <a:ea typeface="Calibri"/>
                <a:cs typeface="Calibri"/>
                <a:sym typeface="Calibri"/>
              </a:rPr>
              <a:t>Work-let expected duration – 6 months</a:t>
            </a:r>
            <a:endParaRPr b="1" sz="1600">
              <a:solidFill>
                <a:schemeClr val="dk1"/>
              </a:solidFill>
              <a:latin typeface="Calibri"/>
              <a:ea typeface="Calibri"/>
              <a:cs typeface="Calibri"/>
              <a:sym typeface="Calibri"/>
            </a:endParaRPr>
          </a:p>
        </p:txBody>
      </p:sp>
      <p:sp>
        <p:nvSpPr>
          <p:cNvPr id="147" name="Google Shape;147;p13"/>
          <p:cNvSpPr txBox="1"/>
          <p:nvPr/>
        </p:nvSpPr>
        <p:spPr>
          <a:xfrm>
            <a:off x="381898" y="4712776"/>
            <a:ext cx="3232200" cy="175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Arial"/>
                <a:ea typeface="Arial"/>
                <a:cs typeface="Arial"/>
                <a:sym typeface="Arial"/>
              </a:rPr>
              <a:t>Mentor1: Ramya Viswanathan</a:t>
            </a:r>
            <a:br>
              <a:rPr lang="en-IN" sz="1200">
                <a:solidFill>
                  <a:schemeClr val="dk1"/>
                </a:solidFill>
                <a:latin typeface="Arial"/>
                <a:ea typeface="Arial"/>
                <a:cs typeface="Arial"/>
                <a:sym typeface="Arial"/>
              </a:rPr>
            </a:br>
            <a:r>
              <a:rPr lang="en-IN" sz="1200" u="sng">
                <a:solidFill>
                  <a:schemeClr val="hlink"/>
                </a:solidFill>
                <a:latin typeface="Arial"/>
                <a:ea typeface="Arial"/>
                <a:cs typeface="Arial"/>
                <a:sym typeface="Arial"/>
                <a:hlinkClick r:id="rId4"/>
              </a:rPr>
              <a:t>r.vishwanath@samsung.com</a:t>
            </a:r>
            <a:r>
              <a:rPr lang="en-I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IN" sz="1200">
                <a:solidFill>
                  <a:schemeClr val="dk1"/>
                </a:solidFill>
                <a:latin typeface="Arial"/>
                <a:ea typeface="Arial"/>
                <a:cs typeface="Arial"/>
                <a:sym typeface="Arial"/>
              </a:rPr>
              <a:t>Mentor2: Rajesh Krishna KS</a:t>
            </a:r>
            <a:endParaRPr/>
          </a:p>
          <a:p>
            <a:pPr indent="0" lvl="0" marL="0" marR="0" rtl="0" algn="l">
              <a:spcBef>
                <a:spcPts val="0"/>
              </a:spcBef>
              <a:spcAft>
                <a:spcPts val="0"/>
              </a:spcAft>
              <a:buNone/>
            </a:pPr>
            <a:r>
              <a:rPr lang="en-IN" sz="1200" u="sng">
                <a:solidFill>
                  <a:schemeClr val="hlink"/>
                </a:solidFill>
                <a:latin typeface="Arial"/>
                <a:ea typeface="Arial"/>
                <a:cs typeface="Arial"/>
                <a:sym typeface="Arial"/>
                <a:hlinkClick r:id="rId5"/>
              </a:rPr>
              <a:t>ks.rajesh@samsung.com</a:t>
            </a:r>
            <a:r>
              <a:rPr lang="en-IN" sz="12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IN" sz="1200">
                <a:solidFill>
                  <a:schemeClr val="dk1"/>
                </a:solidFill>
                <a:latin typeface="Arial"/>
                <a:ea typeface="Arial"/>
                <a:cs typeface="Arial"/>
                <a:sym typeface="Arial"/>
              </a:rPr>
              <a:t>Mentor 3: Sujith Viswanathan</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IN" sz="1200" u="sng">
                <a:solidFill>
                  <a:schemeClr val="hlink"/>
                </a:solidFill>
                <a:latin typeface="Arial"/>
                <a:ea typeface="Arial"/>
                <a:cs typeface="Arial"/>
                <a:sym typeface="Arial"/>
                <a:hlinkClick r:id="rId6"/>
              </a:rPr>
              <a:t>sujith.v@Samsung.com</a:t>
            </a:r>
            <a:r>
              <a:rPr lang="en-IN" sz="12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48" name="Google Shape;148;p13"/>
          <p:cNvSpPr txBox="1"/>
          <p:nvPr/>
        </p:nvSpPr>
        <p:spPr>
          <a:xfrm>
            <a:off x="7229080" y="6055611"/>
            <a:ext cx="48846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000">
                <a:solidFill>
                  <a:schemeClr val="dk1"/>
                </a:solidFill>
                <a:latin typeface="Calibri"/>
                <a:ea typeface="Calibri"/>
                <a:cs typeface="Calibri"/>
                <a:sym typeface="Calibri"/>
              </a:rPr>
              <a:t>References :</a:t>
            </a:r>
            <a:endParaRPr/>
          </a:p>
          <a:p>
            <a:pPr indent="-228600" lvl="0" marL="228600" marR="0" rtl="0" algn="l">
              <a:spcBef>
                <a:spcPts val="0"/>
              </a:spcBef>
              <a:spcAft>
                <a:spcPts val="0"/>
              </a:spcAft>
              <a:buClr>
                <a:schemeClr val="dk1"/>
              </a:buClr>
              <a:buSzPts val="1000"/>
              <a:buFont typeface="Calibri"/>
              <a:buAutoNum type="arabicPeriod"/>
            </a:pPr>
            <a:r>
              <a:rPr lang="en-IN" sz="1000" u="sng">
                <a:solidFill>
                  <a:schemeClr val="hlink"/>
                </a:solidFill>
                <a:latin typeface="Calibri"/>
                <a:ea typeface="Calibri"/>
                <a:cs typeface="Calibri"/>
                <a:sym typeface="Calibri"/>
                <a:hlinkClick r:id="rId7"/>
              </a:rPr>
              <a:t>https://arxiv.org/pdf/2104.00769.pdf</a:t>
            </a:r>
            <a:r>
              <a:rPr lang="en-IN" sz="1000">
                <a:solidFill>
                  <a:schemeClr val="dk1"/>
                </a:solidFill>
                <a:latin typeface="Calibri"/>
                <a:ea typeface="Calibri"/>
                <a:cs typeface="Calibri"/>
                <a:sym typeface="Calibri"/>
              </a:rPr>
              <a:t> - Keyword Transformer: A Self-Attention Model for Keyword Spotting ( </a:t>
            </a:r>
            <a:r>
              <a:rPr lang="en-IN" sz="1000" u="sng">
                <a:solidFill>
                  <a:schemeClr val="hlink"/>
                </a:solidFill>
                <a:latin typeface="Calibri"/>
                <a:ea typeface="Calibri"/>
                <a:cs typeface="Calibri"/>
                <a:sym typeface="Calibri"/>
                <a:hlinkClick r:id="rId8"/>
              </a:rPr>
              <a:t>https://github.com/ARM-software/keyword-transformer</a:t>
            </a:r>
            <a:r>
              <a:rPr lang="en-IN" sz="1000">
                <a:solidFill>
                  <a:schemeClr val="dk1"/>
                </a:solidFill>
                <a:latin typeface="Calibri"/>
                <a:ea typeface="Calibri"/>
                <a:cs typeface="Calibri"/>
                <a:sym typeface="Calibri"/>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