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61" r:id="rId2"/>
    <p:sldId id="290" r:id="rId3"/>
    <p:sldId id="293" r:id="rId4"/>
    <p:sldId id="279" r:id="rId5"/>
    <p:sldId id="281" r:id="rId6"/>
    <p:sldId id="282" r:id="rId7"/>
    <p:sldId id="294" r:id="rId8"/>
    <p:sldId id="298" r:id="rId9"/>
    <p:sldId id="285" r:id="rId10"/>
    <p:sldId id="300" r:id="rId11"/>
    <p:sldId id="303" r:id="rId12"/>
    <p:sldId id="30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 KIRAN PALAGIRI" initials="UKP" lastIdx="1" clrIdx="0">
    <p:extLst>
      <p:ext uri="{19B8F6BF-5375-455C-9EA6-DF929625EA0E}">
        <p15:presenceInfo xmlns:p15="http://schemas.microsoft.com/office/powerpoint/2012/main" userId="e472569547126c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62" d="100"/>
          <a:sy n="62" d="100"/>
        </p:scale>
        <p:origin x="140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D1C7523-A487-4FE9-8778-92BDA7517582}" type="datetime3">
              <a:rPr lang="en-US" smtClean="0"/>
              <a:t>5 October 2024</a:t>
            </a:fld>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
        <p:nvSpPr>
          <p:cNvPr id="7" name="Footer Placeholder 4">
            <a:extLst>
              <a:ext uri="{FF2B5EF4-FFF2-40B4-BE49-F238E27FC236}">
                <a16:creationId xmlns:a16="http://schemas.microsoft.com/office/drawing/2014/main" id="{4D367A52-E3CF-44E7-B0BD-2053F5B16016}"/>
              </a:ext>
            </a:extLst>
          </p:cNvPr>
          <p:cNvSpPr>
            <a:spLocks noGrp="1"/>
          </p:cNvSpPr>
          <p:nvPr>
            <p:ph type="ftr" sz="quarter" idx="4294967295"/>
          </p:nvPr>
        </p:nvSpPr>
        <p:spPr>
          <a:xfrm>
            <a:off x="2857500" y="6356350"/>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extLst>
      <p:ext uri="{BB962C8B-B14F-4D97-AF65-F5344CB8AC3E}">
        <p14:creationId xmlns:p14="http://schemas.microsoft.com/office/powerpoint/2010/main" val="396978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FEC64D-F80B-464F-89C3-2C0C7C294EBF}" type="datetime3">
              <a:rPr lang="en-US" smtClean="0"/>
              <a:t>5 October 2024</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
        <p:nvSpPr>
          <p:cNvPr id="7" name="Footer Placeholder 4">
            <a:extLst>
              <a:ext uri="{FF2B5EF4-FFF2-40B4-BE49-F238E27FC236}">
                <a16:creationId xmlns:a16="http://schemas.microsoft.com/office/drawing/2014/main" id="{A885EDBD-DC0D-4DCF-81FB-0320C8338C0A}"/>
              </a:ext>
            </a:extLst>
          </p:cNvPr>
          <p:cNvSpPr>
            <a:spLocks noGrp="1"/>
          </p:cNvSpPr>
          <p:nvPr>
            <p:ph type="ftr" sz="quarter" idx="4294967295"/>
          </p:nvPr>
        </p:nvSpPr>
        <p:spPr>
          <a:xfrm>
            <a:off x="2906661" y="6356350"/>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F65C4-3BB2-4B01-820C-4E42CDD2D7BA}" type="datetime3">
              <a:rPr lang="en-US" smtClean="0"/>
              <a:t>5 October 2024</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
        <p:nvSpPr>
          <p:cNvPr id="7" name="Footer Placeholder 4">
            <a:extLst>
              <a:ext uri="{FF2B5EF4-FFF2-40B4-BE49-F238E27FC236}">
                <a16:creationId xmlns:a16="http://schemas.microsoft.com/office/drawing/2014/main" id="{28E260E4-5885-4162-9A9B-BD4B1C73E969}"/>
              </a:ext>
            </a:extLst>
          </p:cNvPr>
          <p:cNvSpPr>
            <a:spLocks noGrp="1"/>
          </p:cNvSpPr>
          <p:nvPr>
            <p:ph type="ftr" sz="quarter" idx="4294967295"/>
          </p:nvPr>
        </p:nvSpPr>
        <p:spPr>
          <a:xfrm>
            <a:off x="2894013" y="6389431"/>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1F3940-8A3E-4B8C-BA89-72544308E101}" type="datetime3">
              <a:rPr lang="en-US" smtClean="0"/>
              <a:t>5 October 2024</a:t>
            </a:fld>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
        <p:nvSpPr>
          <p:cNvPr id="8" name="Footer Placeholder 4">
            <a:extLst>
              <a:ext uri="{FF2B5EF4-FFF2-40B4-BE49-F238E27FC236}">
                <a16:creationId xmlns:a16="http://schemas.microsoft.com/office/drawing/2014/main" id="{F8B22EFA-7C55-4B48-8CEC-77BD23D1F9A5}"/>
              </a:ext>
            </a:extLst>
          </p:cNvPr>
          <p:cNvSpPr>
            <a:spLocks noGrp="1"/>
          </p:cNvSpPr>
          <p:nvPr>
            <p:ph type="ftr" sz="quarter" idx="4294967295"/>
          </p:nvPr>
        </p:nvSpPr>
        <p:spPr>
          <a:xfrm>
            <a:off x="2857500" y="6390968"/>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5ED70D-4F90-46A2-A4D5-86B0366C7C54}" type="datetime3">
              <a:rPr lang="en-US" smtClean="0"/>
              <a:t>5 October 2024</a:t>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
        <p:nvSpPr>
          <p:cNvPr id="10" name="Footer Placeholder 4">
            <a:extLst>
              <a:ext uri="{FF2B5EF4-FFF2-40B4-BE49-F238E27FC236}">
                <a16:creationId xmlns:a16="http://schemas.microsoft.com/office/drawing/2014/main" id="{74314DE0-B936-4362-B52E-B063EB0F5BBC}"/>
              </a:ext>
            </a:extLst>
          </p:cNvPr>
          <p:cNvSpPr>
            <a:spLocks noGrp="1"/>
          </p:cNvSpPr>
          <p:nvPr>
            <p:ph type="ftr" sz="quarter" idx="4294967295"/>
          </p:nvPr>
        </p:nvSpPr>
        <p:spPr>
          <a:xfrm>
            <a:off x="2857500" y="6382722"/>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484E7F-8CFC-484D-B36C-9771C89F821F}" type="datetime3">
              <a:rPr lang="en-US" smtClean="0"/>
              <a:t>5 October 2024</a:t>
            </a:fld>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
        <p:nvSpPr>
          <p:cNvPr id="6" name="Footer Placeholder 4">
            <a:extLst>
              <a:ext uri="{FF2B5EF4-FFF2-40B4-BE49-F238E27FC236}">
                <a16:creationId xmlns:a16="http://schemas.microsoft.com/office/drawing/2014/main" id="{48CB0626-7066-48BC-A8A8-03E38DC766BB}"/>
              </a:ext>
            </a:extLst>
          </p:cNvPr>
          <p:cNvSpPr>
            <a:spLocks noGrp="1"/>
          </p:cNvSpPr>
          <p:nvPr>
            <p:ph type="ftr" sz="quarter" idx="4294967295"/>
          </p:nvPr>
        </p:nvSpPr>
        <p:spPr>
          <a:xfrm>
            <a:off x="2857500" y="6356349"/>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extLst>
      <p:ext uri="{BB962C8B-B14F-4D97-AF65-F5344CB8AC3E}">
        <p14:creationId xmlns:p14="http://schemas.microsoft.com/office/powerpoint/2010/main" val="278801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36F411-3972-A5E9-8F49-58607FEB3088}"/>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077200" y="201412"/>
            <a:ext cx="812675" cy="969606"/>
          </a:xfrm>
          <a:prstGeom prst="rect">
            <a:avLst/>
          </a:prstGeom>
        </p:spPr>
      </p:pic>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F92B4-9B1E-4C15-8CEE-666DADDF8AF0}" type="datetime3">
              <a:rPr lang="en-US" smtClean="0"/>
              <a:t>5 October 2024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7" name="Rectangle 6"/>
          <p:cNvSpPr/>
          <p:nvPr/>
        </p:nvSpPr>
        <p:spPr>
          <a:xfrm>
            <a:off x="641497" y="2209800"/>
            <a:ext cx="7924800" cy="1478418"/>
          </a:xfrm>
          <a:prstGeom prst="rect">
            <a:avLst/>
          </a:prstGeom>
        </p:spPr>
        <p:txBody>
          <a:bodyPr wrap="square">
            <a:spAutoFit/>
          </a:bodyPr>
          <a:lstStyle/>
          <a:p>
            <a:pPr algn="ctr">
              <a:lnSpc>
                <a:spcPct val="150000"/>
              </a:lnSpc>
            </a:pPr>
            <a:r>
              <a:rPr lang="en-US" sz="3200" b="1" dirty="0">
                <a:solidFill>
                  <a:schemeClr val="accent2">
                    <a:lumMod val="75000"/>
                  </a:schemeClr>
                </a:solidFill>
                <a:latin typeface="Arial" panose="020B0604020202020204" pitchFamily="34" charset="0"/>
                <a:cs typeface="Arial" panose="020B0604020202020204" pitchFamily="34" charset="0"/>
              </a:rPr>
              <a:t>Subject Code:S614PT1</a:t>
            </a:r>
          </a:p>
          <a:p>
            <a:pPr algn="ctr">
              <a:lnSpc>
                <a:spcPct val="150000"/>
              </a:lnSpc>
            </a:pPr>
            <a:r>
              <a:rPr lang="en-US" sz="3200" b="1" dirty="0">
                <a:solidFill>
                  <a:schemeClr val="accent2">
                    <a:lumMod val="75000"/>
                  </a:schemeClr>
                </a:solidFill>
                <a:latin typeface="Arial" panose="020B0604020202020204" pitchFamily="34" charset="0"/>
                <a:cs typeface="Arial" panose="020B0604020202020204" pitchFamily="34" charset="0"/>
              </a:rPr>
              <a:t>PT II - INTERDISCIPLINARY PROJECT</a:t>
            </a:r>
          </a:p>
        </p:txBody>
      </p:sp>
      <p:sp>
        <p:nvSpPr>
          <p:cNvPr id="8" name="Rectangle 7"/>
          <p:cNvSpPr/>
          <p:nvPr/>
        </p:nvSpPr>
        <p:spPr>
          <a:xfrm>
            <a:off x="457200" y="5009198"/>
            <a:ext cx="5112490" cy="1160382"/>
          </a:xfrm>
          <a:prstGeom prst="rect">
            <a:avLst/>
          </a:prstGeom>
        </p:spPr>
        <p:txBody>
          <a:bodyPr wrap="square">
            <a:spAutoFit/>
          </a:bodyPr>
          <a:lstStyle/>
          <a:p>
            <a:pPr>
              <a:lnSpc>
                <a:spcPct val="150000"/>
              </a:lnSpc>
            </a:pPr>
            <a:r>
              <a:rPr lang="en-US" sz="1600" b="1" dirty="0" err="1">
                <a:latin typeface="Arial" pitchFamily="34" charset="0"/>
                <a:cs typeface="Arial" pitchFamily="34" charset="0"/>
              </a:rPr>
              <a:t>Dharanesh.M.M</a:t>
            </a:r>
            <a:r>
              <a:rPr lang="en-US" sz="1600" b="1" dirty="0">
                <a:latin typeface="Arial" pitchFamily="34" charset="0"/>
                <a:cs typeface="Arial" pitchFamily="34" charset="0"/>
              </a:rPr>
              <a:t>.[42733020]</a:t>
            </a:r>
          </a:p>
          <a:p>
            <a:pPr>
              <a:lnSpc>
                <a:spcPct val="150000"/>
              </a:lnSpc>
            </a:pPr>
            <a:endParaRPr lang="en-US" b="1" dirty="0">
              <a:latin typeface="Arial" pitchFamily="34" charset="0"/>
              <a:cs typeface="Arial" pitchFamily="34" charset="0"/>
            </a:endParaRPr>
          </a:p>
          <a:p>
            <a:pPr algn="ctr">
              <a:lnSpc>
                <a:spcPct val="150000"/>
              </a:lnSpc>
            </a:pPr>
            <a:endParaRPr lang="en-US" sz="1400" dirty="0">
              <a:latin typeface="Arial" pitchFamily="34" charset="0"/>
              <a:cs typeface="Arial" pitchFamily="34" charset="0"/>
            </a:endParaRPr>
          </a:p>
        </p:txBody>
      </p:sp>
      <p:sp>
        <p:nvSpPr>
          <p:cNvPr id="4" name="Date Placeholder 3">
            <a:extLst>
              <a:ext uri="{FF2B5EF4-FFF2-40B4-BE49-F238E27FC236}">
                <a16:creationId xmlns:a16="http://schemas.microsoft.com/office/drawing/2014/main" id="{450BD4C8-8F1C-450E-98BD-5D769418970F}"/>
              </a:ext>
            </a:extLst>
          </p:cNvPr>
          <p:cNvSpPr>
            <a:spLocks noGrp="1"/>
          </p:cNvSpPr>
          <p:nvPr>
            <p:ph type="dt" sz="half" idx="10"/>
          </p:nvPr>
        </p:nvSpPr>
        <p:spPr>
          <a:xfrm>
            <a:off x="457200" y="6412409"/>
            <a:ext cx="2133600" cy="365125"/>
          </a:xfrm>
        </p:spPr>
        <p:txBody>
          <a:bodyPr/>
          <a:lstStyle/>
          <a:p>
            <a:fld id="{AF5D7F4B-9193-457D-9817-7BB1C17946D0}" type="datetime3">
              <a:rPr lang="en-US" smtClean="0"/>
              <a:t>5 October 2024</a:t>
            </a:fld>
            <a:endParaRPr lang="en-US"/>
          </a:p>
        </p:txBody>
      </p:sp>
      <p:sp>
        <p:nvSpPr>
          <p:cNvPr id="6" name="Slide Number Placeholder 5">
            <a:extLst>
              <a:ext uri="{FF2B5EF4-FFF2-40B4-BE49-F238E27FC236}">
                <a16:creationId xmlns:a16="http://schemas.microsoft.com/office/drawing/2014/main" id="{7F1C4EB7-8EDB-4EBE-9273-5F8107C6B564}"/>
              </a:ext>
            </a:extLst>
          </p:cNvPr>
          <p:cNvSpPr>
            <a:spLocks noGrp="1"/>
          </p:cNvSpPr>
          <p:nvPr>
            <p:ph type="sldNum" sz="quarter" idx="12"/>
          </p:nvPr>
        </p:nvSpPr>
        <p:spPr/>
        <p:txBody>
          <a:bodyPr/>
          <a:lstStyle/>
          <a:p>
            <a:fld id="{7B28076C-CE04-4A00-BFAA-A90EA8355859}" type="slidenum">
              <a:rPr lang="en-US" smtClean="0"/>
              <a:pPr/>
              <a:t>1</a:t>
            </a:fld>
            <a:endParaRPr lang="en-US" dirty="0"/>
          </a:p>
        </p:txBody>
      </p:sp>
      <p:pic>
        <p:nvPicPr>
          <p:cNvPr id="12" name="image2.jpeg">
            <a:extLst>
              <a:ext uri="{FF2B5EF4-FFF2-40B4-BE49-F238E27FC236}">
                <a16:creationId xmlns:a16="http://schemas.microsoft.com/office/drawing/2014/main" id="{41D730E6-1A36-D6AA-9C57-707732AD6B86}"/>
              </a:ext>
            </a:extLst>
          </p:cNvPr>
          <p:cNvPicPr/>
          <p:nvPr/>
        </p:nvPicPr>
        <p:blipFill>
          <a:blip r:embed="rId2" cstate="print"/>
          <a:stretch>
            <a:fillRect/>
          </a:stretch>
        </p:blipFill>
        <p:spPr>
          <a:xfrm>
            <a:off x="303028" y="183642"/>
            <a:ext cx="8598195" cy="1843595"/>
          </a:xfrm>
          <a:prstGeom prst="rect">
            <a:avLst/>
          </a:prstGeom>
          <a:ln>
            <a:solidFill>
              <a:srgbClr val="002060"/>
            </a:solidFill>
          </a:ln>
        </p:spPr>
      </p:pic>
      <p:sp>
        <p:nvSpPr>
          <p:cNvPr id="14" name="TextBox 13">
            <a:extLst>
              <a:ext uri="{FF2B5EF4-FFF2-40B4-BE49-F238E27FC236}">
                <a16:creationId xmlns:a16="http://schemas.microsoft.com/office/drawing/2014/main" id="{3D0983F1-418B-F172-25AC-56A554474B23}"/>
              </a:ext>
            </a:extLst>
          </p:cNvPr>
          <p:cNvSpPr txBox="1"/>
          <p:nvPr/>
        </p:nvSpPr>
        <p:spPr>
          <a:xfrm>
            <a:off x="1066800" y="3863181"/>
            <a:ext cx="7010400" cy="1077218"/>
          </a:xfrm>
          <a:prstGeom prst="rect">
            <a:avLst/>
          </a:prstGeom>
          <a:noFill/>
        </p:spPr>
        <p:txBody>
          <a:bodyPr wrap="square">
            <a:spAutoFit/>
          </a:bodyPr>
          <a:lstStyle/>
          <a:p>
            <a:pPr algn="ctr"/>
            <a:r>
              <a:rPr lang="en-US" sz="3200" b="1" dirty="0">
                <a:solidFill>
                  <a:srgbClr val="7030A0"/>
                </a:solidFill>
              </a:rPr>
              <a:t>PREDICTIVE MODELING FOR CREDIT CARD FRAUD DETECTION</a:t>
            </a:r>
            <a:endParaRPr lang="en-IN" sz="3200" dirty="0"/>
          </a:p>
        </p:txBody>
      </p:sp>
      <p:sp>
        <p:nvSpPr>
          <p:cNvPr id="16" name="TextBox 15">
            <a:extLst>
              <a:ext uri="{FF2B5EF4-FFF2-40B4-BE49-F238E27FC236}">
                <a16:creationId xmlns:a16="http://schemas.microsoft.com/office/drawing/2014/main" id="{5E4EFADC-5F7F-0D34-EF41-FCA8211454DE}"/>
              </a:ext>
            </a:extLst>
          </p:cNvPr>
          <p:cNvSpPr txBox="1"/>
          <p:nvPr/>
        </p:nvSpPr>
        <p:spPr>
          <a:xfrm>
            <a:off x="5410200" y="5293702"/>
            <a:ext cx="4641110" cy="785343"/>
          </a:xfrm>
          <a:prstGeom prst="rect">
            <a:avLst/>
          </a:prstGeom>
          <a:noFill/>
        </p:spPr>
        <p:txBody>
          <a:bodyPr wrap="square">
            <a:spAutoFit/>
          </a:bodyPr>
          <a:lstStyle/>
          <a:p>
            <a:pPr>
              <a:lnSpc>
                <a:spcPct val="150000"/>
              </a:lnSpc>
            </a:pPr>
            <a:r>
              <a:rPr lang="en-US" sz="1600" b="1" dirty="0">
                <a:latin typeface="Arial" pitchFamily="34" charset="0"/>
                <a:cs typeface="Arial" pitchFamily="34" charset="0"/>
              </a:rPr>
              <a:t>Internal Guide</a:t>
            </a:r>
          </a:p>
          <a:p>
            <a:pPr>
              <a:lnSpc>
                <a:spcPct val="150000"/>
              </a:lnSpc>
            </a:pPr>
            <a:r>
              <a:rPr lang="en-US" sz="1600" b="1" dirty="0">
                <a:latin typeface="Arial" pitchFamily="34" charset="0"/>
                <a:cs typeface="Arial" pitchFamily="34" charset="0"/>
              </a:rPr>
              <a:t>Dr. S. </a:t>
            </a:r>
            <a:r>
              <a:rPr lang="en-US" sz="1600" b="1" dirty="0" err="1">
                <a:latin typeface="Arial" pitchFamily="34" charset="0"/>
                <a:cs typeface="Arial" pitchFamily="34" charset="0"/>
              </a:rPr>
              <a:t>Vigneshwari</a:t>
            </a:r>
            <a:r>
              <a:rPr lang="en-US" sz="1600" b="1" dirty="0">
                <a:latin typeface="Arial" pitchFamily="34" charset="0"/>
                <a:cs typeface="Arial" pitchFamily="34" charset="0"/>
              </a:rPr>
              <a:t>, M.E., Ph.D.,</a:t>
            </a:r>
          </a:p>
        </p:txBody>
      </p:sp>
      <p:sp>
        <p:nvSpPr>
          <p:cNvPr id="2" name="Footer Placeholder 1">
            <a:extLst>
              <a:ext uri="{FF2B5EF4-FFF2-40B4-BE49-F238E27FC236}">
                <a16:creationId xmlns:a16="http://schemas.microsoft.com/office/drawing/2014/main" id="{954E8BE6-5A97-DF17-64D3-651EDD17C775}"/>
              </a:ext>
            </a:extLst>
          </p:cNvPr>
          <p:cNvSpPr>
            <a:spLocks noGrp="1"/>
          </p:cNvSpPr>
          <p:nvPr>
            <p:ph type="ftr" sz="quarter" idx="4294967295"/>
          </p:nvPr>
        </p:nvSpPr>
        <p:spPr>
          <a:xfrm>
            <a:off x="2889398" y="6419380"/>
            <a:ext cx="5035402" cy="126503"/>
          </a:xfrm>
        </p:spPr>
        <p:txBody>
          <a:bodyPr/>
          <a:lstStyle/>
          <a:p>
            <a:r>
              <a:rPr lang="en-US" sz="1200" dirty="0"/>
              <a:t>Department of Computer Science and Engineering</a:t>
            </a:r>
            <a:endParaRPr lang="en-US" sz="1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D66E7F-DEC1-45A0-8E19-12F87E4C15B4}"/>
              </a:ext>
            </a:extLst>
          </p:cNvPr>
          <p:cNvSpPr>
            <a:spLocks noGrp="1"/>
          </p:cNvSpPr>
          <p:nvPr>
            <p:ph type="title"/>
          </p:nvPr>
        </p:nvSpPr>
        <p:spPr/>
        <p:txBody>
          <a:bodyPr>
            <a:normAutofit/>
          </a:bodyPr>
          <a:lstStyle/>
          <a:p>
            <a:r>
              <a:rPr lang="en-US" sz="3600" b="1" dirty="0">
                <a:solidFill>
                  <a:srgbClr val="C00000"/>
                </a:solidFill>
                <a:cs typeface="Arial" pitchFamily="34" charset="0"/>
              </a:rPr>
              <a:t>REFERENCES</a:t>
            </a:r>
            <a:endParaRPr lang="en-IN" sz="3600" dirty="0"/>
          </a:p>
        </p:txBody>
      </p:sp>
      <p:sp>
        <p:nvSpPr>
          <p:cNvPr id="9" name="Content Placeholder 8">
            <a:extLst>
              <a:ext uri="{FF2B5EF4-FFF2-40B4-BE49-F238E27FC236}">
                <a16:creationId xmlns:a16="http://schemas.microsoft.com/office/drawing/2014/main" id="{248B1995-2397-40B6-8D46-85CDDE3A2ED0}"/>
              </a:ext>
            </a:extLst>
          </p:cNvPr>
          <p:cNvSpPr>
            <a:spLocks noGrp="1"/>
          </p:cNvSpPr>
          <p:nvPr>
            <p:ph sz="half" idx="2"/>
          </p:nvPr>
        </p:nvSpPr>
        <p:spPr>
          <a:xfrm>
            <a:off x="457200" y="1219200"/>
            <a:ext cx="8229600" cy="5137150"/>
          </a:xfrm>
        </p:spPr>
        <p:txBody>
          <a:bodyPr>
            <a:normAutofit fontScale="77500" lnSpcReduction="20000"/>
          </a:bodyPr>
          <a:lstStyle/>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r>
              <a:rPr lang="en-IN" sz="2600" b="1" dirty="0" err="1">
                <a:latin typeface="Times New Roman" panose="02020603050405020304" pitchFamily="18" charset="0"/>
                <a:cs typeface="Times New Roman" panose="02020603050405020304" pitchFamily="18" charset="0"/>
              </a:rPr>
              <a:t>Zareapoor</a:t>
            </a:r>
            <a:r>
              <a:rPr lang="en-IN" sz="2600" b="1" dirty="0">
                <a:latin typeface="Times New Roman" panose="02020603050405020304" pitchFamily="18" charset="0"/>
                <a:cs typeface="Times New Roman" panose="02020603050405020304" pitchFamily="18" charset="0"/>
              </a:rPr>
              <a:t>, M., &amp; </a:t>
            </a:r>
            <a:r>
              <a:rPr lang="en-IN" sz="2600" b="1" dirty="0" err="1">
                <a:latin typeface="Times New Roman" panose="02020603050405020304" pitchFamily="18" charset="0"/>
                <a:cs typeface="Times New Roman" panose="02020603050405020304" pitchFamily="18" charset="0"/>
              </a:rPr>
              <a:t>Shamsolmoali</a:t>
            </a:r>
            <a:r>
              <a:rPr lang="en-IN" sz="2600" b="1" dirty="0">
                <a:latin typeface="Times New Roman" panose="02020603050405020304" pitchFamily="18" charset="0"/>
                <a:cs typeface="Times New Roman" panose="02020603050405020304" pitchFamily="18" charset="0"/>
              </a:rPr>
              <a:t>, P. (2015). </a:t>
            </a:r>
            <a:r>
              <a:rPr lang="en-IN" sz="2600" dirty="0">
                <a:latin typeface="Times New Roman" panose="02020603050405020304" pitchFamily="18" charset="0"/>
                <a:cs typeface="Times New Roman" panose="02020603050405020304" pitchFamily="18" charset="0"/>
              </a:rPr>
              <a:t>"Application of credit card fraud detection: Based on anomaly detection system." Procedia Computer Science, 48, 679-685.</a:t>
            </a:r>
          </a:p>
          <a:p>
            <a:pPr marL="457200" indent="-457200">
              <a:buFont typeface="+mj-lt"/>
              <a:buAutoNum type="arabicPeriod"/>
            </a:pPr>
            <a:r>
              <a:rPr lang="en-IN" sz="2600" b="1" dirty="0">
                <a:latin typeface="Times New Roman" panose="02020603050405020304" pitchFamily="18" charset="0"/>
                <a:cs typeface="Times New Roman" panose="02020603050405020304" pitchFamily="18" charset="0"/>
              </a:rPr>
              <a:t>Ngai, E. W., Hu, Y., Wong, Y. H., Chen, Y., &amp; Sun, X. (2011). </a:t>
            </a:r>
            <a:r>
              <a:rPr lang="en-IN" sz="2600" dirty="0">
                <a:latin typeface="Times New Roman" panose="02020603050405020304" pitchFamily="18" charset="0"/>
                <a:cs typeface="Times New Roman" panose="02020603050405020304" pitchFamily="18" charset="0"/>
              </a:rPr>
              <a:t>"The application of data mining techniques in financial fraud detection: A classification framework and an academic review of literature." Decision Support Systems, 50(3), 559-569.</a:t>
            </a:r>
          </a:p>
          <a:p>
            <a:pPr marL="457200" indent="-457200">
              <a:buFont typeface="+mj-lt"/>
              <a:buAutoNum type="arabicPeriod"/>
            </a:pPr>
            <a:r>
              <a:rPr lang="en-IN" sz="2600" b="1" dirty="0">
                <a:latin typeface="Times New Roman" panose="02020603050405020304" pitchFamily="18" charset="0"/>
                <a:cs typeface="Times New Roman" panose="02020603050405020304" pitchFamily="18" charset="0"/>
              </a:rPr>
              <a:t>Bhattacharyya, S., Jha, S., </a:t>
            </a:r>
            <a:r>
              <a:rPr lang="en-IN" sz="2600" b="1" dirty="0" err="1">
                <a:latin typeface="Times New Roman" panose="02020603050405020304" pitchFamily="18" charset="0"/>
                <a:cs typeface="Times New Roman" panose="02020603050405020304" pitchFamily="18" charset="0"/>
              </a:rPr>
              <a:t>Tharakunnel</a:t>
            </a:r>
            <a:r>
              <a:rPr lang="en-IN" sz="2600" b="1" dirty="0">
                <a:latin typeface="Times New Roman" panose="02020603050405020304" pitchFamily="18" charset="0"/>
                <a:cs typeface="Times New Roman" panose="02020603050405020304" pitchFamily="18" charset="0"/>
              </a:rPr>
              <a:t>, K., &amp; Westland, J. C. (2011). </a:t>
            </a:r>
            <a:r>
              <a:rPr lang="en-IN" sz="2600" dirty="0">
                <a:latin typeface="Times New Roman" panose="02020603050405020304" pitchFamily="18" charset="0"/>
                <a:cs typeface="Times New Roman" panose="02020603050405020304" pitchFamily="18" charset="0"/>
              </a:rPr>
              <a:t>"Data mining for credit card fraud: A comparative study." Decision Support Systems, 50(3), 602-613.</a:t>
            </a:r>
          </a:p>
          <a:p>
            <a:pPr marL="457200" indent="-457200">
              <a:buFont typeface="+mj-lt"/>
              <a:buAutoNum type="arabicPeriod"/>
            </a:pPr>
            <a:r>
              <a:rPr lang="en-IN" sz="2600" b="1" dirty="0">
                <a:latin typeface="Times New Roman" panose="02020603050405020304" pitchFamily="18" charset="0"/>
                <a:cs typeface="Times New Roman" panose="02020603050405020304" pitchFamily="18" charset="0"/>
              </a:rPr>
              <a:t>Bolton, R. J., &amp; Hand, D. J. (2002). "Statistical fraud detection: </a:t>
            </a:r>
            <a:r>
              <a:rPr lang="en-IN" sz="2600" dirty="0">
                <a:latin typeface="Times New Roman" panose="02020603050405020304" pitchFamily="18" charset="0"/>
                <a:cs typeface="Times New Roman" panose="02020603050405020304" pitchFamily="18" charset="0"/>
              </a:rPr>
              <a:t>A review." Statistical Science, 17(3), 235-255.</a:t>
            </a:r>
          </a:p>
          <a:p>
            <a:pPr marL="457200" indent="-457200">
              <a:buFont typeface="+mj-lt"/>
              <a:buAutoNum type="arabicPeriod"/>
            </a:pPr>
            <a:r>
              <a:rPr lang="en-IN" sz="2600" b="1" dirty="0">
                <a:latin typeface="Times New Roman" panose="02020603050405020304" pitchFamily="18" charset="0"/>
                <a:cs typeface="Times New Roman" panose="02020603050405020304" pitchFamily="18" charset="0"/>
              </a:rPr>
              <a:t>Dal </a:t>
            </a:r>
            <a:r>
              <a:rPr lang="en-IN" sz="2600" b="1" dirty="0" err="1">
                <a:latin typeface="Times New Roman" panose="02020603050405020304" pitchFamily="18" charset="0"/>
                <a:cs typeface="Times New Roman" panose="02020603050405020304" pitchFamily="18" charset="0"/>
              </a:rPr>
              <a:t>Pozzolo</a:t>
            </a:r>
            <a:r>
              <a:rPr lang="en-IN" sz="2600" b="1" dirty="0">
                <a:latin typeface="Times New Roman" panose="02020603050405020304" pitchFamily="18" charset="0"/>
                <a:cs typeface="Times New Roman" panose="02020603050405020304" pitchFamily="18" charset="0"/>
              </a:rPr>
              <a:t>, A., </a:t>
            </a:r>
            <a:r>
              <a:rPr lang="en-IN" sz="2600" b="1" dirty="0" err="1">
                <a:latin typeface="Times New Roman" panose="02020603050405020304" pitchFamily="18" charset="0"/>
                <a:cs typeface="Times New Roman" panose="02020603050405020304" pitchFamily="18" charset="0"/>
              </a:rPr>
              <a:t>Caelen</a:t>
            </a:r>
            <a:r>
              <a:rPr lang="en-IN" sz="2600" b="1" dirty="0">
                <a:latin typeface="Times New Roman" panose="02020603050405020304" pitchFamily="18" charset="0"/>
                <a:cs typeface="Times New Roman" panose="02020603050405020304" pitchFamily="18" charset="0"/>
              </a:rPr>
              <a:t>, O., Le Borgne, Y. A., </a:t>
            </a:r>
            <a:r>
              <a:rPr lang="en-IN" sz="2600" b="1" dirty="0" err="1">
                <a:latin typeface="Times New Roman" panose="02020603050405020304" pitchFamily="18" charset="0"/>
                <a:cs typeface="Times New Roman" panose="02020603050405020304" pitchFamily="18" charset="0"/>
              </a:rPr>
              <a:t>Waterschoot</a:t>
            </a:r>
            <a:r>
              <a:rPr lang="en-IN" sz="2600" b="1" dirty="0">
                <a:latin typeface="Times New Roman" panose="02020603050405020304" pitchFamily="18" charset="0"/>
                <a:cs typeface="Times New Roman" panose="02020603050405020304" pitchFamily="18" charset="0"/>
              </a:rPr>
              <a:t>, S., &amp; </a:t>
            </a:r>
            <a:r>
              <a:rPr lang="en-IN" sz="2600" b="1" dirty="0" err="1">
                <a:latin typeface="Times New Roman" panose="02020603050405020304" pitchFamily="18" charset="0"/>
                <a:cs typeface="Times New Roman" panose="02020603050405020304" pitchFamily="18" charset="0"/>
              </a:rPr>
              <a:t>Bontempi</a:t>
            </a:r>
            <a:r>
              <a:rPr lang="en-IN" sz="2600" b="1" dirty="0">
                <a:latin typeface="Times New Roman" panose="02020603050405020304" pitchFamily="18" charset="0"/>
                <a:cs typeface="Times New Roman" panose="02020603050405020304" pitchFamily="18" charset="0"/>
              </a:rPr>
              <a:t>, G. (2014). </a:t>
            </a:r>
            <a:r>
              <a:rPr lang="en-IN" sz="2600" dirty="0">
                <a:latin typeface="Times New Roman" panose="02020603050405020304" pitchFamily="18" charset="0"/>
                <a:cs typeface="Times New Roman" panose="02020603050405020304" pitchFamily="18" charset="0"/>
              </a:rPr>
              <a:t>"Learned lessons in credit card fraud detection from a practitioner perspective." Expert Systems with Applications, 41(10), 4915-4928.</a:t>
            </a:r>
          </a:p>
          <a:p>
            <a:pPr marL="457200" indent="-457200">
              <a:buFont typeface="+mj-lt"/>
              <a:buAutoNum type="arabicPeriod"/>
            </a:pPr>
            <a:endParaRPr lang="en-IN" sz="2000" dirty="0"/>
          </a:p>
        </p:txBody>
      </p:sp>
      <p:sp>
        <p:nvSpPr>
          <p:cNvPr id="4" name="Date Placeholder 3">
            <a:extLst>
              <a:ext uri="{FF2B5EF4-FFF2-40B4-BE49-F238E27FC236}">
                <a16:creationId xmlns:a16="http://schemas.microsoft.com/office/drawing/2014/main" id="{9ACD1CBF-2A96-43DD-8DC9-9DB6822FA6AC}"/>
              </a:ext>
            </a:extLst>
          </p:cNvPr>
          <p:cNvSpPr>
            <a:spLocks noGrp="1"/>
          </p:cNvSpPr>
          <p:nvPr>
            <p:ph type="dt" sz="half" idx="10"/>
          </p:nvPr>
        </p:nvSpPr>
        <p:spPr/>
        <p:txBody>
          <a:bodyPr/>
          <a:lstStyle/>
          <a:p>
            <a:fld id="{62657493-1C8C-4A3E-BCCA-11B2040A1BF5}" type="datetime3">
              <a:rPr lang="en-US" smtClean="0"/>
              <a:t>5 October 2024</a:t>
            </a:fld>
            <a:endParaRPr lang="en-US"/>
          </a:p>
        </p:txBody>
      </p:sp>
      <p:sp>
        <p:nvSpPr>
          <p:cNvPr id="6" name="Slide Number Placeholder 5">
            <a:extLst>
              <a:ext uri="{FF2B5EF4-FFF2-40B4-BE49-F238E27FC236}">
                <a16:creationId xmlns:a16="http://schemas.microsoft.com/office/drawing/2014/main" id="{45327FD1-9FC2-420E-9264-EA7A9A063EDF}"/>
              </a:ext>
            </a:extLst>
          </p:cNvPr>
          <p:cNvSpPr>
            <a:spLocks noGrp="1"/>
          </p:cNvSpPr>
          <p:nvPr>
            <p:ph type="sldNum" sz="quarter" idx="12"/>
          </p:nvPr>
        </p:nvSpPr>
        <p:spPr/>
        <p:txBody>
          <a:bodyPr/>
          <a:lstStyle/>
          <a:p>
            <a:fld id="{7B28076C-CE04-4A00-BFAA-A90EA8355859}" type="slidenum">
              <a:rPr lang="en-US" smtClean="0"/>
              <a:pPr/>
              <a:t>10</a:t>
            </a:fld>
            <a:endParaRPr lang="en-US"/>
          </a:p>
        </p:txBody>
      </p:sp>
      <p:sp>
        <p:nvSpPr>
          <p:cNvPr id="3" name="Footer Placeholder 2">
            <a:extLst>
              <a:ext uri="{FF2B5EF4-FFF2-40B4-BE49-F238E27FC236}">
                <a16:creationId xmlns:a16="http://schemas.microsoft.com/office/drawing/2014/main" id="{51E1E2B5-4820-CC59-842B-AFA5E602AC70}"/>
              </a:ext>
            </a:extLst>
          </p:cNvPr>
          <p:cNvSpPr>
            <a:spLocks noGrp="1"/>
          </p:cNvSpPr>
          <p:nvPr>
            <p:ph type="ftr" sz="quarter" idx="4294967295"/>
          </p:nvPr>
        </p:nvSpPr>
        <p:spPr>
          <a:xfrm>
            <a:off x="2819400" y="6395680"/>
            <a:ext cx="4267200" cy="479515"/>
          </a:xfrm>
        </p:spPr>
        <p:txBody>
          <a:bodyPr/>
          <a:lstStyle/>
          <a:p>
            <a:r>
              <a:rPr lang="en-US" sz="1200" dirty="0"/>
              <a:t>Department of Computer Science and Engineering</a:t>
            </a:r>
            <a:endParaRPr lang="en-US" sz="1200" b="1" dirty="0"/>
          </a:p>
        </p:txBody>
      </p:sp>
    </p:spTree>
    <p:extLst>
      <p:ext uri="{BB962C8B-B14F-4D97-AF65-F5344CB8AC3E}">
        <p14:creationId xmlns:p14="http://schemas.microsoft.com/office/powerpoint/2010/main" val="1379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D7E30F7-CE19-4B37-83CB-B7735D9446CA}"/>
              </a:ext>
            </a:extLst>
          </p:cNvPr>
          <p:cNvSpPr>
            <a:spLocks noGrp="1"/>
          </p:cNvSpPr>
          <p:nvPr>
            <p:ph type="dt" sz="half" idx="10"/>
          </p:nvPr>
        </p:nvSpPr>
        <p:spPr/>
        <p:txBody>
          <a:bodyPr/>
          <a:lstStyle/>
          <a:p>
            <a:fld id="{007C0C02-280B-4F3B-9249-E4F997E28E2C}" type="datetime3">
              <a:rPr lang="en-US" smtClean="0"/>
              <a:t>5 October 2024</a:t>
            </a:fld>
            <a:endParaRPr lang="en-US"/>
          </a:p>
        </p:txBody>
      </p:sp>
      <p:sp>
        <p:nvSpPr>
          <p:cNvPr id="7" name="Slide Number Placeholder 6">
            <a:extLst>
              <a:ext uri="{FF2B5EF4-FFF2-40B4-BE49-F238E27FC236}">
                <a16:creationId xmlns:a16="http://schemas.microsoft.com/office/drawing/2014/main" id="{89E81BC7-D526-441E-9955-3396619EE668}"/>
              </a:ext>
            </a:extLst>
          </p:cNvPr>
          <p:cNvSpPr>
            <a:spLocks noGrp="1"/>
          </p:cNvSpPr>
          <p:nvPr>
            <p:ph type="sldNum" sz="quarter" idx="12"/>
          </p:nvPr>
        </p:nvSpPr>
        <p:spPr/>
        <p:txBody>
          <a:bodyPr/>
          <a:lstStyle/>
          <a:p>
            <a:fld id="{7B28076C-CE04-4A00-BFAA-A90EA8355859}" type="slidenum">
              <a:rPr lang="en-US" smtClean="0"/>
              <a:pPr/>
              <a:t>11</a:t>
            </a:fld>
            <a:endParaRPr lang="en-US"/>
          </a:p>
        </p:txBody>
      </p:sp>
      <p:sp>
        <p:nvSpPr>
          <p:cNvPr id="9" name="TextBox 8">
            <a:extLst>
              <a:ext uri="{FF2B5EF4-FFF2-40B4-BE49-F238E27FC236}">
                <a16:creationId xmlns:a16="http://schemas.microsoft.com/office/drawing/2014/main" id="{263D7370-7085-4FB8-8DCE-ED8FA641FC1E}"/>
              </a:ext>
            </a:extLst>
          </p:cNvPr>
          <p:cNvSpPr txBox="1"/>
          <p:nvPr/>
        </p:nvSpPr>
        <p:spPr>
          <a:xfrm>
            <a:off x="609600" y="136525"/>
            <a:ext cx="7785548" cy="1077218"/>
          </a:xfrm>
          <a:prstGeom prst="rect">
            <a:avLst/>
          </a:prstGeom>
          <a:noFill/>
        </p:spPr>
        <p:txBody>
          <a:bodyPr wrap="square">
            <a:spAutoFit/>
          </a:bodyPr>
          <a:lstStyle/>
          <a:p>
            <a:pPr algn="ctr"/>
            <a:r>
              <a:rPr lang="en-US" sz="3200" b="1" dirty="0">
                <a:solidFill>
                  <a:srgbClr val="7030A0"/>
                </a:solidFill>
              </a:rPr>
              <a:t>PREDICTIVE MODELING FOR CREDIT CARD FRAUD DETECTION</a:t>
            </a:r>
            <a:endParaRPr lang="en-IN" sz="3200" dirty="0"/>
          </a:p>
        </p:txBody>
      </p:sp>
      <p:pic>
        <p:nvPicPr>
          <p:cNvPr id="1026" name="Picture 2" descr="Q&amp;amp;A with Evan Lamolinara: Selling in a Time of Crisis">
            <a:extLst>
              <a:ext uri="{FF2B5EF4-FFF2-40B4-BE49-F238E27FC236}">
                <a16:creationId xmlns:a16="http://schemas.microsoft.com/office/drawing/2014/main" id="{7B822DF8-10EE-4838-8546-F5EAD6DB7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494" y="3200400"/>
            <a:ext cx="4331493" cy="23145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482EB4D-88EA-D47D-263F-9EA8F37319D6}"/>
              </a:ext>
            </a:extLst>
          </p:cNvPr>
          <p:cNvSpPr>
            <a:spLocks noGrp="1"/>
          </p:cNvSpPr>
          <p:nvPr>
            <p:ph type="ftr" sz="quarter" idx="4294967295"/>
          </p:nvPr>
        </p:nvSpPr>
        <p:spPr>
          <a:xfrm>
            <a:off x="2590800" y="6356350"/>
            <a:ext cx="5257800" cy="520611"/>
          </a:xfrm>
        </p:spPr>
        <p:txBody>
          <a:bodyPr/>
          <a:lstStyle/>
          <a:p>
            <a:r>
              <a:rPr lang="en-US" sz="1200" dirty="0"/>
              <a:t>Department of Computer Science and Engineering</a:t>
            </a:r>
            <a:endParaRPr lang="en-US" sz="1200" b="1" dirty="0"/>
          </a:p>
        </p:txBody>
      </p:sp>
    </p:spTree>
    <p:extLst>
      <p:ext uri="{BB962C8B-B14F-4D97-AF65-F5344CB8AC3E}">
        <p14:creationId xmlns:p14="http://schemas.microsoft.com/office/powerpoint/2010/main" val="353855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7DE25-20B9-4305-B47C-480F46A3636B}"/>
              </a:ext>
            </a:extLst>
          </p:cNvPr>
          <p:cNvSpPr>
            <a:spLocks noGrp="1"/>
          </p:cNvSpPr>
          <p:nvPr>
            <p:ph type="title"/>
          </p:nvPr>
        </p:nvSpPr>
        <p:spPr>
          <a:xfrm>
            <a:off x="228600" y="-228600"/>
            <a:ext cx="8229600" cy="1889157"/>
          </a:xfrm>
        </p:spPr>
        <p:txBody>
          <a:bodyPr>
            <a:normAutofit/>
          </a:bodyPr>
          <a:lstStyle/>
          <a:p>
            <a:pPr algn="ctr"/>
            <a:r>
              <a:rPr lang="en-US" sz="3200" b="1" dirty="0">
                <a:solidFill>
                  <a:srgbClr val="7030A0"/>
                </a:solidFill>
              </a:rPr>
              <a:t>PREDICTIVE MODELING FOR CREDIT CARD FRAUD DETECTION</a:t>
            </a:r>
            <a:endParaRPr lang="en-IN" sz="3200" dirty="0"/>
          </a:p>
        </p:txBody>
      </p:sp>
      <p:sp>
        <p:nvSpPr>
          <p:cNvPr id="5" name="Date Placeholder 4">
            <a:extLst>
              <a:ext uri="{FF2B5EF4-FFF2-40B4-BE49-F238E27FC236}">
                <a16:creationId xmlns:a16="http://schemas.microsoft.com/office/drawing/2014/main" id="{00AA22C1-60C2-4D5B-A610-694C147D4E9D}"/>
              </a:ext>
            </a:extLst>
          </p:cNvPr>
          <p:cNvSpPr>
            <a:spLocks noGrp="1"/>
          </p:cNvSpPr>
          <p:nvPr>
            <p:ph type="dt" sz="half" idx="10"/>
          </p:nvPr>
        </p:nvSpPr>
        <p:spPr/>
        <p:txBody>
          <a:bodyPr/>
          <a:lstStyle/>
          <a:p>
            <a:fld id="{D64BE68C-FBAC-4C0D-BD35-CE8943CBDA28}" type="datetime3">
              <a:rPr lang="en-US" smtClean="0"/>
              <a:t>5 October 2024</a:t>
            </a:fld>
            <a:endParaRPr lang="en-US"/>
          </a:p>
        </p:txBody>
      </p:sp>
      <p:sp>
        <p:nvSpPr>
          <p:cNvPr id="7" name="Slide Number Placeholder 6">
            <a:extLst>
              <a:ext uri="{FF2B5EF4-FFF2-40B4-BE49-F238E27FC236}">
                <a16:creationId xmlns:a16="http://schemas.microsoft.com/office/drawing/2014/main" id="{203E045D-144D-4F99-ADE1-D7B18AFFF5BD}"/>
              </a:ext>
            </a:extLst>
          </p:cNvPr>
          <p:cNvSpPr>
            <a:spLocks noGrp="1"/>
          </p:cNvSpPr>
          <p:nvPr>
            <p:ph type="sldNum" sz="quarter" idx="12"/>
          </p:nvPr>
        </p:nvSpPr>
        <p:spPr/>
        <p:txBody>
          <a:bodyPr/>
          <a:lstStyle/>
          <a:p>
            <a:fld id="{7B28076C-CE04-4A00-BFAA-A90EA8355859}" type="slidenum">
              <a:rPr lang="en-US" smtClean="0"/>
              <a:pPr/>
              <a:t>12</a:t>
            </a:fld>
            <a:endParaRPr lang="en-US"/>
          </a:p>
        </p:txBody>
      </p:sp>
      <p:pic>
        <p:nvPicPr>
          <p:cNvPr id="15" name="Content Placeholder 14">
            <a:extLst>
              <a:ext uri="{FF2B5EF4-FFF2-40B4-BE49-F238E27FC236}">
                <a16:creationId xmlns:a16="http://schemas.microsoft.com/office/drawing/2014/main" id="{1406EB4F-68AF-4A71-B01E-587AC0EB65E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0050" y="2667000"/>
            <a:ext cx="6011905" cy="2225707"/>
          </a:xfrm>
        </p:spPr>
      </p:pic>
      <p:sp>
        <p:nvSpPr>
          <p:cNvPr id="2" name="Footer Placeholder 1">
            <a:extLst>
              <a:ext uri="{FF2B5EF4-FFF2-40B4-BE49-F238E27FC236}">
                <a16:creationId xmlns:a16="http://schemas.microsoft.com/office/drawing/2014/main" id="{58F98646-4A60-42C1-9936-B559100147A1}"/>
              </a:ext>
            </a:extLst>
          </p:cNvPr>
          <p:cNvSpPr>
            <a:spLocks noGrp="1"/>
          </p:cNvSpPr>
          <p:nvPr>
            <p:ph type="ftr" sz="quarter" idx="4294967295"/>
          </p:nvPr>
        </p:nvSpPr>
        <p:spPr>
          <a:xfrm>
            <a:off x="2931502" y="6492875"/>
            <a:ext cx="3429000" cy="365125"/>
          </a:xfrm>
        </p:spPr>
        <p:txBody>
          <a:bodyPr/>
          <a:lstStyle/>
          <a:p>
            <a:r>
              <a:rPr lang="en-US" dirty="0"/>
              <a:t>Department of Computer Science and Engineering</a:t>
            </a:r>
            <a:endParaRPr lang="en-US" b="1" dirty="0"/>
          </a:p>
        </p:txBody>
      </p:sp>
    </p:spTree>
    <p:extLst>
      <p:ext uri="{BB962C8B-B14F-4D97-AF65-F5344CB8AC3E}">
        <p14:creationId xmlns:p14="http://schemas.microsoft.com/office/powerpoint/2010/main" val="258364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8525"/>
          </a:xfrm>
        </p:spPr>
        <p:txBody>
          <a:bodyPr>
            <a:normAutofit/>
          </a:bodyPr>
          <a:lstStyle/>
          <a:p>
            <a:pPr algn="l"/>
            <a:r>
              <a:rPr lang="en-US" sz="3600" b="1" dirty="0">
                <a:solidFill>
                  <a:srgbClr val="C00000"/>
                </a:solidFill>
                <a:cs typeface="Arial" pitchFamily="34" charset="0"/>
              </a:rPr>
              <a:t>                PRESENTATION OUTLINE</a:t>
            </a:r>
          </a:p>
        </p:txBody>
      </p:sp>
      <p:sp>
        <p:nvSpPr>
          <p:cNvPr id="3" name="Content Placeholder 2"/>
          <p:cNvSpPr>
            <a:spLocks noGrp="1"/>
          </p:cNvSpPr>
          <p:nvPr>
            <p:ph idx="1"/>
          </p:nvPr>
        </p:nvSpPr>
        <p:spPr>
          <a:xfrm>
            <a:off x="609600" y="1371600"/>
            <a:ext cx="8229600" cy="5105400"/>
          </a:xfrm>
        </p:spPr>
        <p:txBody>
          <a:bodyPr>
            <a:normAutofit/>
          </a:bodyPr>
          <a:lstStyle/>
          <a:p>
            <a:pPr>
              <a:lnSpc>
                <a:spcPct val="150000"/>
              </a:lnSpc>
            </a:pPr>
            <a:r>
              <a:rPr lang="en-US" sz="2600" dirty="0">
                <a:cs typeface="Arial" pitchFamily="34" charset="0"/>
              </a:rPr>
              <a:t>ABSTRACT</a:t>
            </a:r>
          </a:p>
          <a:p>
            <a:pPr>
              <a:lnSpc>
                <a:spcPct val="150000"/>
              </a:lnSpc>
            </a:pPr>
            <a:r>
              <a:rPr lang="en-US" sz="2600" dirty="0">
                <a:cs typeface="Arial" pitchFamily="34" charset="0"/>
              </a:rPr>
              <a:t>OBJECTIVES</a:t>
            </a:r>
          </a:p>
          <a:p>
            <a:pPr>
              <a:lnSpc>
                <a:spcPct val="150000"/>
              </a:lnSpc>
            </a:pPr>
            <a:r>
              <a:rPr lang="en-US" sz="2600" dirty="0">
                <a:cs typeface="Arial" pitchFamily="34" charset="0"/>
              </a:rPr>
              <a:t>SYSTEM ARCHITECTURE </a:t>
            </a:r>
          </a:p>
          <a:p>
            <a:pPr>
              <a:lnSpc>
                <a:spcPct val="150000"/>
              </a:lnSpc>
            </a:pPr>
            <a:r>
              <a:rPr lang="en-US" sz="2600" dirty="0">
                <a:cs typeface="Arial" pitchFamily="34" charset="0"/>
              </a:rPr>
              <a:t>PROJECT IMPLEMENTATION</a:t>
            </a:r>
          </a:p>
          <a:p>
            <a:pPr>
              <a:lnSpc>
                <a:spcPct val="150000"/>
              </a:lnSpc>
            </a:pPr>
            <a:r>
              <a:rPr lang="en-US" sz="2600" dirty="0">
                <a:cs typeface="Arial" pitchFamily="34" charset="0"/>
              </a:rPr>
              <a:t>CONCLUSION &amp; FUTURE WORK</a:t>
            </a:r>
          </a:p>
          <a:p>
            <a:pPr>
              <a:lnSpc>
                <a:spcPct val="150000"/>
              </a:lnSpc>
            </a:pPr>
            <a:r>
              <a:rPr lang="en-US" sz="2600" dirty="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0DC0FFE7-5AD9-46B6-A975-97DF4CE2D32E}" type="datetime3">
              <a:rPr lang="en-US" smtClean="0"/>
              <a:t>5 October 2024</a:t>
            </a:fld>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
        <p:nvSpPr>
          <p:cNvPr id="7" name="Footer Placeholder 6">
            <a:extLst>
              <a:ext uri="{FF2B5EF4-FFF2-40B4-BE49-F238E27FC236}">
                <a16:creationId xmlns:a16="http://schemas.microsoft.com/office/drawing/2014/main" id="{036745B3-6D82-53EF-2AF2-EA2FFE738CDB}"/>
              </a:ext>
            </a:extLst>
          </p:cNvPr>
          <p:cNvSpPr>
            <a:spLocks noGrp="1"/>
          </p:cNvSpPr>
          <p:nvPr>
            <p:ph type="ftr" sz="quarter" idx="4294967295"/>
          </p:nvPr>
        </p:nvSpPr>
        <p:spPr>
          <a:xfrm>
            <a:off x="2769742" y="6416675"/>
            <a:ext cx="3965944" cy="365125"/>
          </a:xfrm>
        </p:spPr>
        <p:txBody>
          <a:bodyPr/>
          <a:lstStyle/>
          <a:p>
            <a:r>
              <a:rPr lang="en-US" sz="1200" dirty="0"/>
              <a:t>Department of Computer Science and Engineering</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11B5-EF77-467A-8E2A-BB4AD0D87B13}"/>
              </a:ext>
            </a:extLst>
          </p:cNvPr>
          <p:cNvSpPr>
            <a:spLocks noGrp="1"/>
          </p:cNvSpPr>
          <p:nvPr>
            <p:ph type="title"/>
          </p:nvPr>
        </p:nvSpPr>
        <p:spPr>
          <a:xfrm>
            <a:off x="298940" y="282575"/>
            <a:ext cx="8229600" cy="838200"/>
          </a:xfrm>
        </p:spPr>
        <p:txBody>
          <a:bodyPr>
            <a:normAutofit/>
          </a:bodyPr>
          <a:lstStyle/>
          <a:p>
            <a:r>
              <a:rPr lang="en-IN" sz="3600" b="1" dirty="0">
                <a:solidFill>
                  <a:srgbClr val="C00000"/>
                </a:solidFill>
              </a:rPr>
              <a:t>ABSTRACT</a:t>
            </a:r>
          </a:p>
        </p:txBody>
      </p:sp>
      <p:sp>
        <p:nvSpPr>
          <p:cNvPr id="3" name="Content Placeholder 2">
            <a:extLst>
              <a:ext uri="{FF2B5EF4-FFF2-40B4-BE49-F238E27FC236}">
                <a16:creationId xmlns:a16="http://schemas.microsoft.com/office/drawing/2014/main" id="{59EF7A90-AAE4-4CE3-8BFD-8CCF7FBE10DD}"/>
              </a:ext>
            </a:extLst>
          </p:cNvPr>
          <p:cNvSpPr>
            <a:spLocks noGrp="1"/>
          </p:cNvSpPr>
          <p:nvPr>
            <p:ph idx="1"/>
          </p:nvPr>
        </p:nvSpPr>
        <p:spPr>
          <a:xfrm>
            <a:off x="446070" y="1120775"/>
            <a:ext cx="8229600" cy="5943600"/>
          </a:xfrm>
        </p:spPr>
        <p:txBody>
          <a:bodyPr>
            <a:normAutofit/>
          </a:bodyPr>
          <a:lstStyle/>
          <a:p>
            <a:endParaRPr lang="en-US" sz="2000" dirty="0"/>
          </a:p>
          <a:p>
            <a:pPr algn="just"/>
            <a:r>
              <a:rPr lang="en-US" sz="2200" dirty="0">
                <a:latin typeface="Times New Roman" panose="02020603050405020304" pitchFamily="18" charset="0"/>
                <a:cs typeface="Times New Roman" panose="02020603050405020304" pitchFamily="18" charset="0"/>
              </a:rPr>
              <a:t>The Credit Card Fraud Detection System (CCFDS) is a web-based application designed to efficiently detect fraudulent activities in credit card transactions. Using a Logistic Regression model trained on a Kaggle dataset, the system helps classify transactions as fraudulent or legitimate, minimizing financial losses and enhancing payment system security. It addresses a significant challenge for banks, financial institutions, and e-commerce platforms by detecting suspicious activities in real time. Key features include a simple interface for transaction input, data protection, and fast fraud prediction. The system analyzes transaction attributes like amount and time, combined with anonymized data, to provide rapid and accurate fraud detection. By predicting trends, CCFDS enables organizations to take proactive measures, safeguarding user assets and fostering trust in digital financial platforms.</a:t>
            </a:r>
          </a:p>
          <a:p>
            <a:endParaRPr lang="en-US" sz="2000" dirty="0"/>
          </a:p>
        </p:txBody>
      </p:sp>
      <p:sp>
        <p:nvSpPr>
          <p:cNvPr id="4" name="Date Placeholder 3">
            <a:extLst>
              <a:ext uri="{FF2B5EF4-FFF2-40B4-BE49-F238E27FC236}">
                <a16:creationId xmlns:a16="http://schemas.microsoft.com/office/drawing/2014/main" id="{D7EBA610-CC19-4227-B31D-DD5952D5132F}"/>
              </a:ext>
            </a:extLst>
          </p:cNvPr>
          <p:cNvSpPr>
            <a:spLocks noGrp="1"/>
          </p:cNvSpPr>
          <p:nvPr>
            <p:ph type="dt" sz="half" idx="10"/>
          </p:nvPr>
        </p:nvSpPr>
        <p:spPr/>
        <p:txBody>
          <a:bodyPr/>
          <a:lstStyle/>
          <a:p>
            <a:fld id="{619500E5-8FBA-4669-8911-1EAA60C3401A}" type="datetime3">
              <a:rPr lang="en-US" smtClean="0"/>
              <a:t>5 October 2024</a:t>
            </a:fld>
            <a:endParaRPr lang="en-US"/>
          </a:p>
        </p:txBody>
      </p:sp>
      <p:sp>
        <p:nvSpPr>
          <p:cNvPr id="6" name="Slide Number Placeholder 5">
            <a:extLst>
              <a:ext uri="{FF2B5EF4-FFF2-40B4-BE49-F238E27FC236}">
                <a16:creationId xmlns:a16="http://schemas.microsoft.com/office/drawing/2014/main" id="{6FB8A523-CF78-4D69-9924-645284BC54A5}"/>
              </a:ext>
            </a:extLst>
          </p:cNvPr>
          <p:cNvSpPr>
            <a:spLocks noGrp="1"/>
          </p:cNvSpPr>
          <p:nvPr>
            <p:ph type="sldNum" sz="quarter" idx="12"/>
          </p:nvPr>
        </p:nvSpPr>
        <p:spPr/>
        <p:txBody>
          <a:bodyPr/>
          <a:lstStyle/>
          <a:p>
            <a:fld id="{7B28076C-CE04-4A00-BFAA-A90EA8355859}" type="slidenum">
              <a:rPr lang="en-US" smtClean="0"/>
              <a:pPr/>
              <a:t>3</a:t>
            </a:fld>
            <a:endParaRPr lang="en-US" dirty="0"/>
          </a:p>
        </p:txBody>
      </p:sp>
      <p:sp>
        <p:nvSpPr>
          <p:cNvPr id="7" name="Footer Placeholder 6">
            <a:extLst>
              <a:ext uri="{FF2B5EF4-FFF2-40B4-BE49-F238E27FC236}">
                <a16:creationId xmlns:a16="http://schemas.microsoft.com/office/drawing/2014/main" id="{1A1AAA5E-D5FD-7E5B-80B1-E5B7C77D78D1}"/>
              </a:ext>
            </a:extLst>
          </p:cNvPr>
          <p:cNvSpPr>
            <a:spLocks noGrp="1"/>
          </p:cNvSpPr>
          <p:nvPr>
            <p:ph type="ftr" sz="quarter" idx="4294967295"/>
          </p:nvPr>
        </p:nvSpPr>
        <p:spPr>
          <a:xfrm>
            <a:off x="2820422" y="6424612"/>
            <a:ext cx="3810000" cy="365125"/>
          </a:xfrm>
        </p:spPr>
        <p:txBody>
          <a:bodyPr/>
          <a:lstStyle/>
          <a:p>
            <a:r>
              <a:rPr lang="en-US" sz="1200" dirty="0"/>
              <a:t>Department of Computer Science and Engineering</a:t>
            </a:r>
            <a:endParaRPr lang="en-US" sz="1200" b="1" dirty="0"/>
          </a:p>
        </p:txBody>
      </p:sp>
    </p:spTree>
    <p:extLst>
      <p:ext uri="{BB962C8B-B14F-4D97-AF65-F5344CB8AC3E}">
        <p14:creationId xmlns:p14="http://schemas.microsoft.com/office/powerpoint/2010/main" val="369612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0A423FFF-DA4F-427A-BFC2-8006A10DFA1E}" type="datetime3">
              <a:rPr lang="en-US" smtClean="0"/>
              <a:t>5 October 2024</a:t>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495300" y="381000"/>
            <a:ext cx="8229600" cy="655638"/>
          </a:xfrm>
        </p:spPr>
        <p:txBody>
          <a:bodyPr>
            <a:normAutofit/>
          </a:bodyPr>
          <a:lstStyle/>
          <a:p>
            <a:pPr algn="l"/>
            <a:r>
              <a:rPr lang="en-US" sz="3600" b="1" dirty="0">
                <a:solidFill>
                  <a:srgbClr val="C00000"/>
                </a:solidFill>
                <a:cs typeface="Arial" pitchFamily="34" charset="0"/>
              </a:rPr>
              <a:t>                           OBJECTIVES</a:t>
            </a:r>
          </a:p>
        </p:txBody>
      </p:sp>
      <p:sp>
        <p:nvSpPr>
          <p:cNvPr id="11" name="Content Placeholder 2"/>
          <p:cNvSpPr>
            <a:spLocks noGrp="1"/>
          </p:cNvSpPr>
          <p:nvPr>
            <p:ph idx="1"/>
          </p:nvPr>
        </p:nvSpPr>
        <p:spPr>
          <a:xfrm>
            <a:off x="304800" y="1371600"/>
            <a:ext cx="8420100" cy="5032767"/>
          </a:xfrm>
        </p:spPr>
        <p:txBody>
          <a:bodyPr>
            <a:normAutofit fontScale="92500"/>
          </a:bodyPr>
          <a:lstStyle/>
          <a:p>
            <a:pPr algn="just"/>
            <a:r>
              <a:rPr lang="en-US" sz="2200" b="1" dirty="0">
                <a:latin typeface="Times New Roman" panose="02020603050405020304" pitchFamily="18" charset="0"/>
                <a:cs typeface="Times New Roman" panose="02020603050405020304" pitchFamily="18" charset="0"/>
              </a:rPr>
              <a:t>Enhance Fraud Detection Efficiency:</a:t>
            </a:r>
            <a:r>
              <a:rPr lang="en-US" sz="2200" dirty="0">
                <a:latin typeface="Times New Roman" panose="02020603050405020304" pitchFamily="18" charset="0"/>
                <a:cs typeface="Times New Roman" panose="02020603050405020304" pitchFamily="18" charset="0"/>
              </a:rPr>
              <a:t> Develop an online platform to provide real-time fraud detection for credit card transactions, leveraging machine learning to classify transactions and minimize financial losses while enhancing the security of payment systems.</a:t>
            </a:r>
          </a:p>
          <a:p>
            <a:pPr algn="just"/>
            <a:r>
              <a:rPr lang="en-US" sz="2200" b="1" dirty="0">
                <a:latin typeface="Times New Roman" panose="02020603050405020304" pitchFamily="18" charset="0"/>
                <a:cs typeface="Times New Roman" panose="02020603050405020304" pitchFamily="18" charset="0"/>
              </a:rPr>
              <a:t>Streamline Transaction Monitoring: </a:t>
            </a:r>
            <a:r>
              <a:rPr lang="en-US" sz="2200" dirty="0">
                <a:latin typeface="Times New Roman" panose="02020603050405020304" pitchFamily="18" charset="0"/>
                <a:cs typeface="Times New Roman" panose="02020603050405020304" pitchFamily="18" charset="0"/>
              </a:rPr>
              <a:t>Implement a user-friendly interface for transaction input and analysis, allowing financial institutions to easily monitor, flag, and manage suspicious activities while protecting sensitive data.</a:t>
            </a:r>
          </a:p>
          <a:p>
            <a:pPr algn="just"/>
            <a:r>
              <a:rPr lang="en-US" sz="2200" b="1" dirty="0">
                <a:latin typeface="Times New Roman" panose="02020603050405020304" pitchFamily="18" charset="0"/>
                <a:cs typeface="Times New Roman" panose="02020603050405020304" pitchFamily="18" charset="0"/>
              </a:rPr>
              <a:t>Proactive Fraud Prevention: </a:t>
            </a:r>
            <a:r>
              <a:rPr lang="en-US" sz="2200" dirty="0">
                <a:latin typeface="Times New Roman" panose="02020603050405020304" pitchFamily="18" charset="0"/>
                <a:cs typeface="Times New Roman" panose="02020603050405020304" pitchFamily="18" charset="0"/>
              </a:rPr>
              <a:t>Introduce predictive analytics to identify fraud patterns, enabling organizations to take preventive actions and mitigate risks, fostering trust and security in digital financial platform</a:t>
            </a:r>
          </a:p>
          <a:p>
            <a:pPr algn="just"/>
            <a:r>
              <a:rPr lang="en-US" sz="2200" b="1" dirty="0">
                <a:latin typeface="Times New Roman" panose="02020603050405020304" pitchFamily="18" charset="0"/>
                <a:cs typeface="Times New Roman" panose="02020603050405020304" pitchFamily="18" charset="0"/>
              </a:rPr>
              <a:t>Facilitate User Insights: </a:t>
            </a:r>
            <a:r>
              <a:rPr lang="en-US" sz="2200" dirty="0">
                <a:latin typeface="Times New Roman" panose="02020603050405020304" pitchFamily="18" charset="0"/>
                <a:cs typeface="Times New Roman" panose="02020603050405020304" pitchFamily="18" charset="0"/>
              </a:rPr>
              <a:t>Integrate a system that provides instant feedback on fraud detection outcomes, helping users quickly understand the status of transactions and promoting confidence in secure online transactions.</a:t>
            </a:r>
          </a:p>
          <a:p>
            <a:pPr marL="0" indent="0" algn="just">
              <a:buNone/>
            </a:pPr>
            <a:endParaRPr lang="en-US" sz="2800" dirty="0"/>
          </a:p>
        </p:txBody>
      </p:sp>
      <p:sp>
        <p:nvSpPr>
          <p:cNvPr id="3" name="Footer Placeholder 2">
            <a:extLst>
              <a:ext uri="{FF2B5EF4-FFF2-40B4-BE49-F238E27FC236}">
                <a16:creationId xmlns:a16="http://schemas.microsoft.com/office/drawing/2014/main" id="{AB8E0C94-068A-A184-2CC7-47F5BC2E8A7A}"/>
              </a:ext>
            </a:extLst>
          </p:cNvPr>
          <p:cNvSpPr>
            <a:spLocks noGrp="1"/>
          </p:cNvSpPr>
          <p:nvPr>
            <p:ph type="ftr" sz="quarter" idx="4294967295"/>
          </p:nvPr>
        </p:nvSpPr>
        <p:spPr>
          <a:xfrm>
            <a:off x="2857500" y="6404367"/>
            <a:ext cx="3429000" cy="365125"/>
          </a:xfrm>
        </p:spPr>
        <p:txBody>
          <a:bodyPr/>
          <a:lstStyle/>
          <a:p>
            <a:r>
              <a:rPr lang="en-US" sz="1200" dirty="0"/>
              <a:t>Department of Computer Science and Engineering</a:t>
            </a:r>
            <a:endParaRPr lang="en-US" sz="1200" b="1" dirty="0"/>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82009" y="285398"/>
            <a:ext cx="8229600" cy="809711"/>
          </a:xfrm>
        </p:spPr>
        <p:txBody>
          <a:bodyPr>
            <a:normAutofit/>
          </a:bodyPr>
          <a:lstStyle/>
          <a:p>
            <a:pPr algn="l"/>
            <a:r>
              <a:rPr lang="en-US" sz="3600" b="1" dirty="0">
                <a:solidFill>
                  <a:srgbClr val="C00000"/>
                </a:solidFill>
                <a:cs typeface="Arial" pitchFamily="34" charset="0"/>
              </a:rPr>
              <a:t>                  SYSTEM ARCHITECTURE</a:t>
            </a:r>
            <a:endParaRPr lang="en-US" sz="3600" b="1" dirty="0">
              <a:solidFill>
                <a:srgbClr val="C00000"/>
              </a:solidFill>
            </a:endParaRPr>
          </a:p>
        </p:txBody>
      </p:sp>
      <p:sp>
        <p:nvSpPr>
          <p:cNvPr id="4" name="Date Placeholder 3"/>
          <p:cNvSpPr>
            <a:spLocks noGrp="1"/>
          </p:cNvSpPr>
          <p:nvPr>
            <p:ph type="dt" sz="half" idx="10"/>
          </p:nvPr>
        </p:nvSpPr>
        <p:spPr/>
        <p:txBody>
          <a:bodyPr/>
          <a:lstStyle/>
          <a:p>
            <a:fld id="{82063844-EC52-4193-8255-2E1481849864}" type="datetime3">
              <a:rPr lang="en-US" smtClean="0"/>
              <a:t>5 October 2024</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
        <p:nvSpPr>
          <p:cNvPr id="3" name="Footer Placeholder 2">
            <a:extLst>
              <a:ext uri="{FF2B5EF4-FFF2-40B4-BE49-F238E27FC236}">
                <a16:creationId xmlns:a16="http://schemas.microsoft.com/office/drawing/2014/main" id="{B37C08D3-7A1F-0943-F691-6795272BBF11}"/>
              </a:ext>
            </a:extLst>
          </p:cNvPr>
          <p:cNvSpPr>
            <a:spLocks noGrp="1"/>
          </p:cNvSpPr>
          <p:nvPr>
            <p:ph type="ftr" sz="quarter" idx="4294967295"/>
          </p:nvPr>
        </p:nvSpPr>
        <p:spPr>
          <a:xfrm>
            <a:off x="2882309" y="6390039"/>
            <a:ext cx="3429000" cy="365125"/>
          </a:xfrm>
        </p:spPr>
        <p:txBody>
          <a:bodyPr/>
          <a:lstStyle/>
          <a:p>
            <a:r>
              <a:rPr lang="en-US" sz="1200" dirty="0"/>
              <a:t>Department of Computer Science and Engineering</a:t>
            </a:r>
            <a:endParaRPr lang="en-US" sz="1200" b="1" dirty="0"/>
          </a:p>
        </p:txBody>
      </p:sp>
      <p:sp>
        <p:nvSpPr>
          <p:cNvPr id="18" name="TextBox 17">
            <a:extLst>
              <a:ext uri="{FF2B5EF4-FFF2-40B4-BE49-F238E27FC236}">
                <a16:creationId xmlns:a16="http://schemas.microsoft.com/office/drawing/2014/main" id="{E0B3E653-6D28-2978-E5A7-87500360CB78}"/>
              </a:ext>
            </a:extLst>
          </p:cNvPr>
          <p:cNvSpPr txBox="1"/>
          <p:nvPr/>
        </p:nvSpPr>
        <p:spPr>
          <a:xfrm>
            <a:off x="5166488" y="1311726"/>
            <a:ext cx="3670890" cy="5078313"/>
          </a:xfrm>
          <a:prstGeom prst="rect">
            <a:avLst/>
          </a:prstGeom>
          <a:noFill/>
        </p:spPr>
        <p:txBody>
          <a:bodyPr wrap="square" rtlCol="0">
            <a:spAutoFit/>
          </a:bodyPr>
          <a:lstStyle/>
          <a:p>
            <a:pPr marL="228600" indent="-228600" algn="just">
              <a:buAutoNum type="arabicPeriod"/>
            </a:pPr>
            <a:r>
              <a:rPr lang="en-US" b="1" dirty="0">
                <a:latin typeface="Times New Roman" panose="02020603050405020304" pitchFamily="18" charset="0"/>
                <a:cs typeface="Times New Roman" panose="02020603050405020304" pitchFamily="18" charset="0"/>
              </a:rPr>
              <a:t>User Interaction</a:t>
            </a:r>
            <a:r>
              <a:rPr lang="en-US" dirty="0">
                <a:latin typeface="Times New Roman" panose="02020603050405020304" pitchFamily="18" charset="0"/>
                <a:cs typeface="Times New Roman" panose="02020603050405020304" pitchFamily="18" charset="0"/>
              </a:rPr>
              <a:t>: User inputs transaction details or checks fraud detection results on the platform.</a:t>
            </a:r>
            <a:endParaRPr lang="en-IN" dirty="0">
              <a:latin typeface="Times New Roman" panose="02020603050405020304" pitchFamily="18" charset="0"/>
              <a:cs typeface="Times New Roman" panose="02020603050405020304" pitchFamily="18" charset="0"/>
            </a:endParaRPr>
          </a:p>
          <a:p>
            <a:pPr marL="228600" indent="-228600" algn="just">
              <a:buAutoNum type="arabicPeriod"/>
            </a:pPr>
            <a:r>
              <a:rPr lang="en-US" b="1" dirty="0">
                <a:latin typeface="Times New Roman" panose="02020603050405020304" pitchFamily="18" charset="0"/>
                <a:cs typeface="Times New Roman" panose="02020603050405020304" pitchFamily="18" charset="0"/>
              </a:rPr>
              <a:t>Frontend Request</a:t>
            </a:r>
            <a:r>
              <a:rPr lang="en-US" dirty="0">
                <a:latin typeface="Times New Roman" panose="02020603050405020304" pitchFamily="18" charset="0"/>
                <a:cs typeface="Times New Roman" panose="02020603050405020304" pitchFamily="18" charset="0"/>
              </a:rPr>
              <a:t>: Sends transaction data and user actions to the </a:t>
            </a:r>
            <a:r>
              <a:rPr lang="en-US" dirty="0" err="1">
                <a:latin typeface="Times New Roman" panose="02020603050405020304" pitchFamily="18" charset="0"/>
                <a:cs typeface="Times New Roman" panose="02020603050405020304" pitchFamily="18" charset="0"/>
              </a:rPr>
              <a:t>FastAPI</a:t>
            </a:r>
            <a:endParaRPr lang="en-US" dirty="0">
              <a:latin typeface="Times New Roman" panose="02020603050405020304" pitchFamily="18" charset="0"/>
              <a:cs typeface="Times New Roman" panose="02020603050405020304" pitchFamily="18" charset="0"/>
            </a:endParaRPr>
          </a:p>
          <a:p>
            <a:pPr marL="228600" indent="-228600" algn="just">
              <a:buAutoNum type="arabicPeriod"/>
            </a:pPr>
            <a:r>
              <a:rPr lang="en-US" b="1" dirty="0">
                <a:latin typeface="Times New Roman" panose="02020603050405020304" pitchFamily="18" charset="0"/>
                <a:cs typeface="Times New Roman" panose="02020603050405020304" pitchFamily="18" charset="0"/>
              </a:rPr>
              <a:t>Backend Processing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FastAPI</a:t>
            </a:r>
            <a:r>
              <a:rPr lang="en-US" dirty="0">
                <a:latin typeface="Times New Roman" panose="02020603050405020304" pitchFamily="18" charset="0"/>
                <a:cs typeface="Times New Roman" panose="02020603050405020304" pitchFamily="18" charset="0"/>
              </a:rPr>
              <a:t> calls the fraud detection model for predictions.</a:t>
            </a:r>
            <a:endParaRPr lang="en-IN" dirty="0">
              <a:latin typeface="Times New Roman" panose="02020603050405020304" pitchFamily="18" charset="0"/>
              <a:cs typeface="Times New Roman" panose="02020603050405020304" pitchFamily="18" charset="0"/>
            </a:endParaRPr>
          </a:p>
          <a:p>
            <a:pPr marL="228600" indent="-228600" algn="just">
              <a:buAutoNum type="arabicPeriod"/>
            </a:pPr>
            <a:r>
              <a:rPr lang="en-US" b="1" dirty="0">
                <a:latin typeface="Times New Roman" panose="02020603050405020304" pitchFamily="18" charset="0"/>
                <a:cs typeface="Times New Roman" panose="02020603050405020304" pitchFamily="18" charset="0"/>
              </a:rPr>
              <a:t>Machine Learning Prediction: </a:t>
            </a:r>
            <a:r>
              <a:rPr lang="en-US" dirty="0">
                <a:latin typeface="Times New Roman" panose="02020603050405020304" pitchFamily="18" charset="0"/>
                <a:cs typeface="Times New Roman" panose="02020603050405020304" pitchFamily="18" charset="0"/>
              </a:rPr>
              <a:t>The pre-trained Logistic Regression model analyzes the transaction and classifies it as fraudulent or legitimate.</a:t>
            </a:r>
          </a:p>
          <a:p>
            <a:pPr marL="228600" indent="-228600" algn="just">
              <a:buAutoNum type="arabicPeriod"/>
            </a:pPr>
            <a:r>
              <a:rPr lang="en-IN" b="1" dirty="0">
                <a:latin typeface="Times New Roman" panose="02020603050405020304" pitchFamily="18" charset="0"/>
                <a:cs typeface="Times New Roman" panose="02020603050405020304" pitchFamily="18" charset="0"/>
              </a:rPr>
              <a:t>Response to User:</a:t>
            </a:r>
            <a:r>
              <a:rPr lang="en-IN" dirty="0">
                <a:latin typeface="Times New Roman" panose="02020603050405020304" pitchFamily="18" charset="0"/>
                <a:cs typeface="Times New Roman" panose="02020603050405020304" pitchFamily="18" charset="0"/>
              </a:rPr>
              <a:t> Backend sends results to update the UI.</a:t>
            </a:r>
          </a:p>
          <a:p>
            <a:pPr marL="228600" indent="-228600" algn="just">
              <a:buAutoNum type="arabicPeriod"/>
            </a:pPr>
            <a:r>
              <a:rPr lang="en-IN" b="1" dirty="0">
                <a:latin typeface="Times New Roman" panose="02020603050405020304" pitchFamily="18" charset="0"/>
                <a:cs typeface="Times New Roman" panose="02020603050405020304" pitchFamily="18" charset="0"/>
              </a:rPr>
              <a:t>Notifications:</a:t>
            </a:r>
            <a:r>
              <a:rPr lang="en-IN" dirty="0">
                <a:latin typeface="Times New Roman" panose="02020603050405020304" pitchFamily="18" charset="0"/>
                <a:cs typeface="Times New Roman" panose="02020603050405020304" pitchFamily="18" charset="0"/>
              </a:rPr>
              <a:t> Sends reminders via email/SMS at scheduled times</a:t>
            </a:r>
            <a:r>
              <a:rPr lang="en-IN" dirty="0">
                <a:latin typeface="Aptos Narrow" panose="020B0004020202020204" pitchFamily="34" charset="0"/>
              </a:rPr>
              <a:t>.</a:t>
            </a:r>
          </a:p>
        </p:txBody>
      </p:sp>
      <p:pic>
        <p:nvPicPr>
          <p:cNvPr id="14" name="Picture 13">
            <a:extLst>
              <a:ext uri="{FF2B5EF4-FFF2-40B4-BE49-F238E27FC236}">
                <a16:creationId xmlns:a16="http://schemas.microsoft.com/office/drawing/2014/main" id="{9B2D51EC-4627-8DF7-9135-C485BFE57743}"/>
              </a:ext>
            </a:extLst>
          </p:cNvPr>
          <p:cNvPicPr>
            <a:picLocks noChangeAspect="1"/>
          </p:cNvPicPr>
          <p:nvPr/>
        </p:nvPicPr>
        <p:blipFill>
          <a:blip r:embed="rId3"/>
          <a:stretch>
            <a:fillRect/>
          </a:stretch>
        </p:blipFill>
        <p:spPr>
          <a:xfrm>
            <a:off x="838200" y="1231061"/>
            <a:ext cx="3733800" cy="5109107"/>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9AA73-1308-443C-A46F-0039F1036F17}" type="datetime3">
              <a:rPr lang="en-US" smtClean="0"/>
              <a:t>5 October 2024</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dirty="0"/>
          </a:p>
        </p:txBody>
      </p:sp>
      <p:sp>
        <p:nvSpPr>
          <p:cNvPr id="7" name="Title 1"/>
          <p:cNvSpPr>
            <a:spLocks noGrp="1"/>
          </p:cNvSpPr>
          <p:nvPr>
            <p:ph type="title"/>
          </p:nvPr>
        </p:nvSpPr>
        <p:spPr>
          <a:xfrm>
            <a:off x="304800" y="304800"/>
            <a:ext cx="8229600" cy="655638"/>
          </a:xfrm>
        </p:spPr>
        <p:txBody>
          <a:bodyPr>
            <a:normAutofit fontScale="90000"/>
          </a:bodyPr>
          <a:lstStyle/>
          <a:p>
            <a:pPr algn="l"/>
            <a:r>
              <a:rPr lang="en-US" sz="3600" b="1" dirty="0">
                <a:solidFill>
                  <a:srgbClr val="C00000"/>
                </a:solidFill>
                <a:cs typeface="Arial" pitchFamily="34" charset="0"/>
              </a:rPr>
              <a:t>HARDWARE AND SOFTWARE REQUIREMENTS</a:t>
            </a:r>
          </a:p>
        </p:txBody>
      </p:sp>
      <p:sp>
        <p:nvSpPr>
          <p:cNvPr id="8" name="Content Placeholder 2"/>
          <p:cNvSpPr>
            <a:spLocks noGrp="1"/>
          </p:cNvSpPr>
          <p:nvPr>
            <p:ph idx="1"/>
          </p:nvPr>
        </p:nvSpPr>
        <p:spPr>
          <a:xfrm>
            <a:off x="609600" y="1447800"/>
            <a:ext cx="8305800" cy="5638800"/>
          </a:xfrm>
        </p:spPr>
        <p:txBody>
          <a:bodyPr>
            <a:norm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Software Requirements</a:t>
            </a:r>
          </a:p>
          <a:p>
            <a:pPr algn="just">
              <a:lnSpc>
                <a:spcPct val="150000"/>
              </a:lnSpc>
            </a:pPr>
            <a:r>
              <a:rPr lang="en-US" sz="1800" b="1" dirty="0">
                <a:latin typeface="Times New Roman" panose="02020603050405020304" pitchFamily="18" charset="0"/>
                <a:cs typeface="Times New Roman" panose="02020603050405020304" pitchFamily="18" charset="0"/>
              </a:rPr>
              <a:t>Programming Languages:  </a:t>
            </a:r>
            <a:r>
              <a:rPr lang="en-US" sz="1800" dirty="0">
                <a:latin typeface="Times New Roman" panose="02020603050405020304" pitchFamily="18" charset="0"/>
                <a:cs typeface="Times New Roman" panose="02020603050405020304" pitchFamily="18" charset="0"/>
              </a:rPr>
              <a:t>Python,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JavaScript</a:t>
            </a:r>
          </a:p>
          <a:p>
            <a:pPr algn="just">
              <a:lnSpc>
                <a:spcPct val="150000"/>
              </a:lnSpc>
            </a:pPr>
            <a:r>
              <a:rPr lang="en-US" sz="1800" b="1" dirty="0">
                <a:latin typeface="Times New Roman" panose="02020603050405020304" pitchFamily="18" charset="0"/>
                <a:cs typeface="Times New Roman" panose="02020603050405020304" pitchFamily="18" charset="0"/>
              </a:rPr>
              <a:t>Frameworks: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FastAPI</a:t>
            </a:r>
            <a:r>
              <a:rPr lang="en-US" sz="1800" dirty="0">
                <a:latin typeface="Times New Roman" panose="02020603050405020304" pitchFamily="18" charset="0"/>
                <a:cs typeface="Times New Roman" panose="02020603050405020304" pitchFamily="18" charset="0"/>
              </a:rPr>
              <a:t> or React.js (Frontend) </a:t>
            </a:r>
          </a:p>
          <a:p>
            <a:pPr algn="just">
              <a:lnSpc>
                <a:spcPct val="150000"/>
              </a:lnSpc>
            </a:pPr>
            <a:r>
              <a:rPr lang="en-US" sz="1800" b="1" dirty="0">
                <a:latin typeface="Times New Roman" panose="02020603050405020304" pitchFamily="18" charset="0"/>
                <a:cs typeface="Times New Roman" panose="02020603050405020304" pitchFamily="18" charset="0"/>
              </a:rPr>
              <a:t>Editor:</a:t>
            </a:r>
            <a:r>
              <a:rPr lang="en-US" sz="1800" dirty="0">
                <a:latin typeface="Times New Roman" panose="02020603050405020304" pitchFamily="18" charset="0"/>
                <a:cs typeface="Times New Roman" panose="02020603050405020304" pitchFamily="18" charset="0"/>
              </a:rPr>
              <a:t> Visual Studio Code, PyCharm, or any preferred code editor</a:t>
            </a:r>
          </a:p>
          <a:p>
            <a:pPr algn="just">
              <a:lnSpc>
                <a:spcPct val="150000"/>
              </a:lnSpc>
            </a:pPr>
            <a:r>
              <a:rPr lang="en-US" sz="1800" b="1" dirty="0">
                <a:latin typeface="Times New Roman" panose="02020603050405020304" pitchFamily="18" charset="0"/>
                <a:cs typeface="Times New Roman" panose="02020603050405020304" pitchFamily="18" charset="0"/>
              </a:rPr>
              <a:t>Machine Learning Libraries: </a:t>
            </a:r>
            <a:r>
              <a:rPr lang="en-US" sz="1800" dirty="0">
                <a:latin typeface="Times New Roman" panose="02020603050405020304" pitchFamily="18" charset="0"/>
                <a:cs typeface="Times New Roman" panose="02020603050405020304" pitchFamily="18" charset="0"/>
              </a:rPr>
              <a:t>Scikit-learn, </a:t>
            </a:r>
            <a:r>
              <a:rPr lang="en-US" sz="1800" dirty="0" err="1">
                <a:latin typeface="Times New Roman" panose="02020603050405020304" pitchFamily="18" charset="0"/>
                <a:cs typeface="Times New Roman" panose="02020603050405020304" pitchFamily="18" charset="0"/>
              </a:rPr>
              <a:t>joblib</a:t>
            </a:r>
            <a:r>
              <a:rPr lang="en-US" sz="1800" dirty="0">
                <a:latin typeface="Times New Roman" panose="02020603050405020304" pitchFamily="18" charset="0"/>
                <a:cs typeface="Times New Roman" panose="02020603050405020304" pitchFamily="18" charset="0"/>
              </a:rPr>
              <a:t> (for loading pre-trained models) </a:t>
            </a:r>
          </a:p>
          <a:p>
            <a:pPr algn="just">
              <a:lnSpc>
                <a:spcPct val="150000"/>
              </a:lnSpc>
            </a:pPr>
            <a:r>
              <a:rPr lang="en-US" sz="2100" b="1" dirty="0">
                <a:latin typeface="Times New Roman" panose="02020603050405020304" pitchFamily="18" charset="0"/>
                <a:cs typeface="Times New Roman" panose="02020603050405020304" pitchFamily="18" charset="0"/>
              </a:rPr>
              <a:t>Hardware Requirements</a:t>
            </a:r>
          </a:p>
          <a:p>
            <a:pPr marL="0" indent="0" algn="just">
              <a:lnSpc>
                <a:spcPct val="150000"/>
              </a:lnSpc>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Any Operating System</a:t>
            </a:r>
          </a:p>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Storage: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Minimum 10 GB free disk space for software and database files</a:t>
            </a:r>
          </a:p>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Internet: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Stable internet connection for API integrations (email, SMS, chatbot services</a:t>
            </a:r>
          </a:p>
          <a:p>
            <a:pPr lvl="2" algn="just">
              <a:lnSpc>
                <a:spcPct val="170000"/>
              </a:lnSpc>
            </a:pPr>
            <a:endParaRPr lang="en-US" sz="2800" dirty="0">
              <a:solidFill>
                <a:srgbClr val="292929"/>
              </a:solidFill>
              <a:latin typeface="Times New Roman" panose="02020603050405020304" pitchFamily="18" charset="0"/>
              <a:cs typeface="Times New Roman" panose="02020603050405020304" pitchFamily="18" charset="0"/>
            </a:endParaRPr>
          </a:p>
          <a:p>
            <a:pPr lvl="1">
              <a:lnSpc>
                <a:spcPct val="150000"/>
              </a:lnSpc>
            </a:pPr>
            <a:endParaRPr lang="en-US" sz="2400" dirty="0">
              <a:latin typeface="Arial" pitchFamily="34" charset="0"/>
              <a:cs typeface="Arial" pitchFamily="34" charset="0"/>
            </a:endParaRPr>
          </a:p>
          <a:p>
            <a:pPr>
              <a:buNone/>
            </a:pPr>
            <a:endParaRPr lang="en-US" dirty="0"/>
          </a:p>
        </p:txBody>
      </p:sp>
      <p:sp>
        <p:nvSpPr>
          <p:cNvPr id="3" name="Footer Placeholder 2">
            <a:extLst>
              <a:ext uri="{FF2B5EF4-FFF2-40B4-BE49-F238E27FC236}">
                <a16:creationId xmlns:a16="http://schemas.microsoft.com/office/drawing/2014/main" id="{12ABB034-01EE-2012-106F-5FC5D194826D}"/>
              </a:ext>
            </a:extLst>
          </p:cNvPr>
          <p:cNvSpPr>
            <a:spLocks noGrp="1"/>
          </p:cNvSpPr>
          <p:nvPr>
            <p:ph type="ftr" sz="quarter" idx="4294967295"/>
          </p:nvPr>
        </p:nvSpPr>
        <p:spPr>
          <a:xfrm>
            <a:off x="2819400" y="6381179"/>
            <a:ext cx="3429000" cy="365125"/>
          </a:xfrm>
        </p:spPr>
        <p:txBody>
          <a:bodyPr/>
          <a:lstStyle/>
          <a:p>
            <a:r>
              <a:rPr lang="en-US" sz="1200" dirty="0"/>
              <a:t>Department of Computer Science and Engineering</a:t>
            </a:r>
            <a:endParaRPr lang="en-US" sz="1200" b="1" dirty="0"/>
          </a:p>
        </p:txBody>
      </p:sp>
    </p:spTree>
    <p:extLst>
      <p:ext uri="{BB962C8B-B14F-4D97-AF65-F5344CB8AC3E}">
        <p14:creationId xmlns:p14="http://schemas.microsoft.com/office/powerpoint/2010/main" val="2526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DF3B-CCB1-4769-B759-BAB65C5F7695}"/>
              </a:ext>
            </a:extLst>
          </p:cNvPr>
          <p:cNvSpPr>
            <a:spLocks noGrp="1"/>
          </p:cNvSpPr>
          <p:nvPr>
            <p:ph type="title"/>
          </p:nvPr>
        </p:nvSpPr>
        <p:spPr>
          <a:xfrm>
            <a:off x="609600" y="228600"/>
            <a:ext cx="8229600" cy="854075"/>
          </a:xfrm>
        </p:spPr>
        <p:txBody>
          <a:bodyPr>
            <a:normAutofit/>
          </a:bodyPr>
          <a:lstStyle/>
          <a:p>
            <a:r>
              <a:rPr lang="en-US" sz="3600" b="1" dirty="0">
                <a:solidFill>
                  <a:srgbClr val="C00000"/>
                </a:solidFill>
                <a:cs typeface="Arial" pitchFamily="34" charset="0"/>
              </a:rPr>
              <a:t>  Front-End Implementation</a:t>
            </a:r>
            <a:endParaRPr lang="en-IN" sz="3600" dirty="0"/>
          </a:p>
        </p:txBody>
      </p:sp>
      <p:sp>
        <p:nvSpPr>
          <p:cNvPr id="3" name="Content Placeholder 2">
            <a:extLst>
              <a:ext uri="{FF2B5EF4-FFF2-40B4-BE49-F238E27FC236}">
                <a16:creationId xmlns:a16="http://schemas.microsoft.com/office/drawing/2014/main" id="{148C9B57-DE89-4E88-B948-E8C1FB968481}"/>
              </a:ext>
            </a:extLst>
          </p:cNvPr>
          <p:cNvSpPr>
            <a:spLocks noGrp="1"/>
          </p:cNvSpPr>
          <p:nvPr>
            <p:ph idx="1"/>
          </p:nvPr>
        </p:nvSpPr>
        <p:spPr>
          <a:xfrm>
            <a:off x="-172948" y="1371600"/>
            <a:ext cx="8991600" cy="6629400"/>
          </a:xfrm>
        </p:spPr>
        <p:txBody>
          <a:bodyPr>
            <a:normAutofit/>
          </a:bodyPr>
          <a:lstStyle/>
          <a:p>
            <a:pPr marL="457200" lvl="1" indent="0">
              <a:lnSpc>
                <a:spcPct val="170000"/>
              </a:lnSpc>
              <a:buNone/>
            </a:pPr>
            <a:r>
              <a:rPr lang="en-US" sz="1900" b="1" dirty="0">
                <a:solidFill>
                  <a:srgbClr val="292929"/>
                </a:solidFill>
                <a:latin typeface="Times New Roman" panose="02020603050405020304" pitchFamily="18" charset="0"/>
                <a:cs typeface="Times New Roman" panose="02020603050405020304" pitchFamily="18" charset="0"/>
              </a:rPr>
              <a:t>React </a:t>
            </a:r>
            <a:r>
              <a:rPr lang="en-US" sz="1900" b="1" dirty="0" err="1">
                <a:solidFill>
                  <a:srgbClr val="292929"/>
                </a:solidFill>
                <a:latin typeface="Times New Roman" panose="02020603050405020304" pitchFamily="18" charset="0"/>
                <a:cs typeface="Times New Roman" panose="02020603050405020304" pitchFamily="18" charset="0"/>
              </a:rPr>
              <a:t>Js</a:t>
            </a:r>
            <a:r>
              <a:rPr lang="en-US" sz="1900" b="1" dirty="0">
                <a:solidFill>
                  <a:srgbClr val="292929"/>
                </a:solidFill>
                <a:latin typeface="Times New Roman" panose="02020603050405020304" pitchFamily="18" charset="0"/>
                <a:cs typeface="Times New Roman" panose="02020603050405020304" pitchFamily="18" charset="0"/>
              </a:rPr>
              <a:t>: </a:t>
            </a:r>
            <a:r>
              <a:rPr lang="en-US" sz="1900" dirty="0">
                <a:solidFill>
                  <a:srgbClr val="292929"/>
                </a:solidFill>
                <a:latin typeface="Times New Roman" panose="02020603050405020304" pitchFamily="18" charset="0"/>
                <a:cs typeface="Times New Roman" panose="02020603050405020304" pitchFamily="18" charset="0"/>
              </a:rPr>
              <a:t> CSS, Java Script, Node modules, Node </a:t>
            </a:r>
            <a:r>
              <a:rPr lang="en-US" sz="1900" dirty="0" err="1">
                <a:solidFill>
                  <a:srgbClr val="292929"/>
                </a:solidFill>
                <a:latin typeface="Times New Roman" panose="02020603050405020304" pitchFamily="18" charset="0"/>
                <a:cs typeface="Times New Roman" panose="02020603050405020304" pitchFamily="18" charset="0"/>
              </a:rPr>
              <a:t>Js</a:t>
            </a:r>
            <a:r>
              <a:rPr lang="en-US" sz="1900" dirty="0">
                <a:solidFill>
                  <a:srgbClr val="292929"/>
                </a:solidFill>
                <a:latin typeface="Times New Roman" panose="02020603050405020304" pitchFamily="18" charset="0"/>
                <a:cs typeface="Times New Roman" panose="02020603050405020304" pitchFamily="18" charset="0"/>
              </a:rPr>
              <a:t>, </a:t>
            </a:r>
          </a:p>
          <a:p>
            <a:pPr marL="457200" lvl="1" indent="0">
              <a:lnSpc>
                <a:spcPct val="170000"/>
              </a:lnSpc>
              <a:buNone/>
            </a:pPr>
            <a:r>
              <a:rPr lang="en-US" sz="1900" b="1" dirty="0">
                <a:solidFill>
                  <a:srgbClr val="292929"/>
                </a:solidFill>
                <a:latin typeface="Times New Roman" panose="02020603050405020304" pitchFamily="18" charset="0"/>
                <a:cs typeface="Times New Roman" panose="02020603050405020304" pitchFamily="18" charset="0"/>
              </a:rPr>
              <a:t>UI Design: </a:t>
            </a:r>
          </a:p>
          <a:p>
            <a:pPr marL="914400" lvl="1" indent="-457200" algn="just">
              <a:lnSpc>
                <a:spcPct val="150000"/>
              </a:lnSpc>
              <a:buAutoNum type="arabicPeriod"/>
            </a:pPr>
            <a:r>
              <a:rPr lang="en-US" sz="1900" b="1" dirty="0">
                <a:solidFill>
                  <a:srgbClr val="292929"/>
                </a:solidFill>
                <a:latin typeface="Times New Roman" panose="02020603050405020304" pitchFamily="18" charset="0"/>
                <a:cs typeface="Times New Roman" panose="02020603050405020304" pitchFamily="18" charset="0"/>
              </a:rPr>
              <a:t>Fraud Prediction Results:</a:t>
            </a:r>
            <a:r>
              <a:rPr lang="en-US" sz="1900" dirty="0">
                <a:solidFill>
                  <a:srgbClr val="292929"/>
                </a:solidFill>
                <a:latin typeface="Times New Roman" panose="02020603050405020304" pitchFamily="18" charset="0"/>
                <a:cs typeface="Times New Roman" panose="02020603050405020304" pitchFamily="18" charset="0"/>
              </a:rPr>
              <a:t> Dynamic display of fraud detection results with clear indications of whether a transaction is classified as fraudulent or legitimate.</a:t>
            </a:r>
          </a:p>
          <a:p>
            <a:pPr marL="914400" lvl="1" indent="-457200" algn="just">
              <a:lnSpc>
                <a:spcPct val="150000"/>
              </a:lnSpc>
              <a:buAutoNum type="arabicPeriod"/>
            </a:pPr>
            <a:r>
              <a:rPr lang="en-US" sz="1900" b="1" dirty="0">
                <a:solidFill>
                  <a:srgbClr val="292929"/>
                </a:solidFill>
                <a:latin typeface="Times New Roman" panose="02020603050405020304" pitchFamily="18" charset="0"/>
                <a:cs typeface="Times New Roman" panose="02020603050405020304" pitchFamily="18" charset="0"/>
              </a:rPr>
              <a:t>Transaction Input Form: </a:t>
            </a:r>
            <a:r>
              <a:rPr lang="en-US" sz="1900" dirty="0">
                <a:solidFill>
                  <a:srgbClr val="292929"/>
                </a:solidFill>
                <a:latin typeface="Times New Roman" panose="02020603050405020304" pitchFamily="18" charset="0"/>
                <a:cs typeface="Times New Roman" panose="02020603050405020304" pitchFamily="18" charset="0"/>
              </a:rPr>
              <a:t>An interactive form built using React.js, allowing users to input transaction details such as amount, time, and description for fraud analysis.</a:t>
            </a:r>
          </a:p>
          <a:p>
            <a:pPr marL="914400" lvl="1" indent="-457200" algn="just">
              <a:lnSpc>
                <a:spcPct val="150000"/>
              </a:lnSpc>
              <a:buAutoNum type="arabicPeriod"/>
            </a:pPr>
            <a:r>
              <a:rPr lang="en-IN" sz="1900" b="1" dirty="0">
                <a:latin typeface="Times New Roman" panose="02020603050405020304" pitchFamily="18" charset="0"/>
                <a:cs typeface="Times New Roman" panose="02020603050405020304" pitchFamily="18" charset="0"/>
              </a:rPr>
              <a:t>API Integration</a:t>
            </a:r>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React.js</a:t>
            </a:r>
            <a:r>
              <a:rPr lang="en-IN" sz="1900" dirty="0">
                <a:latin typeface="Times New Roman" panose="02020603050405020304" pitchFamily="18" charset="0"/>
                <a:cs typeface="Times New Roman" panose="02020603050405020304" pitchFamily="18" charset="0"/>
              </a:rPr>
              <a:t> uses the fetch API or </a:t>
            </a:r>
            <a:r>
              <a:rPr lang="en-IN" sz="1900" dirty="0" err="1">
                <a:latin typeface="Times New Roman" panose="02020603050405020304" pitchFamily="18" charset="0"/>
                <a:cs typeface="Times New Roman" panose="02020603050405020304" pitchFamily="18" charset="0"/>
              </a:rPr>
              <a:t>Axios</a:t>
            </a:r>
            <a:r>
              <a:rPr lang="en-IN" sz="1900" dirty="0">
                <a:latin typeface="Times New Roman" panose="02020603050405020304" pitchFamily="18" charset="0"/>
                <a:cs typeface="Times New Roman" panose="02020603050405020304" pitchFamily="18" charset="0"/>
              </a:rPr>
              <a:t> to communicate with the </a:t>
            </a:r>
            <a:r>
              <a:rPr lang="en-IN" sz="1900" b="1" dirty="0" err="1">
                <a:latin typeface="Times New Roman" panose="02020603050405020304" pitchFamily="18" charset="0"/>
                <a:cs typeface="Times New Roman" panose="02020603050405020304" pitchFamily="18" charset="0"/>
              </a:rPr>
              <a:t>FastAPI</a:t>
            </a:r>
            <a:r>
              <a:rPr lang="en-IN" sz="1900" dirty="0">
                <a:latin typeface="Times New Roman" panose="02020603050405020304" pitchFamily="18" charset="0"/>
                <a:cs typeface="Times New Roman" panose="02020603050405020304" pitchFamily="18" charset="0"/>
              </a:rPr>
              <a:t> backend, handling tasks like transaction submissions, retrieving fraud detection predictions, and managing user notification preferences</a:t>
            </a:r>
            <a:r>
              <a:rPr lang="en-IN" sz="1800" dirty="0">
                <a:latin typeface="Times New Roman" panose="02020603050405020304" pitchFamily="18" charset="0"/>
                <a:cs typeface="Times New Roman" panose="02020603050405020304" pitchFamily="18" charset="0"/>
              </a:rPr>
              <a:t>.</a:t>
            </a:r>
            <a:endParaRPr lang="en-US" sz="1800" dirty="0">
              <a:solidFill>
                <a:srgbClr val="292929"/>
              </a:solidFill>
              <a:latin typeface="Times New Roman" panose="02020603050405020304" pitchFamily="18" charset="0"/>
              <a:cs typeface="Times New Roman" panose="02020603050405020304" pitchFamily="18" charset="0"/>
            </a:endParaRPr>
          </a:p>
          <a:p>
            <a:pPr lvl="2">
              <a:lnSpc>
                <a:spcPct val="170000"/>
              </a:lnSpc>
            </a:pPr>
            <a:endParaRPr lang="en-US" sz="2800" dirty="0">
              <a:solidFill>
                <a:srgbClr val="292929"/>
              </a:solidFill>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2FBD52CA-C05E-4ED0-93ED-B6BCCCB2912B}"/>
              </a:ext>
            </a:extLst>
          </p:cNvPr>
          <p:cNvSpPr>
            <a:spLocks noGrp="1"/>
          </p:cNvSpPr>
          <p:nvPr>
            <p:ph type="dt" sz="half" idx="10"/>
          </p:nvPr>
        </p:nvSpPr>
        <p:spPr/>
        <p:txBody>
          <a:bodyPr/>
          <a:lstStyle/>
          <a:p>
            <a:fld id="{E2232292-ECE0-431B-8F66-CC00D08E802A}" type="datetime3">
              <a:rPr lang="en-US" smtClean="0"/>
              <a:t>5 October 2024</a:t>
            </a:fld>
            <a:endParaRPr lang="en-US" dirty="0"/>
          </a:p>
        </p:txBody>
      </p:sp>
      <p:sp>
        <p:nvSpPr>
          <p:cNvPr id="6" name="Slide Number Placeholder 5">
            <a:extLst>
              <a:ext uri="{FF2B5EF4-FFF2-40B4-BE49-F238E27FC236}">
                <a16:creationId xmlns:a16="http://schemas.microsoft.com/office/drawing/2014/main" id="{BDEBEDBC-8F67-4FF3-B903-352BC604FE11}"/>
              </a:ext>
            </a:extLst>
          </p:cNvPr>
          <p:cNvSpPr>
            <a:spLocks noGrp="1"/>
          </p:cNvSpPr>
          <p:nvPr>
            <p:ph type="sldNum" sz="quarter" idx="12"/>
          </p:nvPr>
        </p:nvSpPr>
        <p:spPr/>
        <p:txBody>
          <a:bodyPr/>
          <a:lstStyle/>
          <a:p>
            <a:fld id="{7B28076C-CE04-4A00-BFAA-A90EA8355859}" type="slidenum">
              <a:rPr lang="en-US" smtClean="0"/>
              <a:pPr/>
              <a:t>7</a:t>
            </a:fld>
            <a:endParaRPr lang="en-US" dirty="0"/>
          </a:p>
        </p:txBody>
      </p:sp>
      <p:sp>
        <p:nvSpPr>
          <p:cNvPr id="7" name="Footer Placeholder 6">
            <a:extLst>
              <a:ext uri="{FF2B5EF4-FFF2-40B4-BE49-F238E27FC236}">
                <a16:creationId xmlns:a16="http://schemas.microsoft.com/office/drawing/2014/main" id="{824B5E61-14AB-CC11-DFAB-854743EEA805}"/>
              </a:ext>
            </a:extLst>
          </p:cNvPr>
          <p:cNvSpPr>
            <a:spLocks noGrp="1"/>
          </p:cNvSpPr>
          <p:nvPr>
            <p:ph type="ftr" sz="quarter" idx="4294967295"/>
          </p:nvPr>
        </p:nvSpPr>
        <p:spPr>
          <a:xfrm>
            <a:off x="3009900" y="6356350"/>
            <a:ext cx="3429000" cy="365125"/>
          </a:xfrm>
        </p:spPr>
        <p:txBody>
          <a:bodyPr/>
          <a:lstStyle/>
          <a:p>
            <a:r>
              <a:rPr lang="en-US" sz="1200" dirty="0"/>
              <a:t>Department of Computer Science and Engineering</a:t>
            </a:r>
            <a:endParaRPr lang="en-US" sz="1200" b="1" dirty="0"/>
          </a:p>
        </p:txBody>
      </p:sp>
    </p:spTree>
    <p:extLst>
      <p:ext uri="{BB962C8B-B14F-4D97-AF65-F5344CB8AC3E}">
        <p14:creationId xmlns:p14="http://schemas.microsoft.com/office/powerpoint/2010/main" val="36982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E070-4E03-4253-AAB0-7FC6861223F1}"/>
              </a:ext>
            </a:extLst>
          </p:cNvPr>
          <p:cNvSpPr>
            <a:spLocks noGrp="1"/>
          </p:cNvSpPr>
          <p:nvPr>
            <p:ph type="title"/>
          </p:nvPr>
        </p:nvSpPr>
        <p:spPr>
          <a:xfrm>
            <a:off x="298940" y="228600"/>
            <a:ext cx="8229600" cy="806449"/>
          </a:xfrm>
        </p:spPr>
        <p:txBody>
          <a:bodyPr>
            <a:normAutofit/>
          </a:bodyPr>
          <a:lstStyle/>
          <a:p>
            <a:r>
              <a:rPr lang="en-US" sz="3600" b="1" dirty="0">
                <a:solidFill>
                  <a:srgbClr val="C00000"/>
                </a:solidFill>
                <a:cs typeface="Arial" pitchFamily="34" charset="0"/>
              </a:rPr>
              <a:t>Back-End Implementation</a:t>
            </a:r>
            <a:endParaRPr lang="en-IN" sz="3600" dirty="0"/>
          </a:p>
        </p:txBody>
      </p:sp>
      <p:sp>
        <p:nvSpPr>
          <p:cNvPr id="3" name="Content Placeholder 2">
            <a:extLst>
              <a:ext uri="{FF2B5EF4-FFF2-40B4-BE49-F238E27FC236}">
                <a16:creationId xmlns:a16="http://schemas.microsoft.com/office/drawing/2014/main" id="{735CA8CB-7E9D-4408-91D4-A02B97D4982D}"/>
              </a:ext>
            </a:extLst>
          </p:cNvPr>
          <p:cNvSpPr>
            <a:spLocks noGrp="1"/>
          </p:cNvSpPr>
          <p:nvPr>
            <p:ph idx="1"/>
          </p:nvPr>
        </p:nvSpPr>
        <p:spPr>
          <a:xfrm>
            <a:off x="298940" y="1219200"/>
            <a:ext cx="8654359" cy="5137150"/>
          </a:xfrm>
        </p:spPr>
        <p:txBody>
          <a:bodyPr>
            <a:noAutofit/>
          </a:bodyPr>
          <a:lstStyle/>
          <a:p>
            <a:r>
              <a:rPr lang="en-IN" sz="2000" b="1" dirty="0">
                <a:latin typeface="Times New Roman" panose="02020603050405020304" pitchFamily="18" charset="0"/>
                <a:cs typeface="Times New Roman" panose="02020603050405020304" pitchFamily="18" charset="0"/>
              </a:rPr>
              <a:t>Backend Framework:</a:t>
            </a:r>
            <a:r>
              <a:rPr lang="en-IN" sz="2000" dirty="0">
                <a:latin typeface="Times New Roman" panose="02020603050405020304" pitchFamily="18" charset="0"/>
                <a:cs typeface="Times New Roman" panose="02020603050405020304" pitchFamily="18" charset="0"/>
              </a:rPr>
              <a:t> Python with </a:t>
            </a:r>
            <a:r>
              <a:rPr lang="en-IN" sz="2000" dirty="0" err="1">
                <a:latin typeface="Times New Roman" panose="02020603050405020304" pitchFamily="18" charset="0"/>
                <a:cs typeface="Times New Roman" panose="02020603050405020304" pitchFamily="18" charset="0"/>
              </a:rPr>
              <a:t>FastAPI</a:t>
            </a:r>
            <a:r>
              <a:rPr lang="en-IN" sz="2000" dirty="0">
                <a:latin typeface="Times New Roman" panose="02020603050405020304" pitchFamily="18" charset="0"/>
                <a:cs typeface="Times New Roman" panose="02020603050405020304" pitchFamily="18" charset="0"/>
              </a:rPr>
              <a:t> for handling fraud detection requests and connecting to the Logistic Regression model for transaction classification.</a:t>
            </a:r>
          </a:p>
          <a:p>
            <a:r>
              <a:rPr lang="en-IN" sz="2000" b="1" dirty="0">
                <a:latin typeface="Times New Roman" panose="02020603050405020304" pitchFamily="18" charset="0"/>
                <a:cs typeface="Times New Roman" panose="02020603050405020304" pitchFamily="18" charset="0"/>
              </a:rPr>
              <a:t>Fraud Detection Model:</a:t>
            </a:r>
            <a:r>
              <a:rPr lang="en-IN" sz="2000" dirty="0">
                <a:latin typeface="Times New Roman" panose="02020603050405020304" pitchFamily="18" charset="0"/>
                <a:cs typeface="Times New Roman" panose="02020603050405020304" pitchFamily="18" charset="0"/>
              </a:rPr>
              <a:t> Logistic Regression model integrated into </a:t>
            </a:r>
            <a:r>
              <a:rPr lang="en-IN" sz="2000" dirty="0" err="1">
                <a:latin typeface="Times New Roman" panose="02020603050405020304" pitchFamily="18" charset="0"/>
                <a:cs typeface="Times New Roman" panose="02020603050405020304" pitchFamily="18" charset="0"/>
              </a:rPr>
              <a:t>FastAPI</a:t>
            </a:r>
            <a:r>
              <a:rPr lang="en-IN" sz="2000" dirty="0">
                <a:latin typeface="Times New Roman" panose="02020603050405020304" pitchFamily="18" charset="0"/>
                <a:cs typeface="Times New Roman" panose="02020603050405020304" pitchFamily="18" charset="0"/>
              </a:rPr>
              <a:t> to predict fraudulent transactions based on input data.</a:t>
            </a:r>
          </a:p>
          <a:p>
            <a:r>
              <a:rPr lang="en-IN" sz="2000" b="1" dirty="0">
                <a:latin typeface="Times New Roman" panose="02020603050405020304" pitchFamily="18" charset="0"/>
                <a:cs typeface="Times New Roman" panose="02020603050405020304" pitchFamily="18" charset="0"/>
              </a:rPr>
              <a:t>Real-Time Transaction Monitoring: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FastAPI</a:t>
            </a:r>
            <a:r>
              <a:rPr lang="en-IN" sz="2000" dirty="0">
                <a:latin typeface="Times New Roman" panose="02020603050405020304" pitchFamily="18" charset="0"/>
                <a:cs typeface="Times New Roman" panose="02020603050405020304" pitchFamily="18" charset="0"/>
              </a:rPr>
              <a:t> routes handle CRUD operations for transaction records, allowing real-time fraud detection and tracking.</a:t>
            </a:r>
          </a:p>
          <a:p>
            <a:r>
              <a:rPr lang="en-IN" sz="2000" b="1" dirty="0">
                <a:latin typeface="Times New Roman" panose="02020603050405020304" pitchFamily="18" charset="0"/>
                <a:cs typeface="Times New Roman" panose="02020603050405020304" pitchFamily="18" charset="0"/>
              </a:rPr>
              <a:t>Data Analysis:</a:t>
            </a:r>
            <a:r>
              <a:rPr lang="en-IN" sz="2000" dirty="0">
                <a:latin typeface="Times New Roman" panose="02020603050405020304" pitchFamily="18" charset="0"/>
                <a:cs typeface="Times New Roman" panose="02020603050405020304" pitchFamily="18" charset="0"/>
              </a:rPr>
              <a:t> Provides insights into fraud trends and statistics, helping identify patterns in fraudulent activities.</a:t>
            </a:r>
          </a:p>
          <a:p>
            <a:r>
              <a:rPr lang="en-US" sz="2000" b="1" dirty="0"/>
              <a:t>Real-Time Transaction Monitoring:</a:t>
            </a:r>
            <a:r>
              <a:rPr lang="en-US" sz="2000" dirty="0"/>
              <a:t> </a:t>
            </a:r>
            <a:r>
              <a:rPr lang="en-US" sz="2000" dirty="0" err="1"/>
              <a:t>FastAPI</a:t>
            </a:r>
            <a:r>
              <a:rPr lang="en-US" sz="2000" dirty="0"/>
              <a:t> routes handle CRUD operations for transaction records, allowing real-time fraud detection and tracking.</a:t>
            </a:r>
          </a:p>
          <a:p>
            <a:r>
              <a:rPr lang="en-US" sz="2000" b="1" dirty="0"/>
              <a:t>User Authentication and Authorization:</a:t>
            </a:r>
            <a:r>
              <a:rPr lang="en-US" sz="2000" dirty="0"/>
              <a:t> Secure user login system with token-based authentication to ensure only authorized users can access transaction records and perform actions.</a:t>
            </a:r>
          </a:p>
          <a:p>
            <a:endParaRPr lang="en-IN" sz="2000" dirty="0">
              <a:latin typeface="Times New Roman" panose="02020603050405020304" pitchFamily="18" charset="0"/>
              <a:cs typeface="Times New Roman" panose="02020603050405020304" pitchFamily="18" charset="0"/>
            </a:endParaRPr>
          </a:p>
          <a:p>
            <a:pPr marL="0" indent="0">
              <a:buNone/>
            </a:pPr>
            <a:endParaRPr lang="en-IN" sz="1200" dirty="0"/>
          </a:p>
        </p:txBody>
      </p:sp>
      <p:sp>
        <p:nvSpPr>
          <p:cNvPr id="4" name="Date Placeholder 3">
            <a:extLst>
              <a:ext uri="{FF2B5EF4-FFF2-40B4-BE49-F238E27FC236}">
                <a16:creationId xmlns:a16="http://schemas.microsoft.com/office/drawing/2014/main" id="{CB48C24B-E153-4BF5-8CBD-FA822331E4A8}"/>
              </a:ext>
            </a:extLst>
          </p:cNvPr>
          <p:cNvSpPr>
            <a:spLocks noGrp="1"/>
          </p:cNvSpPr>
          <p:nvPr>
            <p:ph type="dt" sz="half" idx="10"/>
          </p:nvPr>
        </p:nvSpPr>
        <p:spPr/>
        <p:txBody>
          <a:bodyPr/>
          <a:lstStyle/>
          <a:p>
            <a:fld id="{8D4ACDA3-B70A-4ED5-8B00-C299AEC5364E}" type="datetime3">
              <a:rPr lang="en-US" smtClean="0"/>
              <a:t>5 October 2024</a:t>
            </a:fld>
            <a:endParaRPr lang="en-US"/>
          </a:p>
        </p:txBody>
      </p:sp>
      <p:sp>
        <p:nvSpPr>
          <p:cNvPr id="6" name="Slide Number Placeholder 5">
            <a:extLst>
              <a:ext uri="{FF2B5EF4-FFF2-40B4-BE49-F238E27FC236}">
                <a16:creationId xmlns:a16="http://schemas.microsoft.com/office/drawing/2014/main" id="{30B86D35-F971-40BC-B385-31D14C562CF7}"/>
              </a:ext>
            </a:extLst>
          </p:cNvPr>
          <p:cNvSpPr>
            <a:spLocks noGrp="1"/>
          </p:cNvSpPr>
          <p:nvPr>
            <p:ph type="sldNum" sz="quarter" idx="12"/>
          </p:nvPr>
        </p:nvSpPr>
        <p:spPr/>
        <p:txBody>
          <a:bodyPr/>
          <a:lstStyle/>
          <a:p>
            <a:fld id="{7B28076C-CE04-4A00-BFAA-A90EA8355859}" type="slidenum">
              <a:rPr lang="en-US" smtClean="0"/>
              <a:pPr/>
              <a:t>8</a:t>
            </a:fld>
            <a:endParaRPr lang="en-US"/>
          </a:p>
        </p:txBody>
      </p:sp>
      <p:sp>
        <p:nvSpPr>
          <p:cNvPr id="7" name="Footer Placeholder 6">
            <a:extLst>
              <a:ext uri="{FF2B5EF4-FFF2-40B4-BE49-F238E27FC236}">
                <a16:creationId xmlns:a16="http://schemas.microsoft.com/office/drawing/2014/main" id="{06FD63E7-5ECC-0A5E-1DFE-140A7ECEFC70}"/>
              </a:ext>
            </a:extLst>
          </p:cNvPr>
          <p:cNvSpPr>
            <a:spLocks noGrp="1"/>
          </p:cNvSpPr>
          <p:nvPr>
            <p:ph type="ftr" sz="quarter" idx="4294967295"/>
          </p:nvPr>
        </p:nvSpPr>
        <p:spPr>
          <a:xfrm>
            <a:off x="2911619" y="6446837"/>
            <a:ext cx="3429000" cy="365125"/>
          </a:xfrm>
        </p:spPr>
        <p:txBody>
          <a:bodyPr/>
          <a:lstStyle/>
          <a:p>
            <a:r>
              <a:rPr lang="en-US" sz="1200" dirty="0"/>
              <a:t>Department of Computer Science and Engineering</a:t>
            </a:r>
            <a:endParaRPr lang="en-US" sz="1200" b="1" dirty="0"/>
          </a:p>
        </p:txBody>
      </p:sp>
    </p:spTree>
    <p:extLst>
      <p:ext uri="{BB962C8B-B14F-4D97-AF65-F5344CB8AC3E}">
        <p14:creationId xmlns:p14="http://schemas.microsoft.com/office/powerpoint/2010/main" val="128510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0885E8-0A0F-4540-B8F3-17E0B3611BF8}" type="datetime3">
              <a:rPr lang="en-US" smtClean="0"/>
              <a:t>5 October 2024</a:t>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latin typeface="Arial" pitchFamily="34" charset="0"/>
                <a:cs typeface="Arial" pitchFamily="34" charset="0"/>
              </a:rPr>
              <a:t>       </a:t>
            </a:r>
            <a:r>
              <a:rPr lang="en-US" sz="4000" b="1" dirty="0">
                <a:solidFill>
                  <a:srgbClr val="C00000"/>
                </a:solidFill>
                <a:cs typeface="Arial" pitchFamily="34" charset="0"/>
              </a:rPr>
              <a:t>CONCLUSION &amp; FUTURE WORK</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3" name="Footer Placeholder 2">
            <a:extLst>
              <a:ext uri="{FF2B5EF4-FFF2-40B4-BE49-F238E27FC236}">
                <a16:creationId xmlns:a16="http://schemas.microsoft.com/office/drawing/2014/main" id="{0063A858-9A09-75E4-083D-37964AB27CAF}"/>
              </a:ext>
            </a:extLst>
          </p:cNvPr>
          <p:cNvSpPr>
            <a:spLocks noGrp="1"/>
          </p:cNvSpPr>
          <p:nvPr>
            <p:ph type="ftr" sz="quarter" idx="4294967295"/>
          </p:nvPr>
        </p:nvSpPr>
        <p:spPr>
          <a:xfrm>
            <a:off x="2879761" y="6391453"/>
            <a:ext cx="3429000" cy="365125"/>
          </a:xfrm>
        </p:spPr>
        <p:txBody>
          <a:bodyPr/>
          <a:lstStyle/>
          <a:p>
            <a:r>
              <a:rPr lang="en-US" sz="1200" dirty="0"/>
              <a:t>Department of Computer Science and Engineering</a:t>
            </a:r>
            <a:endParaRPr lang="en-US" sz="1200" b="1" dirty="0"/>
          </a:p>
        </p:txBody>
      </p:sp>
      <p:sp>
        <p:nvSpPr>
          <p:cNvPr id="2" name="Content Placeholder 1">
            <a:extLst>
              <a:ext uri="{FF2B5EF4-FFF2-40B4-BE49-F238E27FC236}">
                <a16:creationId xmlns:a16="http://schemas.microsoft.com/office/drawing/2014/main" id="{A2C8B1E2-EDD4-6594-4012-BAAA8173C66D}"/>
              </a:ext>
            </a:extLst>
          </p:cNvPr>
          <p:cNvSpPr>
            <a:spLocks noGrp="1" noChangeArrowheads="1"/>
          </p:cNvSpPr>
          <p:nvPr>
            <p:ph idx="1"/>
          </p:nvPr>
        </p:nvSpPr>
        <p:spPr bwMode="auto">
          <a:xfrm>
            <a:off x="457200" y="1366639"/>
            <a:ext cx="8153399"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C00000"/>
                </a:solidFill>
                <a:effectLst/>
                <a:latin typeface="Arial" panose="020B0604020202020204" pitchFamily="34" charset="0"/>
              </a:rPr>
              <a:t>Conclusion:</a:t>
            </a:r>
            <a:endParaRPr lang="en-US" altLang="en-US" sz="1800" dirty="0">
              <a:solidFill>
                <a:srgbClr val="C00000"/>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sz="2000" dirty="0"/>
              <a:t>This project presents an online credit card fraud detection system that facilitates real-time transaction monitoring, and provides comprehensive fraud data analysis. Developed using Python, </a:t>
            </a:r>
            <a:r>
              <a:rPr lang="en-US" sz="2000" dirty="0" err="1"/>
              <a:t>FastAPI</a:t>
            </a:r>
            <a:r>
              <a:rPr lang="en-US" sz="2000" dirty="0"/>
              <a:t>, and Logistic Regression, the application ensures efficient fraud detection while prioritizing user data security and accuracy in prediction.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C00000"/>
                </a:solidFill>
                <a:effectLst/>
                <a:latin typeface="Arial" panose="020B0604020202020204" pitchFamily="34" charset="0"/>
              </a:rPr>
              <a:t>Future Work: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Database Integration: </a:t>
            </a:r>
            <a:r>
              <a:rPr kumimoji="0" lang="en-US" altLang="en-US" sz="2000" i="0" u="none" strike="noStrike" cap="none" normalizeH="0" baseline="0" dirty="0">
                <a:ln>
                  <a:noFill/>
                </a:ln>
                <a:solidFill>
                  <a:schemeClr val="tx1"/>
                </a:solidFill>
                <a:effectLst/>
                <a:latin typeface="Arial" panose="020B0604020202020204" pitchFamily="34" charset="0"/>
              </a:rPr>
              <a:t>Implement a database (SQLite/MySQL) to store user details, transaction history, and fraud detection outcomes.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Chatbot:</a:t>
            </a:r>
            <a:r>
              <a:rPr kumimoji="0" lang="en-US" altLang="en-US" sz="2000" i="0" u="none" strike="noStrike" cap="none" normalizeH="0" baseline="0" dirty="0">
                <a:ln>
                  <a:noFill/>
                </a:ln>
                <a:solidFill>
                  <a:schemeClr val="tx1"/>
                </a:solidFill>
                <a:effectLst/>
                <a:latin typeface="Arial" panose="020B0604020202020204" pitchFamily="34" charset="0"/>
              </a:rPr>
              <a:t> Add a chatbot to help users check transaction statuses and provide fraud-related assistance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a:t>
            </a:r>
            <a:r>
              <a:rPr kumimoji="0" lang="en-US" altLang="en-US" sz="2000" b="1" i="0" u="none" strike="noStrike" cap="none" normalizeH="0" baseline="0" dirty="0">
                <a:ln>
                  <a:noFill/>
                </a:ln>
                <a:solidFill>
                  <a:schemeClr val="tx1"/>
                </a:solidFill>
                <a:effectLst/>
                <a:latin typeface="Arial" panose="020B0604020202020204" pitchFamily="34" charset="0"/>
              </a:rPr>
              <a:t>Mobile App: </a:t>
            </a:r>
            <a:r>
              <a:rPr kumimoji="0" lang="en-US" altLang="en-US" sz="2000" i="0" u="none" strike="noStrike" cap="none" normalizeH="0" baseline="0" dirty="0">
                <a:ln>
                  <a:noFill/>
                </a:ln>
                <a:solidFill>
                  <a:schemeClr val="tx1"/>
                </a:solidFill>
                <a:effectLst/>
                <a:latin typeface="Arial" panose="020B0604020202020204" pitchFamily="34" charset="0"/>
              </a:rPr>
              <a:t>Develop a mobile app for real-time fraud monitoring and alerts.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Email Notifications: </a:t>
            </a:r>
            <a:r>
              <a:rPr kumimoji="0" lang="en-US" altLang="en-US" sz="2000" i="0" u="none" strike="noStrike" cap="none" normalizeH="0" baseline="0" dirty="0">
                <a:ln>
                  <a:noFill/>
                </a:ln>
                <a:solidFill>
                  <a:schemeClr val="tx1"/>
                </a:solidFill>
                <a:effectLst/>
                <a:latin typeface="Arial" panose="020B0604020202020204" pitchFamily="34" charset="0"/>
              </a:rPr>
              <a:t>Set up an email notification system to alert users of suspicious transactions.</a:t>
            </a:r>
          </a:p>
        </p:txBody>
      </p:sp>
    </p:spTree>
    <p:extLst>
      <p:ext uri="{BB962C8B-B14F-4D97-AF65-F5344CB8AC3E}">
        <p14:creationId xmlns:p14="http://schemas.microsoft.com/office/powerpoint/2010/main" val="54284588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TotalTime>
  <Words>1196</Words>
  <Application>Microsoft Office PowerPoint</Application>
  <PresentationFormat>On-screen Show (4:3)</PresentationFormat>
  <Paragraphs>108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 Narrow</vt:lpstr>
      <vt:lpstr>Arial</vt:lpstr>
      <vt:lpstr>Calibri</vt:lpstr>
      <vt:lpstr>Times New Roman</vt:lpstr>
      <vt:lpstr>Custom Design</vt:lpstr>
      <vt:lpstr>PowerPoint Presentation</vt:lpstr>
      <vt:lpstr>                PRESENTATION OUTLINE</vt:lpstr>
      <vt:lpstr>ABSTRACT</vt:lpstr>
      <vt:lpstr>                           OBJECTIVES</vt:lpstr>
      <vt:lpstr>                  SYSTEM ARCHITECTURE</vt:lpstr>
      <vt:lpstr>HARDWARE AND SOFTWARE REQUIREMENTS</vt:lpstr>
      <vt:lpstr>  Front-End Implementation</vt:lpstr>
      <vt:lpstr>Back-End Implementation</vt:lpstr>
      <vt:lpstr>        CONCLUSION &amp; FUTURE WORK </vt:lpstr>
      <vt:lpstr>REFERENCES</vt:lpstr>
      <vt:lpstr>PowerPoint Presentation</vt:lpstr>
      <vt:lpstr>PREDICTIVE MODELING FOR CREDIT CARD FRAUD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R.Sathya Bama</dc:creator>
  <cp:lastModifiedBy>swethaa mani</cp:lastModifiedBy>
  <cp:revision>155</cp:revision>
  <dcterms:created xsi:type="dcterms:W3CDTF">2019-11-06T07:48:53Z</dcterms:created>
  <dcterms:modified xsi:type="dcterms:W3CDTF">2024-10-05T16:05:16Z</dcterms:modified>
</cp:coreProperties>
</file>