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78" r:id="rId2"/>
    <p:sldId id="272" r:id="rId3"/>
    <p:sldId id="273" r:id="rId4"/>
    <p:sldId id="274" r:id="rId5"/>
    <p:sldId id="275" r:id="rId6"/>
    <p:sldId id="276" r:id="rId7"/>
    <p:sldId id="270" r:id="rId8"/>
    <p:sldId id="271" r:id="rId9"/>
    <p:sldId id="277" r:id="rId10"/>
    <p:sldId id="286" r:id="rId11"/>
    <p:sldId id="287" r:id="rId12"/>
    <p:sldId id="279" r:id="rId13"/>
    <p:sldId id="280" r:id="rId14"/>
    <p:sldId id="282" r:id="rId15"/>
    <p:sldId id="283" r:id="rId16"/>
    <p:sldId id="284" r:id="rId17"/>
    <p:sldId id="264" r:id="rId18"/>
    <p:sldId id="265" r:id="rId19"/>
    <p:sldId id="266" r:id="rId20"/>
    <p:sldId id="267" r:id="rId21"/>
    <p:sldId id="269" r:id="rId22"/>
    <p:sldId id="285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EFDF8"/>
    <a:srgbClr val="FBF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1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6301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0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948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66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35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8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9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7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6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1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6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D5FB4-2115-4B56-9A81-48967C59654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1/ref/templates/builtins/#built-in-filter-referen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D498-5956-45CA-A6CB-738745017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5161-92E0-4271-97A4-C2E7DE103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93160"/>
            <a:ext cx="7766936" cy="21366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Installation</a:t>
            </a:r>
          </a:p>
          <a:p>
            <a:pPr algn="l"/>
            <a:r>
              <a:rPr lang="en-US" dirty="0"/>
              <a:t>Settings Module</a:t>
            </a:r>
          </a:p>
          <a:p>
            <a:pPr algn="l"/>
            <a:r>
              <a:rPr lang="en-US" dirty="0"/>
              <a:t>Requests and Response</a:t>
            </a:r>
          </a:p>
          <a:p>
            <a:pPr algn="l"/>
            <a:r>
              <a:rPr lang="en-US" dirty="0"/>
              <a:t>Running development server</a:t>
            </a:r>
          </a:p>
          <a:p>
            <a:pPr algn="l"/>
            <a:r>
              <a:rPr lang="en-US" dirty="0"/>
              <a:t>Django admin site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2869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23EC-2506-4D6B-B3A9-C3A5671C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1735252"/>
            <a:ext cx="3201366" cy="3387497"/>
          </a:xfrm>
        </p:spPr>
        <p:txBody>
          <a:bodyPr anchor="ctr">
            <a:normAutofit/>
          </a:bodyPr>
          <a:lstStyle/>
          <a:p>
            <a:pPr algn="r"/>
            <a:r>
              <a:rPr lang="en-US" sz="3800" b="1" dirty="0">
                <a:solidFill>
                  <a:schemeClr val="tx1"/>
                </a:solidFill>
              </a:rPr>
              <a:t>Templates</a:t>
            </a:r>
            <a:br>
              <a:rPr lang="en-US" sz="3800" b="1" dirty="0">
                <a:solidFill>
                  <a:schemeClr val="tx1"/>
                </a:solidFill>
              </a:rPr>
            </a:br>
            <a:r>
              <a:rPr lang="en-US" sz="3800" b="1" dirty="0">
                <a:solidFill>
                  <a:schemeClr val="tx1"/>
                </a:solidFill>
              </a:rPr>
              <a:t>Built-in tags and filters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E93B25-9C4F-4D5E-82A8-4CF1D0776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55977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For</a:t>
            </a:r>
          </a:p>
          <a:p>
            <a:r>
              <a:rPr lang="en-US" sz="2000" dirty="0"/>
              <a:t>If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Block</a:t>
            </a:r>
          </a:p>
          <a:p>
            <a:pPr marL="0" indent="0">
              <a:buNone/>
            </a:pPr>
            <a:r>
              <a:rPr lang="en-US" sz="2000" dirty="0"/>
              <a:t>{% block content %}</a:t>
            </a:r>
          </a:p>
          <a:p>
            <a:pPr marL="0" indent="0">
              <a:buNone/>
            </a:pPr>
            <a:r>
              <a:rPr lang="en-US" sz="2000" dirty="0"/>
              <a:t>{% </a:t>
            </a:r>
            <a:r>
              <a:rPr lang="en-US" sz="2000" dirty="0" err="1"/>
              <a:t>endblock</a:t>
            </a:r>
            <a:r>
              <a:rPr lang="en-US" sz="2000" dirty="0"/>
              <a:t> %}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Extends</a:t>
            </a:r>
          </a:p>
          <a:p>
            <a:pPr marL="0" indent="0">
              <a:buNone/>
            </a:pPr>
            <a:r>
              <a:rPr lang="en-US" sz="2000" dirty="0"/>
              <a:t>{% extends ‘backend/base.html’ %}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ABF86-D77E-4A53-9DF2-67A7E5017D01}"/>
              </a:ext>
            </a:extLst>
          </p:cNvPr>
          <p:cNvSpPr/>
          <p:nvPr/>
        </p:nvSpPr>
        <p:spPr>
          <a:xfrm>
            <a:off x="1832489" y="47131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9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23EC-2506-4D6B-B3A9-C3A5671C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1735252"/>
            <a:ext cx="3201366" cy="3387497"/>
          </a:xfrm>
        </p:spPr>
        <p:txBody>
          <a:bodyPr anchor="ctr">
            <a:normAutofit/>
          </a:bodyPr>
          <a:lstStyle/>
          <a:p>
            <a:pPr algn="r"/>
            <a:r>
              <a:rPr lang="en-US" sz="3800" b="1" dirty="0">
                <a:solidFill>
                  <a:schemeClr val="tx1"/>
                </a:solidFill>
              </a:rPr>
              <a:t>Templates</a:t>
            </a:r>
            <a:br>
              <a:rPr lang="en-US" sz="3800" b="1" dirty="0">
                <a:solidFill>
                  <a:schemeClr val="tx1"/>
                </a:solidFill>
              </a:rPr>
            </a:br>
            <a:r>
              <a:rPr lang="en-US" sz="3800" b="1" dirty="0">
                <a:solidFill>
                  <a:schemeClr val="tx1"/>
                </a:solidFill>
              </a:rPr>
              <a:t>Built-in tags and filters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E93B25-9C4F-4D5E-82A8-4CF1D0776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55977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Add</a:t>
            </a:r>
          </a:p>
          <a:p>
            <a:r>
              <a:rPr lang="en-US" sz="2000" dirty="0" err="1"/>
              <a:t>Capfirst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Additional Reference - </a:t>
            </a:r>
            <a:r>
              <a:rPr lang="en-US" sz="2000" dirty="0">
                <a:hlinkClick r:id="rId2"/>
              </a:rPr>
              <a:t>official doc</a:t>
            </a:r>
            <a:r>
              <a:rPr lang="en-US" sz="20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ABF86-D77E-4A53-9DF2-67A7E5017D01}"/>
              </a:ext>
            </a:extLst>
          </p:cNvPr>
          <p:cNvSpPr/>
          <p:nvPr/>
        </p:nvSpPr>
        <p:spPr>
          <a:xfrm>
            <a:off x="1832489" y="47131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1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D498-5956-45CA-A6CB-738745017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Models 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5161-92E0-4271-97A4-C2E7DE103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93160"/>
            <a:ext cx="7766936" cy="21366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Model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80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23EC-2506-4D6B-B3A9-C3A5671C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1735252"/>
            <a:ext cx="3201366" cy="3387497"/>
          </a:xfrm>
        </p:spPr>
        <p:txBody>
          <a:bodyPr anchor="ctr">
            <a:normAutofit/>
          </a:bodyPr>
          <a:lstStyle/>
          <a:p>
            <a:pPr algn="r"/>
            <a:r>
              <a:rPr lang="en-US" sz="3800" b="1" dirty="0">
                <a:solidFill>
                  <a:schemeClr val="tx1"/>
                </a:solidFill>
              </a:rPr>
              <a:t>Models Introduction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E93B25-9C4F-4D5E-82A8-4CF1D0776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55977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Sqlite3 download</a:t>
            </a:r>
          </a:p>
          <a:p>
            <a:r>
              <a:rPr lang="en-US" sz="2000" dirty="0"/>
              <a:t>View all the tables in sqlite3 </a:t>
            </a:r>
            <a:r>
              <a:rPr lang="en-US" sz="2000" dirty="0" err="1"/>
              <a:t>db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ABF86-D77E-4A53-9DF2-67A7E5017D01}"/>
              </a:ext>
            </a:extLst>
          </p:cNvPr>
          <p:cNvSpPr/>
          <p:nvPr/>
        </p:nvSpPr>
        <p:spPr>
          <a:xfrm>
            <a:off x="1832489" y="47131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885CB7-996B-4177-A0D8-604322B16FB7}"/>
              </a:ext>
            </a:extLst>
          </p:cNvPr>
          <p:cNvGrpSpPr/>
          <p:nvPr/>
        </p:nvGrpSpPr>
        <p:grpSpPr>
          <a:xfrm>
            <a:off x="4810259" y="3849916"/>
            <a:ext cx="7062795" cy="2268365"/>
            <a:chOff x="4810259" y="4317276"/>
            <a:chExt cx="7062795" cy="22683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213C37-B030-424F-A409-BFE5BD6ACC9A}"/>
                </a:ext>
              </a:extLst>
            </p:cNvPr>
            <p:cNvSpPr/>
            <p:nvPr/>
          </p:nvSpPr>
          <p:spPr>
            <a:xfrm>
              <a:off x="5940245" y="4317276"/>
              <a:ext cx="1573525" cy="707886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URLs</a:t>
              </a:r>
            </a:p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(urls.py)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DDBBE6-9A28-4F83-BB4F-C834459962CF}"/>
                </a:ext>
              </a:extLst>
            </p:cNvPr>
            <p:cNvSpPr/>
            <p:nvPr/>
          </p:nvSpPr>
          <p:spPr>
            <a:xfrm>
              <a:off x="8986328" y="4317276"/>
              <a:ext cx="1573525" cy="707886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View</a:t>
              </a:r>
            </a:p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(views.py)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07BEF0F-2733-4846-BD0B-9F328ABD1593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4810259" y="4671219"/>
              <a:ext cx="1129986" cy="153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B2B308-374E-4A6E-9272-74FFE1FB04FD}"/>
                </a:ext>
              </a:extLst>
            </p:cNvPr>
            <p:cNvSpPr txBox="1"/>
            <p:nvPr/>
          </p:nvSpPr>
          <p:spPr>
            <a:xfrm>
              <a:off x="4810259" y="4317276"/>
              <a:ext cx="10390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 request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052288-B252-4791-A0A4-060F05F6695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7513770" y="4671219"/>
              <a:ext cx="14725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2170BCD-AF60-4DBE-A202-6E8108E5E25C}"/>
                </a:ext>
              </a:extLst>
            </p:cNvPr>
            <p:cNvCxnSpPr>
              <a:cxnSpLocks/>
              <a:stCxn id="14" idx="3"/>
              <a:endCxn id="20" idx="3"/>
            </p:cNvCxnSpPr>
            <p:nvPr/>
          </p:nvCxnSpPr>
          <p:spPr>
            <a:xfrm>
              <a:off x="10559853" y="4671219"/>
              <a:ext cx="1313201" cy="14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9CCA46-0167-49BB-A713-82A2B4AC1D57}"/>
                </a:ext>
              </a:extLst>
            </p:cNvPr>
            <p:cNvSpPr txBox="1"/>
            <p:nvPr/>
          </p:nvSpPr>
          <p:spPr>
            <a:xfrm>
              <a:off x="7513770" y="4317276"/>
              <a:ext cx="15424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Forward request </a:t>
              </a:r>
            </a:p>
            <a:p>
              <a:endParaRPr lang="en-US" sz="1200" dirty="0"/>
            </a:p>
            <a:p>
              <a:r>
                <a:rPr lang="en-US" sz="1200" dirty="0"/>
                <a:t>to appropriate view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877478-ABD3-43AA-887B-C0F7112A2398}"/>
                </a:ext>
              </a:extLst>
            </p:cNvPr>
            <p:cNvSpPr txBox="1"/>
            <p:nvPr/>
          </p:nvSpPr>
          <p:spPr>
            <a:xfrm>
              <a:off x="10684908" y="4362847"/>
              <a:ext cx="1188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 response </a:t>
              </a:r>
            </a:p>
            <a:p>
              <a:endParaRPr lang="en-US" sz="1200" dirty="0"/>
            </a:p>
            <a:p>
              <a:r>
                <a:rPr lang="en-US" sz="1200" dirty="0"/>
                <a:t>(HTML)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2E5811-FD8F-4F66-A6D3-821290D6C49C}"/>
                </a:ext>
              </a:extLst>
            </p:cNvPr>
            <p:cNvSpPr/>
            <p:nvPr/>
          </p:nvSpPr>
          <p:spPr>
            <a:xfrm>
              <a:off x="8986328" y="5846977"/>
              <a:ext cx="1573525" cy="738664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Model</a:t>
              </a:r>
            </a:p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(models.py)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58D843-85B0-4C4A-9034-2CADF771C18D}"/>
                </a:ext>
              </a:extLst>
            </p:cNvPr>
            <p:cNvSpPr txBox="1"/>
            <p:nvPr/>
          </p:nvSpPr>
          <p:spPr>
            <a:xfrm>
              <a:off x="9774146" y="5289876"/>
              <a:ext cx="1821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Read / write data to DB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913599D-898B-4D96-BC7A-D44188821356}"/>
                </a:ext>
              </a:extLst>
            </p:cNvPr>
            <p:cNvCxnSpPr>
              <a:cxnSpLocks/>
              <a:stCxn id="21" idx="0"/>
              <a:endCxn id="14" idx="2"/>
            </p:cNvCxnSpPr>
            <p:nvPr/>
          </p:nvCxnSpPr>
          <p:spPr>
            <a:xfrm flipV="1">
              <a:off x="9773091" y="5025162"/>
              <a:ext cx="0" cy="821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29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23EC-2506-4D6B-B3A9-C3A5671C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1735252"/>
            <a:ext cx="3201366" cy="3387497"/>
          </a:xfrm>
        </p:spPr>
        <p:txBody>
          <a:bodyPr anchor="ctr">
            <a:normAutofit/>
          </a:bodyPr>
          <a:lstStyle/>
          <a:p>
            <a:pPr algn="r"/>
            <a:r>
              <a:rPr lang="en-US" sz="3800" b="1" dirty="0">
                <a:solidFill>
                  <a:schemeClr val="tx1"/>
                </a:solidFill>
              </a:rPr>
              <a:t>Models Introduction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E93B25-9C4F-4D5E-82A8-4CF1D0776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55977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Start an app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Edit members/models.py (as per next slide)</a:t>
            </a:r>
          </a:p>
          <a:p>
            <a:endParaRPr lang="en-US" sz="2000" dirty="0"/>
          </a:p>
          <a:p>
            <a:r>
              <a:rPr lang="en-US" sz="2000" dirty="0"/>
              <a:t>Edit gymsite/settings.py (as per next slide)</a:t>
            </a:r>
          </a:p>
          <a:p>
            <a:endParaRPr lang="en-US" sz="2000" dirty="0"/>
          </a:p>
          <a:p>
            <a:r>
              <a:rPr lang="en-US" sz="2000" dirty="0" err="1"/>
              <a:t>Makemigrations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Migrate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ABF86-D77E-4A53-9DF2-67A7E5017D01}"/>
              </a:ext>
            </a:extLst>
          </p:cNvPr>
          <p:cNvSpPr/>
          <p:nvPr/>
        </p:nvSpPr>
        <p:spPr>
          <a:xfrm>
            <a:off x="1832489" y="47131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9DA150-EA31-4C81-A07F-F17247E94281}"/>
              </a:ext>
            </a:extLst>
          </p:cNvPr>
          <p:cNvSpPr/>
          <p:nvPr/>
        </p:nvSpPr>
        <p:spPr>
          <a:xfrm>
            <a:off x="5274831" y="947599"/>
            <a:ext cx="4977578" cy="531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i="1" dirty="0">
                <a:latin typeface="Consolas" panose="020B0609020204030204" pitchFamily="49" charset="0"/>
              </a:rPr>
              <a:t>python manage.py </a:t>
            </a:r>
            <a:r>
              <a:rPr lang="en-US" i="1" dirty="0" err="1">
                <a:latin typeface="Consolas" panose="020B0609020204030204" pitchFamily="49" charset="0"/>
              </a:rPr>
              <a:t>startapp</a:t>
            </a:r>
            <a:r>
              <a:rPr lang="en-US" i="1" dirty="0">
                <a:latin typeface="Consolas" panose="020B0609020204030204" pitchFamily="49" charset="0"/>
              </a:rPr>
              <a:t> members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4253CC-FC82-44B6-8D07-4C6B94207E6F}"/>
              </a:ext>
            </a:extLst>
          </p:cNvPr>
          <p:cNvSpPr/>
          <p:nvPr/>
        </p:nvSpPr>
        <p:spPr>
          <a:xfrm>
            <a:off x="5274831" y="4030882"/>
            <a:ext cx="4977578" cy="531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i="1" dirty="0">
                <a:latin typeface="Consolas" panose="020B0609020204030204" pitchFamily="49" charset="0"/>
              </a:rPr>
              <a:t>python manage.py </a:t>
            </a:r>
            <a:r>
              <a:rPr lang="en-US" i="1" dirty="0" err="1">
                <a:latin typeface="Consolas" panose="020B0609020204030204" pitchFamily="49" charset="0"/>
              </a:rPr>
              <a:t>makemigrations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CDE70F-3863-4540-9CC6-CD9978A63751}"/>
              </a:ext>
            </a:extLst>
          </p:cNvPr>
          <p:cNvSpPr/>
          <p:nvPr/>
        </p:nvSpPr>
        <p:spPr>
          <a:xfrm>
            <a:off x="5274831" y="5246693"/>
            <a:ext cx="4977578" cy="531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i="1" dirty="0">
                <a:latin typeface="Consolas" panose="020B0609020204030204" pitchFamily="49" charset="0"/>
              </a:rPr>
              <a:t>python manage.py migrate</a:t>
            </a:r>
          </a:p>
        </p:txBody>
      </p:sp>
    </p:spTree>
    <p:extLst>
      <p:ext uri="{BB962C8B-B14F-4D97-AF65-F5344CB8AC3E}">
        <p14:creationId xmlns:p14="http://schemas.microsoft.com/office/powerpoint/2010/main" val="340868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23EC-2506-4D6B-B3A9-C3A5671C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1735252"/>
            <a:ext cx="3201366" cy="3387497"/>
          </a:xfrm>
        </p:spPr>
        <p:txBody>
          <a:bodyPr anchor="ctr">
            <a:normAutofit/>
          </a:bodyPr>
          <a:lstStyle/>
          <a:p>
            <a:pPr algn="r"/>
            <a:r>
              <a:rPr lang="en-US" sz="3800" b="1" dirty="0">
                <a:solidFill>
                  <a:schemeClr val="tx1"/>
                </a:solidFill>
              </a:rPr>
              <a:t>Models 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ABF86-D77E-4A53-9DF2-67A7E5017D01}"/>
              </a:ext>
            </a:extLst>
          </p:cNvPr>
          <p:cNvSpPr/>
          <p:nvPr/>
        </p:nvSpPr>
        <p:spPr>
          <a:xfrm>
            <a:off x="1832489" y="47131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046C23-D950-46EC-868D-2899DAB1F854}"/>
              </a:ext>
            </a:extLst>
          </p:cNvPr>
          <p:cNvGrpSpPr/>
          <p:nvPr/>
        </p:nvGrpSpPr>
        <p:grpSpPr>
          <a:xfrm>
            <a:off x="5211346" y="335523"/>
            <a:ext cx="6490919" cy="2921146"/>
            <a:chOff x="5211346" y="633469"/>
            <a:chExt cx="6490919" cy="292114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3AA4FB-9DA9-4EC5-AA45-5EA5D5FCD8D2}"/>
                </a:ext>
              </a:extLst>
            </p:cNvPr>
            <p:cNvSpPr/>
            <p:nvPr/>
          </p:nvSpPr>
          <p:spPr>
            <a:xfrm>
              <a:off x="5211347" y="1002801"/>
              <a:ext cx="6490918" cy="25518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from 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django.db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import models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# members records</a:t>
              </a:r>
            </a:p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class members(</a:t>
              </a:r>
              <a:r>
                <a:rPr lang="en-US" b="1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models.Model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	name = </a:t>
              </a:r>
              <a:r>
                <a:rPr lang="en-US" b="1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models.CharField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max_length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=30)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4EDC5F-23CD-494C-ABE5-FF7201CB791C}"/>
                </a:ext>
              </a:extLst>
            </p:cNvPr>
            <p:cNvSpPr txBox="1"/>
            <p:nvPr/>
          </p:nvSpPr>
          <p:spPr>
            <a:xfrm>
              <a:off x="5211346" y="633469"/>
              <a:ext cx="13332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models.py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10D83E2-20DF-48C2-8ABA-4089DABB20A4}"/>
              </a:ext>
            </a:extLst>
          </p:cNvPr>
          <p:cNvGrpSpPr/>
          <p:nvPr/>
        </p:nvGrpSpPr>
        <p:grpSpPr>
          <a:xfrm>
            <a:off x="5211346" y="3601331"/>
            <a:ext cx="6490919" cy="2921146"/>
            <a:chOff x="5211346" y="3601331"/>
            <a:chExt cx="6490919" cy="29211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3D24B9-0557-443F-BB92-23C2CB00C50F}"/>
                </a:ext>
              </a:extLst>
            </p:cNvPr>
            <p:cNvSpPr/>
            <p:nvPr/>
          </p:nvSpPr>
          <p:spPr>
            <a:xfrm>
              <a:off x="5211347" y="3970663"/>
              <a:ext cx="6490918" cy="25518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INSTALLED_APPS = [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django.contrib.admin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django.contrib.auth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django.contrib.contenttypes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django.contrib.sessions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django.contrib.messages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django.contrib.staticfiles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'members'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415884-8521-4C83-AD14-2EAD7272700A}"/>
                </a:ext>
              </a:extLst>
            </p:cNvPr>
            <p:cNvSpPr txBox="1"/>
            <p:nvPr/>
          </p:nvSpPr>
          <p:spPr>
            <a:xfrm>
              <a:off x="5211346" y="3601331"/>
              <a:ext cx="16060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settings.py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561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D498-5956-45CA-A6CB-738745017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Template 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5161-92E0-4271-97A4-C2E7DE103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93160"/>
            <a:ext cx="7766936" cy="21366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767969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62784EE-BEBA-4BD2-8EC0-D5A435A8A2B4}"/>
              </a:ext>
            </a:extLst>
          </p:cNvPr>
          <p:cNvGrpSpPr/>
          <p:nvPr/>
        </p:nvGrpSpPr>
        <p:grpSpPr>
          <a:xfrm>
            <a:off x="700992" y="2305024"/>
            <a:ext cx="11036595" cy="946835"/>
            <a:chOff x="733647" y="541693"/>
            <a:chExt cx="11036595" cy="94683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ACF7596-4F02-48BA-AA9E-CE61FBD0001A}"/>
                </a:ext>
              </a:extLst>
            </p:cNvPr>
            <p:cNvSpPr/>
            <p:nvPr/>
          </p:nvSpPr>
          <p:spPr>
            <a:xfrm>
              <a:off x="3312938" y="541693"/>
              <a:ext cx="1828800" cy="91440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URLs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(urls.py)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B9517C-A157-40A7-B4E9-8A1992C6B8F4}"/>
                </a:ext>
              </a:extLst>
            </p:cNvPr>
            <p:cNvSpPr/>
            <p:nvPr/>
          </p:nvSpPr>
          <p:spPr>
            <a:xfrm>
              <a:off x="7483111" y="541693"/>
              <a:ext cx="1828800" cy="91440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View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(views.py)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BDC7FF-A1D2-4F9F-8121-C1DD8475EAB9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733647" y="998893"/>
              <a:ext cx="257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EF54F-559B-4D03-B546-170E8E8FB55F}"/>
                </a:ext>
              </a:extLst>
            </p:cNvPr>
            <p:cNvSpPr txBox="1"/>
            <p:nvPr/>
          </p:nvSpPr>
          <p:spPr>
            <a:xfrm>
              <a:off x="1369539" y="565198"/>
              <a:ext cx="134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request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DFAF12B-3D65-47D4-BAAD-46C6B7998860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5141738" y="998893"/>
              <a:ext cx="23413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32FE918-62D8-4B71-92F1-09244BA552B2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9311911" y="998893"/>
              <a:ext cx="24583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148299-5A87-4445-94C1-4D69BBA36EF8}"/>
                </a:ext>
              </a:extLst>
            </p:cNvPr>
            <p:cNvSpPr txBox="1"/>
            <p:nvPr/>
          </p:nvSpPr>
          <p:spPr>
            <a:xfrm>
              <a:off x="5353696" y="565198"/>
              <a:ext cx="20292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request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to appropriate view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0E1BDB-0C60-4539-80C9-E9B18DCD53D5}"/>
                </a:ext>
              </a:extLst>
            </p:cNvPr>
            <p:cNvSpPr txBox="1"/>
            <p:nvPr/>
          </p:nvSpPr>
          <p:spPr>
            <a:xfrm>
              <a:off x="9400616" y="541693"/>
              <a:ext cx="225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response (HTML)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ED6C95F-D340-483B-AA97-5522DF561A42}"/>
              </a:ext>
            </a:extLst>
          </p:cNvPr>
          <p:cNvSpPr/>
          <p:nvPr/>
        </p:nvSpPr>
        <p:spPr>
          <a:xfrm>
            <a:off x="7456969" y="3655030"/>
            <a:ext cx="1828800" cy="9144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Template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(html files)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797B9B-4233-4DFF-87DB-B277064CFF5C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H="1" flipV="1">
            <a:off x="8364856" y="3219424"/>
            <a:ext cx="6513" cy="43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41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9769D-6EA9-433A-88A0-88F2720B1AA3}"/>
              </a:ext>
            </a:extLst>
          </p:cNvPr>
          <p:cNvSpPr txBox="1"/>
          <p:nvPr/>
        </p:nvSpPr>
        <p:spPr>
          <a:xfrm>
            <a:off x="703819" y="406351"/>
            <a:ext cx="4231351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2000" b="1" dirty="0"/>
              <a:t>Template - Overview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 an app</a:t>
            </a:r>
          </a:p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&gt;python manage.py </a:t>
            </a:r>
            <a:r>
              <a:rPr lang="en-US" sz="1600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startapp</a:t>
            </a:r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 members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app to Installed Apps</a:t>
            </a:r>
          </a:p>
          <a:p>
            <a:r>
              <a:rPr lang="en-US" sz="1600" dirty="0"/>
              <a:t>In project directory, in </a:t>
            </a:r>
            <a:r>
              <a:rPr lang="en-US" sz="1600" i="1" dirty="0"/>
              <a:t>settings.py, </a:t>
            </a:r>
            <a:r>
              <a:rPr lang="en-US" sz="1600" dirty="0"/>
              <a:t>add the newly created members</a:t>
            </a:r>
          </a:p>
          <a:p>
            <a:pPr lvl="1"/>
            <a:r>
              <a:rPr lang="en-US" sz="1600" i="1" dirty="0">
                <a:highlight>
                  <a:srgbClr val="FFFF00"/>
                </a:highlight>
              </a:rPr>
              <a:t>INSTALLED_APPS = [</a:t>
            </a:r>
          </a:p>
          <a:p>
            <a:pPr lvl="1"/>
            <a:r>
              <a:rPr lang="en-US" sz="1600" i="1" dirty="0">
                <a:highlight>
                  <a:srgbClr val="FFFF00"/>
                </a:highlight>
              </a:rPr>
              <a:t>    '</a:t>
            </a:r>
            <a:r>
              <a:rPr lang="en-US" sz="1600" i="1" dirty="0" err="1">
                <a:highlight>
                  <a:srgbClr val="FFFF00"/>
                </a:highlight>
              </a:rPr>
              <a:t>django.contrib.admin</a:t>
            </a:r>
            <a:r>
              <a:rPr lang="en-US" sz="1600" i="1" dirty="0">
                <a:highlight>
                  <a:srgbClr val="FFFF00"/>
                </a:highlight>
              </a:rPr>
              <a:t>',</a:t>
            </a:r>
          </a:p>
          <a:p>
            <a:pPr lvl="1"/>
            <a:r>
              <a:rPr lang="en-US" sz="1600" i="1" dirty="0">
                <a:highlight>
                  <a:srgbClr val="FFFF00"/>
                </a:highlight>
              </a:rPr>
              <a:t>    '</a:t>
            </a:r>
            <a:r>
              <a:rPr lang="en-US" sz="1600" i="1" dirty="0" err="1">
                <a:highlight>
                  <a:srgbClr val="FFFF00"/>
                </a:highlight>
              </a:rPr>
              <a:t>django.contrib.auth</a:t>
            </a:r>
            <a:r>
              <a:rPr lang="en-US" sz="1600" i="1" dirty="0">
                <a:highlight>
                  <a:srgbClr val="FFFF00"/>
                </a:highlight>
              </a:rPr>
              <a:t>',</a:t>
            </a:r>
          </a:p>
          <a:p>
            <a:pPr lvl="1"/>
            <a:r>
              <a:rPr lang="en-US" sz="1600" i="1" dirty="0">
                <a:highlight>
                  <a:srgbClr val="FFFF00"/>
                </a:highlight>
              </a:rPr>
              <a:t>    '</a:t>
            </a:r>
            <a:r>
              <a:rPr lang="en-US" sz="1600" i="1" dirty="0" err="1">
                <a:highlight>
                  <a:srgbClr val="FFFF00"/>
                </a:highlight>
              </a:rPr>
              <a:t>django.contrib.contenttypes</a:t>
            </a:r>
            <a:r>
              <a:rPr lang="en-US" sz="1600" i="1" dirty="0">
                <a:highlight>
                  <a:srgbClr val="FFFF00"/>
                </a:highlight>
              </a:rPr>
              <a:t>',</a:t>
            </a:r>
          </a:p>
          <a:p>
            <a:pPr lvl="1"/>
            <a:r>
              <a:rPr lang="en-US" sz="1600" i="1" dirty="0">
                <a:highlight>
                  <a:srgbClr val="FFFF00"/>
                </a:highlight>
              </a:rPr>
              <a:t>    '</a:t>
            </a:r>
            <a:r>
              <a:rPr lang="en-US" sz="1600" i="1" dirty="0" err="1">
                <a:highlight>
                  <a:srgbClr val="FFFF00"/>
                </a:highlight>
              </a:rPr>
              <a:t>django.contrib.sessions</a:t>
            </a:r>
            <a:r>
              <a:rPr lang="en-US" sz="1600" i="1" dirty="0">
                <a:highlight>
                  <a:srgbClr val="FFFF00"/>
                </a:highlight>
              </a:rPr>
              <a:t>',</a:t>
            </a:r>
          </a:p>
          <a:p>
            <a:pPr lvl="1"/>
            <a:r>
              <a:rPr lang="en-US" sz="1600" i="1" dirty="0">
                <a:highlight>
                  <a:srgbClr val="FFFF00"/>
                </a:highlight>
              </a:rPr>
              <a:t>    '</a:t>
            </a:r>
            <a:r>
              <a:rPr lang="en-US" sz="1600" i="1" dirty="0" err="1">
                <a:highlight>
                  <a:srgbClr val="FFFF00"/>
                </a:highlight>
              </a:rPr>
              <a:t>django.contrib.messages</a:t>
            </a:r>
            <a:r>
              <a:rPr lang="en-US" sz="1600" i="1" dirty="0">
                <a:highlight>
                  <a:srgbClr val="FFFF00"/>
                </a:highlight>
              </a:rPr>
              <a:t>',</a:t>
            </a:r>
          </a:p>
          <a:p>
            <a:pPr lvl="1"/>
            <a:r>
              <a:rPr lang="en-US" sz="1600" i="1" dirty="0">
                <a:highlight>
                  <a:srgbClr val="FFFF00"/>
                </a:highlight>
              </a:rPr>
              <a:t>    '</a:t>
            </a:r>
            <a:r>
              <a:rPr lang="en-US" sz="1600" i="1" dirty="0" err="1">
                <a:highlight>
                  <a:srgbClr val="FFFF00"/>
                </a:highlight>
              </a:rPr>
              <a:t>django.contrib.staticfiles</a:t>
            </a:r>
            <a:r>
              <a:rPr lang="en-US" sz="1600" i="1" dirty="0">
                <a:highlight>
                  <a:srgbClr val="FFFF00"/>
                </a:highlight>
              </a:rPr>
              <a:t>',</a:t>
            </a:r>
          </a:p>
          <a:p>
            <a:pPr lvl="1"/>
            <a:r>
              <a:rPr lang="en-US" sz="1600" i="1" dirty="0">
                <a:highlight>
                  <a:srgbClr val="FFFF00"/>
                </a:highlight>
              </a:rPr>
              <a:t>    </a:t>
            </a:r>
            <a:r>
              <a:rPr lang="en-US" sz="1600" b="1" i="1" dirty="0">
                <a:highlight>
                  <a:srgbClr val="FFFF00"/>
                </a:highlight>
              </a:rPr>
              <a:t>'members</a:t>
            </a:r>
            <a:r>
              <a:rPr lang="en-US" sz="1600" i="1" dirty="0">
                <a:highlight>
                  <a:srgbClr val="FFFF00"/>
                </a:highlight>
              </a:rPr>
              <a:t>'</a:t>
            </a:r>
          </a:p>
          <a:p>
            <a:pPr lvl="1"/>
            <a:r>
              <a:rPr lang="en-US" sz="1600" i="1" dirty="0">
                <a:highlight>
                  <a:srgbClr val="FFFF00"/>
                </a:highlight>
              </a:rPr>
              <a:t>]</a:t>
            </a:r>
          </a:p>
          <a:p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app directory, create a folder called </a:t>
            </a:r>
            <a:r>
              <a:rPr lang="en-US" sz="1600" b="1" dirty="0"/>
              <a:t>templates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backend  index.html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Edit index.html</a:t>
            </a:r>
            <a:endParaRPr lang="en-US" sz="1600" i="1" dirty="0">
              <a:latin typeface="Consolas" panose="020B0609020204030204" pitchFamily="49" charset="0"/>
            </a:endParaRPr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E7EC7A-6666-410F-870C-017CADCB1003}"/>
              </a:ext>
            </a:extLst>
          </p:cNvPr>
          <p:cNvGrpSpPr/>
          <p:nvPr/>
        </p:nvGrpSpPr>
        <p:grpSpPr>
          <a:xfrm>
            <a:off x="5489824" y="406351"/>
            <a:ext cx="3912781" cy="3517378"/>
            <a:chOff x="5653136" y="3340623"/>
            <a:chExt cx="3912781" cy="35173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AC452F9-1905-4FC8-A8D0-1E4FE6510218}"/>
                </a:ext>
              </a:extLst>
            </p:cNvPr>
            <p:cNvSpPr/>
            <p:nvPr/>
          </p:nvSpPr>
          <p:spPr>
            <a:xfrm>
              <a:off x="5653136" y="3709955"/>
              <a:ext cx="3912781" cy="31480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&lt;html &gt;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&lt;style&gt;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body {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background-color: 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lightblue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&lt;/style&gt;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&lt;body&gt;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	hey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&lt;/body&gt;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975737-BB94-440E-97FF-2E9718A6DD1D}"/>
                </a:ext>
              </a:extLst>
            </p:cNvPr>
            <p:cNvSpPr txBox="1"/>
            <p:nvPr/>
          </p:nvSpPr>
          <p:spPr>
            <a:xfrm>
              <a:off x="5653136" y="3340623"/>
              <a:ext cx="13024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index.html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7479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9769D-6EA9-433A-88A0-88F2720B1AA3}"/>
              </a:ext>
            </a:extLst>
          </p:cNvPr>
          <p:cNvSpPr txBox="1"/>
          <p:nvPr/>
        </p:nvSpPr>
        <p:spPr>
          <a:xfrm>
            <a:off x="703819" y="406351"/>
            <a:ext cx="42313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2000" b="1" dirty="0"/>
              <a:t>Template - Overview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Edit members/views.py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Add path to </a:t>
            </a:r>
            <a:r>
              <a:rPr lang="en-US" sz="1600" dirty="0" err="1">
                <a:solidFill>
                  <a:prstClr val="black"/>
                </a:solidFill>
              </a:rPr>
              <a:t>to</a:t>
            </a:r>
            <a:r>
              <a:rPr lang="en-US" sz="1600" dirty="0">
                <a:solidFill>
                  <a:prstClr val="black"/>
                </a:solidFill>
              </a:rPr>
              <a:t> project’s urls.py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</a:rPr>
              <a:t>Makemigrations</a:t>
            </a:r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practice\</a:t>
            </a:r>
            <a:r>
              <a:rPr lang="en-US" sz="1600" i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\</a:t>
            </a:r>
            <a:r>
              <a:rPr lang="en-US" sz="1600" i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 b="1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python manage.py </a:t>
            </a:r>
            <a:r>
              <a:rPr lang="en-US" sz="1600" b="1" i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makemigrations</a:t>
            </a:r>
            <a:endParaRPr lang="en-US" sz="1600" b="1" i="1" dirty="0">
              <a:solidFill>
                <a:prstClr val="black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Migrate</a:t>
            </a:r>
          </a:p>
          <a:p>
            <a:pPr lvl="0"/>
            <a:r>
              <a:rPr lang="en-US" sz="1600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practice\</a:t>
            </a:r>
            <a:r>
              <a:rPr lang="en-US" sz="1600" i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\</a:t>
            </a:r>
            <a:r>
              <a:rPr lang="en-US" sz="1600" i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 b="1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python manage.py migrate</a:t>
            </a:r>
          </a:p>
          <a:p>
            <a:pPr lvl="0"/>
            <a:endParaRPr lang="en-US" sz="1600" b="1" i="1" dirty="0">
              <a:solidFill>
                <a:prstClr val="black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Runserver</a:t>
            </a:r>
            <a:endParaRPr lang="en-US" sz="1600" dirty="0"/>
          </a:p>
          <a:p>
            <a:r>
              <a:rPr lang="en-US" sz="1600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practice\</a:t>
            </a:r>
            <a:r>
              <a:rPr lang="en-US" sz="1600" i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\</a:t>
            </a:r>
            <a:r>
              <a:rPr lang="en-US" sz="1600" i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 b="1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python manage.py </a:t>
            </a:r>
            <a:r>
              <a:rPr lang="en-US" sz="1600" b="1" i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runserver</a:t>
            </a:r>
            <a:endParaRPr lang="en-US" sz="1600" dirty="0"/>
          </a:p>
          <a:p>
            <a:endParaRPr 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6EEA84-8D18-4094-B87D-363171BFF7AF}"/>
              </a:ext>
            </a:extLst>
          </p:cNvPr>
          <p:cNvGrpSpPr/>
          <p:nvPr/>
        </p:nvGrpSpPr>
        <p:grpSpPr>
          <a:xfrm>
            <a:off x="4935168" y="742830"/>
            <a:ext cx="6880261" cy="1556013"/>
            <a:chOff x="4935170" y="1872987"/>
            <a:chExt cx="6880261" cy="15560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AC452F9-1905-4FC8-A8D0-1E4FE6510218}"/>
                </a:ext>
              </a:extLst>
            </p:cNvPr>
            <p:cNvSpPr/>
            <p:nvPr/>
          </p:nvSpPr>
          <p:spPr>
            <a:xfrm>
              <a:off x="4935170" y="2242319"/>
              <a:ext cx="6880261" cy="11866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def url1(request):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	return render(request, 'backends/blog.html')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975737-BB94-440E-97FF-2E9718A6DD1D}"/>
                </a:ext>
              </a:extLst>
            </p:cNvPr>
            <p:cNvSpPr txBox="1"/>
            <p:nvPr/>
          </p:nvSpPr>
          <p:spPr>
            <a:xfrm>
              <a:off x="4935170" y="1872987"/>
              <a:ext cx="13024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views.py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01361-A59A-4FB0-8EC1-347CE451FFDE}"/>
              </a:ext>
            </a:extLst>
          </p:cNvPr>
          <p:cNvGrpSpPr/>
          <p:nvPr/>
        </p:nvGrpSpPr>
        <p:grpSpPr>
          <a:xfrm>
            <a:off x="4935167" y="3556236"/>
            <a:ext cx="6880261" cy="2361678"/>
            <a:chOff x="4935169" y="3967203"/>
            <a:chExt cx="6880261" cy="23616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5532EC-0B5B-4084-B8AE-B8C32CF1860F}"/>
                </a:ext>
              </a:extLst>
            </p:cNvPr>
            <p:cNvSpPr/>
            <p:nvPr/>
          </p:nvSpPr>
          <p:spPr>
            <a:xfrm>
              <a:off x="4935169" y="4336535"/>
              <a:ext cx="6880261" cy="19923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from </a:t>
              </a:r>
              <a:r>
                <a:rPr lang="en-US" b="1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members.views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import page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urlpatterns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= [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path('admin/', 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admin.site.urls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path('members/', page)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CD5BB8-03A1-4F33-A08D-B1C02DA71260}"/>
                </a:ext>
              </a:extLst>
            </p:cNvPr>
            <p:cNvSpPr txBox="1"/>
            <p:nvPr/>
          </p:nvSpPr>
          <p:spPr>
            <a:xfrm>
              <a:off x="4935169" y="3967203"/>
              <a:ext cx="13024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urls.py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768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23EC-2506-4D6B-B3A9-C3A5671C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62" y="649480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chemeClr val="tx1"/>
                </a:solidFill>
              </a:rPr>
              <a:t>Installation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2B246A-98B8-49C4-88FE-566F835CB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b="1">
              <a:cs typeface="Times New Roman" panose="02020603050405020304" pitchFamily="18" charset="0"/>
            </a:endParaRPr>
          </a:p>
          <a:p>
            <a:pPr marL="285750" lvl="0" indent="-285750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Times New Roman" panose="02020603050405020304" pitchFamily="18" charset="0"/>
              </a:rPr>
              <a:t>Python Installation</a:t>
            </a:r>
          </a:p>
          <a:p>
            <a:pPr marL="285750" lvl="0" indent="-285750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Times New Roman" panose="02020603050405020304" pitchFamily="18" charset="0"/>
              </a:rPr>
              <a:t>Django Installation 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932F80-B0EE-4AB4-9089-0B7FCD807CCF}"/>
              </a:ext>
            </a:extLst>
          </p:cNvPr>
          <p:cNvSpPr/>
          <p:nvPr/>
        </p:nvSpPr>
        <p:spPr>
          <a:xfrm>
            <a:off x="4905054" y="3974352"/>
            <a:ext cx="4977578" cy="531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i="1" dirty="0">
                <a:latin typeface="Consolas" panose="020B0609020204030204" pitchFamily="49" charset="0"/>
              </a:rPr>
              <a:t>pip install </a:t>
            </a:r>
            <a:r>
              <a:rPr lang="en-US" i="1" dirty="0" err="1">
                <a:latin typeface="Consolas" panose="020B0609020204030204" pitchFamily="49" charset="0"/>
              </a:rPr>
              <a:t>django</a:t>
            </a:r>
            <a:endParaRPr lang="en-US" i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86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9769D-6EA9-433A-88A0-88F2720B1AA3}"/>
              </a:ext>
            </a:extLst>
          </p:cNvPr>
          <p:cNvSpPr txBox="1"/>
          <p:nvPr/>
        </p:nvSpPr>
        <p:spPr>
          <a:xfrm>
            <a:off x="462280" y="-92333"/>
            <a:ext cx="112674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2000" b="1" dirty="0"/>
              <a:t>Template- </a:t>
            </a:r>
            <a:r>
              <a:rPr lang="en-US" b="1" dirty="0"/>
              <a:t>Overview</a:t>
            </a:r>
          </a:p>
          <a:p>
            <a:r>
              <a:rPr lang="en-US" b="1" dirty="0"/>
              <a:t>Context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app directory, edit views.py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app directory, edit templates </a:t>
            </a:r>
            <a:r>
              <a:rPr lang="en-US" sz="1600" dirty="0">
                <a:sym typeface="Wingdings" panose="05000000000000000000" pitchFamily="2" charset="2"/>
              </a:rPr>
              <a:t> backend  index.html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Run the server</a:t>
            </a:r>
            <a:endParaRPr lang="en-US" sz="1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FEB8F2-E019-4C6E-B470-CB75CB9D2EF8}"/>
              </a:ext>
            </a:extLst>
          </p:cNvPr>
          <p:cNvGrpSpPr/>
          <p:nvPr/>
        </p:nvGrpSpPr>
        <p:grpSpPr>
          <a:xfrm>
            <a:off x="25400" y="2492990"/>
            <a:ext cx="12095480" cy="3517378"/>
            <a:chOff x="462280" y="2492990"/>
            <a:chExt cx="12095480" cy="35173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975737-BB94-440E-97FF-2E9718A6DD1D}"/>
                </a:ext>
              </a:extLst>
            </p:cNvPr>
            <p:cNvSpPr txBox="1"/>
            <p:nvPr/>
          </p:nvSpPr>
          <p:spPr>
            <a:xfrm>
              <a:off x="4734560" y="2492990"/>
              <a:ext cx="13024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views.py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AC452F9-1905-4FC8-A8D0-1E4FE6510218}"/>
                </a:ext>
              </a:extLst>
            </p:cNvPr>
            <p:cNvSpPr/>
            <p:nvPr/>
          </p:nvSpPr>
          <p:spPr>
            <a:xfrm>
              <a:off x="4734560" y="2862322"/>
              <a:ext cx="7823200" cy="31480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from 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django.shortcuts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import render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# Create your views here.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context = {'name': '</a:t>
              </a:r>
              <a:r>
                <a:rPr lang="en-US" b="1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hephzi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'}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def url1(request):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	return render(request, 'backend/index.html', 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context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FEEF5B-D9AC-42C3-8242-3B8CF6BDC2F0}"/>
                </a:ext>
              </a:extLst>
            </p:cNvPr>
            <p:cNvSpPr/>
            <p:nvPr/>
          </p:nvSpPr>
          <p:spPr>
            <a:xfrm>
              <a:off x="462281" y="2862322"/>
              <a:ext cx="4201159" cy="31480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&lt;html &gt;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&lt;style&gt;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body {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background-color: 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lightblue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&lt;/style&gt;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&lt;body&gt;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	hey 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{{name}}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&lt;/body&gt;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8B59F7-57AA-4150-A7F7-2CEC01759370}"/>
                </a:ext>
              </a:extLst>
            </p:cNvPr>
            <p:cNvSpPr txBox="1"/>
            <p:nvPr/>
          </p:nvSpPr>
          <p:spPr>
            <a:xfrm>
              <a:off x="462280" y="2492990"/>
              <a:ext cx="13024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index.html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244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914F9-F97E-41DA-B633-D6F6BDC0C85D}"/>
              </a:ext>
            </a:extLst>
          </p:cNvPr>
          <p:cNvGrpSpPr/>
          <p:nvPr/>
        </p:nvGrpSpPr>
        <p:grpSpPr>
          <a:xfrm>
            <a:off x="223520" y="2477022"/>
            <a:ext cx="11744959" cy="4167618"/>
            <a:chOff x="223520" y="28462"/>
            <a:chExt cx="11744959" cy="416761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CB935B-E8C7-4D25-90D6-6548BFB302D2}"/>
                </a:ext>
              </a:extLst>
            </p:cNvPr>
            <p:cNvGrpSpPr/>
            <p:nvPr/>
          </p:nvGrpSpPr>
          <p:grpSpPr>
            <a:xfrm>
              <a:off x="223520" y="28462"/>
              <a:ext cx="5603122" cy="4167618"/>
              <a:chOff x="223520" y="28462"/>
              <a:chExt cx="5603122" cy="416761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1139626-FCCF-4C68-8C03-E528BDBE066B}"/>
                  </a:ext>
                </a:extLst>
              </p:cNvPr>
              <p:cNvSpPr/>
              <p:nvPr/>
            </p:nvSpPr>
            <p:spPr>
              <a:xfrm>
                <a:off x="223521" y="397794"/>
                <a:ext cx="5603121" cy="3798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&lt;body&gt;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&lt;table&gt;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&lt;tr&gt;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&lt;</a:t>
                </a:r>
                <a:r>
                  <a:rPr lang="en-US" sz="1600" i="1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th</a:t>
                </a:r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&gt; Name &lt;/</a:t>
                </a:r>
                <a:r>
                  <a:rPr lang="en-US" sz="1600" i="1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th</a:t>
                </a:r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&gt;&lt;</a:t>
                </a:r>
                <a:r>
                  <a:rPr lang="en-US" sz="1600" i="1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th</a:t>
                </a:r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&gt; Active &lt;/</a:t>
                </a:r>
                <a:r>
                  <a:rPr lang="en-US" sz="1600" i="1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th</a:t>
                </a:r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&lt;/tr&gt;</a:t>
                </a:r>
              </a:p>
              <a:p>
                <a:endParaRPr lang="en-US" sz="1600" i="1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{% for member in members %}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&lt;tr&gt;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&lt;td&gt; {{ member.name }} &lt;/td&gt;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&lt;td&gt; {{ </a:t>
                </a:r>
                <a:r>
                  <a:rPr lang="en-US" sz="1600" i="1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member.active</a:t>
                </a:r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 }} &lt;/td&gt;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&lt;/tr&gt;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{% </a:t>
                </a:r>
                <a:r>
                  <a:rPr lang="en-US" sz="1600" i="1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endfor</a:t>
                </a:r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 %}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&lt;/table&gt;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&lt;/body&gt;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8DEB9A-8721-4EFA-BBA7-8F6D77288245}"/>
                  </a:ext>
                </a:extLst>
              </p:cNvPr>
              <p:cNvSpPr txBox="1"/>
              <p:nvPr/>
            </p:nvSpPr>
            <p:spPr>
              <a:xfrm>
                <a:off x="223520" y="28462"/>
                <a:ext cx="215450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0F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index.html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9DC33E-07FC-46FB-B70F-6C9452C51E65}"/>
                </a:ext>
              </a:extLst>
            </p:cNvPr>
            <p:cNvGrpSpPr/>
            <p:nvPr/>
          </p:nvGrpSpPr>
          <p:grpSpPr>
            <a:xfrm>
              <a:off x="6008550" y="28462"/>
              <a:ext cx="5959929" cy="4167618"/>
              <a:chOff x="6008550" y="28462"/>
              <a:chExt cx="5959929" cy="416761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6C48F8-14CE-400C-8603-1BCC4540BD1C}"/>
                  </a:ext>
                </a:extLst>
              </p:cNvPr>
              <p:cNvSpPr/>
              <p:nvPr/>
            </p:nvSpPr>
            <p:spPr>
              <a:xfrm>
                <a:off x="6008550" y="397794"/>
                <a:ext cx="5959929" cy="3798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from </a:t>
                </a:r>
                <a:r>
                  <a:rPr lang="en-US" sz="1600" i="1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django.shortcuts</a:t>
                </a:r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 import render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# Create your views here.</a:t>
                </a:r>
              </a:p>
              <a:p>
                <a:endParaRPr lang="en-US" sz="1600" i="1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600" b="1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context = {'members': [</a:t>
                </a:r>
              </a:p>
              <a:p>
                <a:r>
                  <a:rPr lang="en-US" sz="1600" b="1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{'name': 'jessie', 'active': True},</a:t>
                </a:r>
              </a:p>
              <a:p>
                <a:r>
                  <a:rPr lang="en-US" sz="1600" b="1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{'name': '</a:t>
                </a:r>
                <a:r>
                  <a:rPr lang="en-US" sz="1600" b="1" i="1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malini</a:t>
                </a:r>
                <a:r>
                  <a:rPr lang="en-US" sz="1600" b="1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', 'active': False}</a:t>
                </a:r>
              </a:p>
              <a:p>
                <a:r>
                  <a:rPr lang="en-US" sz="1600" b="1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]}</a:t>
                </a:r>
              </a:p>
              <a:p>
                <a:endParaRPr lang="en-US" sz="1600" i="1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def url1(request):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return render(</a:t>
                </a:r>
                <a:r>
                  <a:rPr lang="en-US" sz="1600" i="1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request,'backend</a:t>
                </a:r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/index.html', </a:t>
                </a:r>
                <a:r>
                  <a:rPr lang="en-US" sz="1600" b="1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context</a:t>
                </a:r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endParaRPr lang="en-US" sz="1600" i="1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F28FB2-32DA-414B-BE92-E8750B076745}"/>
                  </a:ext>
                </a:extLst>
              </p:cNvPr>
              <p:cNvSpPr txBox="1"/>
              <p:nvPr/>
            </p:nvSpPr>
            <p:spPr>
              <a:xfrm>
                <a:off x="6008550" y="28462"/>
                <a:ext cx="13024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0F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views.py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048CC-9F75-47EB-A073-D22B3DAF0A3D}"/>
              </a:ext>
            </a:extLst>
          </p:cNvPr>
          <p:cNvSpPr txBox="1"/>
          <p:nvPr/>
        </p:nvSpPr>
        <p:spPr>
          <a:xfrm>
            <a:off x="475406" y="-20226"/>
            <a:ext cx="11493073" cy="28931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n-US" sz="1600" b="1" dirty="0"/>
          </a:p>
          <a:p>
            <a:r>
              <a:rPr lang="en-US" sz="2000" b="1" dirty="0"/>
              <a:t>Template- Overview</a:t>
            </a:r>
          </a:p>
          <a:p>
            <a:endParaRPr lang="en-US" sz="2000" b="1" dirty="0"/>
          </a:p>
          <a:p>
            <a:r>
              <a:rPr lang="en-US" sz="2000" b="1" dirty="0"/>
              <a:t>Template files with little complicated context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 the app directory, edit views.py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 the app directory, edit templates </a:t>
            </a:r>
            <a:r>
              <a:rPr lang="en-US" dirty="0">
                <a:sym typeface="Wingdings" panose="05000000000000000000" pitchFamily="2" charset="2"/>
              </a:rPr>
              <a:t> backend  index</a:t>
            </a:r>
            <a:r>
              <a:rPr lang="en-US">
                <a:sym typeface="Wingdings" panose="05000000000000000000" pitchFamily="2" charset="2"/>
              </a:rPr>
              <a:t>.html</a:t>
            </a:r>
            <a:endParaRPr lang="en-US" dirty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Run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90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23EC-2506-4D6B-B3A9-C3A5671C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1735252"/>
            <a:ext cx="3201366" cy="3387497"/>
          </a:xfrm>
        </p:spPr>
        <p:txBody>
          <a:bodyPr anchor="ctr">
            <a:normAutofit/>
          </a:bodyPr>
          <a:lstStyle/>
          <a:p>
            <a:pPr algn="r"/>
            <a:r>
              <a:rPr lang="en-US" sz="3800" b="1" dirty="0">
                <a:solidFill>
                  <a:schemeClr val="tx1"/>
                </a:solidFill>
              </a:rPr>
              <a:t>Templates</a:t>
            </a:r>
            <a:br>
              <a:rPr lang="en-US" sz="3800" b="1" dirty="0">
                <a:solidFill>
                  <a:schemeClr val="tx1"/>
                </a:solidFill>
              </a:rPr>
            </a:br>
            <a:endParaRPr lang="en-US" sz="38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E93B25-9C4F-4D5E-82A8-4CF1D0776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55977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{{ </a:t>
            </a:r>
            <a:r>
              <a:rPr lang="en-US" sz="2000" dirty="0" err="1"/>
              <a:t>request.user</a:t>
            </a:r>
            <a:r>
              <a:rPr lang="en-US" sz="2000" dirty="0"/>
              <a:t> }}</a:t>
            </a:r>
          </a:p>
          <a:p>
            <a:r>
              <a:rPr lang="en-US" sz="2000" dirty="0"/>
              <a:t>{{ </a:t>
            </a:r>
            <a:r>
              <a:rPr lang="en-US" sz="2000" dirty="0" err="1"/>
              <a:t>request.user.is_authenticated</a:t>
            </a:r>
            <a:r>
              <a:rPr lang="en-US" sz="2000" dirty="0"/>
              <a:t> }}</a:t>
            </a:r>
          </a:p>
          <a:p>
            <a:r>
              <a:rPr lang="en-US" sz="2000" dirty="0"/>
              <a:t>Extends</a:t>
            </a:r>
          </a:p>
          <a:p>
            <a:r>
              <a:rPr lang="en-US" sz="2000" dirty="0"/>
              <a:t>Block</a:t>
            </a:r>
          </a:p>
          <a:p>
            <a:r>
              <a:rPr lang="en-US" sz="2000" dirty="0"/>
              <a:t>For</a:t>
            </a:r>
          </a:p>
          <a:p>
            <a:r>
              <a:rPr lang="en-US" sz="2000" dirty="0"/>
              <a:t>if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ABF86-D77E-4A53-9DF2-67A7E5017D01}"/>
              </a:ext>
            </a:extLst>
          </p:cNvPr>
          <p:cNvSpPr/>
          <p:nvPr/>
        </p:nvSpPr>
        <p:spPr>
          <a:xfrm>
            <a:off x="1832489" y="47131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12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F6E6F4-7FC8-49E9-A9B7-325EA31FA6A1}"/>
              </a:ext>
            </a:extLst>
          </p:cNvPr>
          <p:cNvSpPr/>
          <p:nvPr/>
        </p:nvSpPr>
        <p:spPr>
          <a:xfrm>
            <a:off x="5003515" y="585627"/>
            <a:ext cx="1828800" cy="9144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URLs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(urls.py)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7421AA-1A29-4261-B77D-B842D149C7C8}"/>
              </a:ext>
            </a:extLst>
          </p:cNvPr>
          <p:cNvSpPr/>
          <p:nvPr/>
        </p:nvSpPr>
        <p:spPr>
          <a:xfrm>
            <a:off x="5003515" y="2762036"/>
            <a:ext cx="1828800" cy="9144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View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(views.py)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F544CD-4966-4D98-83F7-234E7A38AEFD}"/>
              </a:ext>
            </a:extLst>
          </p:cNvPr>
          <p:cNvSpPr/>
          <p:nvPr/>
        </p:nvSpPr>
        <p:spPr>
          <a:xfrm>
            <a:off x="1468209" y="2762036"/>
            <a:ext cx="1828800" cy="9144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(models.py)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DD870-EA90-4318-9AAF-098030CD4C5B}"/>
              </a:ext>
            </a:extLst>
          </p:cNvPr>
          <p:cNvSpPr/>
          <p:nvPr/>
        </p:nvSpPr>
        <p:spPr>
          <a:xfrm>
            <a:off x="5003515" y="4938445"/>
            <a:ext cx="1828800" cy="9144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Template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(html files)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B8DBEB-7E02-4B28-A280-BE45CAD0ED71}"/>
              </a:ext>
            </a:extLst>
          </p:cNvPr>
          <p:cNvGrpSpPr/>
          <p:nvPr/>
        </p:nvGrpSpPr>
        <p:grpSpPr>
          <a:xfrm>
            <a:off x="2568539" y="673495"/>
            <a:ext cx="2434976" cy="369332"/>
            <a:chOff x="2568539" y="673495"/>
            <a:chExt cx="2434976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942C7F4-2E7F-4461-81EE-C6577B13A9BD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2568539" y="1042827"/>
              <a:ext cx="24349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53AA7B-AD3A-4FC8-96F5-D5B474691303}"/>
                </a:ext>
              </a:extLst>
            </p:cNvPr>
            <p:cNvSpPr txBox="1"/>
            <p:nvPr/>
          </p:nvSpPr>
          <p:spPr>
            <a:xfrm>
              <a:off x="3113278" y="673495"/>
              <a:ext cx="134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request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4CD683-6AA5-4E6F-910F-86F70C57993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917915" y="1500027"/>
            <a:ext cx="0" cy="1262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F1ACCB-F493-4162-98B0-D729A6E4888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3297009" y="3219236"/>
            <a:ext cx="17065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5A6138-1094-435A-BCC2-D9AE77BB67CE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5917915" y="3676436"/>
            <a:ext cx="0" cy="1262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3ED576-937E-400F-AB42-F830EB1126A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832315" y="3219236"/>
            <a:ext cx="29034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8F7E9B-F143-41EE-A7E0-0C3DC62C454F}"/>
              </a:ext>
            </a:extLst>
          </p:cNvPr>
          <p:cNvSpPr txBox="1"/>
          <p:nvPr/>
        </p:nvSpPr>
        <p:spPr>
          <a:xfrm>
            <a:off x="5917915" y="1929391"/>
            <a:ext cx="362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request to appropriate 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BE528A-472B-414D-A43B-1AF8A6146EB4}"/>
              </a:ext>
            </a:extLst>
          </p:cNvPr>
          <p:cNvSpPr txBox="1"/>
          <p:nvPr/>
        </p:nvSpPr>
        <p:spPr>
          <a:xfrm>
            <a:off x="3488256" y="2785005"/>
            <a:ext cx="1389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Read / write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12494D-5ABB-4562-8727-B0DB256DC2A4}"/>
              </a:ext>
            </a:extLst>
          </p:cNvPr>
          <p:cNvSpPr txBox="1"/>
          <p:nvPr/>
        </p:nvSpPr>
        <p:spPr>
          <a:xfrm>
            <a:off x="7483111" y="2803841"/>
            <a:ext cx="225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 (HTML)</a:t>
            </a:r>
          </a:p>
        </p:txBody>
      </p:sp>
    </p:spTree>
    <p:extLst>
      <p:ext uri="{BB962C8B-B14F-4D97-AF65-F5344CB8AC3E}">
        <p14:creationId xmlns:p14="http://schemas.microsoft.com/office/powerpoint/2010/main" val="68102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23EC-2506-4D6B-B3A9-C3A5671C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chemeClr val="tx1"/>
                </a:solidFill>
              </a:rPr>
              <a:t>Settings Module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2B246A-98B8-49C4-88FE-566F835CB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settings.py – why these variables and values are used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Separating dev, prod, test environments</a:t>
            </a:r>
          </a:p>
          <a:p>
            <a:r>
              <a:rPr lang="en-US" sz="2000" dirty="0"/>
              <a:t>Create a folder called settings or config</a:t>
            </a:r>
          </a:p>
          <a:p>
            <a:r>
              <a:rPr lang="en-US" sz="2000" dirty="0"/>
              <a:t>Move the settings.py to that </a:t>
            </a:r>
            <a:r>
              <a:rPr lang="en-US" sz="2000" dirty="0" err="1"/>
              <a:t>dir</a:t>
            </a:r>
            <a:endParaRPr lang="en-US" sz="2000" dirty="0"/>
          </a:p>
          <a:p>
            <a:r>
              <a:rPr lang="en-US" sz="2000" dirty="0"/>
              <a:t>Create a __init__.py</a:t>
            </a:r>
          </a:p>
          <a:p>
            <a:r>
              <a:rPr lang="en-US" sz="2000" dirty="0"/>
              <a:t>Create a dev.py, import settings to it, overwrite the values in dev.py</a:t>
            </a:r>
          </a:p>
          <a:p>
            <a:r>
              <a:rPr lang="en-US" sz="2000" dirty="0"/>
              <a:t>Repeat the same for prod.py</a:t>
            </a:r>
          </a:p>
          <a:p>
            <a:r>
              <a:rPr lang="en-US" sz="2000" dirty="0"/>
              <a:t>In settings.py, point the base </a:t>
            </a:r>
            <a:r>
              <a:rPr lang="en-US" sz="2000" dirty="0" err="1"/>
              <a:t>dir</a:t>
            </a:r>
            <a:r>
              <a:rPr lang="en-US" sz="2000" dirty="0"/>
              <a:t> one step up</a:t>
            </a:r>
          </a:p>
          <a:p>
            <a:r>
              <a:rPr lang="en-US" sz="2000" dirty="0"/>
              <a:t>In wsgi.py and manage.py, point the settings to dev</a:t>
            </a:r>
          </a:p>
          <a:p>
            <a:r>
              <a:rPr lang="en-US" sz="2000" dirty="0"/>
              <a:t>Run the server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505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23EC-2506-4D6B-B3A9-C3A5671C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chemeClr val="tx1"/>
                </a:solidFill>
              </a:rPr>
              <a:t>Requests &amp; Response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88F1811-3CEC-4C6C-A054-DC9A728CA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When a </a:t>
            </a:r>
            <a:r>
              <a:rPr lang="en-US" sz="2000" dirty="0" err="1"/>
              <a:t>url</a:t>
            </a:r>
            <a:r>
              <a:rPr lang="en-US" sz="2000" dirty="0"/>
              <a:t> is </a:t>
            </a:r>
            <a:r>
              <a:rPr lang="en-US" sz="2000" dirty="0" err="1"/>
              <a:t>striked</a:t>
            </a:r>
            <a:r>
              <a:rPr lang="en-US" sz="2000" dirty="0"/>
              <a:t> in the web browser, </a:t>
            </a:r>
            <a:r>
              <a:rPr lang="en-US" sz="2000" b="1" i="1" dirty="0"/>
              <a:t>urls.py</a:t>
            </a:r>
            <a:r>
              <a:rPr lang="en-US" sz="2000" dirty="0"/>
              <a:t> is involved to map the path to a view (views.py)</a:t>
            </a:r>
          </a:p>
          <a:p>
            <a:r>
              <a:rPr lang="en-US" sz="2000" b="1" i="1" dirty="0"/>
              <a:t>views.py </a:t>
            </a:r>
            <a:r>
              <a:rPr lang="en-US" sz="2000" dirty="0"/>
              <a:t>is responsible to send a response HTML</a:t>
            </a:r>
          </a:p>
          <a:p>
            <a:endParaRPr lang="en-US" sz="20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BC70788-5EB0-4FA9-A0CF-CFCDDD5AFF01}"/>
              </a:ext>
            </a:extLst>
          </p:cNvPr>
          <p:cNvGrpSpPr/>
          <p:nvPr/>
        </p:nvGrpSpPr>
        <p:grpSpPr>
          <a:xfrm>
            <a:off x="4767446" y="4407506"/>
            <a:ext cx="6604944" cy="779236"/>
            <a:chOff x="4767446" y="4077895"/>
            <a:chExt cx="6604944" cy="77923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BCFA16-15A1-4623-8151-F25AFCFE8A48}"/>
                </a:ext>
              </a:extLst>
            </p:cNvPr>
            <p:cNvSpPr/>
            <p:nvPr/>
          </p:nvSpPr>
          <p:spPr>
            <a:xfrm>
              <a:off x="5750668" y="4077895"/>
              <a:ext cx="1436871" cy="779236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URLs</a:t>
              </a: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(urls.py)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5119C36-E09E-4623-B947-D60C09130ABB}"/>
                </a:ext>
              </a:extLst>
            </p:cNvPr>
            <p:cNvSpPr/>
            <p:nvPr/>
          </p:nvSpPr>
          <p:spPr>
            <a:xfrm>
              <a:off x="8634299" y="4077895"/>
              <a:ext cx="1542409" cy="779236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View</a:t>
              </a: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(views.py)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7B19EDE-00FD-4783-90E5-B70721B68E5D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4767446" y="4467513"/>
              <a:ext cx="9832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32DE0D-B2FA-43D8-8A34-35F270AE36D4}"/>
                </a:ext>
              </a:extLst>
            </p:cNvPr>
            <p:cNvSpPr txBox="1"/>
            <p:nvPr/>
          </p:nvSpPr>
          <p:spPr>
            <a:xfrm>
              <a:off x="4767446" y="4161269"/>
              <a:ext cx="10390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 request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D68183B-0062-4945-A145-809AD93D2CF0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>
              <a:off x="7187539" y="4467513"/>
              <a:ext cx="1446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2F7A8E5-0A70-42ED-9AB6-BEE551F2E8B8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76708" y="4467513"/>
              <a:ext cx="10677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2598DE-D9DC-4EC8-949A-0D76BC96B19F}"/>
                </a:ext>
              </a:extLst>
            </p:cNvPr>
            <p:cNvSpPr txBox="1"/>
            <p:nvPr/>
          </p:nvSpPr>
          <p:spPr>
            <a:xfrm>
              <a:off x="7154380" y="4104473"/>
              <a:ext cx="15424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Forward request </a:t>
              </a:r>
            </a:p>
            <a:p>
              <a:endParaRPr lang="en-US" sz="1200" dirty="0"/>
            </a:p>
            <a:p>
              <a:r>
                <a:rPr lang="en-US" sz="1200" dirty="0"/>
                <a:t>to appropriate view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DE1116-2B35-477E-98F7-11088FEE70B8}"/>
                </a:ext>
              </a:extLst>
            </p:cNvPr>
            <p:cNvSpPr txBox="1"/>
            <p:nvPr/>
          </p:nvSpPr>
          <p:spPr>
            <a:xfrm>
              <a:off x="10197060" y="4165111"/>
              <a:ext cx="117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Http response</a:t>
              </a:r>
            </a:p>
            <a:p>
              <a:endParaRPr lang="en-US" sz="1200" dirty="0"/>
            </a:p>
            <a:p>
              <a:r>
                <a:rPr lang="en-US" sz="1200" dirty="0"/>
                <a:t>(HTML)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42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23EC-2506-4D6B-B3A9-C3A5671C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chemeClr val="tx1"/>
                </a:solidFill>
              </a:rPr>
              <a:t>Requests &amp; Response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BA2874-5659-4C5D-BE7C-D193642CFE62}"/>
              </a:ext>
            </a:extLst>
          </p:cNvPr>
          <p:cNvGrpSpPr/>
          <p:nvPr/>
        </p:nvGrpSpPr>
        <p:grpSpPr>
          <a:xfrm>
            <a:off x="4138900" y="365536"/>
            <a:ext cx="4899731" cy="2925627"/>
            <a:chOff x="4937051" y="2509298"/>
            <a:chExt cx="4899731" cy="29256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0A1F4C-65DC-469B-827F-C61AC5EA67C0}"/>
                </a:ext>
              </a:extLst>
            </p:cNvPr>
            <p:cNvSpPr/>
            <p:nvPr/>
          </p:nvSpPr>
          <p:spPr>
            <a:xfrm>
              <a:off x="4937051" y="2852151"/>
              <a:ext cx="4899731" cy="25827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from .views import index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urlpatterns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= [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path('admin/', 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admin.site.urls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path('', index),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D76C3F-EEE4-4779-A172-069B6F2128C9}"/>
                </a:ext>
              </a:extLst>
            </p:cNvPr>
            <p:cNvSpPr txBox="1"/>
            <p:nvPr/>
          </p:nvSpPr>
          <p:spPr>
            <a:xfrm>
              <a:off x="4937051" y="2509298"/>
              <a:ext cx="1145046" cy="3738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urls.py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644152-B705-4BC4-852E-CF11E31D1981}"/>
              </a:ext>
            </a:extLst>
          </p:cNvPr>
          <p:cNvGrpSpPr/>
          <p:nvPr/>
        </p:nvGrpSpPr>
        <p:grpSpPr>
          <a:xfrm>
            <a:off x="4138900" y="3973941"/>
            <a:ext cx="5733992" cy="2175670"/>
            <a:chOff x="5844361" y="2457791"/>
            <a:chExt cx="5733992" cy="217567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02E64A5-1212-4381-A6DA-E6A188911D09}"/>
                </a:ext>
              </a:extLst>
            </p:cNvPr>
            <p:cNvSpPr/>
            <p:nvPr/>
          </p:nvSpPr>
          <p:spPr>
            <a:xfrm>
              <a:off x="5844363" y="2827123"/>
              <a:ext cx="5733990" cy="18063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from 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django.http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import 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HttpResponse</a:t>
              </a:r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def index(request):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return 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HttpResponse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('&lt;b&gt;Hello world&lt;b&gt;')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FB61E34-241C-4CA6-B313-58969203C0B2}"/>
                </a:ext>
              </a:extLst>
            </p:cNvPr>
            <p:cNvSpPr txBox="1"/>
            <p:nvPr/>
          </p:nvSpPr>
          <p:spPr>
            <a:xfrm>
              <a:off x="5844361" y="2457791"/>
              <a:ext cx="13645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views.py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44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23EC-2506-4D6B-B3A9-C3A5671C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1735252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800" b="1" dirty="0">
                <a:solidFill>
                  <a:schemeClr val="tx1"/>
                </a:solidFill>
              </a:rPr>
              <a:t>Running development server</a:t>
            </a:r>
            <a:br>
              <a:rPr lang="en-US" sz="3800" b="1" dirty="0">
                <a:solidFill>
                  <a:schemeClr val="tx1"/>
                </a:solidFill>
              </a:rPr>
            </a:br>
            <a:endParaRPr lang="en-US" sz="38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E93B25-9C4F-4D5E-82A8-4CF1D0776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55977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Make a new project directory</a:t>
            </a:r>
          </a:p>
          <a:p>
            <a:endParaRPr lang="en-US" sz="2000" dirty="0"/>
          </a:p>
          <a:p>
            <a:r>
              <a:rPr lang="en-US" sz="2000" dirty="0"/>
              <a:t>Start the project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Run the server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ABF86-D77E-4A53-9DF2-67A7E5017D01}"/>
              </a:ext>
            </a:extLst>
          </p:cNvPr>
          <p:cNvSpPr/>
          <p:nvPr/>
        </p:nvSpPr>
        <p:spPr>
          <a:xfrm>
            <a:off x="1832489" y="47131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E2B05-1361-4367-AD63-4F6FCC7D3C86}"/>
              </a:ext>
            </a:extLst>
          </p:cNvPr>
          <p:cNvSpPr/>
          <p:nvPr/>
        </p:nvSpPr>
        <p:spPr>
          <a:xfrm>
            <a:off x="5224031" y="2918639"/>
            <a:ext cx="4977578" cy="531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i="1" dirty="0" err="1">
                <a:latin typeface="Consolas" panose="020B0609020204030204" pitchFamily="49" charset="0"/>
              </a:rPr>
              <a:t>django</a:t>
            </a:r>
            <a:r>
              <a:rPr lang="en-US" i="1" dirty="0">
                <a:latin typeface="Consolas" panose="020B0609020204030204" pitchFamily="49" charset="0"/>
              </a:rPr>
              <a:t>-admin </a:t>
            </a:r>
            <a:r>
              <a:rPr lang="en-US" i="1" dirty="0" err="1">
                <a:latin typeface="Consolas" panose="020B0609020204030204" pitchFamily="49" charset="0"/>
              </a:rPr>
              <a:t>startproject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</a:rPr>
              <a:t>mysite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F139A-7EE9-4B6D-A231-6B83BB5A12F9}"/>
              </a:ext>
            </a:extLst>
          </p:cNvPr>
          <p:cNvSpPr/>
          <p:nvPr/>
        </p:nvSpPr>
        <p:spPr>
          <a:xfrm>
            <a:off x="5224031" y="4172239"/>
            <a:ext cx="4977578" cy="531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i="1" dirty="0">
                <a:latin typeface="Consolas" panose="020B0609020204030204" pitchFamily="49" charset="0"/>
              </a:rPr>
              <a:t> python manage.py </a:t>
            </a:r>
            <a:r>
              <a:rPr lang="en-US" i="1" dirty="0" err="1">
                <a:latin typeface="Consolas" panose="020B0609020204030204" pitchFamily="49" charset="0"/>
              </a:rPr>
              <a:t>runserver</a:t>
            </a:r>
            <a:endParaRPr 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32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33431-532B-4FCD-8A40-3E82888E6361}"/>
              </a:ext>
            </a:extLst>
          </p:cNvPr>
          <p:cNvSpPr txBox="1"/>
          <p:nvPr/>
        </p:nvSpPr>
        <p:spPr>
          <a:xfrm>
            <a:off x="2752163" y="2397949"/>
            <a:ext cx="66876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2400" b="1" dirty="0"/>
              <a:t>Recap</a:t>
            </a:r>
            <a:endParaRPr lang="en-US" sz="2000" b="1" dirty="0"/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Settings module – separating dev &amp; prod environments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Requests &amp; Response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Running a development server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Template overview with context</a:t>
            </a:r>
          </a:p>
        </p:txBody>
      </p:sp>
    </p:spTree>
    <p:extLst>
      <p:ext uri="{BB962C8B-B14F-4D97-AF65-F5344CB8AC3E}">
        <p14:creationId xmlns:p14="http://schemas.microsoft.com/office/powerpoint/2010/main" val="276750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33431-532B-4FCD-8A40-3E82888E6361}"/>
              </a:ext>
            </a:extLst>
          </p:cNvPr>
          <p:cNvSpPr txBox="1"/>
          <p:nvPr/>
        </p:nvSpPr>
        <p:spPr>
          <a:xfrm>
            <a:off x="2752163" y="2613392"/>
            <a:ext cx="66876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sz="2800" b="1" dirty="0"/>
              <a:t>Today</a:t>
            </a:r>
            <a:endParaRPr lang="en-US" b="1" dirty="0"/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Django admin site introduction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Templates built in tags and filters</a:t>
            </a:r>
          </a:p>
        </p:txBody>
      </p:sp>
    </p:spTree>
    <p:extLst>
      <p:ext uri="{BB962C8B-B14F-4D97-AF65-F5344CB8AC3E}">
        <p14:creationId xmlns:p14="http://schemas.microsoft.com/office/powerpoint/2010/main" val="1831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23EC-2506-4D6B-B3A9-C3A5671C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1735252"/>
            <a:ext cx="3201366" cy="3387497"/>
          </a:xfrm>
        </p:spPr>
        <p:txBody>
          <a:bodyPr anchor="ctr">
            <a:normAutofit/>
          </a:bodyPr>
          <a:lstStyle/>
          <a:p>
            <a:pPr algn="r"/>
            <a:r>
              <a:rPr lang="en-US" sz="3800" b="1" dirty="0">
                <a:solidFill>
                  <a:schemeClr val="tx1"/>
                </a:solidFill>
              </a:rPr>
              <a:t>Django admin site introduction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E93B25-9C4F-4D5E-82A8-4CF1D0776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55977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Apply / enable the default app(s) by migrate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Create a super user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Run the server and play around admin site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ABF86-D77E-4A53-9DF2-67A7E5017D01}"/>
              </a:ext>
            </a:extLst>
          </p:cNvPr>
          <p:cNvSpPr/>
          <p:nvPr/>
        </p:nvSpPr>
        <p:spPr>
          <a:xfrm>
            <a:off x="1832489" y="47131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E2B05-1361-4367-AD63-4F6FCC7D3C86}"/>
              </a:ext>
            </a:extLst>
          </p:cNvPr>
          <p:cNvSpPr/>
          <p:nvPr/>
        </p:nvSpPr>
        <p:spPr>
          <a:xfrm>
            <a:off x="5224031" y="2055039"/>
            <a:ext cx="4977578" cy="531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i="1" dirty="0">
                <a:latin typeface="Consolas" panose="020B0609020204030204" pitchFamily="49" charset="0"/>
              </a:rPr>
              <a:t> python manage.py migrate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F139A-7EE9-4B6D-A231-6B83BB5A12F9}"/>
              </a:ext>
            </a:extLst>
          </p:cNvPr>
          <p:cNvSpPr/>
          <p:nvPr/>
        </p:nvSpPr>
        <p:spPr>
          <a:xfrm>
            <a:off x="5224031" y="3388061"/>
            <a:ext cx="4977578" cy="531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i="1" dirty="0">
                <a:latin typeface="Consolas" panose="020B0609020204030204" pitchFamily="49" charset="0"/>
              </a:rPr>
              <a:t> python manage.py </a:t>
            </a:r>
            <a:r>
              <a:rPr lang="en-US" i="1" dirty="0" err="1">
                <a:latin typeface="Consolas" panose="020B0609020204030204" pitchFamily="49" charset="0"/>
              </a:rPr>
              <a:t>createsuperuser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066268-F626-46AE-A1C1-572A42BDDDDA}"/>
              </a:ext>
            </a:extLst>
          </p:cNvPr>
          <p:cNvSpPr/>
          <p:nvPr/>
        </p:nvSpPr>
        <p:spPr>
          <a:xfrm>
            <a:off x="5224031" y="4721083"/>
            <a:ext cx="4977578" cy="531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i="1" dirty="0">
                <a:latin typeface="Consolas" panose="020B0609020204030204" pitchFamily="49" charset="0"/>
              </a:rPr>
              <a:t> python manage.py </a:t>
            </a:r>
            <a:r>
              <a:rPr lang="en-US" i="1" dirty="0" err="1">
                <a:latin typeface="Consolas" panose="020B0609020204030204" pitchFamily="49" charset="0"/>
              </a:rPr>
              <a:t>runserver</a:t>
            </a:r>
            <a:endParaRPr 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6789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1167</Words>
  <Application>Microsoft Office PowerPoint</Application>
  <PresentationFormat>Widescreen</PresentationFormat>
  <Paragraphs>316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Consolas</vt:lpstr>
      <vt:lpstr>Trebuchet MS</vt:lpstr>
      <vt:lpstr>Wingdings 3</vt:lpstr>
      <vt:lpstr>Facet</vt:lpstr>
      <vt:lpstr>Introduction</vt:lpstr>
      <vt:lpstr>Installation</vt:lpstr>
      <vt:lpstr>Settings Module </vt:lpstr>
      <vt:lpstr>Requests &amp; Response</vt:lpstr>
      <vt:lpstr>Requests &amp; Response</vt:lpstr>
      <vt:lpstr>Running development server </vt:lpstr>
      <vt:lpstr>PowerPoint Presentation</vt:lpstr>
      <vt:lpstr>PowerPoint Presentation</vt:lpstr>
      <vt:lpstr>Django admin site introduction</vt:lpstr>
      <vt:lpstr>Templates Built-in tags and filters</vt:lpstr>
      <vt:lpstr>Templates Built-in tags and filters</vt:lpstr>
      <vt:lpstr>Models Layer</vt:lpstr>
      <vt:lpstr>Models Introduction</vt:lpstr>
      <vt:lpstr>Models Introduction</vt:lpstr>
      <vt:lpstr>Models Introduction</vt:lpstr>
      <vt:lpstr>Template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Templates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</dc:title>
  <dc:creator>Arulprakash, HephzibahPonCellat</dc:creator>
  <cp:lastModifiedBy>Arulprakash, HephzibahPonCellat</cp:lastModifiedBy>
  <cp:revision>38</cp:revision>
  <dcterms:created xsi:type="dcterms:W3CDTF">2021-01-21T16:20:47Z</dcterms:created>
  <dcterms:modified xsi:type="dcterms:W3CDTF">2021-01-21T19:02:00Z</dcterms:modified>
</cp:coreProperties>
</file>