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3" r:id="rId6"/>
    <p:sldId id="262" r:id="rId7"/>
    <p:sldId id="261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0F0"/>
    <a:srgbClr val="FEFDF8"/>
    <a:srgbClr val="FBF5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1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7F0D9-B480-44EA-A8AD-080ED4A9C2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2B3731-3A9E-48E4-A533-CAB399F8C6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0E1F8F-0732-4AE6-8CC6-47AB5C900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D5FB4-2115-4B56-9A81-48967C59654E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D20FE4-F177-4CA3-89AB-AD90496C5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74FCBC-AFC8-4082-828E-64DB5C4D9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4276-AF6D-42E6-8C3D-19100C4CA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636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856AD-3A2A-471D-9AB0-F4DA19350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6E641F-5E78-4735-B18D-6BFABEBE01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3CCAE-D9A5-483E-B32F-FF0F48DF3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D5FB4-2115-4B56-9A81-48967C59654E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BEE727-F7B0-43A8-8069-55E1A28A3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066C5E-0C11-46B5-87B8-D81AE4694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4276-AF6D-42E6-8C3D-19100C4CA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687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DA0224-5240-4CC2-B68D-2E8BB3FE20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B35DEF-3CEC-46C7-805D-7AD81C0202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63F00-5DB1-4DBB-8225-89351B54F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D5FB4-2115-4B56-9A81-48967C59654E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64BC3E-6D52-440A-A497-9C02F0F41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F465F-E3B0-4D75-94F0-D74D9BBB5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4276-AF6D-42E6-8C3D-19100C4CA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421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0231C-5CAE-4553-A595-98F4322F6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5A5AD-8DCC-4DF4-9C9B-6CB190BF1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0997B-E358-4B4E-B5B1-6919D7113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D5FB4-2115-4B56-9A81-48967C59654E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DCEFB-5FA9-4D83-9513-4A0812EC8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9870B-8BF7-4F24-8B39-14F5F9033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4276-AF6D-42E6-8C3D-19100C4CA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55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650BE-5574-4E7B-9397-8BA5555B4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3855FC-40A3-4B12-B96F-E3210F39F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846C0-F516-4326-8147-F3F8DC6B1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D5FB4-2115-4B56-9A81-48967C59654E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983739-76C6-4E50-AC35-2603F9278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BAB28-496B-4AFE-A023-A6B376350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4276-AF6D-42E6-8C3D-19100C4CA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228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BCDD1-361A-471E-BB0B-E12A63D72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1815B-4C53-455F-BA0E-DACB1DC64F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28E904-26FD-4837-9CF1-BF487F6FA2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623992-D5DD-4CD9-9A23-47C734FEF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D5FB4-2115-4B56-9A81-48967C59654E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80950B-C033-4A21-B117-05A65C35D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1F9258-2049-415C-8308-53F4AB09C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4276-AF6D-42E6-8C3D-19100C4CA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685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E51B0-F5E4-407D-8904-608936902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F5DEA9-5000-4E44-8921-E267FD8343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2EC5DB-9CC2-4ADE-AD0E-62BBECB4B0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DFFD9A-494D-4C1F-9325-5DA47AA914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446BA0-07EB-4D2F-871A-9902AD1AE6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24AF3D-3443-476E-9FF3-9CFAC0DA7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D5FB4-2115-4B56-9A81-48967C59654E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18FE39-B914-4263-A415-6FFC1FE8D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942E8F-A307-466C-9654-F02CB641F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4276-AF6D-42E6-8C3D-19100C4CA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987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A5877-5F56-4CAE-AEA5-B101000B2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02BBDE-94BC-4202-8B6E-546AA2F83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D5FB4-2115-4B56-9A81-48967C59654E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876083-B7E1-4443-845E-6291FFB80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9CE7BE-DC01-4DAE-9385-390F6BAD1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4276-AF6D-42E6-8C3D-19100C4CA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149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09D53C-5E3C-491B-B5B1-5D5BDAD31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D5FB4-2115-4B56-9A81-48967C59654E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644D81-138D-4016-BB81-3F049BC70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696390-B561-4158-977C-16CA719C3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4276-AF6D-42E6-8C3D-19100C4CA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095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7FB81-47DF-4B71-8D85-98A715A13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6BA03-1C15-411C-9A97-EA226E035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A31C5-CF6B-4EF4-9BD9-405D75EE9D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501265-8D6C-47DD-954B-34DE7E0CF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D5FB4-2115-4B56-9A81-48967C59654E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1D5202-9C4A-4F7E-9DB3-927690A71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E4D423-2F43-40E9-AAA3-47986B855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4276-AF6D-42E6-8C3D-19100C4CA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033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1C3EE-919B-49BB-AD63-420D60557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559C3A-EAE0-42F5-BCBF-E48AB46A65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B2D978-3505-4EC2-A727-5AA2D254AE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F92376-6E2F-48DA-94F1-3A76ECA59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D5FB4-2115-4B56-9A81-48967C59654E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156627-350D-4974-8F6D-5DA58CF55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80D169-E958-44F8-8B10-81FF4D976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4276-AF6D-42E6-8C3D-19100C4CA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290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D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7AC06B-3BA5-4AF7-B440-613A18315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32B68-56F9-4193-AAF4-92F0439BB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B7F17C-67CD-4EB3-AB98-366C5AB17C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D5FB4-2115-4B56-9A81-48967C59654E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7518D-029D-4AD7-B998-0D213168D8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68624-2CCA-42D8-923C-73E984D291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B4276-AF6D-42E6-8C3D-19100C4CA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581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0378CF-AD70-4C41-A922-3015137907A3}"/>
              </a:ext>
            </a:extLst>
          </p:cNvPr>
          <p:cNvSpPr txBox="1"/>
          <p:nvPr/>
        </p:nvSpPr>
        <p:spPr>
          <a:xfrm>
            <a:off x="4979444" y="2767280"/>
            <a:ext cx="223311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cs typeface="Times New Roman" panose="02020603050405020304" pitchFamily="18" charset="0"/>
              </a:rPr>
              <a:t>Installation</a:t>
            </a:r>
          </a:p>
          <a:p>
            <a:pPr algn="ctr"/>
            <a:endParaRPr lang="en-US" sz="2000" b="1" dirty="0">
              <a:cs typeface="Times New Roman" panose="02020603050405020304" pitchFamily="18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cs typeface="Times New Roman" panose="02020603050405020304" pitchFamily="18" charset="0"/>
              </a:rPr>
              <a:t>Python Installation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cs typeface="Times New Roman" panose="02020603050405020304" pitchFamily="18" charset="0"/>
              </a:rPr>
              <a:t>Django Installation</a:t>
            </a:r>
          </a:p>
        </p:txBody>
      </p:sp>
    </p:spTree>
    <p:extLst>
      <p:ext uri="{BB962C8B-B14F-4D97-AF65-F5344CB8AC3E}">
        <p14:creationId xmlns:p14="http://schemas.microsoft.com/office/powerpoint/2010/main" val="1985463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061799-8B0A-479F-A648-51079FA2ACAC}"/>
              </a:ext>
            </a:extLst>
          </p:cNvPr>
          <p:cNvSpPr txBox="1"/>
          <p:nvPr/>
        </p:nvSpPr>
        <p:spPr>
          <a:xfrm>
            <a:off x="3787515" y="1089898"/>
            <a:ext cx="4616970" cy="4678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Hello World</a:t>
            </a:r>
          </a:p>
          <a:p>
            <a:endParaRPr lang="en-US" b="1" dirty="0"/>
          </a:p>
          <a:p>
            <a:r>
              <a:rPr lang="en-US" sz="2000" b="1" dirty="0"/>
              <a:t>Run a development server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Make a new project directory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Start the project</a:t>
            </a:r>
          </a:p>
          <a:p>
            <a:r>
              <a:rPr lang="en-US" b="1" i="1" dirty="0">
                <a:latin typeface="Consolas" panose="020B0609020204030204" pitchFamily="49" charset="0"/>
                <a:cs typeface="Times New Roman" panose="02020603050405020304" pitchFamily="18" charset="0"/>
              </a:rPr>
              <a:t>   </a:t>
            </a:r>
            <a:r>
              <a:rPr lang="en-US" b="1" i="1" dirty="0" err="1">
                <a:latin typeface="Consolas" panose="020B0609020204030204" pitchFamily="49" charset="0"/>
                <a:cs typeface="Times New Roman" panose="02020603050405020304" pitchFamily="18" charset="0"/>
              </a:rPr>
              <a:t>django</a:t>
            </a:r>
            <a:r>
              <a:rPr lang="en-US" b="1" i="1" dirty="0">
                <a:latin typeface="Consolas" panose="020B0609020204030204" pitchFamily="49" charset="0"/>
                <a:cs typeface="Times New Roman" panose="02020603050405020304" pitchFamily="18" charset="0"/>
              </a:rPr>
              <a:t>-admin </a:t>
            </a:r>
            <a:r>
              <a:rPr lang="en-US" b="1" i="1" dirty="0" err="1">
                <a:latin typeface="Consolas" panose="020B0609020204030204" pitchFamily="49" charset="0"/>
                <a:cs typeface="Times New Roman" panose="02020603050405020304" pitchFamily="18" charset="0"/>
              </a:rPr>
              <a:t>startproject</a:t>
            </a:r>
            <a:r>
              <a:rPr lang="en-US" b="1" i="1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Consolas" panose="020B0609020204030204" pitchFamily="49" charset="0"/>
                <a:cs typeface="Times New Roman" panose="02020603050405020304" pitchFamily="18" charset="0"/>
              </a:rPr>
              <a:t>mysite</a:t>
            </a:r>
            <a:endParaRPr lang="en-US" b="1" i="1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endParaRPr lang="en-US" i="1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Times New Roman" panose="02020603050405020304" pitchFamily="18" charset="0"/>
              </a:rPr>
              <a:t>Run the server</a:t>
            </a:r>
          </a:p>
          <a:p>
            <a:r>
              <a:rPr lang="en-US" altLang="en-US" b="1" i="1" dirty="0">
                <a:latin typeface="Consolas" panose="020B0609020204030204" pitchFamily="49" charset="0"/>
                <a:cs typeface="Times New Roman" panose="02020603050405020304" pitchFamily="18" charset="0"/>
              </a:rPr>
              <a:t>  </a:t>
            </a:r>
            <a:r>
              <a:rPr lang="en-US" altLang="en-US" b="1" i="1" dirty="0">
                <a:latin typeface="Consolas" panose="020B0609020204030204" pitchFamily="49" charset="0"/>
              </a:rPr>
              <a:t>python manage.py </a:t>
            </a:r>
            <a:r>
              <a:rPr lang="en-US" altLang="en-US" b="1" i="1" dirty="0" err="1">
                <a:latin typeface="Consolas" panose="020B0609020204030204" pitchFamily="49" charset="0"/>
              </a:rPr>
              <a:t>runserver</a:t>
            </a:r>
            <a:endParaRPr lang="en-US" altLang="en-US" b="1" i="1" dirty="0">
              <a:latin typeface="Consolas" panose="020B0609020204030204" pitchFamily="49" charset="0"/>
            </a:endParaRPr>
          </a:p>
          <a:p>
            <a:endParaRPr lang="en-US" b="1" i="1" dirty="0">
              <a:latin typeface="Consolas" panose="020B0609020204030204" pitchFamily="49" charset="0"/>
            </a:endParaRPr>
          </a:p>
          <a:p>
            <a:r>
              <a:rPr lang="en-US" b="1" dirty="0"/>
              <a:t>explore pypi.org</a:t>
            </a:r>
          </a:p>
          <a:p>
            <a:endParaRPr lang="en-US" b="1" dirty="0"/>
          </a:p>
          <a:p>
            <a:r>
              <a:rPr lang="en-US" b="1" dirty="0"/>
              <a:t>how to navigate folder or </a:t>
            </a:r>
            <a:r>
              <a:rPr lang="en-US" b="1" dirty="0" err="1"/>
              <a:t>dir</a:t>
            </a:r>
            <a:r>
              <a:rPr lang="en-US" b="1" dirty="0"/>
              <a:t> in </a:t>
            </a:r>
            <a:r>
              <a:rPr lang="en-US" b="1" dirty="0" err="1"/>
              <a:t>cmd</a:t>
            </a:r>
            <a:r>
              <a:rPr lang="en-US" b="1" dirty="0"/>
              <a:t> prompt</a:t>
            </a:r>
          </a:p>
          <a:p>
            <a:r>
              <a:rPr lang="en-US" b="1" dirty="0" err="1"/>
              <a:t>cmd</a:t>
            </a:r>
            <a:r>
              <a:rPr lang="en-US" b="1" dirty="0"/>
              <a:t> history</a:t>
            </a:r>
          </a:p>
        </p:txBody>
      </p:sp>
    </p:spTree>
    <p:extLst>
      <p:ext uri="{BB962C8B-B14F-4D97-AF65-F5344CB8AC3E}">
        <p14:creationId xmlns:p14="http://schemas.microsoft.com/office/powerpoint/2010/main" val="1265443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44C923-020D-4A94-9EA3-D78D2FF95329}"/>
              </a:ext>
            </a:extLst>
          </p:cNvPr>
          <p:cNvSpPr txBox="1"/>
          <p:nvPr/>
        </p:nvSpPr>
        <p:spPr>
          <a:xfrm>
            <a:off x="2336284" y="1012954"/>
            <a:ext cx="7519431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Settings Module</a:t>
            </a:r>
          </a:p>
          <a:p>
            <a:pPr algn="ctr"/>
            <a:endParaRPr lang="en-US" sz="2400" b="1" dirty="0"/>
          </a:p>
          <a:p>
            <a:r>
              <a:rPr lang="en-US" sz="2000" b="1" dirty="0"/>
              <a:t>Separating dev, prod, test environments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Create a folder called settings or config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Move the settings.py to that </a:t>
            </a:r>
            <a:r>
              <a:rPr lang="en-US" sz="2000" dirty="0" err="1"/>
              <a:t>dir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Create a __init__.py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Create a dev.py, import settings to it, overwrite the values in dev.py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Repeat the same for prod.py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 settings.py, point the base </a:t>
            </a:r>
            <a:r>
              <a:rPr lang="en-US" sz="2000" dirty="0" err="1"/>
              <a:t>dir</a:t>
            </a:r>
            <a:r>
              <a:rPr lang="en-US" sz="2000" dirty="0"/>
              <a:t> one step up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 wsgi.py and manage.py, point the settings to dev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Run the server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02287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AEDE1FE4-0D21-4DD2-9538-F734239C69B7}"/>
              </a:ext>
            </a:extLst>
          </p:cNvPr>
          <p:cNvGrpSpPr/>
          <p:nvPr/>
        </p:nvGrpSpPr>
        <p:grpSpPr>
          <a:xfrm>
            <a:off x="577702" y="733079"/>
            <a:ext cx="11036595" cy="946835"/>
            <a:chOff x="733647" y="541693"/>
            <a:chExt cx="11036595" cy="94683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DF6E6F4-7FC8-49E9-A9B7-325EA31FA6A1}"/>
                </a:ext>
              </a:extLst>
            </p:cNvPr>
            <p:cNvSpPr/>
            <p:nvPr/>
          </p:nvSpPr>
          <p:spPr>
            <a:xfrm>
              <a:off x="3312938" y="541693"/>
              <a:ext cx="1828800" cy="914400"/>
            </a:xfrm>
            <a:prstGeom prst="rect">
              <a:avLst/>
            </a:prstGeom>
            <a:solidFill>
              <a:srgbClr val="F0F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URLs</a:t>
              </a:r>
            </a:p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(urls.py)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67421AA-1A29-4261-B77D-B842D149C7C8}"/>
                </a:ext>
              </a:extLst>
            </p:cNvPr>
            <p:cNvSpPr/>
            <p:nvPr/>
          </p:nvSpPr>
          <p:spPr>
            <a:xfrm>
              <a:off x="7483111" y="541693"/>
              <a:ext cx="1828800" cy="914400"/>
            </a:xfrm>
            <a:prstGeom prst="rect">
              <a:avLst/>
            </a:prstGeom>
            <a:solidFill>
              <a:srgbClr val="F0F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View</a:t>
              </a:r>
            </a:p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(views.py)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A942C7F4-2E7F-4461-81EE-C6577B13A9BD}"/>
                </a:ext>
              </a:extLst>
            </p:cNvPr>
            <p:cNvCxnSpPr>
              <a:cxnSpLocks/>
              <a:endCxn id="2" idx="1"/>
            </p:cNvCxnSpPr>
            <p:nvPr/>
          </p:nvCxnSpPr>
          <p:spPr>
            <a:xfrm>
              <a:off x="733647" y="998893"/>
              <a:ext cx="257929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853AA7B-AD3A-4FC8-96F5-D5B474691303}"/>
                </a:ext>
              </a:extLst>
            </p:cNvPr>
            <p:cNvSpPr txBox="1"/>
            <p:nvPr/>
          </p:nvSpPr>
          <p:spPr>
            <a:xfrm>
              <a:off x="1369539" y="565198"/>
              <a:ext cx="13454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http request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DA4CD683-6AA5-4E6F-910F-86F70C57993C}"/>
                </a:ext>
              </a:extLst>
            </p:cNvPr>
            <p:cNvCxnSpPr>
              <a:cxnSpLocks/>
              <a:stCxn id="2" idx="3"/>
              <a:endCxn id="3" idx="1"/>
            </p:cNvCxnSpPr>
            <p:nvPr/>
          </p:nvCxnSpPr>
          <p:spPr>
            <a:xfrm>
              <a:off x="5141738" y="998893"/>
              <a:ext cx="234137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D3ED576-937E-400F-AB42-F830EB1126A4}"/>
                </a:ext>
              </a:extLst>
            </p:cNvPr>
            <p:cNvCxnSpPr>
              <a:cxnSpLocks/>
              <a:stCxn id="3" idx="3"/>
            </p:cNvCxnSpPr>
            <p:nvPr/>
          </p:nvCxnSpPr>
          <p:spPr>
            <a:xfrm>
              <a:off x="9311911" y="998893"/>
              <a:ext cx="245833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98F7E9B-F143-41EE-A7E0-0C3DC62C454F}"/>
                </a:ext>
              </a:extLst>
            </p:cNvPr>
            <p:cNvSpPr txBox="1"/>
            <p:nvPr/>
          </p:nvSpPr>
          <p:spPr>
            <a:xfrm>
              <a:off x="5353696" y="565198"/>
              <a:ext cx="202921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Forward request </a:t>
              </a:r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to appropriate view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E12494D-5ABB-4562-8727-B0DB256DC2A4}"/>
                </a:ext>
              </a:extLst>
            </p:cNvPr>
            <p:cNvSpPr txBox="1"/>
            <p:nvPr/>
          </p:nvSpPr>
          <p:spPr>
            <a:xfrm>
              <a:off x="9400616" y="541693"/>
              <a:ext cx="2252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Http response (HTML)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1203BA3-A904-4196-9F93-1E26784F3E39}"/>
              </a:ext>
            </a:extLst>
          </p:cNvPr>
          <p:cNvGrpSpPr/>
          <p:nvPr/>
        </p:nvGrpSpPr>
        <p:grpSpPr>
          <a:xfrm>
            <a:off x="577702" y="2462272"/>
            <a:ext cx="3912781" cy="2921146"/>
            <a:chOff x="577702" y="2462272"/>
            <a:chExt cx="3912781" cy="2921146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059DE54-E649-4162-A342-C4AA9FA2F57B}"/>
                </a:ext>
              </a:extLst>
            </p:cNvPr>
            <p:cNvSpPr/>
            <p:nvPr/>
          </p:nvSpPr>
          <p:spPr>
            <a:xfrm>
              <a:off x="577702" y="2831604"/>
              <a:ext cx="3912781" cy="255181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i="1" dirty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from .views import index</a:t>
              </a:r>
            </a:p>
            <a:p>
              <a:endParaRPr lang="en-US" i="1" dirty="0">
                <a:solidFill>
                  <a:sysClr val="windowText" lastClr="000000"/>
                </a:solidFill>
                <a:latin typeface="Consolas" panose="020B0609020204030204" pitchFamily="49" charset="0"/>
              </a:endParaRPr>
            </a:p>
            <a:p>
              <a:r>
                <a:rPr lang="en-US" i="1" dirty="0" err="1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urlpatterns</a:t>
              </a:r>
              <a:r>
                <a:rPr lang="en-US" i="1" dirty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 = [</a:t>
              </a:r>
            </a:p>
            <a:p>
              <a:r>
                <a:rPr lang="en-US" i="1" dirty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    path('admin/', </a:t>
              </a:r>
              <a:r>
                <a:rPr lang="en-US" i="1" dirty="0" err="1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admin.site.urls</a:t>
              </a:r>
              <a:r>
                <a:rPr lang="en-US" i="1" dirty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),</a:t>
              </a:r>
            </a:p>
            <a:p>
              <a:r>
                <a:rPr lang="en-US" i="1" dirty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b="1" i="1" dirty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path('', index),</a:t>
              </a:r>
            </a:p>
            <a:p>
              <a:r>
                <a:rPr lang="en-US" i="1" dirty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]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475B422-0320-444C-9677-B271A776EA67}"/>
                </a:ext>
              </a:extLst>
            </p:cNvPr>
            <p:cNvSpPr txBox="1"/>
            <p:nvPr/>
          </p:nvSpPr>
          <p:spPr>
            <a:xfrm>
              <a:off x="577702" y="2462272"/>
              <a:ext cx="9144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0F0F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urls.py</a:t>
              </a:r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9C97BC1E-D4C6-4566-BECC-CC373EEB9C47}"/>
              </a:ext>
            </a:extLst>
          </p:cNvPr>
          <p:cNvSpPr/>
          <p:nvPr/>
        </p:nvSpPr>
        <p:spPr>
          <a:xfrm>
            <a:off x="5844362" y="2827123"/>
            <a:ext cx="5769935" cy="2551814"/>
          </a:xfrm>
          <a:prstGeom prst="rect">
            <a:avLst/>
          </a:prstGeom>
          <a:solidFill>
            <a:schemeClr val="bg1"/>
          </a:solidFill>
          <a:ln>
            <a:solidFill>
              <a:srgbClr val="F0F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i="1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  <a:p>
            <a:r>
              <a:rPr lang="en-US" i="1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from </a:t>
            </a:r>
            <a:r>
              <a:rPr lang="en-US" i="1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django.http</a:t>
            </a:r>
            <a:r>
              <a:rPr lang="en-US" i="1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 import </a:t>
            </a:r>
            <a:r>
              <a:rPr lang="en-US" i="1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HttpResponse</a:t>
            </a:r>
            <a:endParaRPr lang="en-US" i="1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  <a:p>
            <a:endParaRPr lang="en-US" i="1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  <a:p>
            <a:r>
              <a:rPr lang="en-US" i="1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def index(request):</a:t>
            </a:r>
          </a:p>
          <a:p>
            <a:r>
              <a:rPr lang="en-US" i="1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    return </a:t>
            </a:r>
            <a:r>
              <a:rPr lang="en-US" i="1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HttpResponse</a:t>
            </a:r>
            <a:r>
              <a:rPr lang="en-US" i="1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('&lt;b&gt;Hello world&lt;b&gt;')</a:t>
            </a:r>
          </a:p>
          <a:p>
            <a:endParaRPr lang="en-US" i="1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1E472DF-F8F6-4DF9-A248-2C38A3AE049E}"/>
              </a:ext>
            </a:extLst>
          </p:cNvPr>
          <p:cNvSpPr txBox="1"/>
          <p:nvPr/>
        </p:nvSpPr>
        <p:spPr>
          <a:xfrm>
            <a:off x="5844361" y="2457791"/>
            <a:ext cx="1077433" cy="369332"/>
          </a:xfrm>
          <a:prstGeom prst="rect">
            <a:avLst/>
          </a:prstGeom>
          <a:solidFill>
            <a:schemeClr val="bg1"/>
          </a:solidFill>
          <a:ln>
            <a:solidFill>
              <a:srgbClr val="F0F0F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views.py</a:t>
            </a:r>
          </a:p>
        </p:txBody>
      </p:sp>
    </p:spTree>
    <p:extLst>
      <p:ext uri="{BB962C8B-B14F-4D97-AF65-F5344CB8AC3E}">
        <p14:creationId xmlns:p14="http://schemas.microsoft.com/office/powerpoint/2010/main" val="1345047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BB7D0DA-D7A4-4F9A-8780-2354106BC039}"/>
              </a:ext>
            </a:extLst>
          </p:cNvPr>
          <p:cNvSpPr/>
          <p:nvPr/>
        </p:nvSpPr>
        <p:spPr>
          <a:xfrm>
            <a:off x="4131455" y="496019"/>
            <a:ext cx="39290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000" b="1" dirty="0">
                <a:solidFill>
                  <a:prstClr val="black"/>
                </a:solidFill>
              </a:rPr>
              <a:t>Models – A way to interact with DB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3CA294B-8230-4504-8682-52FBBA937624}"/>
              </a:ext>
            </a:extLst>
          </p:cNvPr>
          <p:cNvGrpSpPr/>
          <p:nvPr/>
        </p:nvGrpSpPr>
        <p:grpSpPr>
          <a:xfrm>
            <a:off x="577701" y="1441996"/>
            <a:ext cx="11036595" cy="946835"/>
            <a:chOff x="733647" y="541693"/>
            <a:chExt cx="11036595" cy="94683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DD619F5-FBF8-4117-B758-DBD4026929E8}"/>
                </a:ext>
              </a:extLst>
            </p:cNvPr>
            <p:cNvSpPr/>
            <p:nvPr/>
          </p:nvSpPr>
          <p:spPr>
            <a:xfrm>
              <a:off x="3312938" y="541693"/>
              <a:ext cx="1828800" cy="914400"/>
            </a:xfrm>
            <a:prstGeom prst="rect">
              <a:avLst/>
            </a:prstGeom>
            <a:solidFill>
              <a:srgbClr val="F0F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URLs</a:t>
              </a:r>
            </a:p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(urls.py)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F61F62A-566F-4116-B547-11B8AAEE9082}"/>
                </a:ext>
              </a:extLst>
            </p:cNvPr>
            <p:cNvSpPr/>
            <p:nvPr/>
          </p:nvSpPr>
          <p:spPr>
            <a:xfrm>
              <a:off x="7483111" y="541693"/>
              <a:ext cx="1828800" cy="914400"/>
            </a:xfrm>
            <a:prstGeom prst="rect">
              <a:avLst/>
            </a:prstGeom>
            <a:solidFill>
              <a:srgbClr val="F0F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View</a:t>
              </a:r>
            </a:p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(views.py)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7247987-2F3C-4AEC-8DCA-371279C25CE3}"/>
                </a:ext>
              </a:extLst>
            </p:cNvPr>
            <p:cNvCxnSpPr>
              <a:cxnSpLocks/>
              <a:endCxn id="6" idx="1"/>
            </p:cNvCxnSpPr>
            <p:nvPr/>
          </p:nvCxnSpPr>
          <p:spPr>
            <a:xfrm>
              <a:off x="733647" y="998893"/>
              <a:ext cx="257929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7954275-4F58-45EB-81C3-17F865838E01}"/>
                </a:ext>
              </a:extLst>
            </p:cNvPr>
            <p:cNvSpPr txBox="1"/>
            <p:nvPr/>
          </p:nvSpPr>
          <p:spPr>
            <a:xfrm>
              <a:off x="1369539" y="565198"/>
              <a:ext cx="13454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http request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60CDAF6-6DEC-4478-A38C-2A2D47FE50CD}"/>
                </a:ext>
              </a:extLst>
            </p:cNvPr>
            <p:cNvCxnSpPr>
              <a:cxnSpLocks/>
              <a:stCxn id="6" idx="3"/>
              <a:endCxn id="7" idx="1"/>
            </p:cNvCxnSpPr>
            <p:nvPr/>
          </p:nvCxnSpPr>
          <p:spPr>
            <a:xfrm>
              <a:off x="5141738" y="998893"/>
              <a:ext cx="234137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A0C3FAB-E1F0-4AC2-BB07-5AFCF1D2412A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>
              <a:off x="9311911" y="998893"/>
              <a:ext cx="245833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80B68BE-00A9-4DCB-9972-8A748B29FFC4}"/>
                </a:ext>
              </a:extLst>
            </p:cNvPr>
            <p:cNvSpPr txBox="1"/>
            <p:nvPr/>
          </p:nvSpPr>
          <p:spPr>
            <a:xfrm>
              <a:off x="5353696" y="565198"/>
              <a:ext cx="202921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Forward request </a:t>
              </a:r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to appropriate view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3D3F928-10F4-4D96-856A-1132E22D3586}"/>
                </a:ext>
              </a:extLst>
            </p:cNvPr>
            <p:cNvSpPr txBox="1"/>
            <p:nvPr/>
          </p:nvSpPr>
          <p:spPr>
            <a:xfrm>
              <a:off x="9400616" y="541693"/>
              <a:ext cx="2252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Http response (HTML)</a:t>
              </a: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AC45C60F-2E2C-4731-8F96-D476451F2E8C}"/>
              </a:ext>
            </a:extLst>
          </p:cNvPr>
          <p:cNvSpPr/>
          <p:nvPr/>
        </p:nvSpPr>
        <p:spPr>
          <a:xfrm>
            <a:off x="7327165" y="3359463"/>
            <a:ext cx="1828800" cy="914400"/>
          </a:xfrm>
          <a:prstGeom prst="rect">
            <a:avLst/>
          </a:prstGeom>
          <a:solidFill>
            <a:srgbClr val="F0F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Model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(models.py)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B644E6-8286-4076-85CE-5B6EB3F1DAFA}"/>
              </a:ext>
            </a:extLst>
          </p:cNvPr>
          <p:cNvSpPr txBox="1"/>
          <p:nvPr/>
        </p:nvSpPr>
        <p:spPr>
          <a:xfrm>
            <a:off x="8241565" y="2938006"/>
            <a:ext cx="2375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Read / write data to DB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B3E37F6-DE69-4CC3-BBD1-BC656152AC49}"/>
              </a:ext>
            </a:extLst>
          </p:cNvPr>
          <p:cNvCxnSpPr>
            <a:stCxn id="14" idx="0"/>
            <a:endCxn id="7" idx="2"/>
          </p:cNvCxnSpPr>
          <p:nvPr/>
        </p:nvCxnSpPr>
        <p:spPr>
          <a:xfrm flipV="1">
            <a:off x="8241565" y="2356396"/>
            <a:ext cx="0" cy="1003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1FB19E9C-6CFF-4B10-948F-A2A90B2AB462}"/>
              </a:ext>
            </a:extLst>
          </p:cNvPr>
          <p:cNvSpPr/>
          <p:nvPr/>
        </p:nvSpPr>
        <p:spPr>
          <a:xfrm>
            <a:off x="577701" y="5062061"/>
            <a:ext cx="371531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</a:rPr>
              <a:t>Sqlite3 download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</a:rPr>
              <a:t>View all the tables in sqlite3 </a:t>
            </a:r>
            <a:r>
              <a:rPr lang="en-US" sz="2000" dirty="0" err="1">
                <a:solidFill>
                  <a:prstClr val="black"/>
                </a:solidFill>
              </a:rPr>
              <a:t>db</a:t>
            </a:r>
            <a:endParaRPr lang="en-US" sz="2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3045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DAFFE2D4-D037-4D82-9F8C-26D099072A26}"/>
              </a:ext>
            </a:extLst>
          </p:cNvPr>
          <p:cNvSpPr txBox="1"/>
          <p:nvPr/>
        </p:nvSpPr>
        <p:spPr>
          <a:xfrm>
            <a:off x="680869" y="140314"/>
            <a:ext cx="4231351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b="1" dirty="0"/>
          </a:p>
          <a:p>
            <a:r>
              <a:rPr lang="en-US" sz="2000" b="1" dirty="0"/>
              <a:t>Models – A way to interact with DB</a:t>
            </a:r>
          </a:p>
          <a:p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Start an app</a:t>
            </a:r>
          </a:p>
          <a:p>
            <a:r>
              <a:rPr lang="en-US" sz="1600" i="1" dirty="0">
                <a:highlight>
                  <a:srgbClr val="FFFF00"/>
                </a:highlight>
                <a:latin typeface="Consolas" panose="020B0609020204030204" pitchFamily="49" charset="0"/>
              </a:rPr>
              <a:t>&gt;python manage.py </a:t>
            </a:r>
            <a:r>
              <a:rPr lang="en-US" sz="1600" i="1" dirty="0" err="1">
                <a:highlight>
                  <a:srgbClr val="FFFF00"/>
                </a:highlight>
                <a:latin typeface="Consolas" panose="020B0609020204030204" pitchFamily="49" charset="0"/>
              </a:rPr>
              <a:t>startapp</a:t>
            </a:r>
            <a:r>
              <a:rPr lang="en-US" sz="1600" i="1" dirty="0">
                <a:highlight>
                  <a:srgbClr val="FFFF00"/>
                </a:highlight>
                <a:latin typeface="Consolas" panose="020B0609020204030204" pitchFamily="49" charset="0"/>
              </a:rPr>
              <a:t> members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Edit members/models.py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Edit gymsite/settings.py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Makemigrations</a:t>
            </a:r>
            <a:endParaRPr lang="en-US" sz="1600" dirty="0"/>
          </a:p>
          <a:p>
            <a:r>
              <a:rPr lang="en-US" sz="1600" i="1" dirty="0">
                <a:highlight>
                  <a:srgbClr val="FFFF00"/>
                </a:highlight>
                <a:latin typeface="Consolas" panose="020B0609020204030204" pitchFamily="49" charset="0"/>
              </a:rPr>
              <a:t>&gt; practice\</a:t>
            </a:r>
            <a:r>
              <a:rPr lang="en-US" sz="1600" i="1" dirty="0" err="1">
                <a:highlight>
                  <a:srgbClr val="FFFF00"/>
                </a:highlight>
                <a:latin typeface="Consolas" panose="020B0609020204030204" pitchFamily="49" charset="0"/>
              </a:rPr>
              <a:t>gymsite</a:t>
            </a:r>
            <a:r>
              <a:rPr lang="en-US" sz="1600" i="1" dirty="0">
                <a:highlight>
                  <a:srgbClr val="FFFF00"/>
                </a:highlight>
                <a:latin typeface="Consolas" panose="020B0609020204030204" pitchFamily="49" charset="0"/>
              </a:rPr>
              <a:t>\</a:t>
            </a:r>
            <a:r>
              <a:rPr lang="en-US" sz="1600" i="1" dirty="0" err="1">
                <a:highlight>
                  <a:srgbClr val="FFFF00"/>
                </a:highlight>
                <a:latin typeface="Consolas" panose="020B0609020204030204" pitchFamily="49" charset="0"/>
              </a:rPr>
              <a:t>gymsite</a:t>
            </a:r>
            <a:r>
              <a:rPr lang="en-US" sz="1600" i="1" dirty="0">
                <a:highlight>
                  <a:srgbClr val="FFFF00"/>
                </a:highlight>
                <a:latin typeface="Consolas" panose="020B0609020204030204" pitchFamily="49" charset="0"/>
              </a:rPr>
              <a:t>&gt;</a:t>
            </a:r>
            <a:r>
              <a:rPr lang="en-US" sz="1600" b="1" i="1" dirty="0">
                <a:highlight>
                  <a:srgbClr val="FFFF00"/>
                </a:highlight>
                <a:latin typeface="Consolas" panose="020B0609020204030204" pitchFamily="49" charset="0"/>
              </a:rPr>
              <a:t>python manage.py </a:t>
            </a:r>
            <a:r>
              <a:rPr lang="en-US" sz="1600" b="1" i="1" dirty="0" err="1">
                <a:highlight>
                  <a:srgbClr val="FFFF00"/>
                </a:highlight>
                <a:latin typeface="Consolas" panose="020B0609020204030204" pitchFamily="49" charset="0"/>
              </a:rPr>
              <a:t>makemigrations</a:t>
            </a:r>
            <a:endParaRPr lang="en-US" sz="1600" b="1" i="1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US" sz="1600" i="1" dirty="0">
                <a:highlight>
                  <a:srgbClr val="FFFF00"/>
                </a:highlight>
                <a:latin typeface="Consolas" panose="020B0609020204030204" pitchFamily="49" charset="0"/>
              </a:rPr>
              <a:t>Migrations for 'ex':</a:t>
            </a:r>
          </a:p>
          <a:p>
            <a:r>
              <a:rPr lang="en-US" sz="1600" i="1" dirty="0">
                <a:highlight>
                  <a:srgbClr val="FFFF00"/>
                </a:highlight>
                <a:latin typeface="Consolas" panose="020B0609020204030204" pitchFamily="49" charset="0"/>
              </a:rPr>
              <a:t>  ex\migrations\0001_initial.py</a:t>
            </a:r>
          </a:p>
          <a:p>
            <a:r>
              <a:rPr lang="en-US" sz="1600" i="1" dirty="0">
                <a:highlight>
                  <a:srgbClr val="FFFF00"/>
                </a:highlight>
                <a:latin typeface="Consolas" panose="020B0609020204030204" pitchFamily="49" charset="0"/>
              </a:rPr>
              <a:t>    - Create model ex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Migrate</a:t>
            </a:r>
          </a:p>
          <a:p>
            <a:r>
              <a:rPr lang="en-US" sz="1600" i="1" dirty="0">
                <a:highlight>
                  <a:srgbClr val="FFFF00"/>
                </a:highlight>
                <a:latin typeface="Consolas" panose="020B0609020204030204" pitchFamily="49" charset="0"/>
              </a:rPr>
              <a:t>&gt; practice\</a:t>
            </a:r>
            <a:r>
              <a:rPr lang="en-US" sz="1600" i="1" dirty="0" err="1">
                <a:highlight>
                  <a:srgbClr val="FFFF00"/>
                </a:highlight>
                <a:latin typeface="Consolas" panose="020B0609020204030204" pitchFamily="49" charset="0"/>
              </a:rPr>
              <a:t>gymsite</a:t>
            </a:r>
            <a:r>
              <a:rPr lang="en-US" sz="1600" i="1" dirty="0">
                <a:highlight>
                  <a:srgbClr val="FFFF00"/>
                </a:highlight>
                <a:latin typeface="Consolas" panose="020B0609020204030204" pitchFamily="49" charset="0"/>
              </a:rPr>
              <a:t>\</a:t>
            </a:r>
            <a:r>
              <a:rPr lang="en-US" sz="1600" i="1" dirty="0" err="1">
                <a:highlight>
                  <a:srgbClr val="FFFF00"/>
                </a:highlight>
                <a:latin typeface="Consolas" panose="020B0609020204030204" pitchFamily="49" charset="0"/>
              </a:rPr>
              <a:t>gymsite</a:t>
            </a:r>
            <a:r>
              <a:rPr lang="en-US" sz="1600" i="1" dirty="0">
                <a:highlight>
                  <a:srgbClr val="FFFF00"/>
                </a:highlight>
                <a:latin typeface="Consolas" panose="020B0609020204030204" pitchFamily="49" charset="0"/>
              </a:rPr>
              <a:t>&gt;</a:t>
            </a:r>
            <a:r>
              <a:rPr lang="en-US" sz="1600" b="1" i="1" dirty="0">
                <a:highlight>
                  <a:srgbClr val="FFFF00"/>
                </a:highlight>
                <a:latin typeface="Consolas" panose="020B0609020204030204" pitchFamily="49" charset="0"/>
              </a:rPr>
              <a:t>python manage.py migrate</a:t>
            </a:r>
          </a:p>
          <a:p>
            <a:r>
              <a:rPr lang="en-US" sz="1600" i="1" dirty="0">
                <a:highlight>
                  <a:srgbClr val="FFFF00"/>
                </a:highlight>
                <a:latin typeface="Consolas" panose="020B0609020204030204" pitchFamily="49" charset="0"/>
              </a:rPr>
              <a:t>Operations to perform:</a:t>
            </a:r>
          </a:p>
          <a:p>
            <a:r>
              <a:rPr lang="en-US" sz="1600" i="1" dirty="0">
                <a:highlight>
                  <a:srgbClr val="FFFF00"/>
                </a:highlight>
                <a:latin typeface="Consolas" panose="020B0609020204030204" pitchFamily="49" charset="0"/>
              </a:rPr>
              <a:t>  Apply all migrations: admin, auth, </a:t>
            </a:r>
            <a:r>
              <a:rPr lang="en-US" sz="1600" i="1" dirty="0" err="1">
                <a:highlight>
                  <a:srgbClr val="FFFF00"/>
                </a:highlight>
                <a:latin typeface="Consolas" panose="020B0609020204030204" pitchFamily="49" charset="0"/>
              </a:rPr>
              <a:t>contenttypes</a:t>
            </a:r>
            <a:r>
              <a:rPr lang="en-US" sz="1600" i="1" dirty="0">
                <a:highlight>
                  <a:srgbClr val="FFFF00"/>
                </a:highlight>
                <a:latin typeface="Consolas" panose="020B0609020204030204" pitchFamily="49" charset="0"/>
              </a:rPr>
              <a:t>, ex, members, sessions</a:t>
            </a:r>
          </a:p>
          <a:p>
            <a:r>
              <a:rPr lang="en-US" sz="1600" i="1" dirty="0">
                <a:highlight>
                  <a:srgbClr val="FFFF00"/>
                </a:highlight>
                <a:latin typeface="Consolas" panose="020B0609020204030204" pitchFamily="49" charset="0"/>
              </a:rPr>
              <a:t>Running migrations:</a:t>
            </a:r>
          </a:p>
          <a:p>
            <a:r>
              <a:rPr lang="en-US" sz="1600" i="1" dirty="0">
                <a:highlight>
                  <a:srgbClr val="FFFF00"/>
                </a:highlight>
                <a:latin typeface="Consolas" panose="020B0609020204030204" pitchFamily="49" charset="0"/>
              </a:rPr>
              <a:t>  Applying ex.0001_initial... OK</a:t>
            </a:r>
          </a:p>
          <a:p>
            <a:endParaRPr lang="en-US" sz="1600" i="1" dirty="0">
              <a:latin typeface="Consolas" panose="020B0609020204030204" pitchFamily="49" charset="0"/>
            </a:endParaRPr>
          </a:p>
          <a:p>
            <a:endParaRPr lang="en-US" sz="1600" dirty="0"/>
          </a:p>
          <a:p>
            <a:endParaRPr lang="en-US" sz="16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926A01D-43B1-4A95-A4EA-4FA0BE78E13B}"/>
              </a:ext>
            </a:extLst>
          </p:cNvPr>
          <p:cNvGrpSpPr/>
          <p:nvPr/>
        </p:nvGrpSpPr>
        <p:grpSpPr>
          <a:xfrm>
            <a:off x="5211346" y="633469"/>
            <a:ext cx="6490919" cy="2921146"/>
            <a:chOff x="577701" y="2462272"/>
            <a:chExt cx="6490919" cy="292114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0DBBB8D-3CE0-4886-941C-BBEEF2C6D859}"/>
                </a:ext>
              </a:extLst>
            </p:cNvPr>
            <p:cNvSpPr/>
            <p:nvPr/>
          </p:nvSpPr>
          <p:spPr>
            <a:xfrm>
              <a:off x="577702" y="2831604"/>
              <a:ext cx="6490918" cy="255181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i="1" dirty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from </a:t>
              </a:r>
              <a:r>
                <a:rPr lang="en-US" i="1" dirty="0" err="1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django.db</a:t>
              </a:r>
              <a:r>
                <a:rPr lang="en-US" i="1" dirty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 import models</a:t>
              </a:r>
            </a:p>
            <a:p>
              <a:endParaRPr lang="en-US" i="1" dirty="0">
                <a:solidFill>
                  <a:sysClr val="windowText" lastClr="000000"/>
                </a:solidFill>
                <a:latin typeface="Consolas" panose="020B0609020204030204" pitchFamily="49" charset="0"/>
              </a:endParaRPr>
            </a:p>
            <a:p>
              <a:r>
                <a:rPr lang="en-US" i="1" dirty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# members records</a:t>
              </a:r>
            </a:p>
            <a:p>
              <a:r>
                <a:rPr lang="en-US" b="1" i="1" dirty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class members(</a:t>
              </a:r>
              <a:r>
                <a:rPr lang="en-US" b="1" i="1" dirty="0" err="1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models.Model</a:t>
              </a:r>
              <a:r>
                <a:rPr lang="en-US" b="1" i="1" dirty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):</a:t>
              </a:r>
            </a:p>
            <a:p>
              <a:r>
                <a:rPr lang="en-US" b="1" i="1" dirty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	name = </a:t>
              </a:r>
              <a:r>
                <a:rPr lang="en-US" b="1" i="1" dirty="0" err="1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models.CharField</a:t>
              </a:r>
              <a:r>
                <a:rPr lang="en-US" b="1" i="1" dirty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b="1" i="1" dirty="0" err="1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max_length</a:t>
              </a:r>
              <a:r>
                <a:rPr lang="en-US" b="1" i="1" dirty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=30)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75708B0-4C18-4181-B20F-19C6143E8095}"/>
                </a:ext>
              </a:extLst>
            </p:cNvPr>
            <p:cNvSpPr txBox="1"/>
            <p:nvPr/>
          </p:nvSpPr>
          <p:spPr>
            <a:xfrm>
              <a:off x="577701" y="2462272"/>
              <a:ext cx="133329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0F0F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models.py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5590B1D-A3D9-4708-BB07-7F8C0BBA1970}"/>
              </a:ext>
            </a:extLst>
          </p:cNvPr>
          <p:cNvGrpSpPr/>
          <p:nvPr/>
        </p:nvGrpSpPr>
        <p:grpSpPr>
          <a:xfrm>
            <a:off x="5211346" y="3601331"/>
            <a:ext cx="6490919" cy="2921146"/>
            <a:chOff x="577701" y="2462272"/>
            <a:chExt cx="6490919" cy="2921146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5F6C80D-7A25-4058-9658-E363C4630F0A}"/>
                </a:ext>
              </a:extLst>
            </p:cNvPr>
            <p:cNvSpPr/>
            <p:nvPr/>
          </p:nvSpPr>
          <p:spPr>
            <a:xfrm>
              <a:off x="577702" y="2831604"/>
              <a:ext cx="6490918" cy="255181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i="1" dirty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INSTALLED_APPS = [</a:t>
              </a:r>
            </a:p>
            <a:p>
              <a:r>
                <a:rPr lang="en-US" i="1" dirty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    '</a:t>
              </a:r>
              <a:r>
                <a:rPr lang="en-US" i="1" dirty="0" err="1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django.contrib.admin</a:t>
              </a:r>
              <a:r>
                <a:rPr lang="en-US" i="1" dirty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',</a:t>
              </a:r>
            </a:p>
            <a:p>
              <a:r>
                <a:rPr lang="en-US" i="1" dirty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    '</a:t>
              </a:r>
              <a:r>
                <a:rPr lang="en-US" i="1" dirty="0" err="1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django.contrib.auth</a:t>
              </a:r>
              <a:r>
                <a:rPr lang="en-US" i="1" dirty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',</a:t>
              </a:r>
            </a:p>
            <a:p>
              <a:r>
                <a:rPr lang="en-US" i="1" dirty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    '</a:t>
              </a:r>
              <a:r>
                <a:rPr lang="en-US" i="1" dirty="0" err="1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django.contrib.contenttypes</a:t>
              </a:r>
              <a:r>
                <a:rPr lang="en-US" i="1" dirty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',</a:t>
              </a:r>
            </a:p>
            <a:p>
              <a:r>
                <a:rPr lang="en-US" i="1" dirty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    '</a:t>
              </a:r>
              <a:r>
                <a:rPr lang="en-US" i="1" dirty="0" err="1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django.contrib.sessions</a:t>
              </a:r>
              <a:r>
                <a:rPr lang="en-US" i="1" dirty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',</a:t>
              </a:r>
            </a:p>
            <a:p>
              <a:r>
                <a:rPr lang="en-US" i="1" dirty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    '</a:t>
              </a:r>
              <a:r>
                <a:rPr lang="en-US" i="1" dirty="0" err="1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django.contrib.messages</a:t>
              </a:r>
              <a:r>
                <a:rPr lang="en-US" i="1" dirty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',</a:t>
              </a:r>
            </a:p>
            <a:p>
              <a:r>
                <a:rPr lang="en-US" i="1" dirty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    '</a:t>
              </a:r>
              <a:r>
                <a:rPr lang="en-US" i="1" dirty="0" err="1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django.contrib.staticfiles</a:t>
              </a:r>
              <a:r>
                <a:rPr lang="en-US" i="1" dirty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',</a:t>
              </a:r>
            </a:p>
            <a:p>
              <a:r>
                <a:rPr lang="en-US" b="1" i="1" dirty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    'members'</a:t>
              </a:r>
            </a:p>
            <a:p>
              <a:r>
                <a:rPr lang="en-US" i="1" dirty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]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BD43280-F42C-4065-B8E2-4489F727C88F}"/>
                </a:ext>
              </a:extLst>
            </p:cNvPr>
            <p:cNvSpPr txBox="1"/>
            <p:nvPr/>
          </p:nvSpPr>
          <p:spPr>
            <a:xfrm>
              <a:off x="577701" y="2462272"/>
              <a:ext cx="133329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0F0F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settings.py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7260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DF6E6F4-7FC8-49E9-A9B7-325EA31FA6A1}"/>
              </a:ext>
            </a:extLst>
          </p:cNvPr>
          <p:cNvSpPr/>
          <p:nvPr/>
        </p:nvSpPr>
        <p:spPr>
          <a:xfrm>
            <a:off x="5003515" y="585627"/>
            <a:ext cx="1828800" cy="914400"/>
          </a:xfrm>
          <a:prstGeom prst="rect">
            <a:avLst/>
          </a:prstGeom>
          <a:solidFill>
            <a:srgbClr val="F0F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URLs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(urls.py)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67421AA-1A29-4261-B77D-B842D149C7C8}"/>
              </a:ext>
            </a:extLst>
          </p:cNvPr>
          <p:cNvSpPr/>
          <p:nvPr/>
        </p:nvSpPr>
        <p:spPr>
          <a:xfrm>
            <a:off x="5003515" y="2762036"/>
            <a:ext cx="1828800" cy="914400"/>
          </a:xfrm>
          <a:prstGeom prst="rect">
            <a:avLst/>
          </a:prstGeom>
          <a:solidFill>
            <a:srgbClr val="F0F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View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(views.py)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3F544CD-4966-4D98-83F7-234E7A38AEFD}"/>
              </a:ext>
            </a:extLst>
          </p:cNvPr>
          <p:cNvSpPr/>
          <p:nvPr/>
        </p:nvSpPr>
        <p:spPr>
          <a:xfrm>
            <a:off x="1468209" y="2762036"/>
            <a:ext cx="1828800" cy="914400"/>
          </a:xfrm>
          <a:prstGeom prst="rect">
            <a:avLst/>
          </a:prstGeom>
          <a:solidFill>
            <a:srgbClr val="F0F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Model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(models.py)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EDD870-EA90-4318-9AAF-098030CD4C5B}"/>
              </a:ext>
            </a:extLst>
          </p:cNvPr>
          <p:cNvSpPr/>
          <p:nvPr/>
        </p:nvSpPr>
        <p:spPr>
          <a:xfrm>
            <a:off x="5003515" y="4938445"/>
            <a:ext cx="1828800" cy="914400"/>
          </a:xfrm>
          <a:prstGeom prst="rect">
            <a:avLst/>
          </a:prstGeom>
          <a:solidFill>
            <a:srgbClr val="F0F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Template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(html files)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AB8DBEB-7E02-4B28-A280-BE45CAD0ED71}"/>
              </a:ext>
            </a:extLst>
          </p:cNvPr>
          <p:cNvGrpSpPr/>
          <p:nvPr/>
        </p:nvGrpSpPr>
        <p:grpSpPr>
          <a:xfrm>
            <a:off x="2568539" y="673495"/>
            <a:ext cx="2434976" cy="369332"/>
            <a:chOff x="2568539" y="673495"/>
            <a:chExt cx="2434976" cy="369332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A942C7F4-2E7F-4461-81EE-C6577B13A9BD}"/>
                </a:ext>
              </a:extLst>
            </p:cNvPr>
            <p:cNvCxnSpPr>
              <a:cxnSpLocks/>
              <a:endCxn id="2" idx="1"/>
            </p:cNvCxnSpPr>
            <p:nvPr/>
          </p:nvCxnSpPr>
          <p:spPr>
            <a:xfrm>
              <a:off x="2568539" y="1042827"/>
              <a:ext cx="243497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853AA7B-AD3A-4FC8-96F5-D5B474691303}"/>
                </a:ext>
              </a:extLst>
            </p:cNvPr>
            <p:cNvSpPr txBox="1"/>
            <p:nvPr/>
          </p:nvSpPr>
          <p:spPr>
            <a:xfrm>
              <a:off x="3113278" y="673495"/>
              <a:ext cx="13454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http request</a:t>
              </a:r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A4CD683-6AA5-4E6F-910F-86F70C57993C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>
            <a:off x="5917915" y="1500027"/>
            <a:ext cx="0" cy="1262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5F1ACCB-F493-4162-98B0-D729A6E48880}"/>
              </a:ext>
            </a:extLst>
          </p:cNvPr>
          <p:cNvCxnSpPr>
            <a:cxnSpLocks/>
            <a:stCxn id="4" idx="3"/>
            <a:endCxn id="3" idx="1"/>
          </p:cNvCxnSpPr>
          <p:nvPr/>
        </p:nvCxnSpPr>
        <p:spPr>
          <a:xfrm>
            <a:off x="3297009" y="3219236"/>
            <a:ext cx="170650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15A6138-1094-435A-BCC2-D9AE77BB67CE}"/>
              </a:ext>
            </a:extLst>
          </p:cNvPr>
          <p:cNvCxnSpPr>
            <a:stCxn id="5" idx="0"/>
            <a:endCxn id="3" idx="2"/>
          </p:cNvCxnSpPr>
          <p:nvPr/>
        </p:nvCxnSpPr>
        <p:spPr>
          <a:xfrm flipV="1">
            <a:off x="5917915" y="3676436"/>
            <a:ext cx="0" cy="1262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D3ED576-937E-400F-AB42-F830EB1126A4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6832315" y="3219236"/>
            <a:ext cx="29034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98F7E9B-F143-41EE-A7E0-0C3DC62C454F}"/>
              </a:ext>
            </a:extLst>
          </p:cNvPr>
          <p:cNvSpPr txBox="1"/>
          <p:nvPr/>
        </p:nvSpPr>
        <p:spPr>
          <a:xfrm>
            <a:off x="5917915" y="1929391"/>
            <a:ext cx="3628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Forward request to appropriate view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1BE528A-472B-414D-A43B-1AF8A6146EB4}"/>
              </a:ext>
            </a:extLst>
          </p:cNvPr>
          <p:cNvSpPr txBox="1"/>
          <p:nvPr/>
        </p:nvSpPr>
        <p:spPr>
          <a:xfrm>
            <a:off x="3488256" y="2785005"/>
            <a:ext cx="13899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Read / write 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data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E12494D-5ABB-4562-8727-B0DB256DC2A4}"/>
              </a:ext>
            </a:extLst>
          </p:cNvPr>
          <p:cNvSpPr txBox="1"/>
          <p:nvPr/>
        </p:nvSpPr>
        <p:spPr>
          <a:xfrm>
            <a:off x="7483111" y="2803841"/>
            <a:ext cx="225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 response (HTML)</a:t>
            </a:r>
          </a:p>
        </p:txBody>
      </p:sp>
    </p:spTree>
    <p:extLst>
      <p:ext uri="{BB962C8B-B14F-4D97-AF65-F5344CB8AC3E}">
        <p14:creationId xmlns:p14="http://schemas.microsoft.com/office/powerpoint/2010/main" val="681026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A6ED72B-B289-49D8-BBC5-85C8CE258CDC}"/>
              </a:ext>
            </a:extLst>
          </p:cNvPr>
          <p:cNvSpPr/>
          <p:nvPr/>
        </p:nvSpPr>
        <p:spPr>
          <a:xfrm>
            <a:off x="3789631" y="1951672"/>
            <a:ext cx="4612738" cy="29546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solidFill>
                  <a:prstClr val="black"/>
                </a:solidFill>
              </a:rPr>
              <a:t>Django admin site introduction</a:t>
            </a:r>
          </a:p>
          <a:p>
            <a:endParaRPr lang="en-US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Apply / enable the default app(s) by migrate</a:t>
            </a:r>
          </a:p>
          <a:p>
            <a:r>
              <a:rPr lang="en-US" b="1" i="1" dirty="0">
                <a:solidFill>
                  <a:prstClr val="black"/>
                </a:solidFill>
                <a:latin typeface="Consolas" panose="020B0609020204030204" pitchFamily="49" charset="0"/>
              </a:rPr>
              <a:t>  python manage.py migrate</a:t>
            </a:r>
          </a:p>
          <a:p>
            <a:endParaRPr lang="en-US" b="1" i="1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Create a super user</a:t>
            </a:r>
          </a:p>
          <a:p>
            <a:r>
              <a:rPr lang="en-US" b="1" i="1" dirty="0">
                <a:latin typeface="Consolas" panose="020B0609020204030204" pitchFamily="49" charset="0"/>
              </a:rPr>
              <a:t>  python manage.py </a:t>
            </a:r>
            <a:r>
              <a:rPr lang="en-US" b="1" i="1" dirty="0" err="1">
                <a:latin typeface="Consolas" panose="020B0609020204030204" pitchFamily="49" charset="0"/>
              </a:rPr>
              <a:t>createsuperuser</a:t>
            </a:r>
            <a:endParaRPr lang="en-US" b="1" i="1" dirty="0">
              <a:latin typeface="Consolas" panose="020B0609020204030204" pitchFamily="49" charset="0"/>
            </a:endParaRPr>
          </a:p>
          <a:p>
            <a:endParaRPr lang="en-US" b="1" i="1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Run the server and play around admit site</a:t>
            </a:r>
          </a:p>
          <a:p>
            <a:r>
              <a:rPr lang="en-US" altLang="en-US" b="1" i="1" dirty="0">
                <a:latin typeface="Consolas" panose="020B0609020204030204" pitchFamily="49" charset="0"/>
              </a:rPr>
              <a:t>  python manage.py </a:t>
            </a:r>
            <a:r>
              <a:rPr lang="en-US" altLang="en-US" b="1" i="1" dirty="0" err="1">
                <a:latin typeface="Consolas" panose="020B0609020204030204" pitchFamily="49" charset="0"/>
              </a:rPr>
              <a:t>runserver</a:t>
            </a:r>
            <a:endParaRPr lang="en-US" b="1" i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2221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538</Words>
  <Application>Microsoft Office PowerPoint</Application>
  <PresentationFormat>Widescreen</PresentationFormat>
  <Paragraphs>133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Arulprakash, HephzibahPonCellat</dc:creator>
  <cp:lastModifiedBy>Arulprakash, HephzibahPonCellat</cp:lastModifiedBy>
  <cp:revision>42</cp:revision>
  <dcterms:created xsi:type="dcterms:W3CDTF">2021-01-06T15:09:50Z</dcterms:created>
  <dcterms:modified xsi:type="dcterms:W3CDTF">2021-01-12T19:50:09Z</dcterms:modified>
</cp:coreProperties>
</file>