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2.xml" ContentType="application/vnd.openxmlformats-officedocument.presentationml.tags+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5" r:id="rId1"/>
  </p:sldMasterIdLst>
  <p:notesMasterIdLst>
    <p:notesMasterId r:id="rId32"/>
  </p:notesMasterIdLst>
  <p:sldIdLst>
    <p:sldId id="256" r:id="rId2"/>
    <p:sldId id="257" r:id="rId3"/>
    <p:sldId id="258" r:id="rId4"/>
    <p:sldId id="259" r:id="rId5"/>
    <p:sldId id="260" r:id="rId6"/>
    <p:sldId id="261" r:id="rId7"/>
    <p:sldId id="262" r:id="rId8"/>
    <p:sldId id="265" r:id="rId9"/>
    <p:sldId id="266" r:id="rId10"/>
    <p:sldId id="267" r:id="rId11"/>
    <p:sldId id="268" r:id="rId12"/>
    <p:sldId id="269" r:id="rId13"/>
    <p:sldId id="270" r:id="rId14"/>
    <p:sldId id="271" r:id="rId15"/>
    <p:sldId id="272" r:id="rId16"/>
    <p:sldId id="273" r:id="rId17"/>
    <p:sldId id="274" r:id="rId18"/>
    <p:sldId id="275" r:id="rId19"/>
    <p:sldId id="277" r:id="rId20"/>
    <p:sldId id="281" r:id="rId21"/>
    <p:sldId id="278" r:id="rId22"/>
    <p:sldId id="279" r:id="rId23"/>
    <p:sldId id="282" r:id="rId24"/>
    <p:sldId id="280" r:id="rId25"/>
    <p:sldId id="283" r:id="rId26"/>
    <p:sldId id="288" r:id="rId27"/>
    <p:sldId id="284" r:id="rId28"/>
    <p:sldId id="285" r:id="rId29"/>
    <p:sldId id="286" r:id="rId30"/>
    <p:sldId id="287" r:id="rId3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CC"/>
    <a:srgbClr val="D60093"/>
    <a:srgbClr val="000099"/>
    <a:srgbClr val="FF3300"/>
    <a:srgbClr val="DA0000"/>
    <a:srgbClr val="990099"/>
    <a:srgbClr val="69B365"/>
    <a:srgbClr val="FFFF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3740" autoAdjust="0"/>
  </p:normalViewPr>
  <p:slideViewPr>
    <p:cSldViewPr>
      <p:cViewPr varScale="1">
        <p:scale>
          <a:sx n="70" d="100"/>
          <a:sy n="70" d="100"/>
        </p:scale>
        <p:origin x="-1386"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2765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348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765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765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2765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44492DE5-7540-4666-B8E5-B45C96C0405F}"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ctrTitle"/>
          </p:nvPr>
        </p:nvSpPr>
        <p:spPr>
          <a:xfrm>
            <a:off x="2701925" y="2130425"/>
            <a:ext cx="4800600" cy="1470025"/>
          </a:xfrm>
        </p:spPr>
        <p:txBody>
          <a:bodyPr anchor="ctr"/>
          <a:lstStyle>
            <a:lvl1pPr>
              <a:defRPr/>
            </a:lvl1pPr>
          </a:lstStyle>
          <a:p>
            <a:r>
              <a:rPr lang="en-US" smtClean="0"/>
              <a:t>Click to edit Master title style</a:t>
            </a:r>
            <a:endParaRPr lang="en-US"/>
          </a:p>
        </p:txBody>
      </p:sp>
      <p:sp>
        <p:nvSpPr>
          <p:cNvPr id="8195" name="Rectangle 3"/>
          <p:cNvSpPr>
            <a:spLocks noGrp="1" noChangeArrowheads="1"/>
          </p:cNvSpPr>
          <p:nvPr>
            <p:ph type="subTitle" idx="1"/>
          </p:nvPr>
        </p:nvSpPr>
        <p:spPr>
          <a:xfrm>
            <a:off x="2701925" y="3886200"/>
            <a:ext cx="4114800" cy="1752600"/>
          </a:xfrm>
        </p:spPr>
        <p:txBody>
          <a:bodyPr/>
          <a:lstStyle>
            <a:lvl1pPr marL="0" indent="0">
              <a:buClr>
                <a:srgbClr val="FFFFFF"/>
              </a:buClr>
              <a:buFontTx/>
              <a:buNone/>
              <a:defRPr/>
            </a:lvl1pPr>
          </a:lstStyle>
          <a:p>
            <a:r>
              <a:rPr lang="en-US" smtClean="0"/>
              <a:t>Click to edit Master subtitle style</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smtClean="0"/>
            </a:lvl1pPr>
          </a:lstStyle>
          <a:p>
            <a:pPr>
              <a:defRPr/>
            </a:pPr>
            <a:fld id="{9691A150-A2F0-41CE-920B-F900A348DBB5}"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4ED7E60-4DBF-447F-9DF4-FC6C6A2F9D62}"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39025" y="274638"/>
            <a:ext cx="158115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2693988" y="274638"/>
            <a:ext cx="4592637"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A766A17-EF30-48F6-8004-48B69203370A}"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703513" y="274638"/>
            <a:ext cx="6316662" cy="1143000"/>
          </a:xfrm>
        </p:spPr>
        <p:txBody>
          <a:bodyPr/>
          <a:lstStyle/>
          <a:p>
            <a:r>
              <a:rPr lang="en-US" smtClean="0"/>
              <a:t>Click to edit Master title style</a:t>
            </a:r>
            <a:endParaRPr lang="en-IN"/>
          </a:p>
        </p:txBody>
      </p:sp>
      <p:sp>
        <p:nvSpPr>
          <p:cNvPr id="3" name="Table Placeholder 2"/>
          <p:cNvSpPr>
            <a:spLocks noGrp="1"/>
          </p:cNvSpPr>
          <p:nvPr>
            <p:ph type="tbl" idx="1"/>
          </p:nvPr>
        </p:nvSpPr>
        <p:spPr>
          <a:xfrm>
            <a:off x="2693988" y="1600200"/>
            <a:ext cx="6326187" cy="4525963"/>
          </a:xfrm>
        </p:spPr>
        <p:txBody>
          <a:bodyPr/>
          <a:lstStyle/>
          <a:p>
            <a:pPr lvl="0"/>
            <a:r>
              <a:rPr lang="en-US" noProof="0" smtClean="0"/>
              <a:t>Click icon to add table</a:t>
            </a:r>
            <a:endParaRPr lang="en-IN"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BD6FB95-628E-4336-9AC1-9B1D98A64179}"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AEDB17B-9D92-4127-86FE-DE46343749D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A4E2ABD-62FD-45C0-A3EC-07900E1DCDF0}"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2693988" y="1600200"/>
            <a:ext cx="30861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5932488" y="1600200"/>
            <a:ext cx="3087687"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C8713AE-FBDE-492B-8525-CFCE4E722743}"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C6E3540E-7E63-48F8-8EDB-B107BBC7CA52}"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F029331E-218A-4D99-BF08-0B604EC07796}"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19C541E2-FF2B-49D3-BB9B-C5C2F988B7AC}"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8814E28-26C0-4794-8F0C-224236B5E5A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F48356C-9DDC-451F-9221-611523ABA080}"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6"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custDataLst>
              <p:tags r:id="rId14"/>
            </p:custDataLst>
          </p:nvPr>
        </p:nvSpPr>
        <p:spPr bwMode="auto">
          <a:xfrm>
            <a:off x="2703513" y="274638"/>
            <a:ext cx="6316662"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custDataLst>
              <p:tags r:id="rId15"/>
            </p:custDataLst>
          </p:nvPr>
        </p:nvSpPr>
        <p:spPr bwMode="auto">
          <a:xfrm>
            <a:off x="2693988" y="1600200"/>
            <a:ext cx="6326187"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172"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7173"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717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vl1pPr>
          </a:lstStyle>
          <a:p>
            <a:pPr>
              <a:defRPr/>
            </a:pPr>
            <a:fld id="{7CA45255-7AAA-4E61-89DB-B203ADCC621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00"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hdr="0" ftr="0" dt="0"/>
  <p:txStyles>
    <p:titleStyle>
      <a:lvl1pPr algn="l" rtl="0" fontAlgn="base">
        <a:spcBef>
          <a:spcPct val="0"/>
        </a:spcBef>
        <a:spcAft>
          <a:spcPct val="0"/>
        </a:spcAft>
        <a:buClr>
          <a:srgbClr val="000000"/>
        </a:buClr>
        <a:buSzPct val="100000"/>
        <a:defRPr sz="3200">
          <a:solidFill>
            <a:srgbClr val="000000"/>
          </a:solidFill>
          <a:latin typeface="+mj-lt"/>
          <a:ea typeface="+mj-ea"/>
          <a:cs typeface="+mj-cs"/>
        </a:defRPr>
      </a:lvl1pPr>
      <a:lvl2pPr algn="l" rtl="0" fontAlgn="base">
        <a:spcBef>
          <a:spcPct val="0"/>
        </a:spcBef>
        <a:spcAft>
          <a:spcPct val="0"/>
        </a:spcAft>
        <a:buClr>
          <a:srgbClr val="000000"/>
        </a:buClr>
        <a:buSzPct val="100000"/>
        <a:defRPr sz="3200">
          <a:solidFill>
            <a:srgbClr val="000000"/>
          </a:solidFill>
          <a:latin typeface="Arial" pitchFamily="34" charset="0"/>
        </a:defRPr>
      </a:lvl2pPr>
      <a:lvl3pPr algn="l" rtl="0" fontAlgn="base">
        <a:spcBef>
          <a:spcPct val="0"/>
        </a:spcBef>
        <a:spcAft>
          <a:spcPct val="0"/>
        </a:spcAft>
        <a:buClr>
          <a:srgbClr val="000000"/>
        </a:buClr>
        <a:buSzPct val="100000"/>
        <a:defRPr sz="3200">
          <a:solidFill>
            <a:srgbClr val="000000"/>
          </a:solidFill>
          <a:latin typeface="Arial" pitchFamily="34" charset="0"/>
        </a:defRPr>
      </a:lvl3pPr>
      <a:lvl4pPr algn="l" rtl="0" fontAlgn="base">
        <a:spcBef>
          <a:spcPct val="0"/>
        </a:spcBef>
        <a:spcAft>
          <a:spcPct val="0"/>
        </a:spcAft>
        <a:buClr>
          <a:srgbClr val="000000"/>
        </a:buClr>
        <a:buSzPct val="100000"/>
        <a:defRPr sz="3200">
          <a:solidFill>
            <a:srgbClr val="000000"/>
          </a:solidFill>
          <a:latin typeface="Arial" pitchFamily="34" charset="0"/>
        </a:defRPr>
      </a:lvl4pPr>
      <a:lvl5pPr algn="l" rtl="0" fontAlgn="base">
        <a:spcBef>
          <a:spcPct val="0"/>
        </a:spcBef>
        <a:spcAft>
          <a:spcPct val="0"/>
        </a:spcAft>
        <a:buClr>
          <a:srgbClr val="000000"/>
        </a:buClr>
        <a:buSzPct val="100000"/>
        <a:defRPr sz="3200">
          <a:solidFill>
            <a:srgbClr val="000000"/>
          </a:solidFill>
          <a:latin typeface="Arial" pitchFamily="34" charset="0"/>
        </a:defRPr>
      </a:lvl5pPr>
      <a:lvl6pPr marL="457200" algn="l" rtl="0" eaLnBrk="1" fontAlgn="base" hangingPunct="1">
        <a:spcBef>
          <a:spcPct val="0"/>
        </a:spcBef>
        <a:spcAft>
          <a:spcPct val="0"/>
        </a:spcAft>
        <a:buClr>
          <a:srgbClr val="000000"/>
        </a:buClr>
        <a:buSzPct val="100000"/>
        <a:defRPr sz="3200">
          <a:solidFill>
            <a:srgbClr val="000000"/>
          </a:solidFill>
          <a:latin typeface="Arial" pitchFamily="34" charset="0"/>
        </a:defRPr>
      </a:lvl6pPr>
      <a:lvl7pPr marL="914400" algn="l" rtl="0" eaLnBrk="1" fontAlgn="base" hangingPunct="1">
        <a:spcBef>
          <a:spcPct val="0"/>
        </a:spcBef>
        <a:spcAft>
          <a:spcPct val="0"/>
        </a:spcAft>
        <a:buClr>
          <a:srgbClr val="000000"/>
        </a:buClr>
        <a:buSzPct val="100000"/>
        <a:defRPr sz="3200">
          <a:solidFill>
            <a:srgbClr val="000000"/>
          </a:solidFill>
          <a:latin typeface="Arial" pitchFamily="34" charset="0"/>
        </a:defRPr>
      </a:lvl7pPr>
      <a:lvl8pPr marL="1371600" algn="l" rtl="0" eaLnBrk="1" fontAlgn="base" hangingPunct="1">
        <a:spcBef>
          <a:spcPct val="0"/>
        </a:spcBef>
        <a:spcAft>
          <a:spcPct val="0"/>
        </a:spcAft>
        <a:buClr>
          <a:srgbClr val="000000"/>
        </a:buClr>
        <a:buSzPct val="100000"/>
        <a:defRPr sz="3200">
          <a:solidFill>
            <a:srgbClr val="000000"/>
          </a:solidFill>
          <a:latin typeface="Arial" pitchFamily="34" charset="0"/>
        </a:defRPr>
      </a:lvl8pPr>
      <a:lvl9pPr marL="1828800" algn="l" rtl="0" eaLnBrk="1" fontAlgn="base" hangingPunct="1">
        <a:spcBef>
          <a:spcPct val="0"/>
        </a:spcBef>
        <a:spcAft>
          <a:spcPct val="0"/>
        </a:spcAft>
        <a:buClr>
          <a:srgbClr val="000000"/>
        </a:buClr>
        <a:buSzPct val="100000"/>
        <a:defRPr sz="3200">
          <a:solidFill>
            <a:srgbClr val="000000"/>
          </a:solidFill>
          <a:latin typeface="Arial" pitchFamily="34" charset="0"/>
        </a:defRPr>
      </a:lvl9pPr>
    </p:titleStyle>
    <p:bodyStyle>
      <a:lvl1pPr marL="342900" indent="-342900" algn="l" rtl="0" fontAlgn="base">
        <a:spcBef>
          <a:spcPct val="20000"/>
        </a:spcBef>
        <a:spcAft>
          <a:spcPct val="0"/>
        </a:spcAft>
        <a:buClr>
          <a:schemeClr val="tx1"/>
        </a:buClr>
        <a:buSzPct val="100000"/>
        <a:buChar char="•"/>
        <a:defRPr sz="2400">
          <a:solidFill>
            <a:srgbClr val="000000"/>
          </a:solidFill>
          <a:latin typeface="+mn-lt"/>
          <a:ea typeface="+mn-ea"/>
          <a:cs typeface="+mn-cs"/>
        </a:defRPr>
      </a:lvl1pPr>
      <a:lvl2pPr marL="742950" indent="-285750" algn="l" rtl="0" fontAlgn="base">
        <a:spcBef>
          <a:spcPct val="20000"/>
        </a:spcBef>
        <a:spcAft>
          <a:spcPct val="0"/>
        </a:spcAft>
        <a:buClr>
          <a:schemeClr val="tx1"/>
        </a:buClr>
        <a:buSzPct val="100000"/>
        <a:buChar char="–"/>
        <a:defRPr sz="2000">
          <a:solidFill>
            <a:srgbClr val="000000"/>
          </a:solidFill>
          <a:latin typeface="+mn-lt"/>
        </a:defRPr>
      </a:lvl2pPr>
      <a:lvl3pPr marL="1143000" indent="-228600" algn="l" rtl="0" fontAlgn="base">
        <a:spcBef>
          <a:spcPct val="20000"/>
        </a:spcBef>
        <a:spcAft>
          <a:spcPct val="0"/>
        </a:spcAft>
        <a:buClr>
          <a:schemeClr val="tx1"/>
        </a:buClr>
        <a:buSzPct val="100000"/>
        <a:buChar char="•"/>
        <a:defRPr sz="2000">
          <a:solidFill>
            <a:srgbClr val="000000"/>
          </a:solidFill>
          <a:latin typeface="+mn-lt"/>
        </a:defRPr>
      </a:lvl3pPr>
      <a:lvl4pPr marL="1600200" indent="-228600" algn="l" rtl="0" fontAlgn="base">
        <a:spcBef>
          <a:spcPct val="20000"/>
        </a:spcBef>
        <a:spcAft>
          <a:spcPct val="0"/>
        </a:spcAft>
        <a:buClr>
          <a:schemeClr val="tx1"/>
        </a:buClr>
        <a:buSzPct val="100000"/>
        <a:buChar char="–"/>
        <a:defRPr sz="2000">
          <a:solidFill>
            <a:srgbClr val="000000"/>
          </a:solidFill>
          <a:latin typeface="+mn-lt"/>
        </a:defRPr>
      </a:lvl4pPr>
      <a:lvl5pPr marL="2057400" indent="-228600" algn="l" rtl="0" fontAlgn="base">
        <a:spcBef>
          <a:spcPct val="20000"/>
        </a:spcBef>
        <a:spcAft>
          <a:spcPct val="0"/>
        </a:spcAft>
        <a:buClr>
          <a:schemeClr val="tx1"/>
        </a:buClr>
        <a:buSzPct val="100000"/>
        <a:buChar char="»"/>
        <a:defRPr sz="2000">
          <a:solidFill>
            <a:srgbClr val="000000"/>
          </a:solidFill>
          <a:latin typeface="+mn-lt"/>
        </a:defRPr>
      </a:lvl5pPr>
      <a:lvl6pPr marL="2514600" indent="-228600" algn="l" rtl="0" eaLnBrk="1" fontAlgn="base" hangingPunct="1">
        <a:spcBef>
          <a:spcPct val="20000"/>
        </a:spcBef>
        <a:spcAft>
          <a:spcPct val="0"/>
        </a:spcAft>
        <a:buClr>
          <a:schemeClr val="tx1"/>
        </a:buClr>
        <a:buSzPct val="100000"/>
        <a:buChar char="»"/>
        <a:defRPr sz="2000">
          <a:solidFill>
            <a:srgbClr val="000000"/>
          </a:solidFill>
          <a:latin typeface="+mn-lt"/>
        </a:defRPr>
      </a:lvl6pPr>
      <a:lvl7pPr marL="2971800" indent="-228600" algn="l" rtl="0" eaLnBrk="1" fontAlgn="base" hangingPunct="1">
        <a:spcBef>
          <a:spcPct val="20000"/>
        </a:spcBef>
        <a:spcAft>
          <a:spcPct val="0"/>
        </a:spcAft>
        <a:buClr>
          <a:schemeClr val="tx1"/>
        </a:buClr>
        <a:buSzPct val="100000"/>
        <a:buChar char="»"/>
        <a:defRPr sz="2000">
          <a:solidFill>
            <a:srgbClr val="000000"/>
          </a:solidFill>
          <a:latin typeface="+mn-lt"/>
        </a:defRPr>
      </a:lvl7pPr>
      <a:lvl8pPr marL="3429000" indent="-228600" algn="l" rtl="0" eaLnBrk="1" fontAlgn="base" hangingPunct="1">
        <a:spcBef>
          <a:spcPct val="20000"/>
        </a:spcBef>
        <a:spcAft>
          <a:spcPct val="0"/>
        </a:spcAft>
        <a:buClr>
          <a:schemeClr val="tx1"/>
        </a:buClr>
        <a:buSzPct val="100000"/>
        <a:buChar char="»"/>
        <a:defRPr sz="2000">
          <a:solidFill>
            <a:srgbClr val="000000"/>
          </a:solidFill>
          <a:latin typeface="+mn-lt"/>
        </a:defRPr>
      </a:lvl8pPr>
      <a:lvl9pPr marL="3886200" indent="-228600" algn="l" rtl="0" eaLnBrk="1" fontAlgn="base" hangingPunct="1">
        <a:spcBef>
          <a:spcPct val="20000"/>
        </a:spcBef>
        <a:spcAft>
          <a:spcPct val="0"/>
        </a:spcAft>
        <a:buClr>
          <a:schemeClr val="tx1"/>
        </a:buClr>
        <a:buSzPct val="100000"/>
        <a:buChar char="»"/>
        <a:defRPr sz="20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04800" y="685800"/>
            <a:ext cx="8153400" cy="5715000"/>
          </a:xfrm>
          <a:effectLst>
            <a:outerShdw dist="35921" dir="2700000" algn="ctr" rotWithShape="0">
              <a:schemeClr val="bg2"/>
            </a:outerShdw>
          </a:effectLst>
        </p:spPr>
        <p:txBody>
          <a:bodyPr>
            <a:normAutofit fontScale="90000"/>
          </a:bodyPr>
          <a:lstStyle/>
          <a:p>
            <a:pPr>
              <a:defRPr/>
            </a:pPr>
            <a:r>
              <a:rPr lang="en-US" sz="6000" b="1" dirty="0">
                <a:solidFill>
                  <a:srgbClr val="008000"/>
                </a:solidFill>
              </a:rPr>
              <a:t/>
            </a:r>
            <a:br>
              <a:rPr lang="en-US" sz="6000" b="1" dirty="0">
                <a:solidFill>
                  <a:srgbClr val="008000"/>
                </a:solidFill>
              </a:rPr>
            </a:br>
            <a:r>
              <a:rPr lang="en-US" sz="6000" b="1" dirty="0">
                <a:solidFill>
                  <a:srgbClr val="008000"/>
                </a:solidFill>
              </a:rPr>
              <a:t/>
            </a:r>
            <a:br>
              <a:rPr lang="en-US" sz="6000" b="1" dirty="0">
                <a:solidFill>
                  <a:srgbClr val="008000"/>
                </a:solidFill>
              </a:rPr>
            </a:br>
            <a:r>
              <a:rPr lang="en-US" sz="6000" b="1" dirty="0">
                <a:solidFill>
                  <a:srgbClr val="008000"/>
                </a:solidFill>
              </a:rPr>
              <a:t/>
            </a:r>
            <a:br>
              <a:rPr lang="en-US" sz="6000" b="1" dirty="0">
                <a:solidFill>
                  <a:srgbClr val="008000"/>
                </a:solidFill>
              </a:rPr>
            </a:br>
            <a:r>
              <a:rPr lang="en-US" sz="6000" b="1" dirty="0">
                <a:solidFill>
                  <a:srgbClr val="008000"/>
                </a:solidFill>
              </a:rPr>
              <a:t/>
            </a:r>
            <a:br>
              <a:rPr lang="en-US" sz="6000" b="1" dirty="0">
                <a:solidFill>
                  <a:srgbClr val="008000"/>
                </a:solidFill>
              </a:rPr>
            </a:br>
            <a:r>
              <a:rPr lang="en-US" sz="6000" b="1" dirty="0">
                <a:solidFill>
                  <a:srgbClr val="008000"/>
                </a:solidFill>
              </a:rPr>
              <a:t/>
            </a:r>
            <a:br>
              <a:rPr lang="en-US" sz="6000" b="1" dirty="0">
                <a:solidFill>
                  <a:srgbClr val="008000"/>
                </a:solidFill>
              </a:rPr>
            </a:br>
            <a:r>
              <a:rPr lang="en-US" sz="6000" b="1" dirty="0">
                <a:solidFill>
                  <a:srgbClr val="008000"/>
                </a:solidFill>
              </a:rPr>
              <a:t/>
            </a:r>
            <a:br>
              <a:rPr lang="en-US" sz="6000" b="1" dirty="0">
                <a:solidFill>
                  <a:srgbClr val="008000"/>
                </a:solidFill>
              </a:rPr>
            </a:br>
            <a:r>
              <a:rPr lang="en-US" sz="6000" b="1" dirty="0">
                <a:solidFill>
                  <a:srgbClr val="008000"/>
                </a:solidFill>
              </a:rPr>
              <a:t/>
            </a:r>
            <a:br>
              <a:rPr lang="en-US" sz="6000" b="1" dirty="0">
                <a:solidFill>
                  <a:srgbClr val="008000"/>
                </a:solidFill>
              </a:rPr>
            </a:br>
            <a:r>
              <a:rPr lang="en-US" sz="6000" b="1" dirty="0">
                <a:solidFill>
                  <a:srgbClr val="008000"/>
                </a:solidFill>
              </a:rPr>
              <a:t/>
            </a:r>
            <a:br>
              <a:rPr lang="en-US" sz="6000" b="1" dirty="0">
                <a:solidFill>
                  <a:srgbClr val="008000"/>
                </a:solidFill>
              </a:rPr>
            </a:br>
            <a:r>
              <a:rPr lang="en-US" sz="6000" b="1" dirty="0">
                <a:solidFill>
                  <a:srgbClr val="008000"/>
                </a:solidFill>
              </a:rPr>
              <a:t/>
            </a:r>
            <a:br>
              <a:rPr lang="en-US" sz="6000" b="1" dirty="0">
                <a:solidFill>
                  <a:srgbClr val="008000"/>
                </a:solidFill>
              </a:rPr>
            </a:br>
            <a:r>
              <a:rPr lang="en-US" sz="6000" b="1" dirty="0">
                <a:solidFill>
                  <a:srgbClr val="008000"/>
                </a:solidFill>
              </a:rPr>
              <a:t/>
            </a:r>
            <a:br>
              <a:rPr lang="en-US" sz="6000" b="1" dirty="0">
                <a:solidFill>
                  <a:srgbClr val="008000"/>
                </a:solidFill>
              </a:rPr>
            </a:br>
            <a:r>
              <a:rPr lang="en-US" sz="6000" b="1" dirty="0">
                <a:solidFill>
                  <a:srgbClr val="008000"/>
                </a:solidFill>
              </a:rPr>
              <a:t/>
            </a:r>
            <a:br>
              <a:rPr lang="en-US" sz="6000" b="1" dirty="0">
                <a:solidFill>
                  <a:srgbClr val="008000"/>
                </a:solidFill>
              </a:rPr>
            </a:br>
            <a:r>
              <a:rPr lang="en-US" sz="6000" b="1" dirty="0">
                <a:solidFill>
                  <a:srgbClr val="008000"/>
                </a:solidFill>
              </a:rPr>
              <a:t/>
            </a:r>
            <a:br>
              <a:rPr lang="en-US" sz="6000" b="1" dirty="0">
                <a:solidFill>
                  <a:srgbClr val="008000"/>
                </a:solidFill>
              </a:rPr>
            </a:br>
            <a:r>
              <a:rPr lang="en-US" sz="6000" b="1" dirty="0">
                <a:solidFill>
                  <a:srgbClr val="008000"/>
                </a:solidFill>
              </a:rPr>
              <a:t/>
            </a:r>
            <a:br>
              <a:rPr lang="en-US" sz="6000" b="1" dirty="0">
                <a:solidFill>
                  <a:srgbClr val="008000"/>
                </a:solidFill>
              </a:rPr>
            </a:br>
            <a:r>
              <a:rPr lang="en-US" sz="6000" b="1" dirty="0">
                <a:solidFill>
                  <a:srgbClr val="008000"/>
                </a:solidFill>
              </a:rPr>
              <a:t/>
            </a:r>
            <a:br>
              <a:rPr lang="en-US" sz="6000" b="1" dirty="0">
                <a:solidFill>
                  <a:srgbClr val="008000"/>
                </a:solidFill>
              </a:rPr>
            </a:br>
            <a:r>
              <a:rPr lang="en-US" sz="6000" b="1" dirty="0">
                <a:solidFill>
                  <a:srgbClr val="008000"/>
                </a:solidFill>
              </a:rPr>
              <a:t/>
            </a:r>
            <a:br>
              <a:rPr lang="en-US" sz="6000" b="1" dirty="0">
                <a:solidFill>
                  <a:srgbClr val="008000"/>
                </a:solidFill>
              </a:rPr>
            </a:br>
            <a:r>
              <a:rPr lang="en-US" sz="6000" b="1" dirty="0">
                <a:solidFill>
                  <a:srgbClr val="008000"/>
                </a:solidFill>
              </a:rPr>
              <a:t/>
            </a:r>
            <a:br>
              <a:rPr lang="en-US" sz="6000" b="1" dirty="0">
                <a:solidFill>
                  <a:srgbClr val="008000"/>
                </a:solidFill>
              </a:rPr>
            </a:br>
            <a:r>
              <a:rPr lang="en-US" sz="6000" b="1" dirty="0">
                <a:solidFill>
                  <a:srgbClr val="008000"/>
                </a:solidFill>
              </a:rPr>
              <a:t/>
            </a:r>
            <a:br>
              <a:rPr lang="en-US" sz="6000" b="1" dirty="0">
                <a:solidFill>
                  <a:srgbClr val="008000"/>
                </a:solidFill>
              </a:rPr>
            </a:br>
            <a:r>
              <a:rPr lang="en-US" sz="6000" b="1" dirty="0">
                <a:solidFill>
                  <a:srgbClr val="008000"/>
                </a:solidFill>
              </a:rPr>
              <a:t/>
            </a:r>
            <a:br>
              <a:rPr lang="en-US" sz="6000" b="1" dirty="0">
                <a:solidFill>
                  <a:srgbClr val="008000"/>
                </a:solidFill>
              </a:rPr>
            </a:br>
            <a:r>
              <a:rPr lang="en-US" sz="6000" b="1" dirty="0">
                <a:solidFill>
                  <a:srgbClr val="008000"/>
                </a:solidFill>
              </a:rPr>
              <a:t/>
            </a:r>
            <a:br>
              <a:rPr lang="en-US" sz="6000" b="1" dirty="0">
                <a:solidFill>
                  <a:srgbClr val="008000"/>
                </a:solidFill>
              </a:rPr>
            </a:br>
            <a:r>
              <a:rPr lang="en-US" sz="6000" b="1" dirty="0">
                <a:solidFill>
                  <a:srgbClr val="008000"/>
                </a:solidFill>
              </a:rPr>
              <a:t>Intel </a:t>
            </a:r>
            <a:r>
              <a:rPr lang="en-US" sz="6600" b="1" dirty="0">
                <a:solidFill>
                  <a:srgbClr val="FF0066"/>
                </a:solidFill>
              </a:rPr>
              <a:t>8086</a:t>
            </a:r>
            <a:r>
              <a:rPr lang="en-US" sz="6000" b="1" dirty="0">
                <a:solidFill>
                  <a:srgbClr val="008000"/>
                </a:solidFill>
              </a:rPr>
              <a:t/>
            </a:r>
            <a:br>
              <a:rPr lang="en-US" sz="6000" b="1" dirty="0">
                <a:solidFill>
                  <a:srgbClr val="008000"/>
                </a:solidFill>
              </a:rPr>
            </a:br>
            <a:r>
              <a:rPr lang="en-US" sz="6000" b="1" dirty="0">
                <a:solidFill>
                  <a:srgbClr val="008000"/>
                </a:solidFill>
              </a:rPr>
              <a:t>MICROPROCESSOR</a:t>
            </a:r>
            <a:br>
              <a:rPr lang="en-US" sz="6000" b="1" dirty="0">
                <a:solidFill>
                  <a:srgbClr val="008000"/>
                </a:solidFill>
              </a:rPr>
            </a:br>
            <a:r>
              <a:rPr lang="en-US" sz="6000" b="1" dirty="0">
                <a:solidFill>
                  <a:srgbClr val="008000"/>
                </a:solidFill>
              </a:rPr>
              <a:t>						</a:t>
            </a:r>
            <a:br>
              <a:rPr lang="en-US" sz="6000" b="1" dirty="0">
                <a:solidFill>
                  <a:srgbClr val="008000"/>
                </a:solidFill>
              </a:rPr>
            </a:br>
            <a:r>
              <a:rPr lang="en-US" sz="6000" b="1" dirty="0">
                <a:solidFill>
                  <a:srgbClr val="008000"/>
                </a:solidFill>
              </a:rPr>
              <a:t>						</a:t>
            </a:r>
            <a:endParaRPr lang="en-US" sz="4400" b="1" dirty="0"/>
          </a:p>
        </p:txBody>
      </p:sp>
      <p:sp>
        <p:nvSpPr>
          <p:cNvPr id="3075" name="Slide Number Placeholder 5"/>
          <p:cNvSpPr>
            <a:spLocks noGrp="1"/>
          </p:cNvSpPr>
          <p:nvPr>
            <p:ph type="sldNum" sz="quarter" idx="12"/>
          </p:nvPr>
        </p:nvSpPr>
        <p:spPr>
          <a:noFill/>
        </p:spPr>
        <p:txBody>
          <a:bodyPr/>
          <a:lstStyle/>
          <a:p>
            <a:fld id="{7774FE27-82DE-461C-BA18-08A307E9948F}" type="slidenum">
              <a:rPr lang="en-US"/>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228600" y="228600"/>
            <a:ext cx="7620000" cy="533400"/>
          </a:xfrm>
          <a:effectLst>
            <a:outerShdw dist="35921" dir="2700000" algn="ctr" rotWithShape="0">
              <a:schemeClr val="bg2"/>
            </a:outerShdw>
          </a:effectLst>
        </p:spPr>
        <p:txBody>
          <a:bodyPr/>
          <a:lstStyle/>
          <a:p>
            <a:pPr>
              <a:defRPr/>
            </a:pPr>
            <a:r>
              <a:rPr lang="en-US" sz="2800" b="1">
                <a:solidFill>
                  <a:srgbClr val="FF0000"/>
                </a:solidFill>
              </a:rPr>
              <a:t>Pointer And Index Registers</a:t>
            </a:r>
          </a:p>
        </p:txBody>
      </p:sp>
      <p:sp>
        <p:nvSpPr>
          <p:cNvPr id="23555" name="Rectangle 3"/>
          <p:cNvSpPr>
            <a:spLocks noGrp="1" noChangeArrowheads="1"/>
          </p:cNvSpPr>
          <p:nvPr>
            <p:ph idx="1"/>
          </p:nvPr>
        </p:nvSpPr>
        <p:spPr>
          <a:xfrm>
            <a:off x="0" y="838200"/>
            <a:ext cx="8839200" cy="5029200"/>
          </a:xfrm>
        </p:spPr>
        <p:txBody>
          <a:bodyPr>
            <a:normAutofit fontScale="92500" lnSpcReduction="20000"/>
          </a:bodyPr>
          <a:lstStyle/>
          <a:p>
            <a:pPr>
              <a:lnSpc>
                <a:spcPct val="90000"/>
              </a:lnSpc>
              <a:defRPr/>
            </a:pPr>
            <a:r>
              <a:rPr lang="en-US" sz="2800"/>
              <a:t>used to </a:t>
            </a:r>
            <a:r>
              <a:rPr lang="en-US" sz="2800">
                <a:solidFill>
                  <a:srgbClr val="FF0000"/>
                </a:solidFill>
              </a:rPr>
              <a:t>keep offset addresses</a:t>
            </a:r>
            <a:r>
              <a:rPr lang="en-US" sz="2800"/>
              <a:t>.</a:t>
            </a:r>
          </a:p>
          <a:p>
            <a:pPr>
              <a:lnSpc>
                <a:spcPct val="90000"/>
              </a:lnSpc>
              <a:defRPr/>
            </a:pPr>
            <a:endParaRPr lang="en-US" sz="900"/>
          </a:p>
          <a:p>
            <a:pPr>
              <a:lnSpc>
                <a:spcPct val="90000"/>
              </a:lnSpc>
              <a:defRPr/>
            </a:pPr>
            <a:r>
              <a:rPr lang="en-US" sz="2800"/>
              <a:t>Used in various forms of memory addressing.</a:t>
            </a:r>
          </a:p>
          <a:p>
            <a:pPr>
              <a:lnSpc>
                <a:spcPct val="90000"/>
              </a:lnSpc>
              <a:defRPr/>
            </a:pPr>
            <a:endParaRPr lang="en-US" sz="900"/>
          </a:p>
          <a:p>
            <a:pPr>
              <a:lnSpc>
                <a:spcPct val="90000"/>
              </a:lnSpc>
              <a:defRPr/>
            </a:pPr>
            <a:r>
              <a:rPr lang="en-US" sz="2800"/>
              <a:t>In the case of SP and BP the default reference to form a physical address is the Stack Segment (SS-will be discussed under the BIU)</a:t>
            </a:r>
          </a:p>
          <a:p>
            <a:pPr>
              <a:lnSpc>
                <a:spcPct val="90000"/>
              </a:lnSpc>
              <a:defRPr/>
            </a:pPr>
            <a:endParaRPr lang="en-US" sz="900"/>
          </a:p>
          <a:p>
            <a:pPr>
              <a:lnSpc>
                <a:spcPct val="90000"/>
              </a:lnSpc>
              <a:defRPr/>
            </a:pPr>
            <a:r>
              <a:rPr lang="en-US" sz="2800"/>
              <a:t>The index registers (SI &amp; DI) and the BX generally default to the Data segment register (DS).</a:t>
            </a:r>
          </a:p>
          <a:p>
            <a:pPr>
              <a:lnSpc>
                <a:spcPct val="90000"/>
              </a:lnSpc>
              <a:defRPr/>
            </a:pPr>
            <a:endParaRPr lang="en-US" sz="900"/>
          </a:p>
          <a:p>
            <a:pPr>
              <a:lnSpc>
                <a:spcPct val="90000"/>
              </a:lnSpc>
              <a:buFontTx/>
              <a:buNone/>
              <a:defRPr/>
            </a:pPr>
            <a:r>
              <a:rPr lang="en-US" sz="2800">
                <a:solidFill>
                  <a:srgbClr val="FF0066"/>
                </a:solidFill>
              </a:rPr>
              <a:t>	SP: Stack pointer</a:t>
            </a:r>
          </a:p>
          <a:p>
            <a:pPr>
              <a:lnSpc>
                <a:spcPct val="90000"/>
              </a:lnSpc>
              <a:buFontTx/>
              <a:buNone/>
              <a:defRPr/>
            </a:pPr>
            <a:r>
              <a:rPr lang="en-US" sz="2800"/>
              <a:t>		– Used with SS to access the stack segment</a:t>
            </a:r>
          </a:p>
          <a:p>
            <a:pPr>
              <a:lnSpc>
                <a:spcPct val="90000"/>
              </a:lnSpc>
              <a:buFontTx/>
              <a:buNone/>
              <a:defRPr/>
            </a:pPr>
            <a:endParaRPr lang="en-US" sz="900"/>
          </a:p>
          <a:p>
            <a:pPr>
              <a:lnSpc>
                <a:spcPct val="90000"/>
              </a:lnSpc>
              <a:buFontTx/>
              <a:buNone/>
              <a:defRPr/>
            </a:pPr>
            <a:r>
              <a:rPr lang="en-US" sz="2800">
                <a:solidFill>
                  <a:srgbClr val="FF0066"/>
                </a:solidFill>
              </a:rPr>
              <a:t>	BP: Base Pointer</a:t>
            </a:r>
          </a:p>
          <a:p>
            <a:pPr>
              <a:lnSpc>
                <a:spcPct val="90000"/>
              </a:lnSpc>
              <a:buFontTx/>
              <a:buNone/>
              <a:defRPr/>
            </a:pPr>
            <a:r>
              <a:rPr lang="en-US" sz="2800"/>
              <a:t>		– Primarily used to access data on the stack</a:t>
            </a:r>
          </a:p>
          <a:p>
            <a:pPr>
              <a:lnSpc>
                <a:spcPct val="90000"/>
              </a:lnSpc>
              <a:buFontTx/>
              <a:buNone/>
              <a:defRPr/>
            </a:pPr>
            <a:r>
              <a:rPr lang="en-US" sz="2800"/>
              <a:t>		– Can be used to access data in other segments</a:t>
            </a:r>
          </a:p>
        </p:txBody>
      </p:sp>
      <p:sp>
        <p:nvSpPr>
          <p:cNvPr id="12292" name="Slide Number Placeholder 5"/>
          <p:cNvSpPr>
            <a:spLocks noGrp="1"/>
          </p:cNvSpPr>
          <p:nvPr>
            <p:ph type="sldNum" sz="quarter" idx="12"/>
          </p:nvPr>
        </p:nvSpPr>
        <p:spPr>
          <a:noFill/>
        </p:spPr>
        <p:txBody>
          <a:bodyPr/>
          <a:lstStyle/>
          <a:p>
            <a:fld id="{6A3710B4-FD9B-4372-B02B-D0AA8347A0E6}" type="slidenum">
              <a:rPr lang="en-US"/>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idx="1"/>
          </p:nvPr>
        </p:nvSpPr>
        <p:spPr>
          <a:xfrm>
            <a:off x="0" y="228600"/>
            <a:ext cx="9144000" cy="6400800"/>
          </a:xfrm>
        </p:spPr>
        <p:txBody>
          <a:bodyPr/>
          <a:lstStyle/>
          <a:p>
            <a:pPr>
              <a:lnSpc>
                <a:spcPct val="90000"/>
              </a:lnSpc>
            </a:pPr>
            <a:r>
              <a:rPr lang="en-US" smtClean="0">
                <a:solidFill>
                  <a:srgbClr val="FF0066"/>
                </a:solidFill>
              </a:rPr>
              <a:t>SI: Source Index register</a:t>
            </a:r>
          </a:p>
          <a:p>
            <a:pPr>
              <a:lnSpc>
                <a:spcPct val="90000"/>
              </a:lnSpc>
              <a:buFontTx/>
              <a:buNone/>
            </a:pPr>
            <a:r>
              <a:rPr lang="en-US" smtClean="0"/>
              <a:t>		– is required for some string operations</a:t>
            </a:r>
          </a:p>
          <a:p>
            <a:pPr>
              <a:lnSpc>
                <a:spcPct val="90000"/>
              </a:lnSpc>
              <a:buFontTx/>
              <a:buNone/>
            </a:pPr>
            <a:r>
              <a:rPr lang="en-US" smtClean="0"/>
              <a:t>		– When string operations are performed, the SI register 	points to memory locations in the data segment which is 	addressed by the DS register. Thus, SI is associated with 	the DS in string operations.</a:t>
            </a:r>
          </a:p>
          <a:p>
            <a:pPr>
              <a:lnSpc>
                <a:spcPct val="90000"/>
              </a:lnSpc>
              <a:buFontTx/>
              <a:buNone/>
            </a:pPr>
            <a:endParaRPr lang="en-US" smtClean="0"/>
          </a:p>
          <a:p>
            <a:pPr>
              <a:lnSpc>
                <a:spcPct val="90000"/>
              </a:lnSpc>
            </a:pPr>
            <a:r>
              <a:rPr lang="en-US" smtClean="0">
                <a:solidFill>
                  <a:srgbClr val="FF0066"/>
                </a:solidFill>
              </a:rPr>
              <a:t>DI: Destination Index register</a:t>
            </a:r>
          </a:p>
          <a:p>
            <a:pPr>
              <a:lnSpc>
                <a:spcPct val="90000"/>
              </a:lnSpc>
              <a:buFontTx/>
              <a:buNone/>
            </a:pPr>
            <a:r>
              <a:rPr lang="en-US" smtClean="0"/>
              <a:t>		– is also required for some string operations.</a:t>
            </a:r>
          </a:p>
          <a:p>
            <a:pPr>
              <a:lnSpc>
                <a:spcPct val="90000"/>
              </a:lnSpc>
              <a:buFontTx/>
              <a:buNone/>
            </a:pPr>
            <a:r>
              <a:rPr lang="en-US" smtClean="0"/>
              <a:t>		– When string operations are performed, the DI register 	points to memory locations in the data segment which is 	addressed by the ES register. Thus, DI is associated with 	the ES in string operations.</a:t>
            </a:r>
          </a:p>
          <a:p>
            <a:pPr>
              <a:lnSpc>
                <a:spcPct val="90000"/>
              </a:lnSpc>
              <a:buFontTx/>
              <a:buNone/>
            </a:pPr>
            <a:endParaRPr lang="en-US" smtClean="0"/>
          </a:p>
          <a:p>
            <a:pPr>
              <a:lnSpc>
                <a:spcPct val="90000"/>
              </a:lnSpc>
              <a:buFontTx/>
              <a:buNone/>
            </a:pPr>
            <a:endParaRPr lang="en-US" smtClean="0"/>
          </a:p>
          <a:p>
            <a:pPr>
              <a:lnSpc>
                <a:spcPct val="90000"/>
              </a:lnSpc>
            </a:pPr>
            <a:r>
              <a:rPr lang="en-US" smtClean="0"/>
              <a:t>The SI and the DI registers may also be used to access data stored in arrays</a:t>
            </a:r>
          </a:p>
        </p:txBody>
      </p:sp>
      <p:sp>
        <p:nvSpPr>
          <p:cNvPr id="13315" name="Slide Number Placeholder 5"/>
          <p:cNvSpPr>
            <a:spLocks noGrp="1"/>
          </p:cNvSpPr>
          <p:nvPr>
            <p:ph type="sldNum" sz="quarter" idx="12"/>
          </p:nvPr>
        </p:nvSpPr>
        <p:spPr>
          <a:noFill/>
        </p:spPr>
        <p:txBody>
          <a:bodyPr/>
          <a:lstStyle/>
          <a:p>
            <a:fld id="{E0F5B578-C0A5-435A-9DC9-34B255E7188F}" type="slidenum">
              <a:rPr lang="en-US"/>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33350" y="176213"/>
            <a:ext cx="8867775" cy="411162"/>
          </a:xfrm>
          <a:effectLst>
            <a:outerShdw dist="35921" dir="2700000" algn="ctr" rotWithShape="0">
              <a:schemeClr val="bg2"/>
            </a:outerShdw>
          </a:effectLst>
        </p:spPr>
        <p:txBody>
          <a:bodyPr>
            <a:normAutofit fontScale="90000"/>
          </a:bodyPr>
          <a:lstStyle/>
          <a:p>
            <a:pPr>
              <a:defRPr/>
            </a:pPr>
            <a:r>
              <a:rPr lang="en-US" sz="2800" b="1">
                <a:solidFill>
                  <a:srgbClr val="FF0000"/>
                </a:solidFill>
              </a:rPr>
              <a:t>EXECUTION UNIT – Flag Register</a:t>
            </a:r>
          </a:p>
        </p:txBody>
      </p:sp>
      <p:graphicFrame>
        <p:nvGraphicFramePr>
          <p:cNvPr id="25642" name="Group 42"/>
          <p:cNvGraphicFramePr>
            <a:graphicFrameLocks noGrp="1"/>
          </p:cNvGraphicFramePr>
          <p:nvPr>
            <p:ph type="tbl" idx="1"/>
          </p:nvPr>
        </p:nvGraphicFramePr>
        <p:xfrm>
          <a:off x="228600" y="4495800"/>
          <a:ext cx="8686800" cy="457200"/>
        </p:xfrm>
        <a:graphic>
          <a:graphicData uri="http://schemas.openxmlformats.org/drawingml/2006/table">
            <a:tbl>
              <a:tblPr/>
              <a:tblGrid>
                <a:gridCol w="542925"/>
                <a:gridCol w="542925"/>
                <a:gridCol w="542925"/>
                <a:gridCol w="542925"/>
                <a:gridCol w="542925"/>
                <a:gridCol w="541338"/>
                <a:gridCol w="542925"/>
                <a:gridCol w="546100"/>
                <a:gridCol w="542925"/>
                <a:gridCol w="542925"/>
                <a:gridCol w="541337"/>
                <a:gridCol w="542925"/>
                <a:gridCol w="542925"/>
                <a:gridCol w="542925"/>
                <a:gridCol w="542925"/>
                <a:gridCol w="542925"/>
              </a:tblGrid>
              <a:tr h="457200">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1" i="0" u="none" strike="noStrike" cap="none" normalizeH="0" baseline="0" smtClean="0">
                          <a:ln>
                            <a:noFill/>
                          </a:ln>
                          <a:solidFill>
                            <a:schemeClr val="tx1"/>
                          </a:solidFill>
                          <a:effectLst/>
                          <a:latin typeface="Constantia,Bold" charset="0"/>
                        </a:rPr>
                        <a:t>U</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1" i="0" u="none" strike="noStrike" cap="none" normalizeH="0" baseline="0" smtClean="0">
                          <a:ln>
                            <a:noFill/>
                          </a:ln>
                          <a:solidFill>
                            <a:schemeClr val="tx1"/>
                          </a:solidFill>
                          <a:effectLst/>
                          <a:latin typeface="Constantia,Bold" charset="0"/>
                        </a:rPr>
                        <a:t>U</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1" i="0" u="none" strike="noStrike" cap="none" normalizeH="0" baseline="0" smtClean="0">
                          <a:ln>
                            <a:noFill/>
                          </a:ln>
                          <a:solidFill>
                            <a:schemeClr val="tx1"/>
                          </a:solidFill>
                          <a:effectLst/>
                          <a:latin typeface="Constantia,Bold" charset="0"/>
                        </a:rPr>
                        <a:t>U</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1" i="0" u="none" strike="noStrike" cap="none" normalizeH="0" baseline="0" smtClean="0">
                          <a:ln>
                            <a:noFill/>
                          </a:ln>
                          <a:solidFill>
                            <a:schemeClr val="tx1"/>
                          </a:solidFill>
                          <a:effectLst/>
                          <a:latin typeface="Constantia,Bold" charset="0"/>
                        </a:rPr>
                        <a:t>U</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1" i="0" u="none" strike="noStrike" cap="none" normalizeH="0" baseline="0" smtClean="0">
                          <a:ln>
                            <a:noFill/>
                          </a:ln>
                          <a:solidFill>
                            <a:schemeClr val="tx1"/>
                          </a:solidFill>
                          <a:effectLst/>
                          <a:latin typeface="Constantia,Bold" charset="0"/>
                        </a:rPr>
                        <a:t>OF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1" i="0" u="none" strike="noStrike" cap="none" normalizeH="0" baseline="0" smtClean="0">
                          <a:ln>
                            <a:noFill/>
                          </a:ln>
                          <a:solidFill>
                            <a:schemeClr val="tx1"/>
                          </a:solidFill>
                          <a:effectLst/>
                          <a:latin typeface="Constantia,Bold" charset="0"/>
                        </a:rPr>
                        <a:t>DF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1" i="0" u="none" strike="noStrike" cap="none" normalizeH="0" baseline="0" smtClean="0">
                          <a:ln>
                            <a:noFill/>
                          </a:ln>
                          <a:solidFill>
                            <a:schemeClr val="tx1"/>
                          </a:solidFill>
                          <a:effectLst/>
                          <a:latin typeface="Constantia,Bold" charset="0"/>
                        </a:rPr>
                        <a:t>IF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1" i="0" u="none" strike="noStrike" cap="none" normalizeH="0" baseline="0" smtClean="0">
                          <a:ln>
                            <a:noFill/>
                          </a:ln>
                          <a:solidFill>
                            <a:schemeClr val="tx1"/>
                          </a:solidFill>
                          <a:effectLst/>
                          <a:latin typeface="Constantia,Bold" charset="0"/>
                        </a:rPr>
                        <a:t>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1" i="0" u="none" strike="noStrike" cap="none" normalizeH="0" baseline="0" smtClean="0">
                          <a:ln>
                            <a:noFill/>
                          </a:ln>
                          <a:solidFill>
                            <a:schemeClr val="tx1"/>
                          </a:solidFill>
                          <a:effectLst/>
                          <a:latin typeface="Constantia,Bold" charset="0"/>
                        </a:rPr>
                        <a:t>SF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1" i="0" u="none" strike="noStrike" cap="none" normalizeH="0" baseline="0" smtClean="0">
                          <a:ln>
                            <a:noFill/>
                          </a:ln>
                          <a:solidFill>
                            <a:schemeClr val="tx1"/>
                          </a:solidFill>
                          <a:effectLst/>
                          <a:latin typeface="Constantia,Bold" charset="0"/>
                        </a:rPr>
                        <a:t>ZF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1" i="0" u="none" strike="noStrike" cap="none" normalizeH="0" baseline="0" smtClean="0">
                          <a:ln>
                            <a:noFill/>
                          </a:ln>
                          <a:solidFill>
                            <a:schemeClr val="tx1"/>
                          </a:solidFill>
                          <a:effectLst/>
                          <a:latin typeface="Constantia,Bold" charset="0"/>
                        </a:rPr>
                        <a:t>U</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1" i="0" u="none" strike="noStrike" cap="none" normalizeH="0" baseline="0" smtClean="0">
                          <a:ln>
                            <a:noFill/>
                          </a:ln>
                          <a:solidFill>
                            <a:schemeClr val="tx1"/>
                          </a:solidFill>
                          <a:effectLst/>
                          <a:latin typeface="Constantia,Bold" charset="0"/>
                        </a:rPr>
                        <a:t>AF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1" i="0" u="none" strike="noStrike" cap="none" normalizeH="0" baseline="0" smtClean="0">
                          <a:ln>
                            <a:noFill/>
                          </a:ln>
                          <a:solidFill>
                            <a:schemeClr val="tx1"/>
                          </a:solidFill>
                          <a:effectLst/>
                          <a:latin typeface="Constantia,Bold" charset="0"/>
                        </a:rPr>
                        <a:t>U</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1" i="0" u="none" strike="noStrike" cap="none" normalizeH="0" baseline="0" smtClean="0">
                          <a:ln>
                            <a:noFill/>
                          </a:ln>
                          <a:solidFill>
                            <a:schemeClr val="tx1"/>
                          </a:solidFill>
                          <a:effectLst/>
                          <a:latin typeface="Constantia,Bold" charset="0"/>
                        </a:rPr>
                        <a:t>PF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1" i="0" u="none" strike="noStrike" cap="none" normalizeH="0" baseline="0" smtClean="0">
                          <a:ln>
                            <a:noFill/>
                          </a:ln>
                          <a:solidFill>
                            <a:schemeClr val="tx1"/>
                          </a:solidFill>
                          <a:effectLst/>
                          <a:latin typeface="Constantia,Bold" charset="0"/>
                        </a:rPr>
                        <a:t>U</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1" i="0" u="none" strike="noStrike" cap="none" normalizeH="0" baseline="0" smtClean="0">
                          <a:ln>
                            <a:noFill/>
                          </a:ln>
                          <a:solidFill>
                            <a:schemeClr val="tx1"/>
                          </a:solidFill>
                          <a:effectLst/>
                          <a:latin typeface="Constantia,Bold" charset="0"/>
                        </a:rPr>
                        <a:t>CF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4375" name="Slide Number Placeholder 5"/>
          <p:cNvSpPr>
            <a:spLocks noGrp="1"/>
          </p:cNvSpPr>
          <p:nvPr>
            <p:ph type="sldNum" sz="quarter" idx="12"/>
          </p:nvPr>
        </p:nvSpPr>
        <p:spPr>
          <a:noFill/>
        </p:spPr>
        <p:txBody>
          <a:bodyPr/>
          <a:lstStyle/>
          <a:p>
            <a:fld id="{0C72A8CF-5467-40C5-909F-9D1BCBA2705F}" type="slidenum">
              <a:rPr lang="en-US"/>
              <a:pPr/>
              <a:t>12</a:t>
            </a:fld>
            <a:endParaRPr lang="en-US"/>
          </a:p>
        </p:txBody>
      </p:sp>
      <p:sp>
        <p:nvSpPr>
          <p:cNvPr id="14376" name="Rectangle 3"/>
          <p:cNvSpPr>
            <a:spLocks noGrp="1" noChangeArrowheads="1"/>
          </p:cNvSpPr>
          <p:nvPr>
            <p:ph type="body" idx="4294967295"/>
          </p:nvPr>
        </p:nvSpPr>
        <p:spPr>
          <a:xfrm>
            <a:off x="0" y="733425"/>
            <a:ext cx="9144000" cy="5715000"/>
          </a:xfrm>
        </p:spPr>
        <p:txBody>
          <a:bodyPr/>
          <a:lstStyle/>
          <a:p>
            <a:r>
              <a:rPr lang="en-US" smtClean="0"/>
              <a:t>A flag is a </a:t>
            </a:r>
            <a:r>
              <a:rPr lang="en-US" smtClean="0">
                <a:solidFill>
                  <a:srgbClr val="FF0000"/>
                </a:solidFill>
              </a:rPr>
              <a:t>flip flop</a:t>
            </a:r>
            <a:r>
              <a:rPr lang="en-US" smtClean="0"/>
              <a:t> which </a:t>
            </a:r>
            <a:r>
              <a:rPr lang="en-US" smtClean="0">
                <a:solidFill>
                  <a:srgbClr val="FF0000"/>
                </a:solidFill>
              </a:rPr>
              <a:t>indicates some conditions</a:t>
            </a:r>
            <a:r>
              <a:rPr lang="en-US" smtClean="0"/>
              <a:t> produced by the execution of an instruction or </a:t>
            </a:r>
            <a:r>
              <a:rPr lang="en-US" smtClean="0">
                <a:solidFill>
                  <a:srgbClr val="FF0000"/>
                </a:solidFill>
              </a:rPr>
              <a:t>controls certain operations</a:t>
            </a:r>
            <a:r>
              <a:rPr lang="en-US" smtClean="0"/>
              <a:t> of the EU .</a:t>
            </a:r>
          </a:p>
          <a:p>
            <a:r>
              <a:rPr lang="en-US" smtClean="0"/>
              <a:t>In 8086 The EU contains</a:t>
            </a:r>
          </a:p>
          <a:p>
            <a:pPr>
              <a:buFontTx/>
              <a:buNone/>
            </a:pPr>
            <a:r>
              <a:rPr lang="en-US" smtClean="0"/>
              <a:t>	</a:t>
            </a:r>
            <a:r>
              <a:rPr lang="en-US" smtClean="0">
                <a:solidFill>
                  <a:srgbClr val="0000FF"/>
                </a:solidFill>
              </a:rPr>
              <a:t></a:t>
            </a:r>
            <a:r>
              <a:rPr lang="en-US" smtClean="0"/>
              <a:t> a 16 bit flag register</a:t>
            </a:r>
          </a:p>
          <a:p>
            <a:pPr>
              <a:buFontTx/>
              <a:buNone/>
            </a:pPr>
            <a:r>
              <a:rPr lang="en-US" smtClean="0"/>
              <a:t>	</a:t>
            </a:r>
            <a:r>
              <a:rPr lang="en-US" smtClean="0">
                <a:solidFill>
                  <a:srgbClr val="0000FF"/>
                </a:solidFill>
              </a:rPr>
              <a:t></a:t>
            </a:r>
            <a:r>
              <a:rPr lang="en-US" smtClean="0"/>
              <a:t>9 of the 16 are active flags and remaining 7 are undefined.</a:t>
            </a:r>
          </a:p>
          <a:p>
            <a:pPr>
              <a:buFontTx/>
              <a:buNone/>
            </a:pPr>
            <a:r>
              <a:rPr lang="en-US" smtClean="0"/>
              <a:t>		</a:t>
            </a:r>
            <a:r>
              <a:rPr lang="en-US" smtClean="0">
                <a:solidFill>
                  <a:srgbClr val="92868C"/>
                </a:solidFill>
              </a:rPr>
              <a:t></a:t>
            </a:r>
            <a:r>
              <a:rPr lang="en-US" smtClean="0"/>
              <a:t> 6 flags indicates some conditions- status flags</a:t>
            </a:r>
          </a:p>
          <a:p>
            <a:pPr>
              <a:buFontTx/>
              <a:buNone/>
            </a:pPr>
            <a:r>
              <a:rPr lang="en-US" smtClean="0"/>
              <a:t>		</a:t>
            </a:r>
            <a:r>
              <a:rPr lang="en-US" smtClean="0">
                <a:solidFill>
                  <a:srgbClr val="92868C"/>
                </a:solidFill>
              </a:rPr>
              <a:t></a:t>
            </a:r>
            <a:r>
              <a:rPr lang="en-US" smtClean="0"/>
              <a:t>3 flags –control Flags</a:t>
            </a:r>
          </a:p>
        </p:txBody>
      </p:sp>
      <p:grpSp>
        <p:nvGrpSpPr>
          <p:cNvPr id="14377" name="Group 64"/>
          <p:cNvGrpSpPr>
            <a:grpSpLocks/>
          </p:cNvGrpSpPr>
          <p:nvPr/>
        </p:nvGrpSpPr>
        <p:grpSpPr bwMode="auto">
          <a:xfrm>
            <a:off x="152400" y="4953000"/>
            <a:ext cx="8991600" cy="1557338"/>
            <a:chOff x="96" y="3264"/>
            <a:chExt cx="5664" cy="981"/>
          </a:xfrm>
        </p:grpSpPr>
        <p:sp>
          <p:nvSpPr>
            <p:cNvPr id="14378" name="Text Box 51"/>
            <p:cNvSpPr txBox="1">
              <a:spLocks noChangeArrowheads="1"/>
            </p:cNvSpPr>
            <p:nvPr/>
          </p:nvSpPr>
          <p:spPr bwMode="auto">
            <a:xfrm>
              <a:off x="5232" y="3504"/>
              <a:ext cx="528" cy="231"/>
            </a:xfrm>
            <a:prstGeom prst="rect">
              <a:avLst/>
            </a:prstGeom>
            <a:noFill/>
            <a:ln w="9525">
              <a:noFill/>
              <a:miter lim="800000"/>
              <a:headEnd/>
              <a:tailEnd/>
            </a:ln>
          </p:spPr>
          <p:txBody>
            <a:bodyPr>
              <a:spAutoFit/>
            </a:bodyPr>
            <a:lstStyle/>
            <a:p>
              <a:pPr>
                <a:spcBef>
                  <a:spcPct val="50000"/>
                </a:spcBef>
              </a:pPr>
              <a:r>
                <a:rPr lang="en-US" b="1"/>
                <a:t>Carry </a:t>
              </a:r>
            </a:p>
          </p:txBody>
        </p:sp>
        <p:sp>
          <p:nvSpPr>
            <p:cNvPr id="14379" name="Line 53"/>
            <p:cNvSpPr>
              <a:spLocks noChangeShapeType="1"/>
            </p:cNvSpPr>
            <p:nvPr/>
          </p:nvSpPr>
          <p:spPr bwMode="auto">
            <a:xfrm>
              <a:off x="4752" y="3264"/>
              <a:ext cx="0" cy="480"/>
            </a:xfrm>
            <a:prstGeom prst="line">
              <a:avLst/>
            </a:prstGeom>
            <a:noFill/>
            <a:ln w="9525">
              <a:solidFill>
                <a:schemeClr val="tx1"/>
              </a:solidFill>
              <a:round/>
              <a:headEnd/>
              <a:tailEnd type="triangle" w="med" len="med"/>
            </a:ln>
          </p:spPr>
          <p:txBody>
            <a:bodyPr/>
            <a:lstStyle/>
            <a:p>
              <a:endParaRPr lang="en-IN"/>
            </a:p>
          </p:txBody>
        </p:sp>
        <p:sp>
          <p:nvSpPr>
            <p:cNvPr id="14380" name="Line 55"/>
            <p:cNvSpPr>
              <a:spLocks noChangeShapeType="1"/>
            </p:cNvSpPr>
            <p:nvPr/>
          </p:nvSpPr>
          <p:spPr bwMode="auto">
            <a:xfrm>
              <a:off x="3360" y="3264"/>
              <a:ext cx="96" cy="480"/>
            </a:xfrm>
            <a:prstGeom prst="line">
              <a:avLst/>
            </a:prstGeom>
            <a:noFill/>
            <a:ln w="9525">
              <a:solidFill>
                <a:schemeClr val="tx1"/>
              </a:solidFill>
              <a:round/>
              <a:headEnd/>
              <a:tailEnd type="triangle" w="med" len="med"/>
            </a:ln>
          </p:spPr>
          <p:txBody>
            <a:bodyPr/>
            <a:lstStyle/>
            <a:p>
              <a:endParaRPr lang="en-IN"/>
            </a:p>
          </p:txBody>
        </p:sp>
        <p:grpSp>
          <p:nvGrpSpPr>
            <p:cNvPr id="14381" name="Group 63"/>
            <p:cNvGrpSpPr>
              <a:grpSpLocks/>
            </p:cNvGrpSpPr>
            <p:nvPr/>
          </p:nvGrpSpPr>
          <p:grpSpPr bwMode="auto">
            <a:xfrm>
              <a:off x="3072" y="3264"/>
              <a:ext cx="2400" cy="288"/>
              <a:chOff x="3072" y="3264"/>
              <a:chExt cx="2400" cy="288"/>
            </a:xfrm>
          </p:grpSpPr>
          <p:sp>
            <p:nvSpPr>
              <p:cNvPr id="14396" name="Line 52"/>
              <p:cNvSpPr>
                <a:spLocks noChangeShapeType="1"/>
              </p:cNvSpPr>
              <p:nvPr/>
            </p:nvSpPr>
            <p:spPr bwMode="auto">
              <a:xfrm>
                <a:off x="5472" y="3264"/>
                <a:ext cx="0" cy="288"/>
              </a:xfrm>
              <a:prstGeom prst="line">
                <a:avLst/>
              </a:prstGeom>
              <a:noFill/>
              <a:ln w="9525">
                <a:solidFill>
                  <a:schemeClr val="tx1"/>
                </a:solidFill>
                <a:round/>
                <a:headEnd/>
                <a:tailEnd type="triangle" w="med" len="med"/>
              </a:ln>
            </p:spPr>
            <p:txBody>
              <a:bodyPr/>
              <a:lstStyle/>
              <a:p>
                <a:endParaRPr lang="en-IN"/>
              </a:p>
            </p:txBody>
          </p:sp>
          <p:sp>
            <p:nvSpPr>
              <p:cNvPr id="14397" name="Line 54"/>
              <p:cNvSpPr>
                <a:spLocks noChangeShapeType="1"/>
              </p:cNvSpPr>
              <p:nvPr/>
            </p:nvSpPr>
            <p:spPr bwMode="auto">
              <a:xfrm>
                <a:off x="4080" y="3264"/>
                <a:ext cx="0" cy="288"/>
              </a:xfrm>
              <a:prstGeom prst="line">
                <a:avLst/>
              </a:prstGeom>
              <a:noFill/>
              <a:ln w="9525">
                <a:solidFill>
                  <a:schemeClr val="tx1"/>
                </a:solidFill>
                <a:round/>
                <a:headEnd/>
                <a:tailEnd type="triangle" w="med" len="med"/>
              </a:ln>
            </p:spPr>
            <p:txBody>
              <a:bodyPr/>
              <a:lstStyle/>
              <a:p>
                <a:endParaRPr lang="en-IN"/>
              </a:p>
            </p:txBody>
          </p:sp>
          <p:sp>
            <p:nvSpPr>
              <p:cNvPr id="14398" name="Line 56"/>
              <p:cNvSpPr>
                <a:spLocks noChangeShapeType="1"/>
              </p:cNvSpPr>
              <p:nvPr/>
            </p:nvSpPr>
            <p:spPr bwMode="auto">
              <a:xfrm>
                <a:off x="3072" y="3264"/>
                <a:ext cx="0" cy="288"/>
              </a:xfrm>
              <a:prstGeom prst="line">
                <a:avLst/>
              </a:prstGeom>
              <a:noFill/>
              <a:ln w="9525">
                <a:solidFill>
                  <a:schemeClr val="tx1"/>
                </a:solidFill>
                <a:round/>
                <a:headEnd/>
                <a:tailEnd type="triangle" w="med" len="med"/>
              </a:ln>
            </p:spPr>
            <p:txBody>
              <a:bodyPr/>
              <a:lstStyle/>
              <a:p>
                <a:endParaRPr lang="en-IN"/>
              </a:p>
            </p:txBody>
          </p:sp>
        </p:grpSp>
        <p:sp>
          <p:nvSpPr>
            <p:cNvPr id="14382" name="Line 57"/>
            <p:cNvSpPr>
              <a:spLocks noChangeShapeType="1"/>
            </p:cNvSpPr>
            <p:nvPr/>
          </p:nvSpPr>
          <p:spPr bwMode="auto">
            <a:xfrm>
              <a:off x="2688" y="3264"/>
              <a:ext cx="0" cy="480"/>
            </a:xfrm>
            <a:prstGeom prst="line">
              <a:avLst/>
            </a:prstGeom>
            <a:noFill/>
            <a:ln w="9525">
              <a:solidFill>
                <a:schemeClr val="tx1"/>
              </a:solidFill>
              <a:round/>
              <a:headEnd/>
              <a:tailEnd type="triangle" w="med" len="med"/>
            </a:ln>
          </p:spPr>
          <p:txBody>
            <a:bodyPr/>
            <a:lstStyle/>
            <a:p>
              <a:endParaRPr lang="en-IN"/>
            </a:p>
          </p:txBody>
        </p:sp>
        <p:sp>
          <p:nvSpPr>
            <p:cNvPr id="14383" name="Line 58"/>
            <p:cNvSpPr>
              <a:spLocks noChangeShapeType="1"/>
            </p:cNvSpPr>
            <p:nvPr/>
          </p:nvSpPr>
          <p:spPr bwMode="auto">
            <a:xfrm flipH="1">
              <a:off x="2064" y="3264"/>
              <a:ext cx="288" cy="432"/>
            </a:xfrm>
            <a:prstGeom prst="line">
              <a:avLst/>
            </a:prstGeom>
            <a:noFill/>
            <a:ln w="9525">
              <a:solidFill>
                <a:schemeClr val="tx1"/>
              </a:solidFill>
              <a:round/>
              <a:headEnd/>
              <a:tailEnd type="triangle" w="med" len="med"/>
            </a:ln>
          </p:spPr>
          <p:txBody>
            <a:bodyPr/>
            <a:lstStyle/>
            <a:p>
              <a:endParaRPr lang="en-IN"/>
            </a:p>
          </p:txBody>
        </p:sp>
        <p:sp>
          <p:nvSpPr>
            <p:cNvPr id="14384" name="Line 59"/>
            <p:cNvSpPr>
              <a:spLocks noChangeShapeType="1"/>
            </p:cNvSpPr>
            <p:nvPr/>
          </p:nvSpPr>
          <p:spPr bwMode="auto">
            <a:xfrm flipH="1">
              <a:off x="1344" y="3264"/>
              <a:ext cx="672" cy="528"/>
            </a:xfrm>
            <a:prstGeom prst="line">
              <a:avLst/>
            </a:prstGeom>
            <a:noFill/>
            <a:ln w="9525">
              <a:solidFill>
                <a:schemeClr val="tx1"/>
              </a:solidFill>
              <a:round/>
              <a:headEnd/>
              <a:tailEnd type="triangle" w="med" len="med"/>
            </a:ln>
          </p:spPr>
          <p:txBody>
            <a:bodyPr/>
            <a:lstStyle/>
            <a:p>
              <a:endParaRPr lang="en-IN"/>
            </a:p>
          </p:txBody>
        </p:sp>
        <p:sp>
          <p:nvSpPr>
            <p:cNvPr id="14385" name="Line 60"/>
            <p:cNvSpPr>
              <a:spLocks noChangeShapeType="1"/>
            </p:cNvSpPr>
            <p:nvPr/>
          </p:nvSpPr>
          <p:spPr bwMode="auto">
            <a:xfrm flipH="1">
              <a:off x="528" y="3264"/>
              <a:ext cx="1104" cy="480"/>
            </a:xfrm>
            <a:prstGeom prst="line">
              <a:avLst/>
            </a:prstGeom>
            <a:noFill/>
            <a:ln w="9525">
              <a:solidFill>
                <a:schemeClr val="tx1"/>
              </a:solidFill>
              <a:round/>
              <a:headEnd/>
              <a:tailEnd type="triangle" w="med" len="med"/>
            </a:ln>
          </p:spPr>
          <p:txBody>
            <a:bodyPr/>
            <a:lstStyle/>
            <a:p>
              <a:endParaRPr lang="en-IN"/>
            </a:p>
          </p:txBody>
        </p:sp>
        <p:grpSp>
          <p:nvGrpSpPr>
            <p:cNvPr id="14386" name="Group 62"/>
            <p:cNvGrpSpPr>
              <a:grpSpLocks/>
            </p:cNvGrpSpPr>
            <p:nvPr/>
          </p:nvGrpSpPr>
          <p:grpSpPr bwMode="auto">
            <a:xfrm>
              <a:off x="96" y="3456"/>
              <a:ext cx="4992" cy="789"/>
              <a:chOff x="96" y="3498"/>
              <a:chExt cx="4992" cy="789"/>
            </a:xfrm>
          </p:grpSpPr>
          <p:sp>
            <p:nvSpPr>
              <p:cNvPr id="14387" name="Text Box 43"/>
              <p:cNvSpPr txBox="1">
                <a:spLocks noChangeArrowheads="1"/>
              </p:cNvSpPr>
              <p:nvPr/>
            </p:nvSpPr>
            <p:spPr bwMode="auto">
              <a:xfrm>
                <a:off x="96" y="3744"/>
                <a:ext cx="816" cy="231"/>
              </a:xfrm>
              <a:prstGeom prst="rect">
                <a:avLst/>
              </a:prstGeom>
              <a:noFill/>
              <a:ln w="9525">
                <a:noFill/>
                <a:miter lim="800000"/>
                <a:headEnd/>
                <a:tailEnd/>
              </a:ln>
            </p:spPr>
            <p:txBody>
              <a:bodyPr>
                <a:spAutoFit/>
              </a:bodyPr>
              <a:lstStyle/>
              <a:p>
                <a:pPr>
                  <a:spcBef>
                    <a:spcPct val="50000"/>
                  </a:spcBef>
                </a:pPr>
                <a:r>
                  <a:rPr lang="en-US" b="1"/>
                  <a:t>Over flow</a:t>
                </a:r>
              </a:p>
            </p:txBody>
          </p:sp>
          <p:sp>
            <p:nvSpPr>
              <p:cNvPr id="14388" name="Text Box 44"/>
              <p:cNvSpPr txBox="1">
                <a:spLocks noChangeArrowheads="1"/>
              </p:cNvSpPr>
              <p:nvPr/>
            </p:nvSpPr>
            <p:spPr bwMode="auto">
              <a:xfrm>
                <a:off x="912" y="3744"/>
                <a:ext cx="816" cy="231"/>
              </a:xfrm>
              <a:prstGeom prst="rect">
                <a:avLst/>
              </a:prstGeom>
              <a:noFill/>
              <a:ln w="9525">
                <a:noFill/>
                <a:miter lim="800000"/>
                <a:headEnd/>
                <a:tailEnd/>
              </a:ln>
            </p:spPr>
            <p:txBody>
              <a:bodyPr>
                <a:spAutoFit/>
              </a:bodyPr>
              <a:lstStyle/>
              <a:p>
                <a:pPr>
                  <a:spcBef>
                    <a:spcPct val="50000"/>
                  </a:spcBef>
                </a:pPr>
                <a:r>
                  <a:rPr lang="en-US" b="1"/>
                  <a:t>Direction </a:t>
                </a:r>
              </a:p>
            </p:txBody>
          </p:sp>
          <p:sp>
            <p:nvSpPr>
              <p:cNvPr id="14389" name="Text Box 45"/>
              <p:cNvSpPr txBox="1">
                <a:spLocks noChangeArrowheads="1"/>
              </p:cNvSpPr>
              <p:nvPr/>
            </p:nvSpPr>
            <p:spPr bwMode="auto">
              <a:xfrm>
                <a:off x="1776" y="3648"/>
                <a:ext cx="816" cy="231"/>
              </a:xfrm>
              <a:prstGeom prst="rect">
                <a:avLst/>
              </a:prstGeom>
              <a:noFill/>
              <a:ln w="9525">
                <a:noFill/>
                <a:miter lim="800000"/>
                <a:headEnd/>
                <a:tailEnd/>
              </a:ln>
            </p:spPr>
            <p:txBody>
              <a:bodyPr>
                <a:spAutoFit/>
              </a:bodyPr>
              <a:lstStyle/>
              <a:p>
                <a:pPr>
                  <a:spcBef>
                    <a:spcPct val="50000"/>
                  </a:spcBef>
                </a:pPr>
                <a:r>
                  <a:rPr lang="en-US" b="1"/>
                  <a:t>Interrupt</a:t>
                </a:r>
              </a:p>
            </p:txBody>
          </p:sp>
          <p:sp>
            <p:nvSpPr>
              <p:cNvPr id="14390" name="Text Box 46"/>
              <p:cNvSpPr txBox="1">
                <a:spLocks noChangeArrowheads="1"/>
              </p:cNvSpPr>
              <p:nvPr/>
            </p:nvSpPr>
            <p:spPr bwMode="auto">
              <a:xfrm>
                <a:off x="2499" y="3717"/>
                <a:ext cx="528" cy="231"/>
              </a:xfrm>
              <a:prstGeom prst="rect">
                <a:avLst/>
              </a:prstGeom>
              <a:noFill/>
              <a:ln w="9525">
                <a:noFill/>
                <a:miter lim="800000"/>
                <a:headEnd/>
                <a:tailEnd/>
              </a:ln>
            </p:spPr>
            <p:txBody>
              <a:bodyPr>
                <a:spAutoFit/>
              </a:bodyPr>
              <a:lstStyle/>
              <a:p>
                <a:pPr>
                  <a:spcBef>
                    <a:spcPct val="50000"/>
                  </a:spcBef>
                </a:pPr>
                <a:r>
                  <a:rPr lang="en-US" b="1"/>
                  <a:t>Trap</a:t>
                </a:r>
                <a:r>
                  <a:rPr lang="en-US"/>
                  <a:t> </a:t>
                </a:r>
              </a:p>
            </p:txBody>
          </p:sp>
          <p:sp>
            <p:nvSpPr>
              <p:cNvPr id="14391" name="Text Box 47"/>
              <p:cNvSpPr txBox="1">
                <a:spLocks noChangeArrowheads="1"/>
              </p:cNvSpPr>
              <p:nvPr/>
            </p:nvSpPr>
            <p:spPr bwMode="auto">
              <a:xfrm>
                <a:off x="2862" y="3498"/>
                <a:ext cx="432" cy="231"/>
              </a:xfrm>
              <a:prstGeom prst="rect">
                <a:avLst/>
              </a:prstGeom>
              <a:noFill/>
              <a:ln w="9525">
                <a:noFill/>
                <a:miter lim="800000"/>
                <a:headEnd/>
                <a:tailEnd/>
              </a:ln>
            </p:spPr>
            <p:txBody>
              <a:bodyPr>
                <a:spAutoFit/>
              </a:bodyPr>
              <a:lstStyle/>
              <a:p>
                <a:pPr>
                  <a:spcBef>
                    <a:spcPct val="50000"/>
                  </a:spcBef>
                </a:pPr>
                <a:r>
                  <a:rPr lang="en-US" b="1"/>
                  <a:t>Sign</a:t>
                </a:r>
              </a:p>
            </p:txBody>
          </p:sp>
          <p:sp>
            <p:nvSpPr>
              <p:cNvPr id="14392" name="Text Box 48"/>
              <p:cNvSpPr txBox="1">
                <a:spLocks noChangeArrowheads="1"/>
              </p:cNvSpPr>
              <p:nvPr/>
            </p:nvSpPr>
            <p:spPr bwMode="auto">
              <a:xfrm>
                <a:off x="3276" y="3690"/>
                <a:ext cx="480" cy="231"/>
              </a:xfrm>
              <a:prstGeom prst="rect">
                <a:avLst/>
              </a:prstGeom>
              <a:noFill/>
              <a:ln w="9525">
                <a:noFill/>
                <a:miter lim="800000"/>
                <a:headEnd/>
                <a:tailEnd/>
              </a:ln>
            </p:spPr>
            <p:txBody>
              <a:bodyPr>
                <a:spAutoFit/>
              </a:bodyPr>
              <a:lstStyle/>
              <a:p>
                <a:pPr>
                  <a:spcBef>
                    <a:spcPct val="50000"/>
                  </a:spcBef>
                </a:pPr>
                <a:r>
                  <a:rPr lang="en-US" b="1"/>
                  <a:t>Zero</a:t>
                </a:r>
              </a:p>
            </p:txBody>
          </p:sp>
          <p:sp>
            <p:nvSpPr>
              <p:cNvPr id="14393" name="Text Box 49"/>
              <p:cNvSpPr txBox="1">
                <a:spLocks noChangeArrowheads="1"/>
              </p:cNvSpPr>
              <p:nvPr/>
            </p:nvSpPr>
            <p:spPr bwMode="auto">
              <a:xfrm>
                <a:off x="3696" y="3525"/>
                <a:ext cx="768" cy="231"/>
              </a:xfrm>
              <a:prstGeom prst="rect">
                <a:avLst/>
              </a:prstGeom>
              <a:noFill/>
              <a:ln w="9525">
                <a:noFill/>
                <a:miter lim="800000"/>
                <a:headEnd/>
                <a:tailEnd/>
              </a:ln>
            </p:spPr>
            <p:txBody>
              <a:bodyPr>
                <a:spAutoFit/>
              </a:bodyPr>
              <a:lstStyle/>
              <a:p>
                <a:pPr>
                  <a:spcBef>
                    <a:spcPct val="50000"/>
                  </a:spcBef>
                </a:pPr>
                <a:r>
                  <a:rPr lang="en-US" b="1"/>
                  <a:t>Auxiliary</a:t>
                </a:r>
              </a:p>
            </p:txBody>
          </p:sp>
          <p:sp>
            <p:nvSpPr>
              <p:cNvPr id="14394" name="Text Box 50"/>
              <p:cNvSpPr txBox="1">
                <a:spLocks noChangeArrowheads="1"/>
              </p:cNvSpPr>
              <p:nvPr/>
            </p:nvSpPr>
            <p:spPr bwMode="auto">
              <a:xfrm>
                <a:off x="4512" y="3696"/>
                <a:ext cx="576" cy="231"/>
              </a:xfrm>
              <a:prstGeom prst="rect">
                <a:avLst/>
              </a:prstGeom>
              <a:noFill/>
              <a:ln w="9525">
                <a:noFill/>
                <a:miter lim="800000"/>
                <a:headEnd/>
                <a:tailEnd/>
              </a:ln>
            </p:spPr>
            <p:txBody>
              <a:bodyPr>
                <a:spAutoFit/>
              </a:bodyPr>
              <a:lstStyle/>
              <a:p>
                <a:pPr>
                  <a:spcBef>
                    <a:spcPct val="50000"/>
                  </a:spcBef>
                </a:pPr>
                <a:r>
                  <a:rPr lang="en-US" b="1"/>
                  <a:t>Parity </a:t>
                </a:r>
              </a:p>
            </p:txBody>
          </p:sp>
          <p:sp>
            <p:nvSpPr>
              <p:cNvPr id="14395" name="Text Box 61"/>
              <p:cNvSpPr txBox="1">
                <a:spLocks noChangeArrowheads="1"/>
              </p:cNvSpPr>
              <p:nvPr/>
            </p:nvSpPr>
            <p:spPr bwMode="auto">
              <a:xfrm>
                <a:off x="192" y="4056"/>
                <a:ext cx="1344" cy="231"/>
              </a:xfrm>
              <a:prstGeom prst="rect">
                <a:avLst/>
              </a:prstGeom>
              <a:noFill/>
              <a:ln w="9525">
                <a:noFill/>
                <a:miter lim="800000"/>
                <a:headEnd/>
                <a:tailEnd/>
              </a:ln>
            </p:spPr>
            <p:txBody>
              <a:bodyPr>
                <a:spAutoFit/>
              </a:bodyPr>
              <a:lstStyle/>
              <a:p>
                <a:pPr>
                  <a:spcBef>
                    <a:spcPct val="50000"/>
                  </a:spcBef>
                </a:pPr>
                <a:r>
                  <a:rPr lang="en-US" b="1">
                    <a:solidFill>
                      <a:srgbClr val="CC0099"/>
                    </a:solidFill>
                  </a:rPr>
                  <a:t>U - Unused</a:t>
                </a:r>
              </a:p>
            </p:txBody>
          </p:sp>
        </p:gr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228600" y="228600"/>
            <a:ext cx="8305800" cy="609600"/>
          </a:xfrm>
          <a:effectLst>
            <a:outerShdw dist="35921" dir="2700000" algn="ctr" rotWithShape="0">
              <a:schemeClr val="bg2"/>
            </a:outerShdw>
          </a:effectLst>
        </p:spPr>
        <p:txBody>
          <a:bodyPr>
            <a:normAutofit/>
          </a:bodyPr>
          <a:lstStyle/>
          <a:p>
            <a:pPr>
              <a:defRPr/>
            </a:pPr>
            <a:r>
              <a:rPr lang="en-US" b="1">
                <a:solidFill>
                  <a:srgbClr val="FF0000"/>
                </a:solidFill>
              </a:rPr>
              <a:t>EXECUTION UNIT – Flag Register</a:t>
            </a:r>
          </a:p>
        </p:txBody>
      </p:sp>
      <p:graphicFrame>
        <p:nvGraphicFramePr>
          <p:cNvPr id="28723" name="Group 51"/>
          <p:cNvGraphicFramePr>
            <a:graphicFrameLocks noGrp="1"/>
          </p:cNvGraphicFramePr>
          <p:nvPr>
            <p:ph type="tbl" idx="1"/>
          </p:nvPr>
        </p:nvGraphicFramePr>
        <p:xfrm>
          <a:off x="176213" y="1328738"/>
          <a:ext cx="8867775" cy="5289233"/>
        </p:xfrm>
        <a:graphic>
          <a:graphicData uri="http://schemas.openxmlformats.org/drawingml/2006/table">
            <a:tbl>
              <a:tblPr/>
              <a:tblGrid>
                <a:gridCol w="1752600"/>
                <a:gridCol w="7115175"/>
              </a:tblGrid>
              <a:tr h="754063">
                <a:tc>
                  <a:txBody>
                    <a:bodyPr/>
                    <a:lstStyle/>
                    <a:p>
                      <a:pPr marL="0" marR="0" lvl="0" indent="0" algn="ctr" defTabSz="914400" rtl="0" eaLnBrk="1" fontAlgn="base" latinLnBrk="0" hangingPunct="1">
                        <a:lnSpc>
                          <a:spcPct val="100000"/>
                        </a:lnSpc>
                        <a:spcBef>
                          <a:spcPct val="20000"/>
                        </a:spcBef>
                        <a:spcAft>
                          <a:spcPct val="0"/>
                        </a:spcAft>
                        <a:buClr>
                          <a:schemeClr val="tx1"/>
                        </a:buClr>
                        <a:buSzPct val="100000"/>
                        <a:buFontTx/>
                        <a:buNone/>
                        <a:tabLst/>
                      </a:pPr>
                      <a:r>
                        <a:rPr kumimoji="0" lang="en-US" sz="3200" b="1" i="0" u="none" strike="noStrike" cap="none" normalizeH="0" baseline="0" smtClean="0">
                          <a:ln>
                            <a:noFill/>
                          </a:ln>
                          <a:solidFill>
                            <a:schemeClr val="bg1"/>
                          </a:solidFill>
                          <a:effectLst/>
                          <a:latin typeface="Arial" pitchFamily="34" charset="0"/>
                        </a:rPr>
                        <a:t>Flag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100000"/>
                        <a:buFontTx/>
                        <a:buNone/>
                        <a:tabLst/>
                      </a:pPr>
                      <a:r>
                        <a:rPr kumimoji="0" lang="en-US" sz="3200" b="1" i="0" u="none" strike="noStrike" cap="none" normalizeH="0" baseline="0" smtClean="0">
                          <a:ln>
                            <a:noFill/>
                          </a:ln>
                          <a:solidFill>
                            <a:schemeClr val="bg1"/>
                          </a:solidFill>
                          <a:effectLst/>
                          <a:latin typeface="Arial" pitchFamily="34" charset="0"/>
                        </a:rPr>
                        <a:t>Purpose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754063">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Carry (CF)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EBED"/>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Holds the carry after addition or the borrow after subtraction.</a:t>
                      </a:r>
                    </a:p>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Also indicates some error conditions, as dictated by some </a:t>
                      </a:r>
                    </a:p>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programs and procedures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EBED"/>
                    </a:solidFill>
                  </a:tcPr>
                </a:tc>
              </a:tr>
              <a:tr h="755650">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Parity (PF)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PF=0;odd parity, PF=1;even parity.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4063">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Auxiliary (AF)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EBED"/>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Holds the carry (half – carry) after addition or borrow after</a:t>
                      </a:r>
                    </a:p>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subtraction between bit positions 3 and 4 of the result </a:t>
                      </a:r>
                    </a:p>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(for example, in BCD addition or subtraction.)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EBED"/>
                    </a:solidFill>
                  </a:tcPr>
                </a:tc>
              </a:tr>
              <a:tr h="754063">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Zero (ZF)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Shows the result of the arithmetic or logic operation.</a:t>
                      </a:r>
                    </a:p>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Z=1; result is zero. Z=0; The result is 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4063">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Sign (SF)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B9EBED"/>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Holds the sign of the result after an arithmetic/logic instruction</a:t>
                      </a:r>
                    </a:p>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execution. S=1; negative, S=0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B9EBED"/>
                    </a:solidFill>
                  </a:tcPr>
                </a:tc>
              </a:tr>
            </a:tbl>
          </a:graphicData>
        </a:graphic>
      </p:graphicFrame>
      <p:sp>
        <p:nvSpPr>
          <p:cNvPr id="15386" name="Slide Number Placeholder 5"/>
          <p:cNvSpPr>
            <a:spLocks noGrp="1"/>
          </p:cNvSpPr>
          <p:nvPr>
            <p:ph type="sldNum" sz="quarter" idx="12"/>
          </p:nvPr>
        </p:nvSpPr>
        <p:spPr>
          <a:noFill/>
        </p:spPr>
        <p:txBody>
          <a:bodyPr/>
          <a:lstStyle/>
          <a:p>
            <a:fld id="{4A5C7639-ACE6-4CCA-BFC9-C29AD91DB0DE}" type="slidenum">
              <a:rPr lang="en-US"/>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62" name="Group 42"/>
          <p:cNvGraphicFramePr>
            <a:graphicFrameLocks noGrp="1"/>
          </p:cNvGraphicFramePr>
          <p:nvPr>
            <p:ph type="tbl" idx="1"/>
          </p:nvPr>
        </p:nvGraphicFramePr>
        <p:xfrm>
          <a:off x="185738" y="904875"/>
          <a:ext cx="8843962" cy="5135564"/>
        </p:xfrm>
        <a:graphic>
          <a:graphicData uri="http://schemas.openxmlformats.org/drawingml/2006/table">
            <a:tbl>
              <a:tblPr/>
              <a:tblGrid>
                <a:gridCol w="1917700"/>
                <a:gridCol w="6926262"/>
              </a:tblGrid>
              <a:tr h="609600">
                <a:tc>
                  <a:txBody>
                    <a:bodyPr/>
                    <a:lstStyle/>
                    <a:p>
                      <a:pPr marL="0" marR="0" lvl="0" indent="0" algn="ctr" defTabSz="914400" rtl="0" eaLnBrk="1" fontAlgn="base" latinLnBrk="0" hangingPunct="1">
                        <a:lnSpc>
                          <a:spcPct val="100000"/>
                        </a:lnSpc>
                        <a:spcBef>
                          <a:spcPct val="20000"/>
                        </a:spcBef>
                        <a:spcAft>
                          <a:spcPct val="0"/>
                        </a:spcAft>
                        <a:buClr>
                          <a:schemeClr val="tx1"/>
                        </a:buClr>
                        <a:buSzPct val="100000"/>
                        <a:buFontTx/>
                        <a:buNone/>
                        <a:tabLst/>
                      </a:pPr>
                      <a:r>
                        <a:rPr kumimoji="0" lang="en-US" sz="3200" b="1" i="0" u="none" strike="noStrike" cap="none" normalizeH="0" baseline="0" smtClean="0">
                          <a:ln>
                            <a:noFill/>
                          </a:ln>
                          <a:solidFill>
                            <a:schemeClr val="bg1"/>
                          </a:solidFill>
                          <a:effectLst/>
                          <a:latin typeface="Arial" pitchFamily="34" charset="0"/>
                        </a:rPr>
                        <a:t>Flag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100000"/>
                        <a:buFontTx/>
                        <a:buNone/>
                        <a:tabLst/>
                      </a:pPr>
                      <a:r>
                        <a:rPr kumimoji="0" lang="en-US" sz="3200" b="1" i="0" u="none" strike="noStrike" cap="none" normalizeH="0" baseline="0" smtClean="0">
                          <a:ln>
                            <a:noFill/>
                          </a:ln>
                          <a:solidFill>
                            <a:schemeClr val="bg1"/>
                          </a:solidFill>
                          <a:effectLst/>
                          <a:latin typeface="Arial" pitchFamily="34" charset="0"/>
                        </a:rPr>
                        <a:t>Purpose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1131888">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endParaRPr kumimoji="0" lang="en-US" sz="2000" b="0" i="0" u="none" strike="noStrike" cap="none" normalizeH="0" baseline="0" smtClean="0">
                        <a:ln>
                          <a:noFill/>
                        </a:ln>
                        <a:solidFill>
                          <a:srgbClr val="000000"/>
                        </a:solidFill>
                        <a:effectLst/>
                        <a:latin typeface="Arial" pitchFamily="34" charset="0"/>
                      </a:endParaRPr>
                    </a:p>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Trap (TF)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EBED"/>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800080"/>
                          </a:solidFill>
                          <a:effectLst/>
                          <a:latin typeface="Arial" pitchFamily="34" charset="0"/>
                        </a:rPr>
                        <a:t>A control flag.</a:t>
                      </a:r>
                    </a:p>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Enables the trapping through an on-chip debugging </a:t>
                      </a:r>
                    </a:p>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feature.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EBED"/>
                    </a:solidFill>
                  </a:tcPr>
                </a:tc>
              </a:tr>
              <a:tr h="1130300">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endParaRPr kumimoji="0" lang="en-US" sz="2000" b="0" i="0" u="none" strike="noStrike" cap="none" normalizeH="0" baseline="0" smtClean="0">
                        <a:ln>
                          <a:noFill/>
                        </a:ln>
                        <a:solidFill>
                          <a:srgbClr val="000000"/>
                        </a:solidFill>
                        <a:effectLst/>
                        <a:latin typeface="Arial" pitchFamily="34" charset="0"/>
                      </a:endParaRPr>
                    </a:p>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Interrupt (IF)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800080"/>
                          </a:solidFill>
                          <a:effectLst/>
                          <a:latin typeface="Arial" pitchFamily="34" charset="0"/>
                        </a:rPr>
                        <a:t>A control flag.</a:t>
                      </a:r>
                    </a:p>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Controls the operation of the INTR (interrupt request)</a:t>
                      </a:r>
                    </a:p>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I=0; INTR pin disabled. I=1; INTR pin enabled.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31888">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endParaRPr kumimoji="0" lang="en-US" sz="2000" b="0" i="0" u="none" strike="noStrike" cap="none" normalizeH="0" baseline="0" smtClean="0">
                        <a:ln>
                          <a:noFill/>
                        </a:ln>
                        <a:solidFill>
                          <a:srgbClr val="000000"/>
                        </a:solidFill>
                        <a:effectLst/>
                        <a:latin typeface="Arial" pitchFamily="34" charset="0"/>
                      </a:endParaRPr>
                    </a:p>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Direction (DF)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EBED"/>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800080"/>
                          </a:solidFill>
                          <a:effectLst/>
                          <a:latin typeface="Arial" pitchFamily="34" charset="0"/>
                        </a:rPr>
                        <a:t>A control flag.</a:t>
                      </a:r>
                    </a:p>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It selects either the increment or decrement mode for DI </a:t>
                      </a:r>
                    </a:p>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and /or SI registers during the string instructions.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EBED"/>
                    </a:solidFill>
                  </a:tcPr>
                </a:tc>
              </a:tr>
              <a:tr h="1131888">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endParaRPr kumimoji="0" lang="en-US" sz="2000" b="0" i="0" u="none" strike="noStrike" cap="none" normalizeH="0" baseline="0" smtClean="0">
                        <a:ln>
                          <a:noFill/>
                        </a:ln>
                        <a:solidFill>
                          <a:srgbClr val="000000"/>
                        </a:solidFill>
                        <a:effectLst/>
                        <a:latin typeface="Arial" pitchFamily="34" charset="0"/>
                      </a:endParaRPr>
                    </a:p>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Overflow (OF)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Overflow occurs when signed numbers are added or </a:t>
                      </a:r>
                    </a:p>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subtracted. An overflow indicates the result has exceeded </a:t>
                      </a:r>
                    </a:p>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the capacity of the Machine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6406" name="Slide Number Placeholder 5"/>
          <p:cNvSpPr>
            <a:spLocks noGrp="1"/>
          </p:cNvSpPr>
          <p:nvPr>
            <p:ph type="sldNum" sz="quarter" idx="12"/>
          </p:nvPr>
        </p:nvSpPr>
        <p:spPr>
          <a:noFill/>
        </p:spPr>
        <p:txBody>
          <a:bodyPr/>
          <a:lstStyle/>
          <a:p>
            <a:fld id="{00E04E9A-09B4-4C3A-AEF2-1AED97984C2E}" type="slidenum">
              <a:rPr lang="en-US"/>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304800" y="228600"/>
            <a:ext cx="8534400" cy="609600"/>
          </a:xfrm>
          <a:effectLst>
            <a:outerShdw dist="35921" dir="2700000" algn="ctr" rotWithShape="0">
              <a:schemeClr val="bg2"/>
            </a:outerShdw>
          </a:effectLst>
        </p:spPr>
        <p:txBody>
          <a:bodyPr>
            <a:normAutofit/>
          </a:bodyPr>
          <a:lstStyle/>
          <a:p>
            <a:pPr>
              <a:defRPr/>
            </a:pPr>
            <a:r>
              <a:rPr lang="en-US" b="1">
                <a:solidFill>
                  <a:srgbClr val="FF0000"/>
                </a:solidFill>
              </a:rPr>
              <a:t>Execution unit – Flag Register</a:t>
            </a:r>
          </a:p>
        </p:txBody>
      </p:sp>
      <p:sp>
        <p:nvSpPr>
          <p:cNvPr id="17411" name="Rectangle 3"/>
          <p:cNvSpPr>
            <a:spLocks noGrp="1" noChangeArrowheads="1"/>
          </p:cNvSpPr>
          <p:nvPr>
            <p:ph idx="1"/>
          </p:nvPr>
        </p:nvSpPr>
        <p:spPr>
          <a:xfrm>
            <a:off x="228600" y="1066800"/>
            <a:ext cx="8763000" cy="5562600"/>
          </a:xfrm>
        </p:spPr>
        <p:txBody>
          <a:bodyPr/>
          <a:lstStyle/>
          <a:p>
            <a:pPr>
              <a:lnSpc>
                <a:spcPct val="90000"/>
              </a:lnSpc>
            </a:pPr>
            <a:r>
              <a:rPr lang="en-US" sz="2800" smtClean="0">
                <a:solidFill>
                  <a:srgbClr val="FF0000"/>
                </a:solidFill>
              </a:rPr>
              <a:t>Six</a:t>
            </a:r>
            <a:r>
              <a:rPr lang="en-US" sz="2800" smtClean="0"/>
              <a:t> of the flags are </a:t>
            </a:r>
            <a:r>
              <a:rPr lang="en-US" sz="2800" smtClean="0">
                <a:solidFill>
                  <a:srgbClr val="FF0000"/>
                </a:solidFill>
              </a:rPr>
              <a:t>status indicators</a:t>
            </a:r>
            <a:r>
              <a:rPr lang="en-US" sz="2800" smtClean="0"/>
              <a:t> reflecting properties of the last arithmetic or logical instruction.</a:t>
            </a:r>
          </a:p>
          <a:p>
            <a:pPr>
              <a:lnSpc>
                <a:spcPct val="90000"/>
              </a:lnSpc>
            </a:pPr>
            <a:r>
              <a:rPr lang="en-US" sz="2800" smtClean="0"/>
              <a:t>For example, if register AL = 7Fh and the instruction ADD AL,1 is executed then the following happen</a:t>
            </a:r>
          </a:p>
          <a:p>
            <a:pPr>
              <a:lnSpc>
                <a:spcPct val="90000"/>
              </a:lnSpc>
            </a:pPr>
            <a:endParaRPr lang="en-US" sz="1200" smtClean="0"/>
          </a:p>
          <a:p>
            <a:pPr>
              <a:lnSpc>
                <a:spcPct val="90000"/>
              </a:lnSpc>
              <a:buFontTx/>
              <a:buNone/>
            </a:pPr>
            <a:r>
              <a:rPr lang="en-US" sz="2800" smtClean="0"/>
              <a:t>		</a:t>
            </a:r>
            <a:r>
              <a:rPr lang="en-US" sz="2800" b="1" smtClean="0">
                <a:solidFill>
                  <a:srgbClr val="800080"/>
                </a:solidFill>
              </a:rPr>
              <a:t>AL = 80h</a:t>
            </a:r>
          </a:p>
          <a:p>
            <a:pPr>
              <a:lnSpc>
                <a:spcPct val="90000"/>
              </a:lnSpc>
              <a:buFontTx/>
              <a:buNone/>
            </a:pPr>
            <a:r>
              <a:rPr lang="en-US" sz="2800" smtClean="0"/>
              <a:t>		</a:t>
            </a:r>
            <a:r>
              <a:rPr lang="en-US" sz="2800" b="1" smtClean="0">
                <a:solidFill>
                  <a:srgbClr val="800080"/>
                </a:solidFill>
              </a:rPr>
              <a:t>CF = 0</a:t>
            </a:r>
            <a:r>
              <a:rPr lang="en-US" sz="2800" smtClean="0"/>
              <a:t>; there is no carry out of bit 7</a:t>
            </a:r>
          </a:p>
          <a:p>
            <a:pPr>
              <a:lnSpc>
                <a:spcPct val="90000"/>
              </a:lnSpc>
              <a:buFontTx/>
              <a:buNone/>
            </a:pPr>
            <a:r>
              <a:rPr lang="en-US" sz="2800" smtClean="0"/>
              <a:t>		</a:t>
            </a:r>
            <a:r>
              <a:rPr lang="en-US" sz="2800" b="1" smtClean="0">
                <a:solidFill>
                  <a:srgbClr val="800080"/>
                </a:solidFill>
              </a:rPr>
              <a:t>PF = 0</a:t>
            </a:r>
            <a:r>
              <a:rPr lang="en-US" sz="2800" smtClean="0"/>
              <a:t>; 80h has an odd number of ones</a:t>
            </a:r>
          </a:p>
          <a:p>
            <a:pPr>
              <a:lnSpc>
                <a:spcPct val="90000"/>
              </a:lnSpc>
              <a:buFontTx/>
              <a:buNone/>
            </a:pPr>
            <a:r>
              <a:rPr lang="en-US" sz="2800" smtClean="0"/>
              <a:t>		</a:t>
            </a:r>
            <a:r>
              <a:rPr lang="en-US" sz="2800" b="1" smtClean="0">
                <a:solidFill>
                  <a:srgbClr val="800080"/>
                </a:solidFill>
              </a:rPr>
              <a:t>AF = 1</a:t>
            </a:r>
            <a:r>
              <a:rPr lang="en-US" sz="2800" smtClean="0"/>
              <a:t>; there is a carry out of bit 3 into bit 4</a:t>
            </a:r>
          </a:p>
          <a:p>
            <a:pPr>
              <a:lnSpc>
                <a:spcPct val="90000"/>
              </a:lnSpc>
              <a:buFontTx/>
              <a:buNone/>
            </a:pPr>
            <a:r>
              <a:rPr lang="en-US" sz="2800" smtClean="0"/>
              <a:t>		</a:t>
            </a:r>
            <a:r>
              <a:rPr lang="en-US" sz="2800" b="1" smtClean="0">
                <a:solidFill>
                  <a:srgbClr val="800080"/>
                </a:solidFill>
              </a:rPr>
              <a:t>ZF = 0</a:t>
            </a:r>
            <a:r>
              <a:rPr lang="en-US" sz="2800" smtClean="0"/>
              <a:t>; the result is not zero</a:t>
            </a:r>
          </a:p>
          <a:p>
            <a:pPr>
              <a:lnSpc>
                <a:spcPct val="90000"/>
              </a:lnSpc>
              <a:buFontTx/>
              <a:buNone/>
            </a:pPr>
            <a:r>
              <a:rPr lang="en-US" sz="2800" smtClean="0"/>
              <a:t>		</a:t>
            </a:r>
            <a:r>
              <a:rPr lang="en-US" sz="2800" b="1" smtClean="0">
                <a:solidFill>
                  <a:srgbClr val="800080"/>
                </a:solidFill>
              </a:rPr>
              <a:t>SF = 1</a:t>
            </a:r>
            <a:r>
              <a:rPr lang="en-US" sz="2800" smtClean="0"/>
              <a:t>; bit seven is one</a:t>
            </a:r>
          </a:p>
          <a:p>
            <a:pPr>
              <a:lnSpc>
                <a:spcPct val="90000"/>
              </a:lnSpc>
              <a:buFontTx/>
              <a:buNone/>
            </a:pPr>
            <a:r>
              <a:rPr lang="en-US" sz="2800" smtClean="0"/>
              <a:t>		</a:t>
            </a:r>
            <a:r>
              <a:rPr lang="en-US" sz="2800" b="1" smtClean="0">
                <a:solidFill>
                  <a:srgbClr val="800080"/>
                </a:solidFill>
              </a:rPr>
              <a:t>OF = 1</a:t>
            </a:r>
            <a:r>
              <a:rPr lang="en-US" sz="2800" smtClean="0"/>
              <a:t>; the sign bit has changed</a:t>
            </a:r>
          </a:p>
        </p:txBody>
      </p:sp>
      <p:sp>
        <p:nvSpPr>
          <p:cNvPr id="17412" name="Slide Number Placeholder 5"/>
          <p:cNvSpPr>
            <a:spLocks noGrp="1"/>
          </p:cNvSpPr>
          <p:nvPr>
            <p:ph type="sldNum" sz="quarter" idx="12"/>
          </p:nvPr>
        </p:nvSpPr>
        <p:spPr>
          <a:noFill/>
        </p:spPr>
        <p:txBody>
          <a:bodyPr/>
          <a:lstStyle/>
          <a:p>
            <a:fld id="{B7853707-A986-4C3B-9C1B-847DBD7686DB}" type="slidenum">
              <a:rPr lang="en-US"/>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28588" y="100013"/>
            <a:ext cx="7467600" cy="685800"/>
          </a:xfrm>
          <a:effectLst>
            <a:outerShdw dist="35921" dir="2700000" algn="ctr" rotWithShape="0">
              <a:schemeClr val="bg2"/>
            </a:outerShdw>
          </a:effectLst>
        </p:spPr>
        <p:txBody>
          <a:bodyPr>
            <a:normAutofit/>
          </a:bodyPr>
          <a:lstStyle/>
          <a:p>
            <a:pPr>
              <a:defRPr/>
            </a:pPr>
            <a:r>
              <a:rPr lang="en-US" b="1">
                <a:solidFill>
                  <a:srgbClr val="FF0000"/>
                </a:solidFill>
              </a:rPr>
              <a:t>BUS INTERFACE UNIT (BIU)</a:t>
            </a:r>
          </a:p>
        </p:txBody>
      </p:sp>
      <p:sp>
        <p:nvSpPr>
          <p:cNvPr id="18435" name="Rectangle 3"/>
          <p:cNvSpPr>
            <a:spLocks noGrp="1" noChangeArrowheads="1"/>
          </p:cNvSpPr>
          <p:nvPr>
            <p:ph idx="1"/>
          </p:nvPr>
        </p:nvSpPr>
        <p:spPr>
          <a:xfrm>
            <a:off x="228600" y="914400"/>
            <a:ext cx="8610600" cy="2133600"/>
          </a:xfrm>
        </p:spPr>
        <p:txBody>
          <a:bodyPr/>
          <a:lstStyle/>
          <a:p>
            <a:pPr>
              <a:lnSpc>
                <a:spcPct val="90000"/>
              </a:lnSpc>
              <a:buFontTx/>
              <a:buNone/>
            </a:pPr>
            <a:r>
              <a:rPr lang="en-US" smtClean="0"/>
              <a:t>Contains</a:t>
            </a:r>
          </a:p>
          <a:p>
            <a:pPr>
              <a:lnSpc>
                <a:spcPct val="90000"/>
              </a:lnSpc>
            </a:pPr>
            <a:r>
              <a:rPr lang="en-US" b="1" smtClean="0"/>
              <a:t>6-byte Instruction Queue (Q)</a:t>
            </a:r>
          </a:p>
          <a:p>
            <a:pPr>
              <a:lnSpc>
                <a:spcPct val="90000"/>
              </a:lnSpc>
            </a:pPr>
            <a:r>
              <a:rPr lang="en-US" b="1" smtClean="0"/>
              <a:t>The Segment Registers (CS, DS, ES, SS).</a:t>
            </a:r>
          </a:p>
          <a:p>
            <a:pPr>
              <a:lnSpc>
                <a:spcPct val="90000"/>
              </a:lnSpc>
            </a:pPr>
            <a:r>
              <a:rPr lang="en-US" b="1" smtClean="0"/>
              <a:t>The Instruction Pointer (IP).</a:t>
            </a:r>
          </a:p>
          <a:p>
            <a:pPr>
              <a:lnSpc>
                <a:spcPct val="90000"/>
              </a:lnSpc>
            </a:pPr>
            <a:r>
              <a:rPr lang="en-US" b="1" smtClean="0"/>
              <a:t>The Address Summing block (Σ)</a:t>
            </a:r>
          </a:p>
        </p:txBody>
      </p:sp>
      <p:sp>
        <p:nvSpPr>
          <p:cNvPr id="18436" name="Slide Number Placeholder 5"/>
          <p:cNvSpPr>
            <a:spLocks noGrp="1"/>
          </p:cNvSpPr>
          <p:nvPr>
            <p:ph type="sldNum" sz="quarter" idx="12"/>
          </p:nvPr>
        </p:nvSpPr>
        <p:spPr>
          <a:noFill/>
        </p:spPr>
        <p:txBody>
          <a:bodyPr/>
          <a:lstStyle/>
          <a:p>
            <a:fld id="{280E43F2-6FF0-468A-AF19-DDC0D6CD0AA7}" type="slidenum">
              <a:rPr lang="en-US"/>
              <a:pPr/>
              <a:t>16</a:t>
            </a:fld>
            <a:endParaRPr lang="en-US"/>
          </a:p>
        </p:txBody>
      </p:sp>
      <p:pic>
        <p:nvPicPr>
          <p:cNvPr id="18437" name="Picture 4" descr="archpng1"/>
          <p:cNvPicPr>
            <a:picLocks noChangeAspect="1" noChangeArrowheads="1"/>
          </p:cNvPicPr>
          <p:nvPr/>
        </p:nvPicPr>
        <p:blipFill>
          <a:blip r:embed="rId2" cstate="print"/>
          <a:srcRect/>
          <a:stretch>
            <a:fillRect/>
          </a:stretch>
        </p:blipFill>
        <p:spPr bwMode="auto">
          <a:xfrm>
            <a:off x="304800" y="3048000"/>
            <a:ext cx="8610600" cy="3581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143000" y="128588"/>
            <a:ext cx="6316663" cy="685800"/>
          </a:xfrm>
          <a:effectLst>
            <a:outerShdw dist="35921" dir="2700000" algn="ctr" rotWithShape="0">
              <a:schemeClr val="bg2"/>
            </a:outerShdw>
          </a:effectLst>
        </p:spPr>
        <p:txBody>
          <a:bodyPr>
            <a:normAutofit/>
          </a:bodyPr>
          <a:lstStyle/>
          <a:p>
            <a:pPr algn="ctr">
              <a:defRPr/>
            </a:pPr>
            <a:r>
              <a:rPr lang="en-US" b="1">
                <a:solidFill>
                  <a:srgbClr val="FF0000"/>
                </a:solidFill>
              </a:rPr>
              <a:t>THE QUEUE (Q)</a:t>
            </a:r>
          </a:p>
        </p:txBody>
      </p:sp>
      <p:sp>
        <p:nvSpPr>
          <p:cNvPr id="19459" name="Rectangle 3"/>
          <p:cNvSpPr>
            <a:spLocks noGrp="1" noChangeArrowheads="1"/>
          </p:cNvSpPr>
          <p:nvPr>
            <p:ph idx="1"/>
          </p:nvPr>
        </p:nvSpPr>
        <p:spPr>
          <a:xfrm>
            <a:off x="228600" y="1219200"/>
            <a:ext cx="8686800" cy="5334000"/>
          </a:xfrm>
        </p:spPr>
        <p:txBody>
          <a:bodyPr/>
          <a:lstStyle/>
          <a:p>
            <a:r>
              <a:rPr lang="en-US" sz="2800" smtClean="0"/>
              <a:t>The BIU uses a mechanism known as an </a:t>
            </a:r>
            <a:r>
              <a:rPr lang="en-US" sz="2800" b="1" smtClean="0">
                <a:solidFill>
                  <a:srgbClr val="800080"/>
                </a:solidFill>
              </a:rPr>
              <a:t>instruction stream queue</a:t>
            </a:r>
            <a:r>
              <a:rPr lang="en-US" sz="2800" b="1" smtClean="0"/>
              <a:t> </a:t>
            </a:r>
            <a:r>
              <a:rPr lang="en-US" sz="2800" smtClean="0"/>
              <a:t>to implement a </a:t>
            </a:r>
            <a:r>
              <a:rPr lang="en-US" sz="2800" b="1" i="1" smtClean="0">
                <a:solidFill>
                  <a:srgbClr val="FF0000"/>
                </a:solidFill>
              </a:rPr>
              <a:t>pipeline architecture.</a:t>
            </a:r>
          </a:p>
          <a:p>
            <a:endParaRPr lang="en-US" sz="1400" b="1" i="1" smtClean="0">
              <a:solidFill>
                <a:srgbClr val="FF0000"/>
              </a:solidFill>
            </a:endParaRPr>
          </a:p>
          <a:p>
            <a:r>
              <a:rPr lang="en-US" sz="2800" smtClean="0"/>
              <a:t>This queue permits pre-fetch of up to </a:t>
            </a:r>
            <a:r>
              <a:rPr lang="en-US" sz="2800" b="1" smtClean="0">
                <a:solidFill>
                  <a:srgbClr val="FF0000"/>
                </a:solidFill>
              </a:rPr>
              <a:t>6 bytes</a:t>
            </a:r>
            <a:r>
              <a:rPr lang="en-US" sz="2800" b="1" smtClean="0"/>
              <a:t> </a:t>
            </a:r>
            <a:r>
              <a:rPr lang="en-US" sz="2800" smtClean="0"/>
              <a:t>of instruction code. Whenever the queue of the BIU is not full, it has room for at least two more bytes and at the same time the EU is not requesting it to read or write operands from memory, the BIU is free to look ahead in the program by pre-fetching the next sequential instruction.</a:t>
            </a:r>
          </a:p>
        </p:txBody>
      </p:sp>
      <p:sp>
        <p:nvSpPr>
          <p:cNvPr id="19460" name="Slide Number Placeholder 5"/>
          <p:cNvSpPr>
            <a:spLocks noGrp="1"/>
          </p:cNvSpPr>
          <p:nvPr>
            <p:ph type="sldNum" sz="quarter" idx="12"/>
          </p:nvPr>
        </p:nvSpPr>
        <p:spPr>
          <a:noFill/>
        </p:spPr>
        <p:txBody>
          <a:bodyPr/>
          <a:lstStyle/>
          <a:p>
            <a:fld id="{236DEBD4-0977-4B6B-B340-CE60D31AE50D}" type="slidenum">
              <a:rPr lang="en-US"/>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idx="1"/>
          </p:nvPr>
        </p:nvSpPr>
        <p:spPr>
          <a:xfrm>
            <a:off x="228600" y="381000"/>
            <a:ext cx="8686800" cy="6248400"/>
          </a:xfrm>
        </p:spPr>
        <p:txBody>
          <a:bodyPr/>
          <a:lstStyle/>
          <a:p>
            <a:r>
              <a:rPr lang="en-US" sz="2800" smtClean="0"/>
              <a:t>These pre-fetching instructions are held in its </a:t>
            </a:r>
            <a:r>
              <a:rPr lang="en-US" sz="2800" b="1" smtClean="0">
                <a:solidFill>
                  <a:srgbClr val="FF0000"/>
                </a:solidFill>
              </a:rPr>
              <a:t>FIFO queue</a:t>
            </a:r>
            <a:r>
              <a:rPr lang="en-US" sz="2800" smtClean="0"/>
              <a:t>. With its </a:t>
            </a:r>
            <a:r>
              <a:rPr lang="en-US" sz="2800" b="1" smtClean="0"/>
              <a:t>16 </a:t>
            </a:r>
            <a:r>
              <a:rPr lang="en-US" sz="2800" smtClean="0"/>
              <a:t>bit data bus, the BIU fetches two instruction bytes in a single memory cycle.</a:t>
            </a:r>
          </a:p>
          <a:p>
            <a:endParaRPr lang="en-US" sz="1400" smtClean="0"/>
          </a:p>
          <a:p>
            <a:r>
              <a:rPr lang="en-US" sz="2800" smtClean="0"/>
              <a:t>After a byte is loaded at the input end of the queue, it automatically shifts up through the </a:t>
            </a:r>
            <a:r>
              <a:rPr lang="en-US" sz="2800" b="1" smtClean="0">
                <a:solidFill>
                  <a:srgbClr val="FF0000"/>
                </a:solidFill>
              </a:rPr>
              <a:t>FIFO</a:t>
            </a:r>
            <a:r>
              <a:rPr lang="en-US" sz="2800" b="1" smtClean="0"/>
              <a:t> </a:t>
            </a:r>
            <a:r>
              <a:rPr lang="en-US" sz="2800" smtClean="0"/>
              <a:t>to the empty location nearest the output.</a:t>
            </a:r>
          </a:p>
          <a:p>
            <a:endParaRPr lang="en-US" sz="1400" smtClean="0"/>
          </a:p>
          <a:p>
            <a:r>
              <a:rPr lang="en-US" sz="2800" smtClean="0"/>
              <a:t>The </a:t>
            </a:r>
            <a:r>
              <a:rPr lang="en-US" sz="2800" b="1" smtClean="0">
                <a:solidFill>
                  <a:srgbClr val="FF0000"/>
                </a:solidFill>
              </a:rPr>
              <a:t>EU accesses the queue from the output end</a:t>
            </a:r>
            <a:r>
              <a:rPr lang="en-US" sz="2800" smtClean="0"/>
              <a:t>. It reads one instruction byte after the other from the output of the queue.</a:t>
            </a:r>
          </a:p>
          <a:p>
            <a:endParaRPr lang="en-US" sz="1400" smtClean="0"/>
          </a:p>
          <a:p>
            <a:r>
              <a:rPr lang="en-US" sz="2800" smtClean="0"/>
              <a:t>The intervals of no bus activity, which may occur between bus cycles are known as </a:t>
            </a:r>
            <a:r>
              <a:rPr lang="en-US" sz="2800" b="1" i="1" smtClean="0">
                <a:solidFill>
                  <a:srgbClr val="FF0000"/>
                </a:solidFill>
              </a:rPr>
              <a:t>Idle state</a:t>
            </a:r>
            <a:r>
              <a:rPr lang="en-US" sz="2800" b="1" i="1" smtClean="0"/>
              <a:t>.</a:t>
            </a:r>
          </a:p>
          <a:p>
            <a:endParaRPr lang="en-US" sz="2000" smtClean="0"/>
          </a:p>
        </p:txBody>
      </p:sp>
      <p:sp>
        <p:nvSpPr>
          <p:cNvPr id="20483" name="Slide Number Placeholder 5"/>
          <p:cNvSpPr>
            <a:spLocks noGrp="1"/>
          </p:cNvSpPr>
          <p:nvPr>
            <p:ph type="sldNum" sz="quarter" idx="12"/>
          </p:nvPr>
        </p:nvSpPr>
        <p:spPr>
          <a:noFill/>
        </p:spPr>
        <p:txBody>
          <a:bodyPr/>
          <a:lstStyle/>
          <a:p>
            <a:fld id="{2C77E22A-CFCF-4E7A-BAEB-025F1CFA8B33}" type="slidenum">
              <a:rPr lang="en-US"/>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4"/>
          <p:cNvSpPr>
            <a:spLocks noGrp="1" noChangeArrowheads="1"/>
          </p:cNvSpPr>
          <p:nvPr>
            <p:ph type="title"/>
          </p:nvPr>
        </p:nvSpPr>
        <p:spPr>
          <a:xfrm>
            <a:off x="0" y="-71438"/>
            <a:ext cx="4191000" cy="685801"/>
          </a:xfrm>
          <a:effectLst>
            <a:outerShdw dist="35921" dir="2700000" algn="ctr" rotWithShape="0">
              <a:schemeClr val="bg2"/>
            </a:outerShdw>
          </a:effectLst>
        </p:spPr>
        <p:txBody>
          <a:bodyPr>
            <a:normAutofit/>
          </a:bodyPr>
          <a:lstStyle/>
          <a:p>
            <a:pPr>
              <a:defRPr/>
            </a:pPr>
            <a:r>
              <a:rPr lang="en-US" b="1">
                <a:solidFill>
                  <a:srgbClr val="FF0000"/>
                </a:solidFill>
              </a:rPr>
              <a:t>Segmented Memory</a:t>
            </a:r>
          </a:p>
        </p:txBody>
      </p:sp>
      <p:graphicFrame>
        <p:nvGraphicFramePr>
          <p:cNvPr id="39004" name="Group 92"/>
          <p:cNvGraphicFramePr>
            <a:graphicFrameLocks noGrp="1"/>
          </p:cNvGraphicFramePr>
          <p:nvPr>
            <p:ph type="tbl" idx="1"/>
          </p:nvPr>
        </p:nvGraphicFramePr>
        <p:xfrm>
          <a:off x="5791200" y="457200"/>
          <a:ext cx="2819400" cy="5705477"/>
        </p:xfrm>
        <a:graphic>
          <a:graphicData uri="http://schemas.openxmlformats.org/drawingml/2006/table">
            <a:tbl>
              <a:tblPr/>
              <a:tblGrid>
                <a:gridCol w="2819400"/>
              </a:tblGrid>
              <a:tr h="304800">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endParaRPr kumimoji="0" lang="en-US" sz="2000" b="0" i="0" u="none" strike="noStrike" cap="none" normalizeH="0" baseline="0" smtClean="0">
                        <a:ln>
                          <a:noFill/>
                        </a:ln>
                        <a:solidFill>
                          <a:srgbClr val="000000"/>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1">
                      <a:blip r:embed="rId2"/>
                      <a:srcRect/>
                      <a:tile tx="0" ty="0" sx="100000" sy="100000" flip="none" algn="tl"/>
                    </a:blipFill>
                  </a:tcPr>
                </a:tc>
              </a:tr>
              <a:tr h="1204913">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endParaRPr kumimoji="0" lang="en-US" sz="2000" b="0" i="0" u="none" strike="noStrike" cap="none" normalizeH="0" baseline="0" smtClean="0">
                        <a:ln>
                          <a:noFill/>
                        </a:ln>
                        <a:solidFill>
                          <a:srgbClr val="000000"/>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1">
                      <a:blip r:embed="rId3"/>
                      <a:srcRect/>
                      <a:tile tx="0" ty="0" sx="100000" sy="100000" flip="none" algn="tl"/>
                    </a:blipFill>
                  </a:tcPr>
                </a:tc>
              </a:tr>
              <a:tr h="430213">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Code segment (64KB)</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r>
              <a:tr h="180975">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endParaRPr kumimoji="0" lang="en-US" sz="2000" b="0" i="0" u="none" strike="noStrike" cap="none" normalizeH="0" baseline="0" smtClean="0">
                        <a:ln>
                          <a:noFill/>
                        </a:ln>
                        <a:solidFill>
                          <a:srgbClr val="000000"/>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1">
                      <a:blip r:embed="rId3"/>
                      <a:srcRect/>
                      <a:tile tx="0" ty="0" sx="100000" sy="100000" flip="none" algn="tl"/>
                    </a:blipFill>
                  </a:tcPr>
                </a:tc>
              </a:tr>
              <a:tr h="430213">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Data segment (64KB)</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r>
              <a:tr h="180975">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endParaRPr kumimoji="0" lang="en-US" sz="2000" b="0" i="0" u="none" strike="noStrike" cap="none" normalizeH="0" baseline="0" smtClean="0">
                        <a:ln>
                          <a:noFill/>
                        </a:ln>
                        <a:solidFill>
                          <a:srgbClr val="000000"/>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1">
                      <a:blip r:embed="rId3"/>
                      <a:srcRect/>
                      <a:tile tx="0" ty="0" sx="100000" sy="100000" flip="none" algn="tl"/>
                    </a:blipFill>
                  </a:tcPr>
                </a:tc>
              </a:tr>
              <a:tr h="431800">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Extra segment (64KB)</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0CB0F"/>
                    </a:solidFill>
                  </a:tcPr>
                </a:tc>
              </a:tr>
              <a:tr h="184150">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endParaRPr kumimoji="0" lang="en-US" sz="2000" b="0" i="0" u="none" strike="noStrike" cap="none" normalizeH="0" baseline="0" smtClean="0">
                        <a:ln>
                          <a:noFill/>
                        </a:ln>
                        <a:solidFill>
                          <a:srgbClr val="000000"/>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1">
                      <a:blip r:embed="rId3"/>
                      <a:srcRect/>
                      <a:tile tx="0" ty="0" sx="100000" sy="100000" flip="none" algn="tl"/>
                    </a:blipFill>
                  </a:tcPr>
                </a:tc>
              </a:tr>
              <a:tr h="428625">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Stack segment (64KB)</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3EF29"/>
                    </a:solidFill>
                  </a:tcPr>
                </a:tc>
              </a:tr>
              <a:tr h="798513">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endParaRPr kumimoji="0" lang="en-US" sz="2000" b="0" i="0" u="none" strike="noStrike" cap="none" normalizeH="0" baseline="0" smtClean="0">
                        <a:ln>
                          <a:noFill/>
                        </a:ln>
                        <a:solidFill>
                          <a:srgbClr val="000000"/>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1">
                      <a:blip r:embed="rId3"/>
                      <a:srcRect/>
                      <a:tile tx="0" ty="0" sx="100000" sy="100000" flip="none" algn="tl"/>
                    </a:blipFill>
                  </a:tcPr>
                </a:tc>
              </a:tr>
              <a:tr h="228600">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endParaRPr kumimoji="0" lang="en-US" sz="2000" b="0" i="0" u="none" strike="noStrike" cap="none" normalizeH="0" baseline="0" smtClean="0">
                        <a:ln>
                          <a:noFill/>
                        </a:ln>
                        <a:solidFill>
                          <a:srgbClr val="000000"/>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blipFill dpi="0" rotWithShape="1">
                      <a:blip r:embed="rId2"/>
                      <a:srcRect/>
                      <a:tile tx="0" ty="0" sx="100000" sy="100000" flip="none" algn="tl"/>
                    </a:blipFill>
                  </a:tcPr>
                </a:tc>
              </a:tr>
            </a:tbl>
          </a:graphicData>
        </a:graphic>
      </p:graphicFrame>
      <p:sp>
        <p:nvSpPr>
          <p:cNvPr id="22557" name="Slide Number Placeholder 5"/>
          <p:cNvSpPr>
            <a:spLocks noGrp="1"/>
          </p:cNvSpPr>
          <p:nvPr>
            <p:ph type="sldNum" sz="quarter" idx="12"/>
          </p:nvPr>
        </p:nvSpPr>
        <p:spPr>
          <a:noFill/>
        </p:spPr>
        <p:txBody>
          <a:bodyPr/>
          <a:lstStyle/>
          <a:p>
            <a:fld id="{A3C2812A-A516-406B-8F60-DB2A30A83BFB}" type="slidenum">
              <a:rPr lang="en-US"/>
              <a:pPr/>
              <a:t>19</a:t>
            </a:fld>
            <a:endParaRPr lang="en-US"/>
          </a:p>
        </p:txBody>
      </p:sp>
      <p:sp>
        <p:nvSpPr>
          <p:cNvPr id="22558" name="AutoShape 48"/>
          <p:cNvSpPr>
            <a:spLocks/>
          </p:cNvSpPr>
          <p:nvPr/>
        </p:nvSpPr>
        <p:spPr bwMode="auto">
          <a:xfrm>
            <a:off x="8653463" y="838200"/>
            <a:ext cx="176212" cy="4876800"/>
          </a:xfrm>
          <a:prstGeom prst="rightBrace">
            <a:avLst>
              <a:gd name="adj1" fmla="val 230631"/>
              <a:gd name="adj2" fmla="val 50000"/>
            </a:avLst>
          </a:prstGeom>
          <a:noFill/>
          <a:ln w="9525">
            <a:solidFill>
              <a:schemeClr val="tx1"/>
            </a:solidFill>
            <a:round/>
            <a:headEnd/>
            <a:tailEnd/>
          </a:ln>
        </p:spPr>
        <p:txBody>
          <a:bodyPr wrap="none" anchor="ctr"/>
          <a:lstStyle/>
          <a:p>
            <a:endParaRPr lang="en-IN"/>
          </a:p>
        </p:txBody>
      </p:sp>
      <p:sp>
        <p:nvSpPr>
          <p:cNvPr id="22559" name="Text Box 49"/>
          <p:cNvSpPr txBox="1">
            <a:spLocks noChangeArrowheads="1"/>
          </p:cNvSpPr>
          <p:nvPr/>
        </p:nvSpPr>
        <p:spPr bwMode="auto">
          <a:xfrm rot="5400000">
            <a:off x="8579644" y="3110707"/>
            <a:ext cx="762000" cy="366712"/>
          </a:xfrm>
          <a:prstGeom prst="rect">
            <a:avLst/>
          </a:prstGeom>
          <a:noFill/>
          <a:ln w="9525">
            <a:noFill/>
            <a:miter lim="800000"/>
            <a:headEnd/>
            <a:tailEnd/>
          </a:ln>
        </p:spPr>
        <p:txBody>
          <a:bodyPr>
            <a:spAutoFit/>
          </a:bodyPr>
          <a:lstStyle/>
          <a:p>
            <a:pPr>
              <a:spcBef>
                <a:spcPct val="50000"/>
              </a:spcBef>
            </a:pPr>
            <a:r>
              <a:rPr lang="en-US" b="1"/>
              <a:t>1 MB</a:t>
            </a:r>
          </a:p>
        </p:txBody>
      </p:sp>
      <p:sp>
        <p:nvSpPr>
          <p:cNvPr id="22560" name="Rectangle 54"/>
          <p:cNvSpPr>
            <a:spLocks noChangeArrowheads="1"/>
          </p:cNvSpPr>
          <p:nvPr/>
        </p:nvSpPr>
        <p:spPr bwMode="auto">
          <a:xfrm>
            <a:off x="0" y="914400"/>
            <a:ext cx="5334000" cy="4789488"/>
          </a:xfrm>
          <a:prstGeom prst="rect">
            <a:avLst/>
          </a:prstGeom>
          <a:noFill/>
          <a:ln w="9525">
            <a:noFill/>
            <a:miter lim="800000"/>
            <a:headEnd/>
            <a:tailEnd/>
          </a:ln>
        </p:spPr>
        <p:txBody>
          <a:bodyPr>
            <a:spAutoFit/>
          </a:bodyPr>
          <a:lstStyle/>
          <a:p>
            <a:pPr>
              <a:buFont typeface="Wingdings" pitchFamily="2" charset="2"/>
              <a:buChar char="§"/>
            </a:pPr>
            <a:r>
              <a:rPr lang="en-US" sz="2800"/>
              <a:t>The memory in an 8086/88 based system is organized as segmented memory.</a:t>
            </a:r>
          </a:p>
          <a:p>
            <a:endParaRPr lang="en-US" sz="2800"/>
          </a:p>
          <a:p>
            <a:pPr>
              <a:buFont typeface="Wingdings" pitchFamily="2" charset="2"/>
              <a:buChar char="§"/>
            </a:pPr>
            <a:r>
              <a:rPr lang="en-US" sz="2800"/>
              <a:t>The CPU 8086 is able to address 1Mbyte of memory.</a:t>
            </a:r>
          </a:p>
          <a:p>
            <a:endParaRPr lang="en-US" sz="2800"/>
          </a:p>
          <a:p>
            <a:pPr>
              <a:buFont typeface="Wingdings" pitchFamily="2" charset="2"/>
              <a:buChar char="§"/>
            </a:pPr>
            <a:r>
              <a:rPr lang="en-US" sz="2800"/>
              <a:t>The Complete physically available memory may be divided into a number of logical segments.</a:t>
            </a:r>
          </a:p>
        </p:txBody>
      </p:sp>
      <p:sp>
        <p:nvSpPr>
          <p:cNvPr id="22561" name="Text Box 55"/>
          <p:cNvSpPr txBox="1">
            <a:spLocks noChangeArrowheads="1"/>
          </p:cNvSpPr>
          <p:nvPr/>
        </p:nvSpPr>
        <p:spPr bwMode="auto">
          <a:xfrm>
            <a:off x="5010150" y="706438"/>
            <a:ext cx="838200" cy="366712"/>
          </a:xfrm>
          <a:prstGeom prst="rect">
            <a:avLst/>
          </a:prstGeom>
          <a:noFill/>
          <a:ln w="9525">
            <a:noFill/>
            <a:miter lim="800000"/>
            <a:headEnd/>
            <a:tailEnd/>
          </a:ln>
        </p:spPr>
        <p:txBody>
          <a:bodyPr>
            <a:spAutoFit/>
          </a:bodyPr>
          <a:lstStyle/>
          <a:p>
            <a:pPr>
              <a:spcBef>
                <a:spcPct val="50000"/>
              </a:spcBef>
            </a:pPr>
            <a:r>
              <a:rPr lang="en-US" b="1">
                <a:solidFill>
                  <a:srgbClr val="800080"/>
                </a:solidFill>
              </a:rPr>
              <a:t>00000</a:t>
            </a:r>
          </a:p>
        </p:txBody>
      </p:sp>
      <p:sp>
        <p:nvSpPr>
          <p:cNvPr id="22562" name="Text Box 56"/>
          <p:cNvSpPr txBox="1">
            <a:spLocks noChangeArrowheads="1"/>
          </p:cNvSpPr>
          <p:nvPr/>
        </p:nvSpPr>
        <p:spPr bwMode="auto">
          <a:xfrm>
            <a:off x="4929188" y="5614988"/>
            <a:ext cx="990600" cy="366712"/>
          </a:xfrm>
          <a:prstGeom prst="rect">
            <a:avLst/>
          </a:prstGeom>
          <a:noFill/>
          <a:ln w="9525">
            <a:noFill/>
            <a:miter lim="800000"/>
            <a:headEnd/>
            <a:tailEnd/>
          </a:ln>
        </p:spPr>
        <p:txBody>
          <a:bodyPr>
            <a:spAutoFit/>
          </a:bodyPr>
          <a:lstStyle/>
          <a:p>
            <a:pPr>
              <a:spcBef>
                <a:spcPct val="50000"/>
              </a:spcBef>
            </a:pPr>
            <a:r>
              <a:rPr lang="en-US" b="1">
                <a:solidFill>
                  <a:srgbClr val="800080"/>
                </a:solidFill>
              </a:rPr>
              <a:t>FFFFF</a:t>
            </a:r>
          </a:p>
        </p:txBody>
      </p:sp>
      <p:sp>
        <p:nvSpPr>
          <p:cNvPr id="22563" name="Text Box 93"/>
          <p:cNvSpPr txBox="1">
            <a:spLocks noChangeArrowheads="1"/>
          </p:cNvSpPr>
          <p:nvPr/>
        </p:nvSpPr>
        <p:spPr bwMode="auto">
          <a:xfrm>
            <a:off x="6000750" y="52388"/>
            <a:ext cx="2971800" cy="366712"/>
          </a:xfrm>
          <a:prstGeom prst="rect">
            <a:avLst/>
          </a:prstGeom>
          <a:noFill/>
          <a:ln w="9525">
            <a:noFill/>
            <a:miter lim="800000"/>
            <a:headEnd/>
            <a:tailEnd/>
          </a:ln>
        </p:spPr>
        <p:txBody>
          <a:bodyPr>
            <a:spAutoFit/>
          </a:bodyPr>
          <a:lstStyle/>
          <a:p>
            <a:pPr>
              <a:spcBef>
                <a:spcPct val="50000"/>
              </a:spcBef>
            </a:pPr>
            <a:r>
              <a:rPr lang="en-US" b="1"/>
              <a:t>Physical Memory</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85800" y="152400"/>
            <a:ext cx="6316663" cy="609600"/>
          </a:xfrm>
          <a:effectLst>
            <a:outerShdw dist="35921" dir="2700000" algn="ctr" rotWithShape="0">
              <a:schemeClr val="bg2"/>
            </a:outerShdw>
          </a:effectLst>
        </p:spPr>
        <p:txBody>
          <a:bodyPr>
            <a:normAutofit fontScale="90000"/>
          </a:bodyPr>
          <a:lstStyle/>
          <a:p>
            <a:pPr>
              <a:defRPr/>
            </a:pPr>
            <a:r>
              <a:rPr lang="en-US" sz="3600" b="1">
                <a:solidFill>
                  <a:srgbClr val="F6142A"/>
                </a:solidFill>
              </a:rPr>
              <a:t>Features </a:t>
            </a:r>
          </a:p>
        </p:txBody>
      </p:sp>
      <p:sp>
        <p:nvSpPr>
          <p:cNvPr id="9219" name="Rectangle 3"/>
          <p:cNvSpPr>
            <a:spLocks noGrp="1" noChangeArrowheads="1"/>
          </p:cNvSpPr>
          <p:nvPr>
            <p:ph idx="1"/>
          </p:nvPr>
        </p:nvSpPr>
        <p:spPr>
          <a:xfrm>
            <a:off x="533400" y="1143000"/>
            <a:ext cx="8229600" cy="5334000"/>
          </a:xfrm>
        </p:spPr>
        <p:txBody>
          <a:bodyPr>
            <a:normAutofit/>
          </a:bodyPr>
          <a:lstStyle/>
          <a:p>
            <a:pPr marL="531813" indent="-531813">
              <a:lnSpc>
                <a:spcPct val="90000"/>
              </a:lnSpc>
              <a:buFont typeface="Wingdings" pitchFamily="2" charset="2"/>
              <a:buChar char="q"/>
              <a:defRPr/>
            </a:pPr>
            <a:r>
              <a:rPr lang="en-US" sz="2800" b="1" i="1" dirty="0"/>
              <a:t>It is a 16-bit </a:t>
            </a:r>
            <a:r>
              <a:rPr lang="en-US" sz="2800" b="1" i="1" dirty="0" err="1"/>
              <a:t>μp</a:t>
            </a:r>
            <a:r>
              <a:rPr lang="en-US" sz="2800" b="1" i="1" dirty="0"/>
              <a:t>.</a:t>
            </a:r>
          </a:p>
          <a:p>
            <a:pPr marL="531813" indent="-531813">
              <a:lnSpc>
                <a:spcPct val="90000"/>
              </a:lnSpc>
              <a:buFont typeface="Wingdings" pitchFamily="2" charset="2"/>
              <a:buChar char="q"/>
              <a:defRPr/>
            </a:pPr>
            <a:endParaRPr lang="en-US" sz="700" b="1" i="1" dirty="0"/>
          </a:p>
          <a:p>
            <a:pPr marL="531813" indent="-531813">
              <a:lnSpc>
                <a:spcPct val="90000"/>
              </a:lnSpc>
              <a:buFont typeface="Wingdings" pitchFamily="2" charset="2"/>
              <a:buChar char="q"/>
              <a:defRPr/>
            </a:pPr>
            <a:r>
              <a:rPr lang="en-US" sz="2800" b="1" i="1" dirty="0"/>
              <a:t>8086 has a 20 bit address bus can access up to 2</a:t>
            </a:r>
            <a:r>
              <a:rPr lang="en-US" sz="2800" b="1" i="1" baseline="30000" dirty="0"/>
              <a:t>20</a:t>
            </a:r>
            <a:r>
              <a:rPr lang="en-US" sz="2800" b="1" i="1" dirty="0"/>
              <a:t> memory locations (1 MB).</a:t>
            </a:r>
          </a:p>
          <a:p>
            <a:pPr marL="531813" indent="-531813">
              <a:lnSpc>
                <a:spcPct val="90000"/>
              </a:lnSpc>
              <a:buFont typeface="Wingdings" pitchFamily="2" charset="2"/>
              <a:buChar char="q"/>
              <a:defRPr/>
            </a:pPr>
            <a:endParaRPr lang="en-US" sz="700" b="1" i="1" dirty="0"/>
          </a:p>
          <a:p>
            <a:pPr marL="531813" indent="-531813">
              <a:lnSpc>
                <a:spcPct val="90000"/>
              </a:lnSpc>
              <a:buFont typeface="Wingdings" pitchFamily="2" charset="2"/>
              <a:buChar char="q"/>
              <a:defRPr/>
            </a:pPr>
            <a:r>
              <a:rPr lang="en-US" sz="2800" b="1" dirty="0"/>
              <a:t> </a:t>
            </a:r>
            <a:r>
              <a:rPr lang="en-US" sz="2800" b="1" i="1" dirty="0"/>
              <a:t>It can support up to 64K I/O ports.</a:t>
            </a:r>
          </a:p>
          <a:p>
            <a:pPr marL="531813" indent="-531813">
              <a:lnSpc>
                <a:spcPct val="90000"/>
              </a:lnSpc>
              <a:buFont typeface="Wingdings" pitchFamily="2" charset="2"/>
              <a:buChar char="q"/>
              <a:defRPr/>
            </a:pPr>
            <a:endParaRPr lang="en-US" sz="700" b="1" i="1" dirty="0"/>
          </a:p>
          <a:p>
            <a:pPr marL="531813" indent="-531813">
              <a:lnSpc>
                <a:spcPct val="90000"/>
              </a:lnSpc>
              <a:buFont typeface="Wingdings" pitchFamily="2" charset="2"/>
              <a:buChar char="q"/>
              <a:defRPr/>
            </a:pPr>
            <a:r>
              <a:rPr lang="en-US" sz="2800" b="1" dirty="0"/>
              <a:t> </a:t>
            </a:r>
            <a:r>
              <a:rPr lang="en-US" sz="2800" b="1" i="1" dirty="0"/>
              <a:t>It provides 14, 16 -bit registers.</a:t>
            </a:r>
          </a:p>
          <a:p>
            <a:pPr marL="531813" indent="-531813">
              <a:lnSpc>
                <a:spcPct val="90000"/>
              </a:lnSpc>
              <a:buFont typeface="Wingdings" pitchFamily="2" charset="2"/>
              <a:buChar char="q"/>
              <a:defRPr/>
            </a:pPr>
            <a:endParaRPr lang="en-US" sz="700" b="1" i="1" dirty="0"/>
          </a:p>
          <a:p>
            <a:pPr marL="531813" indent="-531813">
              <a:lnSpc>
                <a:spcPct val="90000"/>
              </a:lnSpc>
              <a:buFont typeface="Wingdings" pitchFamily="2" charset="2"/>
              <a:buChar char="q"/>
              <a:defRPr/>
            </a:pPr>
            <a:r>
              <a:rPr lang="en-US" sz="2800" b="1" i="1" dirty="0"/>
              <a:t>Word size is 16 </a:t>
            </a:r>
            <a:r>
              <a:rPr lang="en-US" sz="2800" b="1" i="1" dirty="0" smtClean="0"/>
              <a:t>bits.</a:t>
            </a:r>
            <a:endParaRPr lang="en-US" sz="2800" b="1" i="1" dirty="0"/>
          </a:p>
          <a:p>
            <a:pPr marL="531813" indent="-531813">
              <a:lnSpc>
                <a:spcPct val="90000"/>
              </a:lnSpc>
              <a:buFont typeface="Wingdings" pitchFamily="2" charset="2"/>
              <a:buChar char="q"/>
              <a:defRPr/>
            </a:pPr>
            <a:endParaRPr lang="en-US" sz="700" b="1" i="1" dirty="0"/>
          </a:p>
          <a:p>
            <a:pPr marL="531813" indent="-531813">
              <a:lnSpc>
                <a:spcPct val="90000"/>
              </a:lnSpc>
              <a:buFont typeface="Wingdings" pitchFamily="2" charset="2"/>
              <a:buChar char="q"/>
              <a:defRPr/>
            </a:pPr>
            <a:r>
              <a:rPr lang="en-US" sz="2800" b="1" dirty="0"/>
              <a:t> </a:t>
            </a:r>
            <a:r>
              <a:rPr lang="en-US" sz="2800" b="1" i="1" dirty="0"/>
              <a:t>It has multiplexed address and data bus AD0- AD15 and A16 – A19.</a:t>
            </a:r>
          </a:p>
          <a:p>
            <a:pPr marL="531813" indent="-531813">
              <a:lnSpc>
                <a:spcPct val="90000"/>
              </a:lnSpc>
              <a:buFont typeface="Wingdings" pitchFamily="2" charset="2"/>
              <a:buChar char="q"/>
              <a:defRPr/>
            </a:pPr>
            <a:endParaRPr lang="en-US" sz="700" b="1" i="1" dirty="0"/>
          </a:p>
          <a:p>
            <a:pPr marL="531813" indent="-531813">
              <a:lnSpc>
                <a:spcPct val="90000"/>
              </a:lnSpc>
              <a:buFont typeface="Wingdings" pitchFamily="2" charset="2"/>
              <a:buChar char="q"/>
              <a:defRPr/>
            </a:pPr>
            <a:r>
              <a:rPr lang="en-US" sz="2800" b="1" i="1" dirty="0"/>
              <a:t>It requires single phase clock with 33% duty cycle to provide internal timing.</a:t>
            </a:r>
          </a:p>
          <a:p>
            <a:pPr>
              <a:lnSpc>
                <a:spcPct val="90000"/>
              </a:lnSpc>
              <a:buFont typeface="Wingdings" pitchFamily="2" charset="2"/>
              <a:buChar char="q"/>
              <a:defRPr/>
            </a:pPr>
            <a:endParaRPr lang="en-US" sz="2800" b="1" i="1" dirty="0"/>
          </a:p>
        </p:txBody>
      </p:sp>
      <p:sp>
        <p:nvSpPr>
          <p:cNvPr id="4100" name="Slide Number Placeholder 5"/>
          <p:cNvSpPr>
            <a:spLocks noGrp="1"/>
          </p:cNvSpPr>
          <p:nvPr>
            <p:ph type="sldNum" sz="quarter" idx="12"/>
          </p:nvPr>
        </p:nvSpPr>
        <p:spPr>
          <a:noFill/>
        </p:spPr>
        <p:txBody>
          <a:bodyPr/>
          <a:lstStyle/>
          <a:p>
            <a:fld id="{BEDF87C6-FC23-4FAA-9AB0-74E0E8E128CD}" type="slidenum">
              <a:rPr lang="en-US"/>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ChangeArrowheads="1"/>
          </p:cNvSpPr>
          <p:nvPr>
            <p:ph idx="1"/>
          </p:nvPr>
        </p:nvSpPr>
        <p:spPr>
          <a:xfrm>
            <a:off x="304800" y="228600"/>
            <a:ext cx="8534400" cy="6172200"/>
          </a:xfrm>
        </p:spPr>
        <p:txBody>
          <a:bodyPr/>
          <a:lstStyle/>
          <a:p>
            <a:r>
              <a:rPr lang="en-US" smtClean="0">
                <a:solidFill>
                  <a:schemeClr val="tx1"/>
                </a:solidFill>
              </a:rPr>
              <a:t>The size of each segment is 64 KB</a:t>
            </a:r>
          </a:p>
          <a:p>
            <a:r>
              <a:rPr lang="en-US" smtClean="0">
                <a:solidFill>
                  <a:schemeClr val="tx1"/>
                </a:solidFill>
              </a:rPr>
              <a:t>A segment is an area that begins at any location which is divisible by 16.</a:t>
            </a:r>
          </a:p>
          <a:p>
            <a:r>
              <a:rPr lang="en-US" smtClean="0">
                <a:solidFill>
                  <a:schemeClr val="tx1"/>
                </a:solidFill>
              </a:rPr>
              <a:t>A segment may be located any where in the memory</a:t>
            </a:r>
          </a:p>
          <a:p>
            <a:r>
              <a:rPr lang="en-US" smtClean="0">
                <a:solidFill>
                  <a:schemeClr val="tx1"/>
                </a:solidFill>
              </a:rPr>
              <a:t>Each of these segments can be used for a specific function.</a:t>
            </a:r>
          </a:p>
          <a:p>
            <a:pPr lvl="1"/>
            <a:endParaRPr lang="en-US" smtClean="0">
              <a:solidFill>
                <a:schemeClr val="tx1"/>
              </a:solidFill>
            </a:endParaRPr>
          </a:p>
          <a:p>
            <a:pPr lvl="1"/>
            <a:r>
              <a:rPr lang="en-US" smtClean="0">
                <a:solidFill>
                  <a:schemeClr val="tx1"/>
                </a:solidFill>
              </a:rPr>
              <a:t>Code segment is used for storing the instructions.</a:t>
            </a:r>
          </a:p>
          <a:p>
            <a:pPr lvl="1"/>
            <a:r>
              <a:rPr lang="en-US" smtClean="0">
                <a:solidFill>
                  <a:schemeClr val="tx1"/>
                </a:solidFill>
              </a:rPr>
              <a:t>The stack segment is used as a stack and it is used to store the return addresses.</a:t>
            </a:r>
          </a:p>
          <a:p>
            <a:pPr lvl="1"/>
            <a:r>
              <a:rPr lang="en-US" smtClean="0">
                <a:solidFill>
                  <a:schemeClr val="tx1"/>
                </a:solidFill>
              </a:rPr>
              <a:t>The data and extra segments are used for storing data byte.</a:t>
            </a:r>
          </a:p>
          <a:p>
            <a:pPr lvl="1">
              <a:buFontTx/>
              <a:buNone/>
            </a:pPr>
            <a:endParaRPr lang="en-US" b="1" smtClean="0">
              <a:solidFill>
                <a:srgbClr val="DA0000"/>
              </a:solidFill>
            </a:endParaRPr>
          </a:p>
          <a:p>
            <a:pPr lvl="1">
              <a:buFontTx/>
              <a:buNone/>
            </a:pPr>
            <a:r>
              <a:rPr lang="en-US" sz="3200" b="1" smtClean="0">
                <a:solidFill>
                  <a:srgbClr val="DA0000"/>
                </a:solidFill>
              </a:rPr>
              <a:t>*</a:t>
            </a:r>
            <a:r>
              <a:rPr lang="en-US" b="1" smtClean="0">
                <a:solidFill>
                  <a:srgbClr val="DA0000"/>
                </a:solidFill>
              </a:rPr>
              <a:t>   In the assembly language programming, more than one data/ code/ stack segments can be defined. But only one segment of each type can be accessed at any time.</a:t>
            </a:r>
            <a:r>
              <a:rPr lang="en-US" smtClean="0">
                <a:solidFill>
                  <a:schemeClr val="tx1"/>
                </a:solidFill>
              </a:rPr>
              <a:t> </a:t>
            </a:r>
          </a:p>
        </p:txBody>
      </p:sp>
      <p:sp>
        <p:nvSpPr>
          <p:cNvPr id="23555" name="Slide Number Placeholder 5"/>
          <p:cNvSpPr>
            <a:spLocks noGrp="1"/>
          </p:cNvSpPr>
          <p:nvPr>
            <p:ph type="sldNum" sz="quarter" idx="12"/>
          </p:nvPr>
        </p:nvSpPr>
        <p:spPr>
          <a:noFill/>
        </p:spPr>
        <p:txBody>
          <a:bodyPr/>
          <a:lstStyle/>
          <a:p>
            <a:fld id="{54BF7BE4-AEC0-49C9-A51B-DC17DAC17D9F}" type="slidenum">
              <a:rPr lang="en-US"/>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idx="1"/>
          </p:nvPr>
        </p:nvSpPr>
        <p:spPr>
          <a:xfrm>
            <a:off x="152400" y="161925"/>
            <a:ext cx="8763000" cy="6543675"/>
          </a:xfrm>
        </p:spPr>
        <p:txBody>
          <a:bodyPr/>
          <a:lstStyle/>
          <a:p>
            <a:pPr>
              <a:lnSpc>
                <a:spcPct val="90000"/>
              </a:lnSpc>
            </a:pPr>
            <a:r>
              <a:rPr lang="en-US" smtClean="0">
                <a:solidFill>
                  <a:schemeClr val="tx1"/>
                </a:solidFill>
              </a:rPr>
              <a:t>The 4 segments are Code, Data, Extra and Stack segments.</a:t>
            </a:r>
          </a:p>
          <a:p>
            <a:pPr>
              <a:lnSpc>
                <a:spcPct val="90000"/>
              </a:lnSpc>
            </a:pPr>
            <a:r>
              <a:rPr lang="en-US" smtClean="0">
                <a:solidFill>
                  <a:schemeClr val="tx1"/>
                </a:solidFill>
              </a:rPr>
              <a:t>A Segment is a 64kbyte block of memory.</a:t>
            </a:r>
          </a:p>
          <a:p>
            <a:pPr>
              <a:lnSpc>
                <a:spcPct val="90000"/>
              </a:lnSpc>
            </a:pPr>
            <a:r>
              <a:rPr lang="en-US" smtClean="0">
                <a:solidFill>
                  <a:schemeClr val="tx1"/>
                </a:solidFill>
              </a:rPr>
              <a:t>The 16 bit contents of the segment registers in the BIU actually point to the starting location of a particular segment.</a:t>
            </a:r>
          </a:p>
          <a:p>
            <a:pPr>
              <a:lnSpc>
                <a:spcPct val="90000"/>
              </a:lnSpc>
            </a:pPr>
            <a:r>
              <a:rPr lang="en-US" smtClean="0">
                <a:solidFill>
                  <a:srgbClr val="DA0000"/>
                </a:solidFill>
              </a:rPr>
              <a:t>Segments may be overlapped or non-overlapped</a:t>
            </a:r>
          </a:p>
          <a:p>
            <a:pPr>
              <a:lnSpc>
                <a:spcPct val="90000"/>
              </a:lnSpc>
              <a:buFontTx/>
              <a:buNone/>
            </a:pPr>
            <a:endParaRPr lang="en-US" sz="800" b="1" smtClean="0"/>
          </a:p>
          <a:p>
            <a:pPr>
              <a:lnSpc>
                <a:spcPct val="90000"/>
              </a:lnSpc>
              <a:buFontTx/>
              <a:buNone/>
            </a:pPr>
            <a:endParaRPr lang="en-US" sz="2800" b="1" smtClean="0">
              <a:solidFill>
                <a:srgbClr val="CC0099"/>
              </a:solidFill>
            </a:endParaRPr>
          </a:p>
          <a:p>
            <a:pPr>
              <a:lnSpc>
                <a:spcPct val="90000"/>
              </a:lnSpc>
              <a:buFontTx/>
              <a:buNone/>
            </a:pPr>
            <a:r>
              <a:rPr lang="en-US" sz="2800" b="1" smtClean="0">
                <a:solidFill>
                  <a:srgbClr val="CC0099"/>
                </a:solidFill>
              </a:rPr>
              <a:t>Advantages of Segmented memory Scheme</a:t>
            </a:r>
          </a:p>
          <a:p>
            <a:pPr>
              <a:lnSpc>
                <a:spcPct val="90000"/>
              </a:lnSpc>
              <a:buFontTx/>
              <a:buNone/>
            </a:pPr>
            <a:endParaRPr lang="en-US" sz="100" b="1" smtClean="0"/>
          </a:p>
          <a:p>
            <a:pPr>
              <a:lnSpc>
                <a:spcPct val="90000"/>
              </a:lnSpc>
            </a:pPr>
            <a:r>
              <a:rPr lang="en-US" sz="2800" smtClean="0"/>
              <a:t> </a:t>
            </a:r>
            <a:r>
              <a:rPr lang="en-US" sz="2000" smtClean="0"/>
              <a:t>Allows the memory capacity to be 1Mb although the actual addresses to be handled are of 16 bit size.</a:t>
            </a:r>
          </a:p>
          <a:p>
            <a:pPr>
              <a:lnSpc>
                <a:spcPct val="90000"/>
              </a:lnSpc>
            </a:pPr>
            <a:r>
              <a:rPr lang="en-US" sz="2000" smtClean="0"/>
              <a:t>Allows the placing of code, data and stack portions of the same program in different parts (segments) of the m/y, for data and code protection.</a:t>
            </a:r>
          </a:p>
          <a:p>
            <a:pPr>
              <a:lnSpc>
                <a:spcPct val="90000"/>
              </a:lnSpc>
            </a:pPr>
            <a:r>
              <a:rPr lang="en-US" sz="2000" smtClean="0"/>
              <a:t>Permits a program and/or its data to be put into different areas of memory each time program is executed, i.e. provision for relocation may be done .</a:t>
            </a:r>
          </a:p>
          <a:p>
            <a:pPr>
              <a:lnSpc>
                <a:spcPct val="90000"/>
              </a:lnSpc>
            </a:pPr>
            <a:r>
              <a:rPr lang="en-US" sz="2000" smtClean="0"/>
              <a:t>The segment registers are used to allow the instruction, data or stack portion of a program to be more than 64Kbytes long. The above can be achieved by using more than one code, data or stack segments.</a:t>
            </a:r>
          </a:p>
        </p:txBody>
      </p:sp>
      <p:sp>
        <p:nvSpPr>
          <p:cNvPr id="24579" name="Slide Number Placeholder 5"/>
          <p:cNvSpPr>
            <a:spLocks noGrp="1"/>
          </p:cNvSpPr>
          <p:nvPr>
            <p:ph type="sldNum" sz="quarter" idx="12"/>
          </p:nvPr>
        </p:nvSpPr>
        <p:spPr>
          <a:noFill/>
        </p:spPr>
        <p:txBody>
          <a:bodyPr/>
          <a:lstStyle/>
          <a:p>
            <a:fld id="{133B979C-C345-494F-9D0A-76AC15F627B9}" type="slidenum">
              <a:rPr lang="en-US"/>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228600" y="0"/>
            <a:ext cx="6316663" cy="609600"/>
          </a:xfrm>
          <a:effectLst>
            <a:outerShdw dist="35921" dir="2700000" algn="ctr" rotWithShape="0">
              <a:schemeClr val="bg2"/>
            </a:outerShdw>
          </a:effectLst>
        </p:spPr>
        <p:txBody>
          <a:bodyPr>
            <a:normAutofit/>
          </a:bodyPr>
          <a:lstStyle/>
          <a:p>
            <a:pPr>
              <a:defRPr/>
            </a:pPr>
            <a:r>
              <a:rPr lang="en-US" b="1">
                <a:solidFill>
                  <a:srgbClr val="FF0000"/>
                </a:solidFill>
              </a:rPr>
              <a:t>Segment registers</a:t>
            </a:r>
          </a:p>
        </p:txBody>
      </p:sp>
      <p:sp>
        <p:nvSpPr>
          <p:cNvPr id="25603" name="Rectangle 3"/>
          <p:cNvSpPr>
            <a:spLocks noGrp="1" noChangeArrowheads="1"/>
          </p:cNvSpPr>
          <p:nvPr>
            <p:ph idx="1"/>
          </p:nvPr>
        </p:nvSpPr>
        <p:spPr>
          <a:xfrm>
            <a:off x="152400" y="990600"/>
            <a:ext cx="8763000" cy="5638800"/>
          </a:xfrm>
        </p:spPr>
        <p:txBody>
          <a:bodyPr/>
          <a:lstStyle/>
          <a:p>
            <a:pPr>
              <a:lnSpc>
                <a:spcPct val="90000"/>
              </a:lnSpc>
            </a:pPr>
            <a:r>
              <a:rPr lang="en-US" sz="2800" smtClean="0"/>
              <a:t>In 8086/88 the processors have 4 segments registers</a:t>
            </a:r>
          </a:p>
          <a:p>
            <a:pPr>
              <a:lnSpc>
                <a:spcPct val="90000"/>
              </a:lnSpc>
            </a:pPr>
            <a:endParaRPr lang="en-US" sz="1400" smtClean="0"/>
          </a:p>
          <a:p>
            <a:pPr>
              <a:lnSpc>
                <a:spcPct val="90000"/>
              </a:lnSpc>
            </a:pPr>
            <a:r>
              <a:rPr lang="en-US" sz="2800" smtClean="0"/>
              <a:t>Code Segment register (CS), Data Segment register (DS), Extra Segment register (ES) and Stack Segment (SS) register.</a:t>
            </a:r>
          </a:p>
          <a:p>
            <a:pPr>
              <a:lnSpc>
                <a:spcPct val="90000"/>
              </a:lnSpc>
            </a:pPr>
            <a:endParaRPr lang="en-US" sz="1400" smtClean="0"/>
          </a:p>
          <a:p>
            <a:pPr>
              <a:lnSpc>
                <a:spcPct val="90000"/>
              </a:lnSpc>
            </a:pPr>
            <a:r>
              <a:rPr lang="en-US" sz="2800" smtClean="0"/>
              <a:t>All are 16 bit registers.</a:t>
            </a:r>
          </a:p>
          <a:p>
            <a:pPr>
              <a:lnSpc>
                <a:spcPct val="90000"/>
              </a:lnSpc>
            </a:pPr>
            <a:endParaRPr lang="en-US" sz="1400" smtClean="0"/>
          </a:p>
          <a:p>
            <a:pPr>
              <a:lnSpc>
                <a:spcPct val="90000"/>
              </a:lnSpc>
            </a:pPr>
            <a:r>
              <a:rPr lang="en-US" sz="2800" smtClean="0"/>
              <a:t>Each of the Segment registers store the upper 16 bit address of the starting address of the corresponding segments.</a:t>
            </a:r>
          </a:p>
        </p:txBody>
      </p:sp>
      <p:sp>
        <p:nvSpPr>
          <p:cNvPr id="25604" name="Slide Number Placeholder 5"/>
          <p:cNvSpPr>
            <a:spLocks noGrp="1"/>
          </p:cNvSpPr>
          <p:nvPr>
            <p:ph type="sldNum" sz="quarter" idx="12"/>
          </p:nvPr>
        </p:nvSpPr>
        <p:spPr>
          <a:noFill/>
        </p:spPr>
        <p:txBody>
          <a:bodyPr/>
          <a:lstStyle/>
          <a:p>
            <a:fld id="{68403BEF-21D8-41E3-B1E5-3888C83CFDA0}" type="slidenum">
              <a:rPr lang="en-US"/>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p:cNvSpPr>
            <a:spLocks noGrp="1"/>
          </p:cNvSpPr>
          <p:nvPr>
            <p:ph type="sldNum" sz="quarter" idx="12"/>
          </p:nvPr>
        </p:nvSpPr>
        <p:spPr>
          <a:noFill/>
        </p:spPr>
        <p:txBody>
          <a:bodyPr/>
          <a:lstStyle/>
          <a:p>
            <a:fld id="{C5FBFA7C-CD59-4B03-9B91-C39F73BA11D7}" type="slidenum">
              <a:rPr lang="en-US"/>
              <a:pPr/>
              <a:t>23</a:t>
            </a:fld>
            <a:endParaRPr lang="en-US"/>
          </a:p>
        </p:txBody>
      </p:sp>
      <p:pic>
        <p:nvPicPr>
          <p:cNvPr id="49156" name="Picture 4"/>
          <p:cNvPicPr>
            <a:picLocks noChangeAspect="1" noChangeArrowheads="1"/>
          </p:cNvPicPr>
          <p:nvPr/>
        </p:nvPicPr>
        <p:blipFill>
          <a:blip r:embed="rId2" cstate="print">
            <a:duotone>
              <a:schemeClr val="accent4">
                <a:shade val="45000"/>
                <a:satMod val="135000"/>
              </a:schemeClr>
              <a:prstClr val="white"/>
            </a:duotone>
          </a:blip>
          <a:srcRect/>
          <a:stretch>
            <a:fillRect/>
          </a:stretch>
        </p:blipFill>
        <p:spPr bwMode="auto">
          <a:xfrm>
            <a:off x="241300" y="163513"/>
            <a:ext cx="8534400" cy="4552950"/>
          </a:xfrm>
          <a:prstGeom prst="rect">
            <a:avLst/>
          </a:prstGeom>
          <a:noFill/>
          <a:ln w="9525">
            <a:noFill/>
            <a:miter lim="800000"/>
            <a:headEnd/>
            <a:tailEnd/>
          </a:ln>
        </p:spPr>
      </p:pic>
      <p:pic>
        <p:nvPicPr>
          <p:cNvPr id="49157" name="Picture 5"/>
          <p:cNvPicPr>
            <a:picLocks noChangeAspect="1" noChangeArrowheads="1"/>
          </p:cNvPicPr>
          <p:nvPr/>
        </p:nvPicPr>
        <p:blipFill>
          <a:blip r:embed="rId3" cstate="print">
            <a:duotone>
              <a:schemeClr val="accent4">
                <a:shade val="45000"/>
                <a:satMod val="135000"/>
              </a:schemeClr>
              <a:prstClr val="white"/>
            </a:duotone>
          </a:blip>
          <a:srcRect/>
          <a:stretch>
            <a:fillRect/>
          </a:stretch>
        </p:blipFill>
        <p:spPr bwMode="auto">
          <a:xfrm>
            <a:off x="228600" y="4711700"/>
            <a:ext cx="8534400" cy="19478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3101" name="Group 93"/>
          <p:cNvGraphicFramePr>
            <a:graphicFrameLocks noGrp="1"/>
          </p:cNvGraphicFramePr>
          <p:nvPr>
            <p:ph type="tbl" idx="1"/>
          </p:nvPr>
        </p:nvGraphicFramePr>
        <p:xfrm>
          <a:off x="938213" y="2438400"/>
          <a:ext cx="2438400" cy="2392364"/>
        </p:xfrm>
        <a:graphic>
          <a:graphicData uri="http://schemas.openxmlformats.org/drawingml/2006/table">
            <a:tbl>
              <a:tblPr/>
              <a:tblGrid>
                <a:gridCol w="2438400"/>
              </a:tblGrid>
              <a:tr h="598488">
                <a:tc>
                  <a:txBody>
                    <a:bodyPr/>
                    <a:lstStyle/>
                    <a:p>
                      <a:pPr marL="0" marR="0" lvl="0" indent="0" algn="ctr"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1" i="0" u="none" strike="noStrike" cap="none" normalizeH="0" baseline="0" smtClean="0">
                          <a:ln>
                            <a:noFill/>
                          </a:ln>
                          <a:solidFill>
                            <a:schemeClr val="bg1"/>
                          </a:solidFill>
                          <a:effectLst/>
                          <a:latin typeface="Arial" pitchFamily="34" charset="0"/>
                        </a:rPr>
                        <a:t>34BA</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r>
              <a:tr h="598488">
                <a:tc>
                  <a:txBody>
                    <a:bodyPr/>
                    <a:lstStyle/>
                    <a:p>
                      <a:pPr marL="0" marR="0" lvl="0" indent="0" algn="ctr"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1" i="0" u="none" strike="noStrike" cap="none" normalizeH="0" baseline="0" smtClean="0">
                          <a:ln>
                            <a:noFill/>
                          </a:ln>
                          <a:solidFill>
                            <a:schemeClr val="bg1"/>
                          </a:solidFill>
                          <a:effectLst/>
                          <a:latin typeface="Arial" pitchFamily="34" charset="0"/>
                        </a:rPr>
                        <a:t>44EB</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r>
              <a:tr h="596900">
                <a:tc>
                  <a:txBody>
                    <a:bodyPr/>
                    <a:lstStyle/>
                    <a:p>
                      <a:pPr marL="0" marR="0" lvl="0" indent="0" algn="ctr"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1" i="0" u="none" strike="noStrike" cap="none" normalizeH="0" baseline="0" smtClean="0">
                          <a:ln>
                            <a:noFill/>
                          </a:ln>
                          <a:solidFill>
                            <a:schemeClr val="bg1"/>
                          </a:solidFill>
                          <a:effectLst/>
                          <a:latin typeface="Arial" pitchFamily="34" charset="0"/>
                        </a:rPr>
                        <a:t>54EB</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8000"/>
                    </a:solidFill>
                  </a:tcPr>
                </a:tc>
              </a:tr>
              <a:tr h="598488">
                <a:tc>
                  <a:txBody>
                    <a:bodyPr/>
                    <a:lstStyle/>
                    <a:p>
                      <a:pPr marL="0" marR="0" lvl="0" indent="0" algn="ctr"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1" i="0" u="none" strike="noStrike" cap="none" normalizeH="0" baseline="0" smtClean="0">
                          <a:ln>
                            <a:noFill/>
                          </a:ln>
                          <a:solidFill>
                            <a:schemeClr val="bg1"/>
                          </a:solidFill>
                          <a:effectLst/>
                          <a:latin typeface="Arial" pitchFamily="34" charset="0"/>
                        </a:rPr>
                        <a:t>695E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r>
            </a:tbl>
          </a:graphicData>
        </a:graphic>
      </p:graphicFrame>
      <p:sp>
        <p:nvSpPr>
          <p:cNvPr id="27662" name="Slide Number Placeholder 5"/>
          <p:cNvSpPr>
            <a:spLocks noGrp="1"/>
          </p:cNvSpPr>
          <p:nvPr>
            <p:ph type="sldNum" sz="quarter" idx="12"/>
          </p:nvPr>
        </p:nvSpPr>
        <p:spPr>
          <a:noFill/>
        </p:spPr>
        <p:txBody>
          <a:bodyPr/>
          <a:lstStyle/>
          <a:p>
            <a:fld id="{98453A23-2FFE-4E15-B561-C20E3AA3F1B3}" type="slidenum">
              <a:rPr lang="en-US"/>
              <a:pPr/>
              <a:t>24</a:t>
            </a:fld>
            <a:endParaRPr lang="en-US"/>
          </a:p>
        </p:txBody>
      </p:sp>
      <p:sp>
        <p:nvSpPr>
          <p:cNvPr id="27663" name="Rectangle 31"/>
          <p:cNvSpPr>
            <a:spLocks noChangeArrowheads="1"/>
          </p:cNvSpPr>
          <p:nvPr/>
        </p:nvSpPr>
        <p:spPr bwMode="auto">
          <a:xfrm>
            <a:off x="152400" y="1304925"/>
            <a:ext cx="3429000" cy="3733800"/>
          </a:xfrm>
          <a:prstGeom prst="rect">
            <a:avLst/>
          </a:prstGeom>
          <a:solidFill>
            <a:schemeClr val="tx1"/>
          </a:solidFill>
          <a:ln w="9525">
            <a:solidFill>
              <a:schemeClr val="tx1"/>
            </a:solidFill>
            <a:miter lim="800000"/>
            <a:headEnd/>
            <a:tailEnd/>
          </a:ln>
        </p:spPr>
        <p:txBody>
          <a:bodyPr wrap="none" anchor="ctr"/>
          <a:lstStyle/>
          <a:p>
            <a:endParaRPr lang="en-IN"/>
          </a:p>
        </p:txBody>
      </p:sp>
      <p:grpSp>
        <p:nvGrpSpPr>
          <p:cNvPr id="27664" name="Group 68"/>
          <p:cNvGrpSpPr>
            <a:grpSpLocks/>
          </p:cNvGrpSpPr>
          <p:nvPr/>
        </p:nvGrpSpPr>
        <p:grpSpPr bwMode="auto">
          <a:xfrm>
            <a:off x="190500" y="1328738"/>
            <a:ext cx="3200400" cy="3414712"/>
            <a:chOff x="48" y="864"/>
            <a:chExt cx="2016" cy="2151"/>
          </a:xfrm>
        </p:grpSpPr>
        <p:sp>
          <p:nvSpPr>
            <p:cNvPr id="27697" name="Text Box 52"/>
            <p:cNvSpPr txBox="1">
              <a:spLocks noChangeArrowheads="1"/>
            </p:cNvSpPr>
            <p:nvPr/>
          </p:nvSpPr>
          <p:spPr bwMode="auto">
            <a:xfrm>
              <a:off x="96" y="1632"/>
              <a:ext cx="528" cy="231"/>
            </a:xfrm>
            <a:prstGeom prst="rect">
              <a:avLst/>
            </a:prstGeom>
            <a:noFill/>
            <a:ln w="9525">
              <a:noFill/>
              <a:miter lim="800000"/>
              <a:headEnd/>
              <a:tailEnd/>
            </a:ln>
          </p:spPr>
          <p:txBody>
            <a:bodyPr>
              <a:spAutoFit/>
            </a:bodyPr>
            <a:lstStyle/>
            <a:p>
              <a:pPr>
                <a:spcBef>
                  <a:spcPct val="50000"/>
                </a:spcBef>
              </a:pPr>
              <a:r>
                <a:rPr lang="en-US" b="1">
                  <a:solidFill>
                    <a:srgbClr val="B9EBED"/>
                  </a:solidFill>
                </a:rPr>
                <a:t>CSR</a:t>
              </a:r>
            </a:p>
          </p:txBody>
        </p:sp>
        <p:sp>
          <p:nvSpPr>
            <p:cNvPr id="27698" name="Text Box 53"/>
            <p:cNvSpPr txBox="1">
              <a:spLocks noChangeArrowheads="1"/>
            </p:cNvSpPr>
            <p:nvPr/>
          </p:nvSpPr>
          <p:spPr bwMode="auto">
            <a:xfrm>
              <a:off x="96" y="2025"/>
              <a:ext cx="528" cy="231"/>
            </a:xfrm>
            <a:prstGeom prst="rect">
              <a:avLst/>
            </a:prstGeom>
            <a:noFill/>
            <a:ln w="9525">
              <a:noFill/>
              <a:miter lim="800000"/>
              <a:headEnd/>
              <a:tailEnd/>
            </a:ln>
          </p:spPr>
          <p:txBody>
            <a:bodyPr>
              <a:spAutoFit/>
            </a:bodyPr>
            <a:lstStyle/>
            <a:p>
              <a:pPr>
                <a:spcBef>
                  <a:spcPct val="50000"/>
                </a:spcBef>
              </a:pPr>
              <a:r>
                <a:rPr lang="en-US" b="1">
                  <a:solidFill>
                    <a:srgbClr val="B9EBED"/>
                  </a:solidFill>
                </a:rPr>
                <a:t>DSR</a:t>
              </a:r>
            </a:p>
          </p:txBody>
        </p:sp>
        <p:sp>
          <p:nvSpPr>
            <p:cNvPr id="27699" name="Text Box 54"/>
            <p:cNvSpPr txBox="1">
              <a:spLocks noChangeArrowheads="1"/>
            </p:cNvSpPr>
            <p:nvPr/>
          </p:nvSpPr>
          <p:spPr bwMode="auto">
            <a:xfrm>
              <a:off x="96" y="2361"/>
              <a:ext cx="528" cy="231"/>
            </a:xfrm>
            <a:prstGeom prst="rect">
              <a:avLst/>
            </a:prstGeom>
            <a:noFill/>
            <a:ln w="9525">
              <a:noFill/>
              <a:miter lim="800000"/>
              <a:headEnd/>
              <a:tailEnd/>
            </a:ln>
          </p:spPr>
          <p:txBody>
            <a:bodyPr>
              <a:spAutoFit/>
            </a:bodyPr>
            <a:lstStyle/>
            <a:p>
              <a:pPr>
                <a:spcBef>
                  <a:spcPct val="50000"/>
                </a:spcBef>
              </a:pPr>
              <a:r>
                <a:rPr lang="en-US" b="1">
                  <a:solidFill>
                    <a:srgbClr val="B9EBED"/>
                  </a:solidFill>
                </a:rPr>
                <a:t>ESR</a:t>
              </a:r>
            </a:p>
          </p:txBody>
        </p:sp>
        <p:sp>
          <p:nvSpPr>
            <p:cNvPr id="27700" name="Text Box 55"/>
            <p:cNvSpPr txBox="1">
              <a:spLocks noChangeArrowheads="1"/>
            </p:cNvSpPr>
            <p:nvPr/>
          </p:nvSpPr>
          <p:spPr bwMode="auto">
            <a:xfrm>
              <a:off x="96" y="2784"/>
              <a:ext cx="528" cy="231"/>
            </a:xfrm>
            <a:prstGeom prst="rect">
              <a:avLst/>
            </a:prstGeom>
            <a:noFill/>
            <a:ln w="9525">
              <a:noFill/>
              <a:miter lim="800000"/>
              <a:headEnd/>
              <a:tailEnd/>
            </a:ln>
          </p:spPr>
          <p:txBody>
            <a:bodyPr>
              <a:spAutoFit/>
            </a:bodyPr>
            <a:lstStyle/>
            <a:p>
              <a:pPr>
                <a:spcBef>
                  <a:spcPct val="50000"/>
                </a:spcBef>
              </a:pPr>
              <a:r>
                <a:rPr lang="en-US" b="1">
                  <a:solidFill>
                    <a:srgbClr val="B9EBED"/>
                  </a:solidFill>
                </a:rPr>
                <a:t>SSR</a:t>
              </a:r>
            </a:p>
          </p:txBody>
        </p:sp>
        <p:sp>
          <p:nvSpPr>
            <p:cNvPr id="27701" name="Text Box 56"/>
            <p:cNvSpPr txBox="1">
              <a:spLocks noChangeArrowheads="1"/>
            </p:cNvSpPr>
            <p:nvPr/>
          </p:nvSpPr>
          <p:spPr bwMode="auto">
            <a:xfrm>
              <a:off x="432" y="1200"/>
              <a:ext cx="1632" cy="231"/>
            </a:xfrm>
            <a:prstGeom prst="rect">
              <a:avLst/>
            </a:prstGeom>
            <a:noFill/>
            <a:ln w="9525">
              <a:noFill/>
              <a:miter lim="800000"/>
              <a:headEnd/>
              <a:tailEnd/>
            </a:ln>
          </p:spPr>
          <p:txBody>
            <a:bodyPr>
              <a:spAutoFit/>
            </a:bodyPr>
            <a:lstStyle/>
            <a:p>
              <a:pPr>
                <a:spcBef>
                  <a:spcPct val="50000"/>
                </a:spcBef>
              </a:pPr>
              <a:r>
                <a:rPr lang="en-US" b="1">
                  <a:solidFill>
                    <a:srgbClr val="B9EBED"/>
                  </a:solidFill>
                </a:rPr>
                <a:t>Segment Registers</a:t>
              </a:r>
            </a:p>
          </p:txBody>
        </p:sp>
        <p:sp>
          <p:nvSpPr>
            <p:cNvPr id="27702" name="Text Box 57"/>
            <p:cNvSpPr txBox="1">
              <a:spLocks noChangeArrowheads="1"/>
            </p:cNvSpPr>
            <p:nvPr/>
          </p:nvSpPr>
          <p:spPr bwMode="auto">
            <a:xfrm>
              <a:off x="48" y="864"/>
              <a:ext cx="528" cy="327"/>
            </a:xfrm>
            <a:prstGeom prst="rect">
              <a:avLst/>
            </a:prstGeom>
            <a:noFill/>
            <a:ln w="9525">
              <a:noFill/>
              <a:miter lim="800000"/>
              <a:headEnd/>
              <a:tailEnd/>
            </a:ln>
          </p:spPr>
          <p:txBody>
            <a:bodyPr>
              <a:spAutoFit/>
            </a:bodyPr>
            <a:lstStyle/>
            <a:p>
              <a:pPr>
                <a:spcBef>
                  <a:spcPct val="50000"/>
                </a:spcBef>
              </a:pPr>
              <a:r>
                <a:rPr lang="en-US" sz="2800" b="1">
                  <a:solidFill>
                    <a:srgbClr val="DFEC30"/>
                  </a:solidFill>
                </a:rPr>
                <a:t>BIU</a:t>
              </a:r>
            </a:p>
          </p:txBody>
        </p:sp>
      </p:grpSp>
      <p:sp>
        <p:nvSpPr>
          <p:cNvPr id="27665" name="Rectangle 58"/>
          <p:cNvSpPr>
            <a:spLocks noChangeArrowheads="1"/>
          </p:cNvSpPr>
          <p:nvPr/>
        </p:nvSpPr>
        <p:spPr bwMode="auto">
          <a:xfrm>
            <a:off x="5948363" y="990600"/>
            <a:ext cx="2286000" cy="4800600"/>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endParaRPr lang="en-IN"/>
          </a:p>
        </p:txBody>
      </p:sp>
      <p:sp>
        <p:nvSpPr>
          <p:cNvPr id="27666" name="Rectangle 61"/>
          <p:cNvSpPr>
            <a:spLocks noChangeArrowheads="1"/>
          </p:cNvSpPr>
          <p:nvPr/>
        </p:nvSpPr>
        <p:spPr bwMode="auto">
          <a:xfrm>
            <a:off x="5948363" y="1943100"/>
            <a:ext cx="2286000" cy="533400"/>
          </a:xfrm>
          <a:prstGeom prst="rect">
            <a:avLst/>
          </a:prstGeom>
          <a:solidFill>
            <a:srgbClr val="FF00FF"/>
          </a:solidFill>
          <a:ln w="9525">
            <a:solidFill>
              <a:srgbClr val="FF00FF"/>
            </a:solidFill>
            <a:miter lim="800000"/>
            <a:headEnd/>
            <a:tailEnd/>
          </a:ln>
        </p:spPr>
        <p:txBody>
          <a:bodyPr wrap="none" anchor="ctr"/>
          <a:lstStyle/>
          <a:p>
            <a:pPr algn="ctr"/>
            <a:r>
              <a:rPr lang="en-US" b="1"/>
              <a:t>CODE (64k)</a:t>
            </a:r>
          </a:p>
        </p:txBody>
      </p:sp>
      <p:sp>
        <p:nvSpPr>
          <p:cNvPr id="27667" name="Rectangle 62"/>
          <p:cNvSpPr>
            <a:spLocks noChangeArrowheads="1"/>
          </p:cNvSpPr>
          <p:nvPr/>
        </p:nvSpPr>
        <p:spPr bwMode="auto">
          <a:xfrm>
            <a:off x="5948363" y="2743200"/>
            <a:ext cx="2286000" cy="533400"/>
          </a:xfrm>
          <a:prstGeom prst="rect">
            <a:avLst/>
          </a:prstGeom>
          <a:solidFill>
            <a:srgbClr val="FF0000"/>
          </a:solidFill>
          <a:ln w="9525">
            <a:solidFill>
              <a:srgbClr val="FF0000"/>
            </a:solidFill>
            <a:miter lim="800000"/>
            <a:headEnd/>
            <a:tailEnd/>
          </a:ln>
        </p:spPr>
        <p:txBody>
          <a:bodyPr wrap="none" anchor="ctr"/>
          <a:lstStyle/>
          <a:p>
            <a:pPr algn="ctr"/>
            <a:r>
              <a:rPr lang="en-US" b="1"/>
              <a:t>DATA (64K)</a:t>
            </a:r>
          </a:p>
        </p:txBody>
      </p:sp>
      <p:sp>
        <p:nvSpPr>
          <p:cNvPr id="27668" name="Rectangle 63"/>
          <p:cNvSpPr>
            <a:spLocks noChangeArrowheads="1"/>
          </p:cNvSpPr>
          <p:nvPr/>
        </p:nvSpPr>
        <p:spPr bwMode="auto">
          <a:xfrm>
            <a:off x="5943600" y="3581400"/>
            <a:ext cx="2286000" cy="533400"/>
          </a:xfrm>
          <a:prstGeom prst="rect">
            <a:avLst/>
          </a:prstGeom>
          <a:solidFill>
            <a:srgbClr val="008000"/>
          </a:solidFill>
          <a:ln w="9525">
            <a:solidFill>
              <a:srgbClr val="008000"/>
            </a:solidFill>
            <a:miter lim="800000"/>
            <a:headEnd/>
            <a:tailEnd/>
          </a:ln>
        </p:spPr>
        <p:txBody>
          <a:bodyPr wrap="none" anchor="ctr"/>
          <a:lstStyle/>
          <a:p>
            <a:pPr algn="ctr"/>
            <a:r>
              <a:rPr lang="en-US" b="1"/>
              <a:t>EXTRA (64K)</a:t>
            </a:r>
          </a:p>
        </p:txBody>
      </p:sp>
      <p:sp>
        <p:nvSpPr>
          <p:cNvPr id="27669" name="Rectangle 64"/>
          <p:cNvSpPr>
            <a:spLocks noChangeArrowheads="1"/>
          </p:cNvSpPr>
          <p:nvPr/>
        </p:nvSpPr>
        <p:spPr bwMode="auto">
          <a:xfrm>
            <a:off x="5948363" y="4429125"/>
            <a:ext cx="2286000" cy="533400"/>
          </a:xfrm>
          <a:prstGeom prst="rect">
            <a:avLst/>
          </a:prstGeom>
          <a:solidFill>
            <a:schemeClr val="folHlink"/>
          </a:solidFill>
          <a:ln w="9525">
            <a:solidFill>
              <a:schemeClr val="folHlink"/>
            </a:solidFill>
            <a:miter lim="800000"/>
            <a:headEnd/>
            <a:tailEnd/>
          </a:ln>
        </p:spPr>
        <p:txBody>
          <a:bodyPr wrap="none" anchor="ctr"/>
          <a:lstStyle/>
          <a:p>
            <a:pPr algn="ctr"/>
            <a:r>
              <a:rPr lang="en-US" b="1"/>
              <a:t>STACK (64K)</a:t>
            </a:r>
          </a:p>
        </p:txBody>
      </p:sp>
      <p:sp>
        <p:nvSpPr>
          <p:cNvPr id="27670" name="AutoShape 66"/>
          <p:cNvSpPr>
            <a:spLocks/>
          </p:cNvSpPr>
          <p:nvPr/>
        </p:nvSpPr>
        <p:spPr bwMode="auto">
          <a:xfrm>
            <a:off x="8391525" y="838200"/>
            <a:ext cx="304800" cy="4953000"/>
          </a:xfrm>
          <a:prstGeom prst="rightBrace">
            <a:avLst>
              <a:gd name="adj1" fmla="val 135417"/>
              <a:gd name="adj2" fmla="val 50000"/>
            </a:avLst>
          </a:prstGeom>
          <a:noFill/>
          <a:ln w="9525">
            <a:solidFill>
              <a:schemeClr val="tx1"/>
            </a:solidFill>
            <a:round/>
            <a:headEnd/>
            <a:tailEnd/>
          </a:ln>
        </p:spPr>
        <p:txBody>
          <a:bodyPr wrap="none" anchor="ctr"/>
          <a:lstStyle/>
          <a:p>
            <a:endParaRPr lang="en-IN"/>
          </a:p>
        </p:txBody>
      </p:sp>
      <p:sp>
        <p:nvSpPr>
          <p:cNvPr id="27671" name="Text Box 67"/>
          <p:cNvSpPr txBox="1">
            <a:spLocks noChangeArrowheads="1"/>
          </p:cNvSpPr>
          <p:nvPr/>
        </p:nvSpPr>
        <p:spPr bwMode="auto">
          <a:xfrm>
            <a:off x="8613775" y="2971800"/>
            <a:ext cx="458788" cy="641350"/>
          </a:xfrm>
          <a:prstGeom prst="rect">
            <a:avLst/>
          </a:prstGeom>
          <a:noFill/>
          <a:ln w="9525">
            <a:noFill/>
            <a:miter lim="800000"/>
            <a:headEnd/>
            <a:tailEnd/>
          </a:ln>
        </p:spPr>
        <p:txBody>
          <a:bodyPr vert="eaVert">
            <a:spAutoFit/>
          </a:bodyPr>
          <a:lstStyle/>
          <a:p>
            <a:pPr>
              <a:spcBef>
                <a:spcPct val="50000"/>
              </a:spcBef>
            </a:pPr>
            <a:r>
              <a:rPr lang="en-US" b="1"/>
              <a:t>1 MB</a:t>
            </a:r>
          </a:p>
        </p:txBody>
      </p:sp>
      <p:grpSp>
        <p:nvGrpSpPr>
          <p:cNvPr id="27672" name="Group 91"/>
          <p:cNvGrpSpPr>
            <a:grpSpLocks/>
          </p:cNvGrpSpPr>
          <p:nvPr/>
        </p:nvGrpSpPr>
        <p:grpSpPr bwMode="auto">
          <a:xfrm>
            <a:off x="3124200" y="2286000"/>
            <a:ext cx="3124200" cy="2514600"/>
            <a:chOff x="1968" y="1440"/>
            <a:chExt cx="1968" cy="1584"/>
          </a:xfrm>
        </p:grpSpPr>
        <p:sp>
          <p:nvSpPr>
            <p:cNvPr id="27685" name="Line 72"/>
            <p:cNvSpPr>
              <a:spLocks noChangeShapeType="1"/>
            </p:cNvSpPr>
            <p:nvPr/>
          </p:nvSpPr>
          <p:spPr bwMode="auto">
            <a:xfrm>
              <a:off x="1968" y="1776"/>
              <a:ext cx="1036" cy="0"/>
            </a:xfrm>
            <a:prstGeom prst="line">
              <a:avLst/>
            </a:prstGeom>
            <a:noFill/>
            <a:ln w="38100">
              <a:solidFill>
                <a:srgbClr val="993300"/>
              </a:solidFill>
              <a:round/>
              <a:headEnd type="triangle" w="med" len="med"/>
              <a:tailEnd/>
            </a:ln>
          </p:spPr>
          <p:txBody>
            <a:bodyPr/>
            <a:lstStyle/>
            <a:p>
              <a:endParaRPr lang="en-IN"/>
            </a:p>
          </p:txBody>
        </p:sp>
        <p:sp>
          <p:nvSpPr>
            <p:cNvPr id="27686" name="Line 73"/>
            <p:cNvSpPr>
              <a:spLocks noChangeShapeType="1"/>
            </p:cNvSpPr>
            <p:nvPr/>
          </p:nvSpPr>
          <p:spPr bwMode="auto">
            <a:xfrm flipV="1">
              <a:off x="3004" y="1440"/>
              <a:ext cx="0" cy="336"/>
            </a:xfrm>
            <a:prstGeom prst="line">
              <a:avLst/>
            </a:prstGeom>
            <a:noFill/>
            <a:ln w="38100">
              <a:solidFill>
                <a:srgbClr val="993300"/>
              </a:solidFill>
              <a:round/>
              <a:headEnd/>
              <a:tailEnd/>
            </a:ln>
          </p:spPr>
          <p:txBody>
            <a:bodyPr/>
            <a:lstStyle/>
            <a:p>
              <a:endParaRPr lang="en-IN"/>
            </a:p>
          </p:txBody>
        </p:sp>
        <p:sp>
          <p:nvSpPr>
            <p:cNvPr id="27687" name="Line 74"/>
            <p:cNvSpPr>
              <a:spLocks noChangeShapeType="1"/>
            </p:cNvSpPr>
            <p:nvPr/>
          </p:nvSpPr>
          <p:spPr bwMode="auto">
            <a:xfrm>
              <a:off x="3004" y="1440"/>
              <a:ext cx="932" cy="0"/>
            </a:xfrm>
            <a:prstGeom prst="line">
              <a:avLst/>
            </a:prstGeom>
            <a:noFill/>
            <a:ln w="38100">
              <a:solidFill>
                <a:srgbClr val="993300"/>
              </a:solidFill>
              <a:round/>
              <a:headEnd/>
              <a:tailEnd type="triangle" w="med" len="med"/>
            </a:ln>
          </p:spPr>
          <p:txBody>
            <a:bodyPr/>
            <a:lstStyle/>
            <a:p>
              <a:endParaRPr lang="en-IN"/>
            </a:p>
          </p:txBody>
        </p:sp>
        <p:sp>
          <p:nvSpPr>
            <p:cNvPr id="27688" name="Line 77"/>
            <p:cNvSpPr>
              <a:spLocks noChangeShapeType="1"/>
            </p:cNvSpPr>
            <p:nvPr/>
          </p:nvSpPr>
          <p:spPr bwMode="auto">
            <a:xfrm>
              <a:off x="1968" y="2100"/>
              <a:ext cx="1036" cy="0"/>
            </a:xfrm>
            <a:prstGeom prst="line">
              <a:avLst/>
            </a:prstGeom>
            <a:noFill/>
            <a:ln w="38100">
              <a:solidFill>
                <a:srgbClr val="993300"/>
              </a:solidFill>
              <a:round/>
              <a:headEnd type="triangle" w="med" len="med"/>
              <a:tailEnd/>
            </a:ln>
          </p:spPr>
          <p:txBody>
            <a:bodyPr/>
            <a:lstStyle/>
            <a:p>
              <a:endParaRPr lang="en-IN"/>
            </a:p>
          </p:txBody>
        </p:sp>
        <p:sp>
          <p:nvSpPr>
            <p:cNvPr id="27689" name="Line 78"/>
            <p:cNvSpPr>
              <a:spLocks noChangeShapeType="1"/>
            </p:cNvSpPr>
            <p:nvPr/>
          </p:nvSpPr>
          <p:spPr bwMode="auto">
            <a:xfrm flipV="1">
              <a:off x="3004" y="1968"/>
              <a:ext cx="0" cy="132"/>
            </a:xfrm>
            <a:prstGeom prst="line">
              <a:avLst/>
            </a:prstGeom>
            <a:noFill/>
            <a:ln w="38100">
              <a:solidFill>
                <a:srgbClr val="993300"/>
              </a:solidFill>
              <a:round/>
              <a:headEnd/>
              <a:tailEnd/>
            </a:ln>
          </p:spPr>
          <p:txBody>
            <a:bodyPr/>
            <a:lstStyle/>
            <a:p>
              <a:endParaRPr lang="en-IN"/>
            </a:p>
          </p:txBody>
        </p:sp>
        <p:sp>
          <p:nvSpPr>
            <p:cNvPr id="27690" name="Line 79"/>
            <p:cNvSpPr>
              <a:spLocks noChangeShapeType="1"/>
            </p:cNvSpPr>
            <p:nvPr/>
          </p:nvSpPr>
          <p:spPr bwMode="auto">
            <a:xfrm>
              <a:off x="3004" y="1968"/>
              <a:ext cx="932" cy="0"/>
            </a:xfrm>
            <a:prstGeom prst="line">
              <a:avLst/>
            </a:prstGeom>
            <a:noFill/>
            <a:ln w="38100">
              <a:solidFill>
                <a:srgbClr val="993300"/>
              </a:solidFill>
              <a:round/>
              <a:headEnd/>
              <a:tailEnd type="triangle" w="med" len="med"/>
            </a:ln>
          </p:spPr>
          <p:txBody>
            <a:bodyPr/>
            <a:lstStyle/>
            <a:p>
              <a:endParaRPr lang="en-IN"/>
            </a:p>
          </p:txBody>
        </p:sp>
        <p:sp>
          <p:nvSpPr>
            <p:cNvPr id="27691" name="Line 81"/>
            <p:cNvSpPr>
              <a:spLocks noChangeShapeType="1"/>
            </p:cNvSpPr>
            <p:nvPr/>
          </p:nvSpPr>
          <p:spPr bwMode="auto">
            <a:xfrm rot="10800000">
              <a:off x="2923" y="2400"/>
              <a:ext cx="1011" cy="0"/>
            </a:xfrm>
            <a:prstGeom prst="line">
              <a:avLst/>
            </a:prstGeom>
            <a:noFill/>
            <a:ln w="38100">
              <a:solidFill>
                <a:srgbClr val="993300"/>
              </a:solidFill>
              <a:round/>
              <a:headEnd type="triangle" w="med" len="med"/>
              <a:tailEnd/>
            </a:ln>
          </p:spPr>
          <p:txBody>
            <a:bodyPr/>
            <a:lstStyle/>
            <a:p>
              <a:endParaRPr lang="en-IN"/>
            </a:p>
          </p:txBody>
        </p:sp>
        <p:sp>
          <p:nvSpPr>
            <p:cNvPr id="27692" name="Line 82"/>
            <p:cNvSpPr>
              <a:spLocks noChangeShapeType="1"/>
            </p:cNvSpPr>
            <p:nvPr/>
          </p:nvSpPr>
          <p:spPr bwMode="auto">
            <a:xfrm rot="10800000" flipV="1">
              <a:off x="2924" y="2400"/>
              <a:ext cx="0" cy="144"/>
            </a:xfrm>
            <a:prstGeom prst="line">
              <a:avLst/>
            </a:prstGeom>
            <a:noFill/>
            <a:ln w="38100">
              <a:solidFill>
                <a:srgbClr val="993300"/>
              </a:solidFill>
              <a:round/>
              <a:headEnd/>
              <a:tailEnd/>
            </a:ln>
          </p:spPr>
          <p:txBody>
            <a:bodyPr/>
            <a:lstStyle/>
            <a:p>
              <a:endParaRPr lang="en-IN"/>
            </a:p>
          </p:txBody>
        </p:sp>
        <p:sp>
          <p:nvSpPr>
            <p:cNvPr id="27693" name="Line 83"/>
            <p:cNvSpPr>
              <a:spLocks noChangeShapeType="1"/>
            </p:cNvSpPr>
            <p:nvPr/>
          </p:nvSpPr>
          <p:spPr bwMode="auto">
            <a:xfrm rot="10800000">
              <a:off x="2014" y="2544"/>
              <a:ext cx="909" cy="0"/>
            </a:xfrm>
            <a:prstGeom prst="line">
              <a:avLst/>
            </a:prstGeom>
            <a:noFill/>
            <a:ln w="38100">
              <a:solidFill>
                <a:srgbClr val="993300"/>
              </a:solidFill>
              <a:round/>
              <a:headEnd/>
              <a:tailEnd type="triangle" w="med" len="med"/>
            </a:ln>
          </p:spPr>
          <p:txBody>
            <a:bodyPr/>
            <a:lstStyle/>
            <a:p>
              <a:endParaRPr lang="en-IN"/>
            </a:p>
          </p:txBody>
        </p:sp>
        <p:sp>
          <p:nvSpPr>
            <p:cNvPr id="27694" name="Line 88"/>
            <p:cNvSpPr>
              <a:spLocks noChangeShapeType="1"/>
            </p:cNvSpPr>
            <p:nvPr/>
          </p:nvSpPr>
          <p:spPr bwMode="auto">
            <a:xfrm>
              <a:off x="2016" y="2880"/>
              <a:ext cx="960" cy="0"/>
            </a:xfrm>
            <a:prstGeom prst="line">
              <a:avLst/>
            </a:prstGeom>
            <a:noFill/>
            <a:ln w="38100">
              <a:solidFill>
                <a:srgbClr val="993300"/>
              </a:solidFill>
              <a:round/>
              <a:headEnd type="triangle" w="med" len="med"/>
              <a:tailEnd/>
            </a:ln>
          </p:spPr>
          <p:txBody>
            <a:bodyPr/>
            <a:lstStyle/>
            <a:p>
              <a:endParaRPr lang="en-IN"/>
            </a:p>
          </p:txBody>
        </p:sp>
        <p:sp>
          <p:nvSpPr>
            <p:cNvPr id="27695" name="Line 89"/>
            <p:cNvSpPr>
              <a:spLocks noChangeShapeType="1"/>
            </p:cNvSpPr>
            <p:nvPr/>
          </p:nvSpPr>
          <p:spPr bwMode="auto">
            <a:xfrm>
              <a:off x="2976" y="2880"/>
              <a:ext cx="0" cy="144"/>
            </a:xfrm>
            <a:prstGeom prst="line">
              <a:avLst/>
            </a:prstGeom>
            <a:noFill/>
            <a:ln w="38100">
              <a:solidFill>
                <a:srgbClr val="993300"/>
              </a:solidFill>
              <a:round/>
              <a:headEnd/>
              <a:tailEnd/>
            </a:ln>
          </p:spPr>
          <p:txBody>
            <a:bodyPr/>
            <a:lstStyle/>
            <a:p>
              <a:endParaRPr lang="en-IN"/>
            </a:p>
          </p:txBody>
        </p:sp>
        <p:sp>
          <p:nvSpPr>
            <p:cNvPr id="27696" name="Line 90"/>
            <p:cNvSpPr>
              <a:spLocks noChangeShapeType="1"/>
            </p:cNvSpPr>
            <p:nvPr/>
          </p:nvSpPr>
          <p:spPr bwMode="auto">
            <a:xfrm>
              <a:off x="2976" y="3024"/>
              <a:ext cx="864" cy="0"/>
            </a:xfrm>
            <a:prstGeom prst="line">
              <a:avLst/>
            </a:prstGeom>
            <a:noFill/>
            <a:ln w="38100">
              <a:solidFill>
                <a:srgbClr val="993300"/>
              </a:solidFill>
              <a:round/>
              <a:headEnd/>
              <a:tailEnd type="triangle" w="med" len="med"/>
            </a:ln>
          </p:spPr>
          <p:txBody>
            <a:bodyPr/>
            <a:lstStyle/>
            <a:p>
              <a:endParaRPr lang="en-IN"/>
            </a:p>
          </p:txBody>
        </p:sp>
      </p:grpSp>
      <p:grpSp>
        <p:nvGrpSpPr>
          <p:cNvPr id="27673" name="Group 103"/>
          <p:cNvGrpSpPr>
            <a:grpSpLocks/>
          </p:cNvGrpSpPr>
          <p:nvPr/>
        </p:nvGrpSpPr>
        <p:grpSpPr bwMode="auto">
          <a:xfrm>
            <a:off x="5086350" y="838200"/>
            <a:ext cx="1047750" cy="4313238"/>
            <a:chOff x="3204" y="528"/>
            <a:chExt cx="660" cy="2717"/>
          </a:xfrm>
        </p:grpSpPr>
        <p:sp>
          <p:nvSpPr>
            <p:cNvPr id="27676" name="Text Box 94"/>
            <p:cNvSpPr txBox="1">
              <a:spLocks noChangeArrowheads="1"/>
            </p:cNvSpPr>
            <p:nvPr/>
          </p:nvSpPr>
          <p:spPr bwMode="auto">
            <a:xfrm>
              <a:off x="3264" y="528"/>
              <a:ext cx="528" cy="231"/>
            </a:xfrm>
            <a:prstGeom prst="rect">
              <a:avLst/>
            </a:prstGeom>
            <a:noFill/>
            <a:ln w="9525">
              <a:noFill/>
              <a:miter lim="800000"/>
              <a:headEnd/>
              <a:tailEnd/>
            </a:ln>
          </p:spPr>
          <p:txBody>
            <a:bodyPr>
              <a:spAutoFit/>
            </a:bodyPr>
            <a:lstStyle/>
            <a:p>
              <a:pPr>
                <a:spcBef>
                  <a:spcPct val="50000"/>
                </a:spcBef>
              </a:pPr>
              <a:r>
                <a:rPr lang="en-US" b="1"/>
                <a:t>00000</a:t>
              </a:r>
            </a:p>
          </p:txBody>
        </p:sp>
        <p:sp>
          <p:nvSpPr>
            <p:cNvPr id="27677" name="Text Box 95"/>
            <p:cNvSpPr txBox="1">
              <a:spLocks noChangeArrowheads="1"/>
            </p:cNvSpPr>
            <p:nvPr/>
          </p:nvSpPr>
          <p:spPr bwMode="auto">
            <a:xfrm>
              <a:off x="3216" y="1122"/>
              <a:ext cx="624" cy="231"/>
            </a:xfrm>
            <a:prstGeom prst="rect">
              <a:avLst/>
            </a:prstGeom>
            <a:noFill/>
            <a:ln w="9525">
              <a:noFill/>
              <a:miter lim="800000"/>
              <a:headEnd/>
              <a:tailEnd/>
            </a:ln>
          </p:spPr>
          <p:txBody>
            <a:bodyPr>
              <a:spAutoFit/>
            </a:bodyPr>
            <a:lstStyle/>
            <a:p>
              <a:pPr>
                <a:spcBef>
                  <a:spcPct val="50000"/>
                </a:spcBef>
              </a:pPr>
              <a:r>
                <a:rPr lang="en-US" b="1"/>
                <a:t>34BA0</a:t>
              </a:r>
            </a:p>
          </p:txBody>
        </p:sp>
        <p:sp>
          <p:nvSpPr>
            <p:cNvPr id="27678" name="Text Box 96"/>
            <p:cNvSpPr txBox="1">
              <a:spLocks noChangeArrowheads="1"/>
            </p:cNvSpPr>
            <p:nvPr/>
          </p:nvSpPr>
          <p:spPr bwMode="auto">
            <a:xfrm>
              <a:off x="3222" y="1431"/>
              <a:ext cx="624" cy="231"/>
            </a:xfrm>
            <a:prstGeom prst="rect">
              <a:avLst/>
            </a:prstGeom>
            <a:noFill/>
            <a:ln w="9525">
              <a:noFill/>
              <a:miter lim="800000"/>
              <a:headEnd/>
              <a:tailEnd/>
            </a:ln>
          </p:spPr>
          <p:txBody>
            <a:bodyPr>
              <a:spAutoFit/>
            </a:bodyPr>
            <a:lstStyle/>
            <a:p>
              <a:pPr>
                <a:spcBef>
                  <a:spcPct val="50000"/>
                </a:spcBef>
              </a:pPr>
              <a:r>
                <a:rPr lang="en-US" b="1"/>
                <a:t>44B9F</a:t>
              </a:r>
            </a:p>
          </p:txBody>
        </p:sp>
        <p:sp>
          <p:nvSpPr>
            <p:cNvPr id="27679" name="Text Box 97"/>
            <p:cNvSpPr txBox="1">
              <a:spLocks noChangeArrowheads="1"/>
            </p:cNvSpPr>
            <p:nvPr/>
          </p:nvSpPr>
          <p:spPr bwMode="auto">
            <a:xfrm>
              <a:off x="3222" y="1650"/>
              <a:ext cx="624" cy="231"/>
            </a:xfrm>
            <a:prstGeom prst="rect">
              <a:avLst/>
            </a:prstGeom>
            <a:noFill/>
            <a:ln w="9525">
              <a:noFill/>
              <a:miter lim="800000"/>
              <a:headEnd/>
              <a:tailEnd/>
            </a:ln>
          </p:spPr>
          <p:txBody>
            <a:bodyPr>
              <a:spAutoFit/>
            </a:bodyPr>
            <a:lstStyle/>
            <a:p>
              <a:pPr>
                <a:spcBef>
                  <a:spcPct val="50000"/>
                </a:spcBef>
              </a:pPr>
              <a:r>
                <a:rPr lang="en-US" b="1"/>
                <a:t>44EB0</a:t>
              </a:r>
            </a:p>
          </p:txBody>
        </p:sp>
        <p:sp>
          <p:nvSpPr>
            <p:cNvPr id="27680" name="Text Box 98"/>
            <p:cNvSpPr txBox="1">
              <a:spLocks noChangeArrowheads="1"/>
            </p:cNvSpPr>
            <p:nvPr/>
          </p:nvSpPr>
          <p:spPr bwMode="auto">
            <a:xfrm>
              <a:off x="3204" y="1956"/>
              <a:ext cx="624" cy="231"/>
            </a:xfrm>
            <a:prstGeom prst="rect">
              <a:avLst/>
            </a:prstGeom>
            <a:noFill/>
            <a:ln w="9525">
              <a:noFill/>
              <a:miter lim="800000"/>
              <a:headEnd/>
              <a:tailEnd/>
            </a:ln>
          </p:spPr>
          <p:txBody>
            <a:bodyPr>
              <a:spAutoFit/>
            </a:bodyPr>
            <a:lstStyle/>
            <a:p>
              <a:pPr>
                <a:spcBef>
                  <a:spcPct val="50000"/>
                </a:spcBef>
              </a:pPr>
              <a:r>
                <a:rPr lang="en-US" b="1"/>
                <a:t>54EAF</a:t>
              </a:r>
            </a:p>
          </p:txBody>
        </p:sp>
        <p:sp>
          <p:nvSpPr>
            <p:cNvPr id="27681" name="Text Box 99"/>
            <p:cNvSpPr txBox="1">
              <a:spLocks noChangeArrowheads="1"/>
            </p:cNvSpPr>
            <p:nvPr/>
          </p:nvSpPr>
          <p:spPr bwMode="auto">
            <a:xfrm>
              <a:off x="3213" y="2169"/>
              <a:ext cx="624" cy="231"/>
            </a:xfrm>
            <a:prstGeom prst="rect">
              <a:avLst/>
            </a:prstGeom>
            <a:noFill/>
            <a:ln w="9525">
              <a:noFill/>
              <a:miter lim="800000"/>
              <a:headEnd/>
              <a:tailEnd/>
            </a:ln>
          </p:spPr>
          <p:txBody>
            <a:bodyPr>
              <a:spAutoFit/>
            </a:bodyPr>
            <a:lstStyle/>
            <a:p>
              <a:pPr>
                <a:spcBef>
                  <a:spcPct val="50000"/>
                </a:spcBef>
              </a:pPr>
              <a:r>
                <a:rPr lang="en-US" b="1"/>
                <a:t>54EB0</a:t>
              </a:r>
            </a:p>
          </p:txBody>
        </p:sp>
        <p:sp>
          <p:nvSpPr>
            <p:cNvPr id="27682" name="Text Box 100"/>
            <p:cNvSpPr txBox="1">
              <a:spLocks noChangeArrowheads="1"/>
            </p:cNvSpPr>
            <p:nvPr/>
          </p:nvSpPr>
          <p:spPr bwMode="auto">
            <a:xfrm>
              <a:off x="3204" y="2484"/>
              <a:ext cx="624" cy="231"/>
            </a:xfrm>
            <a:prstGeom prst="rect">
              <a:avLst/>
            </a:prstGeom>
            <a:noFill/>
            <a:ln w="9525">
              <a:noFill/>
              <a:miter lim="800000"/>
              <a:headEnd/>
              <a:tailEnd/>
            </a:ln>
          </p:spPr>
          <p:txBody>
            <a:bodyPr>
              <a:spAutoFit/>
            </a:bodyPr>
            <a:lstStyle/>
            <a:p>
              <a:pPr>
                <a:spcBef>
                  <a:spcPct val="50000"/>
                </a:spcBef>
              </a:pPr>
              <a:r>
                <a:rPr lang="en-US" b="1"/>
                <a:t>64EAF</a:t>
              </a:r>
            </a:p>
          </p:txBody>
        </p:sp>
        <p:sp>
          <p:nvSpPr>
            <p:cNvPr id="27683" name="Text Box 101"/>
            <p:cNvSpPr txBox="1">
              <a:spLocks noChangeArrowheads="1"/>
            </p:cNvSpPr>
            <p:nvPr/>
          </p:nvSpPr>
          <p:spPr bwMode="auto">
            <a:xfrm>
              <a:off x="3240" y="2706"/>
              <a:ext cx="624" cy="231"/>
            </a:xfrm>
            <a:prstGeom prst="rect">
              <a:avLst/>
            </a:prstGeom>
            <a:noFill/>
            <a:ln w="9525">
              <a:noFill/>
              <a:miter lim="800000"/>
              <a:headEnd/>
              <a:tailEnd/>
            </a:ln>
          </p:spPr>
          <p:txBody>
            <a:bodyPr>
              <a:spAutoFit/>
            </a:bodyPr>
            <a:lstStyle/>
            <a:p>
              <a:pPr>
                <a:spcBef>
                  <a:spcPct val="50000"/>
                </a:spcBef>
              </a:pPr>
              <a:r>
                <a:rPr lang="en-US" b="1"/>
                <a:t>695E0</a:t>
              </a:r>
            </a:p>
          </p:txBody>
        </p:sp>
        <p:sp>
          <p:nvSpPr>
            <p:cNvPr id="27684" name="Text Box 102"/>
            <p:cNvSpPr txBox="1">
              <a:spLocks noChangeArrowheads="1"/>
            </p:cNvSpPr>
            <p:nvPr/>
          </p:nvSpPr>
          <p:spPr bwMode="auto">
            <a:xfrm>
              <a:off x="3216" y="3012"/>
              <a:ext cx="576" cy="233"/>
            </a:xfrm>
            <a:prstGeom prst="rect">
              <a:avLst/>
            </a:prstGeom>
            <a:noFill/>
            <a:ln w="9525">
              <a:noFill/>
              <a:miter lim="800000"/>
              <a:headEnd/>
              <a:tailEnd/>
            </a:ln>
          </p:spPr>
          <p:txBody>
            <a:bodyPr wrap="square">
              <a:spAutoFit/>
            </a:bodyPr>
            <a:lstStyle/>
            <a:p>
              <a:pPr>
                <a:spcBef>
                  <a:spcPct val="50000"/>
                </a:spcBef>
              </a:pPr>
              <a:r>
                <a:rPr lang="en-US" b="1" dirty="0" smtClean="0"/>
                <a:t>795DF</a:t>
              </a:r>
              <a:endParaRPr lang="en-US" b="1" dirty="0"/>
            </a:p>
          </p:txBody>
        </p:sp>
      </p:grpSp>
      <p:sp>
        <p:nvSpPr>
          <p:cNvPr id="27674" name="AutoShape 106"/>
          <p:cNvSpPr>
            <a:spLocks noChangeArrowheads="1"/>
          </p:cNvSpPr>
          <p:nvPr/>
        </p:nvSpPr>
        <p:spPr bwMode="auto">
          <a:xfrm rot="10800000">
            <a:off x="781050" y="5643563"/>
            <a:ext cx="4572000" cy="1143000"/>
          </a:xfrm>
          <a:prstGeom prst="wedgeRoundRectCallout">
            <a:avLst>
              <a:gd name="adj1" fmla="val 43745"/>
              <a:gd name="adj2" fmla="val 117361"/>
              <a:gd name="adj3" fmla="val 16667"/>
            </a:avLst>
          </a:prstGeom>
          <a:solidFill>
            <a:schemeClr val="accent1"/>
          </a:solidFill>
          <a:ln w="9525">
            <a:solidFill>
              <a:schemeClr val="tx1"/>
            </a:solidFill>
            <a:miter lim="800000"/>
            <a:headEnd/>
            <a:tailEnd/>
          </a:ln>
        </p:spPr>
        <p:txBody>
          <a:bodyPr rot="10800000"/>
          <a:lstStyle/>
          <a:p>
            <a:r>
              <a:rPr lang="en-US" sz="2000" b="1"/>
              <a:t>Each segment register store the upper 16 bit of the starting address of the segments</a:t>
            </a:r>
          </a:p>
        </p:txBody>
      </p:sp>
      <p:sp>
        <p:nvSpPr>
          <p:cNvPr id="27675" name="Text Box 107"/>
          <p:cNvSpPr txBox="1">
            <a:spLocks noChangeArrowheads="1"/>
          </p:cNvSpPr>
          <p:nvPr/>
        </p:nvSpPr>
        <p:spPr bwMode="auto">
          <a:xfrm>
            <a:off x="6357938" y="309563"/>
            <a:ext cx="2133600" cy="519112"/>
          </a:xfrm>
          <a:prstGeom prst="rect">
            <a:avLst/>
          </a:prstGeom>
          <a:noFill/>
          <a:ln w="9525">
            <a:noFill/>
            <a:miter lim="800000"/>
            <a:headEnd/>
            <a:tailEnd/>
          </a:ln>
        </p:spPr>
        <p:txBody>
          <a:bodyPr>
            <a:spAutoFit/>
          </a:bodyPr>
          <a:lstStyle/>
          <a:p>
            <a:pPr>
              <a:spcBef>
                <a:spcPct val="50000"/>
              </a:spcBef>
            </a:pPr>
            <a:r>
              <a:rPr lang="en-US" sz="2800" b="1">
                <a:solidFill>
                  <a:srgbClr val="5752B8"/>
                </a:solidFill>
              </a:rPr>
              <a:t>MEMORY</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211138" y="138113"/>
            <a:ext cx="8221662" cy="547687"/>
          </a:xfrm>
          <a:effectLst>
            <a:outerShdw dist="35921" dir="2700000" algn="ctr" rotWithShape="0">
              <a:schemeClr val="bg2"/>
            </a:outerShdw>
          </a:effectLst>
        </p:spPr>
        <p:txBody>
          <a:bodyPr/>
          <a:lstStyle/>
          <a:p>
            <a:pPr>
              <a:defRPr/>
            </a:pPr>
            <a:r>
              <a:rPr lang="en-US" sz="2800" b="1">
                <a:solidFill>
                  <a:srgbClr val="FF0066"/>
                </a:solidFill>
              </a:rPr>
              <a:t>Instruction pointer &amp; summing block</a:t>
            </a:r>
          </a:p>
        </p:txBody>
      </p:sp>
      <p:sp>
        <p:nvSpPr>
          <p:cNvPr id="28675" name="Rectangle 3"/>
          <p:cNvSpPr>
            <a:spLocks noGrp="1" noChangeArrowheads="1"/>
          </p:cNvSpPr>
          <p:nvPr>
            <p:ph idx="1"/>
          </p:nvPr>
        </p:nvSpPr>
        <p:spPr>
          <a:xfrm>
            <a:off x="152400" y="838200"/>
            <a:ext cx="8839200" cy="5791200"/>
          </a:xfrm>
        </p:spPr>
        <p:txBody>
          <a:bodyPr/>
          <a:lstStyle/>
          <a:p>
            <a:pPr>
              <a:lnSpc>
                <a:spcPct val="90000"/>
              </a:lnSpc>
            </a:pPr>
            <a:r>
              <a:rPr lang="en-US" b="1" smtClean="0"/>
              <a:t>The instruction pointer register contains a 16-bit offset address of instruction that is to be executed next. </a:t>
            </a:r>
          </a:p>
          <a:p>
            <a:pPr>
              <a:lnSpc>
                <a:spcPct val="90000"/>
              </a:lnSpc>
            </a:pPr>
            <a:endParaRPr lang="en-US" sz="700" b="1" smtClean="0"/>
          </a:p>
          <a:p>
            <a:pPr>
              <a:lnSpc>
                <a:spcPct val="90000"/>
              </a:lnSpc>
            </a:pPr>
            <a:r>
              <a:rPr lang="en-US" b="1" smtClean="0"/>
              <a:t>The IP always references the Code segment register (CS).</a:t>
            </a:r>
          </a:p>
          <a:p>
            <a:pPr>
              <a:lnSpc>
                <a:spcPct val="90000"/>
              </a:lnSpc>
            </a:pPr>
            <a:endParaRPr lang="en-US" sz="700" b="1" smtClean="0"/>
          </a:p>
          <a:p>
            <a:pPr>
              <a:lnSpc>
                <a:spcPct val="90000"/>
              </a:lnSpc>
            </a:pPr>
            <a:r>
              <a:rPr lang="en-US" b="1" smtClean="0"/>
              <a:t>The value contained in the instruction pointer is called as an </a:t>
            </a:r>
            <a:r>
              <a:rPr lang="en-US" b="1" smtClean="0">
                <a:solidFill>
                  <a:srgbClr val="FF0066"/>
                </a:solidFill>
              </a:rPr>
              <a:t>offset</a:t>
            </a:r>
            <a:r>
              <a:rPr lang="en-US" b="1" smtClean="0"/>
              <a:t> because this value must be added to the base address of the </a:t>
            </a:r>
            <a:r>
              <a:rPr lang="en-US" b="1" smtClean="0">
                <a:solidFill>
                  <a:srgbClr val="5752B8"/>
                </a:solidFill>
              </a:rPr>
              <a:t>code segment</a:t>
            </a:r>
            <a:r>
              <a:rPr lang="en-US" b="1" smtClean="0"/>
              <a:t>, which is available in the CS register to find the </a:t>
            </a:r>
            <a:r>
              <a:rPr lang="en-US" b="1" smtClean="0">
                <a:solidFill>
                  <a:srgbClr val="CC0099"/>
                </a:solidFill>
              </a:rPr>
              <a:t>20-bit physical address</a:t>
            </a:r>
            <a:r>
              <a:rPr lang="en-US" b="1" smtClean="0"/>
              <a:t>. </a:t>
            </a:r>
          </a:p>
          <a:p>
            <a:pPr>
              <a:lnSpc>
                <a:spcPct val="90000"/>
              </a:lnSpc>
            </a:pPr>
            <a:endParaRPr lang="en-US" sz="700" b="1" smtClean="0"/>
          </a:p>
          <a:p>
            <a:pPr>
              <a:lnSpc>
                <a:spcPct val="90000"/>
              </a:lnSpc>
            </a:pPr>
            <a:r>
              <a:rPr lang="en-US" b="1" smtClean="0"/>
              <a:t>The value of the instruction pointer is incremented after executing every instruction.</a:t>
            </a:r>
          </a:p>
          <a:p>
            <a:pPr>
              <a:lnSpc>
                <a:spcPct val="90000"/>
              </a:lnSpc>
            </a:pPr>
            <a:endParaRPr lang="en-US" sz="600" b="1" smtClean="0"/>
          </a:p>
          <a:p>
            <a:pPr>
              <a:lnSpc>
                <a:spcPct val="90000"/>
              </a:lnSpc>
            </a:pPr>
            <a:r>
              <a:rPr lang="en-US" b="1" smtClean="0"/>
              <a:t>To form a 20bit address of the next instruction, the 16 bit address of the IP is added (by the address summing block) to the address contained in the CS , which has been shifted four bits to the left.</a:t>
            </a:r>
          </a:p>
        </p:txBody>
      </p:sp>
      <p:sp>
        <p:nvSpPr>
          <p:cNvPr id="28676" name="Slide Number Placeholder 5"/>
          <p:cNvSpPr>
            <a:spLocks noGrp="1"/>
          </p:cNvSpPr>
          <p:nvPr>
            <p:ph type="sldNum" sz="quarter" idx="12"/>
          </p:nvPr>
        </p:nvSpPr>
        <p:spPr>
          <a:noFill/>
        </p:spPr>
        <p:txBody>
          <a:bodyPr/>
          <a:lstStyle/>
          <a:p>
            <a:fld id="{BB6C66A6-B0A6-443D-98A0-5745E179D7A6}" type="slidenum">
              <a:rPr lang="en-US"/>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p:cNvSpPr>
            <a:spLocks noGrp="1"/>
          </p:cNvSpPr>
          <p:nvPr>
            <p:ph type="sldNum" sz="quarter" idx="12"/>
          </p:nvPr>
        </p:nvSpPr>
        <p:spPr>
          <a:noFill/>
        </p:spPr>
        <p:txBody>
          <a:bodyPr/>
          <a:lstStyle/>
          <a:p>
            <a:fld id="{CA0FBC11-6430-45EE-8AE2-2CD67ACA1777}" type="slidenum">
              <a:rPr lang="en-US"/>
              <a:pPr/>
              <a:t>26</a:t>
            </a:fld>
            <a:endParaRPr lang="en-US"/>
          </a:p>
        </p:txBody>
      </p:sp>
      <p:pic>
        <p:nvPicPr>
          <p:cNvPr id="29699" name="Picture 4"/>
          <p:cNvPicPr>
            <a:picLocks noChangeAspect="1" noChangeArrowheads="1"/>
          </p:cNvPicPr>
          <p:nvPr/>
        </p:nvPicPr>
        <p:blipFill>
          <a:blip r:embed="rId2" cstate="print"/>
          <a:srcRect/>
          <a:stretch>
            <a:fillRect/>
          </a:stretch>
        </p:blipFill>
        <p:spPr bwMode="auto">
          <a:xfrm>
            <a:off x="1295400" y="990600"/>
            <a:ext cx="6248400" cy="4706938"/>
          </a:xfrm>
          <a:prstGeom prst="rect">
            <a:avLst/>
          </a:prstGeom>
          <a:solidFill>
            <a:srgbClr val="00FFFF"/>
          </a:solid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idx="1"/>
          </p:nvPr>
        </p:nvSpPr>
        <p:spPr>
          <a:xfrm>
            <a:off x="228600" y="152400"/>
            <a:ext cx="8686800" cy="6324600"/>
          </a:xfrm>
        </p:spPr>
        <p:txBody>
          <a:bodyPr/>
          <a:lstStyle/>
          <a:p>
            <a:r>
              <a:rPr lang="en-US" b="1" smtClean="0"/>
              <a:t>The following examples shows the CS:IP scheme of address formation:</a:t>
            </a:r>
          </a:p>
        </p:txBody>
      </p:sp>
      <p:sp>
        <p:nvSpPr>
          <p:cNvPr id="30723" name="Slide Number Placeholder 5"/>
          <p:cNvSpPr>
            <a:spLocks noGrp="1"/>
          </p:cNvSpPr>
          <p:nvPr>
            <p:ph type="sldNum" sz="quarter" idx="12"/>
          </p:nvPr>
        </p:nvSpPr>
        <p:spPr>
          <a:noFill/>
        </p:spPr>
        <p:txBody>
          <a:bodyPr/>
          <a:lstStyle/>
          <a:p>
            <a:fld id="{17A9D8BD-83B6-429F-A58F-F8355B5144D5}" type="slidenum">
              <a:rPr lang="en-US"/>
              <a:pPr/>
              <a:t>27</a:t>
            </a:fld>
            <a:endParaRPr lang="en-US"/>
          </a:p>
        </p:txBody>
      </p:sp>
      <p:sp>
        <p:nvSpPr>
          <p:cNvPr id="30724" name="Rectangle 8"/>
          <p:cNvSpPr>
            <a:spLocks noChangeArrowheads="1"/>
          </p:cNvSpPr>
          <p:nvPr/>
        </p:nvSpPr>
        <p:spPr bwMode="auto">
          <a:xfrm>
            <a:off x="152400" y="2438400"/>
            <a:ext cx="3657600" cy="1143000"/>
          </a:xfrm>
          <a:prstGeom prst="rect">
            <a:avLst/>
          </a:prstGeom>
          <a:solidFill>
            <a:schemeClr val="bg1"/>
          </a:solidFill>
          <a:ln w="28575">
            <a:solidFill>
              <a:schemeClr val="tx1"/>
            </a:solidFill>
            <a:miter lim="800000"/>
            <a:headEnd/>
            <a:tailEnd/>
          </a:ln>
        </p:spPr>
        <p:txBody>
          <a:bodyPr wrap="none" anchor="ctr"/>
          <a:lstStyle/>
          <a:p>
            <a:pPr algn="ctr"/>
            <a:r>
              <a:rPr lang="en-US" sz="1600" b="1"/>
              <a:t>Inserting a hexadecimal 0H (0000B)</a:t>
            </a:r>
          </a:p>
          <a:p>
            <a:pPr algn="ctr"/>
            <a:endParaRPr lang="en-US" sz="1000" b="1"/>
          </a:p>
          <a:p>
            <a:pPr algn="ctr"/>
            <a:r>
              <a:rPr lang="en-US" sz="1600" b="1"/>
              <a:t> with the CSR or shifting the CSR</a:t>
            </a:r>
          </a:p>
          <a:p>
            <a:pPr algn="ctr"/>
            <a:endParaRPr lang="en-US" sz="800" b="1"/>
          </a:p>
          <a:p>
            <a:pPr algn="ctr"/>
            <a:r>
              <a:rPr lang="en-US" sz="1600" b="1"/>
              <a:t>four binary digits left</a:t>
            </a:r>
          </a:p>
        </p:txBody>
      </p:sp>
      <p:grpSp>
        <p:nvGrpSpPr>
          <p:cNvPr id="30725" name="Group 23"/>
          <p:cNvGrpSpPr>
            <a:grpSpLocks/>
          </p:cNvGrpSpPr>
          <p:nvPr/>
        </p:nvGrpSpPr>
        <p:grpSpPr bwMode="auto">
          <a:xfrm>
            <a:off x="304800" y="1371600"/>
            <a:ext cx="8382000" cy="4573588"/>
            <a:chOff x="192" y="864"/>
            <a:chExt cx="5280" cy="2881"/>
          </a:xfrm>
        </p:grpSpPr>
        <p:sp>
          <p:nvSpPr>
            <p:cNvPr id="30726" name="Rectangle 15"/>
            <p:cNvSpPr>
              <a:spLocks noChangeArrowheads="1"/>
            </p:cNvSpPr>
            <p:nvPr/>
          </p:nvSpPr>
          <p:spPr bwMode="auto">
            <a:xfrm>
              <a:off x="192" y="2544"/>
              <a:ext cx="2592" cy="1152"/>
            </a:xfrm>
            <a:prstGeom prst="rect">
              <a:avLst/>
            </a:prstGeom>
            <a:solidFill>
              <a:schemeClr val="bg1"/>
            </a:solidFill>
            <a:ln w="9525">
              <a:solidFill>
                <a:schemeClr val="bg1"/>
              </a:solidFill>
              <a:miter lim="800000"/>
              <a:headEnd/>
              <a:tailEnd/>
            </a:ln>
          </p:spPr>
          <p:txBody>
            <a:bodyPr wrap="none" anchor="ctr"/>
            <a:lstStyle/>
            <a:p>
              <a:pPr algn="ctr"/>
              <a:r>
                <a:rPr lang="en-US" sz="2800" b="1"/>
                <a:t>3 4 B A </a:t>
              </a:r>
              <a:r>
                <a:rPr lang="en-US" sz="2800" b="1">
                  <a:solidFill>
                    <a:srgbClr val="FF0066"/>
                  </a:solidFill>
                </a:rPr>
                <a:t>0</a:t>
              </a:r>
              <a:r>
                <a:rPr lang="en-US" sz="2800" b="1"/>
                <a:t> ( C S ) +</a:t>
              </a:r>
            </a:p>
            <a:p>
              <a:pPr algn="ctr"/>
              <a:r>
                <a:rPr lang="en-US" sz="2800" b="1"/>
                <a:t>8 A B 4 ( I P )</a:t>
              </a:r>
            </a:p>
            <a:p>
              <a:pPr algn="ctr"/>
              <a:endParaRPr lang="en-US" sz="1000" b="1"/>
            </a:p>
            <a:p>
              <a:pPr algn="ctr"/>
              <a:r>
                <a:rPr lang="en-US" sz="2800" b="1"/>
                <a:t>  3 D 6 5  4 </a:t>
              </a:r>
              <a:r>
                <a:rPr lang="en-US" b="1"/>
                <a:t>(next address)</a:t>
              </a:r>
            </a:p>
          </p:txBody>
        </p:sp>
        <p:grpSp>
          <p:nvGrpSpPr>
            <p:cNvPr id="30727" name="Group 22"/>
            <p:cNvGrpSpPr>
              <a:grpSpLocks/>
            </p:cNvGrpSpPr>
            <p:nvPr/>
          </p:nvGrpSpPr>
          <p:grpSpPr bwMode="auto">
            <a:xfrm>
              <a:off x="381" y="864"/>
              <a:ext cx="5091" cy="2881"/>
              <a:chOff x="381" y="864"/>
              <a:chExt cx="5091" cy="2881"/>
            </a:xfrm>
          </p:grpSpPr>
          <p:sp>
            <p:nvSpPr>
              <p:cNvPr id="30728" name="Rectangle 4"/>
              <p:cNvSpPr>
                <a:spLocks noChangeArrowheads="1"/>
              </p:cNvSpPr>
              <p:nvPr/>
            </p:nvSpPr>
            <p:spPr bwMode="auto">
              <a:xfrm>
                <a:off x="720" y="864"/>
                <a:ext cx="960" cy="336"/>
              </a:xfrm>
              <a:prstGeom prst="rect">
                <a:avLst/>
              </a:prstGeom>
              <a:solidFill>
                <a:srgbClr val="FF00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00FF"/>
                </a:extrusionClr>
              </a:sp3d>
            </p:spPr>
            <p:txBody>
              <a:bodyPr wrap="none" anchor="ctr">
                <a:flatTx/>
              </a:bodyPr>
              <a:lstStyle/>
              <a:p>
                <a:pPr algn="ctr"/>
                <a:r>
                  <a:rPr lang="en-US" sz="2000" b="1"/>
                  <a:t>34BA</a:t>
                </a:r>
              </a:p>
            </p:txBody>
          </p:sp>
          <p:sp>
            <p:nvSpPr>
              <p:cNvPr id="30729" name="Rectangle 5"/>
              <p:cNvSpPr>
                <a:spLocks noChangeArrowheads="1"/>
              </p:cNvSpPr>
              <p:nvPr/>
            </p:nvSpPr>
            <p:spPr bwMode="auto">
              <a:xfrm>
                <a:off x="2304" y="882"/>
                <a:ext cx="912" cy="336"/>
              </a:xfrm>
              <a:prstGeom prst="rect">
                <a:avLst/>
              </a:prstGeom>
              <a:solidFill>
                <a:srgbClr val="FFCC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CC00"/>
                </a:extrusionClr>
              </a:sp3d>
            </p:spPr>
            <p:txBody>
              <a:bodyPr wrap="none" anchor="ctr">
                <a:flatTx/>
              </a:bodyPr>
              <a:lstStyle/>
              <a:p>
                <a:pPr algn="ctr"/>
                <a:r>
                  <a:rPr lang="en-US" sz="2000" b="1"/>
                  <a:t>8AB4</a:t>
                </a:r>
              </a:p>
            </p:txBody>
          </p:sp>
          <p:sp>
            <p:nvSpPr>
              <p:cNvPr id="30730" name="Rectangle 6"/>
              <p:cNvSpPr>
                <a:spLocks noChangeArrowheads="1"/>
              </p:cNvSpPr>
              <p:nvPr/>
            </p:nvSpPr>
            <p:spPr bwMode="auto">
              <a:xfrm>
                <a:off x="3552" y="1392"/>
                <a:ext cx="1920" cy="2256"/>
              </a:xfrm>
              <a:prstGeom prst="rect">
                <a:avLst/>
              </a:prstGeom>
              <a:gradFill rotWithShape="1">
                <a:gsLst>
                  <a:gs pos="0">
                    <a:srgbClr val="5F5F5F"/>
                  </a:gs>
                  <a:gs pos="100000">
                    <a:srgbClr val="2C2C2C"/>
                  </a:gs>
                </a:gsLst>
                <a:lin ang="5400000" scaled="1"/>
              </a:gradFill>
              <a:ln w="9525">
                <a:miter lim="800000"/>
                <a:headEnd/>
                <a:tailEnd/>
              </a:ln>
              <a:scene3d>
                <a:camera prst="legacyObliqueTopRight"/>
                <a:lightRig rig="legacyFlat3" dir="b"/>
              </a:scene3d>
              <a:sp3d extrusionH="430200" prstMaterial="legacyMatte">
                <a:bevelT w="13500" h="13500" prst="angle"/>
                <a:bevelB w="13500" h="13500" prst="angle"/>
                <a:extrusionClr>
                  <a:srgbClr val="5F5F5F"/>
                </a:extrusionClr>
              </a:sp3d>
            </p:spPr>
            <p:txBody>
              <a:bodyPr wrap="none" anchor="ctr">
                <a:flatTx/>
              </a:bodyPr>
              <a:lstStyle/>
              <a:p>
                <a:endParaRPr lang="en-IN"/>
              </a:p>
            </p:txBody>
          </p:sp>
          <p:sp>
            <p:nvSpPr>
              <p:cNvPr id="30731" name="Rectangle 7"/>
              <p:cNvSpPr>
                <a:spLocks noChangeArrowheads="1"/>
              </p:cNvSpPr>
              <p:nvPr/>
            </p:nvSpPr>
            <p:spPr bwMode="auto">
              <a:xfrm>
                <a:off x="3552" y="2304"/>
                <a:ext cx="1920" cy="288"/>
              </a:xfrm>
              <a:prstGeom prst="rect">
                <a:avLst/>
              </a:prstGeom>
              <a:solidFill>
                <a:srgbClr val="00FF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FFFF"/>
                </a:extrusionClr>
              </a:sp3d>
            </p:spPr>
            <p:txBody>
              <a:bodyPr wrap="none" anchor="ctr">
                <a:flatTx/>
              </a:bodyPr>
              <a:lstStyle/>
              <a:p>
                <a:endParaRPr lang="en-IN"/>
              </a:p>
            </p:txBody>
          </p:sp>
          <p:sp>
            <p:nvSpPr>
              <p:cNvPr id="30732" name="Text Box 9"/>
              <p:cNvSpPr txBox="1">
                <a:spLocks noChangeArrowheads="1"/>
              </p:cNvSpPr>
              <p:nvPr/>
            </p:nvSpPr>
            <p:spPr bwMode="auto">
              <a:xfrm>
                <a:off x="381" y="873"/>
                <a:ext cx="384" cy="250"/>
              </a:xfrm>
              <a:prstGeom prst="rect">
                <a:avLst/>
              </a:prstGeom>
              <a:noFill/>
              <a:ln w="9525">
                <a:noFill/>
                <a:miter lim="800000"/>
                <a:headEnd/>
                <a:tailEnd/>
              </a:ln>
            </p:spPr>
            <p:txBody>
              <a:bodyPr>
                <a:spAutoFit/>
              </a:bodyPr>
              <a:lstStyle/>
              <a:p>
                <a:pPr>
                  <a:spcBef>
                    <a:spcPct val="50000"/>
                  </a:spcBef>
                </a:pPr>
                <a:r>
                  <a:rPr lang="en-US" sz="2000" b="1"/>
                  <a:t>CS</a:t>
                </a:r>
              </a:p>
            </p:txBody>
          </p:sp>
          <p:sp>
            <p:nvSpPr>
              <p:cNvPr id="30733" name="Text Box 10"/>
              <p:cNvSpPr txBox="1">
                <a:spLocks noChangeArrowheads="1"/>
              </p:cNvSpPr>
              <p:nvPr/>
            </p:nvSpPr>
            <p:spPr bwMode="auto">
              <a:xfrm>
                <a:off x="2022" y="864"/>
                <a:ext cx="336" cy="250"/>
              </a:xfrm>
              <a:prstGeom prst="rect">
                <a:avLst/>
              </a:prstGeom>
              <a:noFill/>
              <a:ln w="9525">
                <a:noFill/>
                <a:miter lim="800000"/>
                <a:headEnd/>
                <a:tailEnd/>
              </a:ln>
            </p:spPr>
            <p:txBody>
              <a:bodyPr>
                <a:spAutoFit/>
              </a:bodyPr>
              <a:lstStyle/>
              <a:p>
                <a:pPr>
                  <a:spcBef>
                    <a:spcPct val="50000"/>
                  </a:spcBef>
                </a:pPr>
                <a:r>
                  <a:rPr lang="en-US" sz="2000" b="1">
                    <a:solidFill>
                      <a:srgbClr val="FF0066"/>
                    </a:solidFill>
                  </a:rPr>
                  <a:t>IP</a:t>
                </a:r>
              </a:p>
            </p:txBody>
          </p:sp>
          <p:sp>
            <p:nvSpPr>
              <p:cNvPr id="30734" name="Text Box 11"/>
              <p:cNvSpPr txBox="1">
                <a:spLocks noChangeArrowheads="1"/>
              </p:cNvSpPr>
              <p:nvPr/>
            </p:nvSpPr>
            <p:spPr bwMode="auto">
              <a:xfrm>
                <a:off x="2955" y="1296"/>
                <a:ext cx="624" cy="250"/>
              </a:xfrm>
              <a:prstGeom prst="rect">
                <a:avLst/>
              </a:prstGeom>
              <a:noFill/>
              <a:ln w="9525">
                <a:noFill/>
                <a:miter lim="800000"/>
                <a:headEnd/>
                <a:tailEnd/>
              </a:ln>
            </p:spPr>
            <p:txBody>
              <a:bodyPr>
                <a:spAutoFit/>
              </a:bodyPr>
              <a:lstStyle/>
              <a:p>
                <a:pPr>
                  <a:spcBef>
                    <a:spcPct val="50000"/>
                  </a:spcBef>
                </a:pPr>
                <a:r>
                  <a:rPr lang="en-US" sz="2000" b="1">
                    <a:solidFill>
                      <a:srgbClr val="FF0066"/>
                    </a:solidFill>
                  </a:rPr>
                  <a:t>34BA0</a:t>
                </a:r>
              </a:p>
            </p:txBody>
          </p:sp>
          <p:sp>
            <p:nvSpPr>
              <p:cNvPr id="30735" name="Text Box 12"/>
              <p:cNvSpPr txBox="1">
                <a:spLocks noChangeArrowheads="1"/>
              </p:cNvSpPr>
              <p:nvPr/>
            </p:nvSpPr>
            <p:spPr bwMode="auto">
              <a:xfrm>
                <a:off x="2976" y="2199"/>
                <a:ext cx="672" cy="250"/>
              </a:xfrm>
              <a:prstGeom prst="rect">
                <a:avLst/>
              </a:prstGeom>
              <a:noFill/>
              <a:ln w="9525">
                <a:noFill/>
                <a:miter lim="800000"/>
                <a:headEnd/>
                <a:tailEnd/>
              </a:ln>
            </p:spPr>
            <p:txBody>
              <a:bodyPr>
                <a:spAutoFit/>
              </a:bodyPr>
              <a:lstStyle/>
              <a:p>
                <a:pPr>
                  <a:spcBef>
                    <a:spcPct val="50000"/>
                  </a:spcBef>
                </a:pPr>
                <a:r>
                  <a:rPr lang="en-US" sz="2000" b="1">
                    <a:solidFill>
                      <a:srgbClr val="FF0066"/>
                    </a:solidFill>
                  </a:rPr>
                  <a:t>3D645</a:t>
                </a:r>
              </a:p>
            </p:txBody>
          </p:sp>
          <p:sp>
            <p:nvSpPr>
              <p:cNvPr id="30736" name="Text Box 13"/>
              <p:cNvSpPr txBox="1">
                <a:spLocks noChangeArrowheads="1"/>
              </p:cNvSpPr>
              <p:nvPr/>
            </p:nvSpPr>
            <p:spPr bwMode="auto">
              <a:xfrm>
                <a:off x="2976" y="3495"/>
                <a:ext cx="720" cy="250"/>
              </a:xfrm>
              <a:prstGeom prst="rect">
                <a:avLst/>
              </a:prstGeom>
              <a:noFill/>
              <a:ln w="9525">
                <a:noFill/>
                <a:miter lim="800000"/>
                <a:headEnd/>
                <a:tailEnd/>
              </a:ln>
            </p:spPr>
            <p:txBody>
              <a:bodyPr>
                <a:spAutoFit/>
              </a:bodyPr>
              <a:lstStyle/>
              <a:p>
                <a:pPr>
                  <a:spcBef>
                    <a:spcPct val="50000"/>
                  </a:spcBef>
                </a:pPr>
                <a:r>
                  <a:rPr lang="en-US" sz="2000" b="1">
                    <a:solidFill>
                      <a:srgbClr val="FF0066"/>
                    </a:solidFill>
                  </a:rPr>
                  <a:t>44B9F</a:t>
                </a:r>
              </a:p>
            </p:txBody>
          </p:sp>
          <p:sp>
            <p:nvSpPr>
              <p:cNvPr id="30737" name="Text Box 14"/>
              <p:cNvSpPr txBox="1">
                <a:spLocks noChangeArrowheads="1"/>
              </p:cNvSpPr>
              <p:nvPr/>
            </p:nvSpPr>
            <p:spPr bwMode="auto">
              <a:xfrm>
                <a:off x="3792" y="939"/>
                <a:ext cx="1536" cy="288"/>
              </a:xfrm>
              <a:prstGeom prst="rect">
                <a:avLst/>
              </a:prstGeom>
              <a:noFill/>
              <a:ln w="9525">
                <a:noFill/>
                <a:miter lim="800000"/>
                <a:headEnd/>
                <a:tailEnd/>
              </a:ln>
            </p:spPr>
            <p:txBody>
              <a:bodyPr>
                <a:spAutoFit/>
              </a:bodyPr>
              <a:lstStyle/>
              <a:p>
                <a:pPr>
                  <a:spcBef>
                    <a:spcPct val="50000"/>
                  </a:spcBef>
                </a:pPr>
                <a:r>
                  <a:rPr lang="en-US" sz="2400" b="1">
                    <a:solidFill>
                      <a:srgbClr val="5752B8"/>
                    </a:solidFill>
                  </a:rPr>
                  <a:t>Code segment</a:t>
                </a:r>
              </a:p>
            </p:txBody>
          </p:sp>
          <p:sp>
            <p:nvSpPr>
              <p:cNvPr id="30738" name="Line 16"/>
              <p:cNvSpPr>
                <a:spLocks noChangeShapeType="1"/>
              </p:cNvSpPr>
              <p:nvPr/>
            </p:nvSpPr>
            <p:spPr bwMode="auto">
              <a:xfrm>
                <a:off x="384" y="3252"/>
                <a:ext cx="2016" cy="0"/>
              </a:xfrm>
              <a:prstGeom prst="line">
                <a:avLst/>
              </a:prstGeom>
              <a:noFill/>
              <a:ln w="38100">
                <a:solidFill>
                  <a:schemeClr val="tx1"/>
                </a:solidFill>
                <a:round/>
                <a:headEnd/>
                <a:tailEnd/>
              </a:ln>
            </p:spPr>
            <p:txBody>
              <a:bodyPr/>
              <a:lstStyle/>
              <a:p>
                <a:endParaRPr lang="en-IN"/>
              </a:p>
            </p:txBody>
          </p:sp>
          <p:sp>
            <p:nvSpPr>
              <p:cNvPr id="30739" name="Text Box 17"/>
              <p:cNvSpPr txBox="1">
                <a:spLocks noChangeArrowheads="1"/>
              </p:cNvSpPr>
              <p:nvPr/>
            </p:nvSpPr>
            <p:spPr bwMode="auto">
              <a:xfrm>
                <a:off x="3888" y="1689"/>
                <a:ext cx="1344" cy="327"/>
              </a:xfrm>
              <a:prstGeom prst="rect">
                <a:avLst/>
              </a:prstGeom>
              <a:noFill/>
              <a:ln w="9525">
                <a:noFill/>
                <a:miter lim="800000"/>
                <a:headEnd/>
                <a:tailEnd/>
              </a:ln>
            </p:spPr>
            <p:txBody>
              <a:bodyPr>
                <a:spAutoFit/>
              </a:bodyPr>
              <a:lstStyle/>
              <a:p>
                <a:pPr>
                  <a:spcBef>
                    <a:spcPct val="50000"/>
                  </a:spcBef>
                </a:pPr>
                <a:r>
                  <a:rPr lang="en-US" sz="2800" b="1">
                    <a:solidFill>
                      <a:srgbClr val="00FF00"/>
                    </a:solidFill>
                  </a:rPr>
                  <a:t>8AB4 </a:t>
                </a:r>
                <a:r>
                  <a:rPr lang="en-US" sz="2000" b="1">
                    <a:solidFill>
                      <a:srgbClr val="00FF00"/>
                    </a:solidFill>
                  </a:rPr>
                  <a:t>(offset)</a:t>
                </a:r>
              </a:p>
            </p:txBody>
          </p:sp>
          <p:sp>
            <p:nvSpPr>
              <p:cNvPr id="30740" name="Line 18"/>
              <p:cNvSpPr>
                <a:spLocks noChangeShapeType="1"/>
              </p:cNvSpPr>
              <p:nvPr/>
            </p:nvSpPr>
            <p:spPr bwMode="auto">
              <a:xfrm>
                <a:off x="4464" y="1392"/>
                <a:ext cx="0" cy="336"/>
              </a:xfrm>
              <a:prstGeom prst="line">
                <a:avLst/>
              </a:prstGeom>
              <a:noFill/>
              <a:ln w="28575">
                <a:solidFill>
                  <a:srgbClr val="FF6600"/>
                </a:solidFill>
                <a:round/>
                <a:headEnd type="triangle" w="med" len="med"/>
                <a:tailEnd/>
              </a:ln>
            </p:spPr>
            <p:txBody>
              <a:bodyPr/>
              <a:lstStyle/>
              <a:p>
                <a:endParaRPr lang="en-IN"/>
              </a:p>
            </p:txBody>
          </p:sp>
          <p:sp>
            <p:nvSpPr>
              <p:cNvPr id="30741" name="Line 19"/>
              <p:cNvSpPr>
                <a:spLocks noChangeShapeType="1"/>
              </p:cNvSpPr>
              <p:nvPr/>
            </p:nvSpPr>
            <p:spPr bwMode="auto">
              <a:xfrm>
                <a:off x="4464" y="1968"/>
                <a:ext cx="0" cy="240"/>
              </a:xfrm>
              <a:prstGeom prst="line">
                <a:avLst/>
              </a:prstGeom>
              <a:noFill/>
              <a:ln w="28575">
                <a:solidFill>
                  <a:srgbClr val="FF6600"/>
                </a:solidFill>
                <a:round/>
                <a:headEnd/>
                <a:tailEnd type="triangle" w="med" len="med"/>
              </a:ln>
            </p:spPr>
            <p:txBody>
              <a:bodyPr/>
              <a:lstStyle/>
              <a:p>
                <a:endParaRPr lang="en-IN"/>
              </a:p>
            </p:txBody>
          </p:sp>
          <p:sp>
            <p:nvSpPr>
              <p:cNvPr id="30742" name="Line 20"/>
              <p:cNvSpPr>
                <a:spLocks noChangeShapeType="1"/>
              </p:cNvSpPr>
              <p:nvPr/>
            </p:nvSpPr>
            <p:spPr bwMode="auto">
              <a:xfrm flipV="1">
                <a:off x="1446" y="2259"/>
                <a:ext cx="90" cy="426"/>
              </a:xfrm>
              <a:prstGeom prst="line">
                <a:avLst/>
              </a:prstGeom>
              <a:noFill/>
              <a:ln w="28575">
                <a:solidFill>
                  <a:schemeClr val="tx1"/>
                </a:solidFill>
                <a:round/>
                <a:headEnd/>
                <a:tailEnd type="triangle" w="med" len="med"/>
              </a:ln>
            </p:spPr>
            <p:txBody>
              <a:bodyPr/>
              <a:lstStyle/>
              <a:p>
                <a:endParaRPr lang="en-IN"/>
              </a:p>
            </p:txBody>
          </p:sp>
          <p:sp>
            <p:nvSpPr>
              <p:cNvPr id="30743" name="Line 21"/>
              <p:cNvSpPr>
                <a:spLocks noChangeShapeType="1"/>
              </p:cNvSpPr>
              <p:nvPr/>
            </p:nvSpPr>
            <p:spPr bwMode="auto">
              <a:xfrm flipH="1" flipV="1">
                <a:off x="2640" y="1152"/>
                <a:ext cx="1296" cy="672"/>
              </a:xfrm>
              <a:prstGeom prst="line">
                <a:avLst/>
              </a:prstGeom>
              <a:noFill/>
              <a:ln w="9525">
                <a:solidFill>
                  <a:srgbClr val="CC0099"/>
                </a:solidFill>
                <a:round/>
                <a:headEnd/>
                <a:tailEnd type="triangle" w="med" len="med"/>
              </a:ln>
            </p:spPr>
            <p:txBody>
              <a:bodyPr/>
              <a:lstStyle/>
              <a:p>
                <a:endParaRPr lang="en-IN"/>
              </a:p>
            </p:txBody>
          </p:sp>
        </p:grp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idx="1"/>
          </p:nvPr>
        </p:nvSpPr>
        <p:spPr>
          <a:xfrm>
            <a:off x="228600" y="228600"/>
            <a:ext cx="8686800" cy="6400800"/>
          </a:xfrm>
        </p:spPr>
        <p:txBody>
          <a:bodyPr/>
          <a:lstStyle/>
          <a:p>
            <a:r>
              <a:rPr lang="en-US" b="1" smtClean="0">
                <a:solidFill>
                  <a:srgbClr val="DA0000"/>
                </a:solidFill>
              </a:rPr>
              <a:t>Example For Address Calculation (segment: offset)</a:t>
            </a:r>
          </a:p>
          <a:p>
            <a:endParaRPr lang="en-US" b="1" smtClean="0"/>
          </a:p>
          <a:p>
            <a:r>
              <a:rPr lang="en-US" smtClean="0"/>
              <a:t>If the data segment starts at location 1000h and a data reference contains the address 29h where is the actual data?</a:t>
            </a:r>
          </a:p>
        </p:txBody>
      </p:sp>
      <p:sp>
        <p:nvSpPr>
          <p:cNvPr id="31747" name="Slide Number Placeholder 5"/>
          <p:cNvSpPr>
            <a:spLocks noGrp="1"/>
          </p:cNvSpPr>
          <p:nvPr>
            <p:ph type="sldNum" sz="quarter" idx="12"/>
          </p:nvPr>
        </p:nvSpPr>
        <p:spPr>
          <a:noFill/>
        </p:spPr>
        <p:txBody>
          <a:bodyPr/>
          <a:lstStyle/>
          <a:p>
            <a:fld id="{4E0B352E-D13C-42AC-9368-A6C5280F3065}" type="slidenum">
              <a:rPr lang="en-US"/>
              <a:pPr/>
              <a:t>28</a:t>
            </a:fld>
            <a:endParaRPr lang="en-US"/>
          </a:p>
        </p:txBody>
      </p:sp>
      <p:sp>
        <p:nvSpPr>
          <p:cNvPr id="31748" name="Text Box 6"/>
          <p:cNvSpPr txBox="1">
            <a:spLocks noChangeArrowheads="1"/>
          </p:cNvSpPr>
          <p:nvPr/>
        </p:nvSpPr>
        <p:spPr bwMode="auto">
          <a:xfrm>
            <a:off x="0" y="5410200"/>
            <a:ext cx="2971800" cy="457200"/>
          </a:xfrm>
          <a:prstGeom prst="rect">
            <a:avLst/>
          </a:prstGeom>
          <a:noFill/>
          <a:ln w="9525">
            <a:noFill/>
            <a:miter lim="800000"/>
            <a:headEnd/>
            <a:tailEnd/>
          </a:ln>
        </p:spPr>
        <p:txBody>
          <a:bodyPr>
            <a:spAutoFit/>
          </a:bodyPr>
          <a:lstStyle/>
          <a:p>
            <a:pPr>
              <a:spcBef>
                <a:spcPct val="50000"/>
              </a:spcBef>
            </a:pPr>
            <a:r>
              <a:rPr lang="en-US" sz="2400" b="1"/>
              <a:t>Required Address</a:t>
            </a:r>
          </a:p>
        </p:txBody>
      </p:sp>
      <p:grpSp>
        <p:nvGrpSpPr>
          <p:cNvPr id="31749" name="Group 12"/>
          <p:cNvGrpSpPr>
            <a:grpSpLocks/>
          </p:cNvGrpSpPr>
          <p:nvPr/>
        </p:nvGrpSpPr>
        <p:grpSpPr bwMode="auto">
          <a:xfrm>
            <a:off x="128588" y="2819400"/>
            <a:ext cx="8158162" cy="3124200"/>
            <a:chOff x="81" y="2112"/>
            <a:chExt cx="5139" cy="1632"/>
          </a:xfrm>
        </p:grpSpPr>
        <p:sp>
          <p:nvSpPr>
            <p:cNvPr id="31750" name="Text Box 4"/>
            <p:cNvSpPr txBox="1">
              <a:spLocks noChangeArrowheads="1"/>
            </p:cNvSpPr>
            <p:nvPr/>
          </p:nvSpPr>
          <p:spPr bwMode="auto">
            <a:xfrm>
              <a:off x="96" y="2160"/>
              <a:ext cx="1248" cy="239"/>
            </a:xfrm>
            <a:prstGeom prst="rect">
              <a:avLst/>
            </a:prstGeom>
            <a:noFill/>
            <a:ln w="9525">
              <a:noFill/>
              <a:miter lim="800000"/>
              <a:headEnd/>
              <a:tailEnd/>
            </a:ln>
          </p:spPr>
          <p:txBody>
            <a:bodyPr>
              <a:spAutoFit/>
            </a:bodyPr>
            <a:lstStyle/>
            <a:p>
              <a:pPr>
                <a:spcBef>
                  <a:spcPct val="50000"/>
                </a:spcBef>
              </a:pPr>
              <a:r>
                <a:rPr lang="en-US" sz="2400" b="1"/>
                <a:t>Offset</a:t>
              </a:r>
            </a:p>
          </p:txBody>
        </p:sp>
        <p:sp>
          <p:nvSpPr>
            <p:cNvPr id="31751" name="Text Box 5"/>
            <p:cNvSpPr txBox="1">
              <a:spLocks noChangeArrowheads="1"/>
            </p:cNvSpPr>
            <p:nvPr/>
          </p:nvSpPr>
          <p:spPr bwMode="auto">
            <a:xfrm>
              <a:off x="81" y="2697"/>
              <a:ext cx="1824" cy="238"/>
            </a:xfrm>
            <a:prstGeom prst="rect">
              <a:avLst/>
            </a:prstGeom>
            <a:noFill/>
            <a:ln w="9525">
              <a:noFill/>
              <a:miter lim="800000"/>
              <a:headEnd/>
              <a:tailEnd/>
            </a:ln>
          </p:spPr>
          <p:txBody>
            <a:bodyPr>
              <a:spAutoFit/>
            </a:bodyPr>
            <a:lstStyle/>
            <a:p>
              <a:pPr>
                <a:spcBef>
                  <a:spcPct val="50000"/>
                </a:spcBef>
              </a:pPr>
              <a:r>
                <a:rPr lang="en-US" sz="2400" b="1"/>
                <a:t>Segment Address</a:t>
              </a:r>
            </a:p>
          </p:txBody>
        </p:sp>
        <p:sp>
          <p:nvSpPr>
            <p:cNvPr id="31752" name="Rectangle 7"/>
            <p:cNvSpPr>
              <a:spLocks noChangeArrowheads="1"/>
            </p:cNvSpPr>
            <p:nvPr/>
          </p:nvSpPr>
          <p:spPr bwMode="auto">
            <a:xfrm>
              <a:off x="2832" y="2112"/>
              <a:ext cx="2352" cy="432"/>
            </a:xfrm>
            <a:prstGeom prst="rect">
              <a:avLst/>
            </a:prstGeom>
            <a:gradFill rotWithShape="1">
              <a:gsLst>
                <a:gs pos="0">
                  <a:srgbClr val="FF0000"/>
                </a:gs>
                <a:gs pos="100000">
                  <a:srgbClr val="FF8686"/>
                </a:gs>
              </a:gsLst>
              <a:lin ang="5400000" scaled="1"/>
            </a:gradFill>
            <a:ln w="9525">
              <a:miter lim="800000"/>
              <a:headEnd/>
              <a:tailEnd/>
            </a:ln>
            <a:scene3d>
              <a:camera prst="legacyObliqueTopRight"/>
              <a:lightRig rig="legacyFlat3" dir="b"/>
            </a:scene3d>
            <a:sp3d extrusionH="430200" prstMaterial="legacyMatte">
              <a:bevelT w="13500" h="13500" prst="angle"/>
              <a:bevelB w="13500" h="13500" prst="angle"/>
              <a:extrusionClr>
                <a:srgbClr val="FF0000"/>
              </a:extrusionClr>
            </a:sp3d>
          </p:spPr>
          <p:txBody>
            <a:bodyPr wrap="none" anchor="ctr">
              <a:flatTx/>
            </a:bodyPr>
            <a:lstStyle/>
            <a:p>
              <a:r>
                <a:rPr lang="en-US" sz="2400" b="1"/>
                <a:t>0000	0000	0010	1001</a:t>
              </a:r>
            </a:p>
          </p:txBody>
        </p:sp>
        <p:sp>
          <p:nvSpPr>
            <p:cNvPr id="31753" name="Rectangle 9"/>
            <p:cNvSpPr>
              <a:spLocks noChangeArrowheads="1"/>
            </p:cNvSpPr>
            <p:nvPr/>
          </p:nvSpPr>
          <p:spPr bwMode="auto">
            <a:xfrm>
              <a:off x="4548" y="2688"/>
              <a:ext cx="672" cy="432"/>
            </a:xfrm>
            <a:prstGeom prst="rect">
              <a:avLst/>
            </a:prstGeom>
            <a:gradFill rotWithShape="1">
              <a:gsLst>
                <a:gs pos="0">
                  <a:srgbClr val="008080"/>
                </a:gs>
                <a:gs pos="100000">
                  <a:srgbClr val="96CBCB"/>
                </a:gs>
              </a:gsLst>
              <a:lin ang="5400000" scaled="1"/>
            </a:gradFill>
            <a:ln w="9525">
              <a:miter lim="800000"/>
              <a:headEnd/>
              <a:tailEnd/>
            </a:ln>
            <a:scene3d>
              <a:camera prst="legacyObliqueTopRight"/>
              <a:lightRig rig="legacyFlat3" dir="b"/>
            </a:scene3d>
            <a:sp3d extrusionH="430200" prstMaterial="legacyMatte">
              <a:bevelT w="13500" h="13500" prst="angle"/>
              <a:bevelB w="13500" h="13500" prst="angle"/>
              <a:extrusionClr>
                <a:srgbClr val="008080"/>
              </a:extrusionClr>
            </a:sp3d>
          </p:spPr>
          <p:txBody>
            <a:bodyPr wrap="none" anchor="ctr">
              <a:flatTx/>
            </a:bodyPr>
            <a:lstStyle/>
            <a:p>
              <a:pPr algn="ctr"/>
              <a:r>
                <a:rPr lang="en-US" sz="2400" b="1">
                  <a:solidFill>
                    <a:srgbClr val="FFFF00"/>
                  </a:solidFill>
                </a:rPr>
                <a:t>0000</a:t>
              </a:r>
            </a:p>
          </p:txBody>
        </p:sp>
        <p:sp>
          <p:nvSpPr>
            <p:cNvPr id="31754" name="Rectangle 10"/>
            <p:cNvSpPr>
              <a:spLocks noChangeArrowheads="1"/>
            </p:cNvSpPr>
            <p:nvPr/>
          </p:nvSpPr>
          <p:spPr bwMode="auto">
            <a:xfrm>
              <a:off x="2064" y="3312"/>
              <a:ext cx="3120" cy="432"/>
            </a:xfrm>
            <a:prstGeom prst="rect">
              <a:avLst/>
            </a:prstGeom>
            <a:gradFill rotWithShape="1">
              <a:gsLst>
                <a:gs pos="0">
                  <a:srgbClr val="0000FF"/>
                </a:gs>
                <a:gs pos="100000">
                  <a:srgbClr val="C6C6FF"/>
                </a:gs>
              </a:gsLst>
              <a:lin ang="5400000" scaled="1"/>
            </a:gradFill>
            <a:ln w="9525">
              <a:miter lim="800000"/>
              <a:headEnd/>
              <a:tailEnd/>
            </a:ln>
            <a:scene3d>
              <a:camera prst="legacyObliqueTopRight"/>
              <a:lightRig rig="legacyFlat3" dir="b"/>
            </a:scene3d>
            <a:sp3d extrusionH="430200" prstMaterial="legacyMatte">
              <a:bevelT w="13500" h="13500" prst="angle"/>
              <a:bevelB w="13500" h="13500" prst="angle"/>
              <a:extrusionClr>
                <a:srgbClr val="0000FF"/>
              </a:extrusionClr>
            </a:sp3d>
          </p:spPr>
          <p:txBody>
            <a:bodyPr wrap="none" anchor="ctr">
              <a:flatTx/>
            </a:bodyPr>
            <a:lstStyle/>
            <a:p>
              <a:r>
                <a:rPr lang="en-US" sz="2400" b="1"/>
                <a:t>0001	 0000	 0000	 0010	 1001</a:t>
              </a:r>
            </a:p>
          </p:txBody>
        </p:sp>
        <p:sp>
          <p:nvSpPr>
            <p:cNvPr id="31755" name="Rectangle 11"/>
            <p:cNvSpPr>
              <a:spLocks noChangeArrowheads="1"/>
            </p:cNvSpPr>
            <p:nvPr/>
          </p:nvSpPr>
          <p:spPr bwMode="auto">
            <a:xfrm>
              <a:off x="2064" y="2688"/>
              <a:ext cx="2352" cy="432"/>
            </a:xfrm>
            <a:prstGeom prst="rect">
              <a:avLst/>
            </a:prstGeom>
            <a:gradFill rotWithShape="1">
              <a:gsLst>
                <a:gs pos="0">
                  <a:srgbClr val="008080"/>
                </a:gs>
                <a:gs pos="100000">
                  <a:srgbClr val="75BABA"/>
                </a:gs>
              </a:gsLst>
              <a:lin ang="5400000" scaled="1"/>
            </a:gradFill>
            <a:ln w="9525">
              <a:miter lim="800000"/>
              <a:headEnd/>
              <a:tailEnd/>
            </a:ln>
            <a:scene3d>
              <a:camera prst="legacyObliqueTopRight"/>
              <a:lightRig rig="legacyFlat3" dir="b"/>
            </a:scene3d>
            <a:sp3d extrusionH="430200" prstMaterial="legacyMatte">
              <a:bevelT w="13500" h="13500" prst="angle"/>
              <a:bevelB w="13500" h="13500" prst="angle"/>
              <a:extrusionClr>
                <a:srgbClr val="008080"/>
              </a:extrusionClr>
            </a:sp3d>
          </p:spPr>
          <p:txBody>
            <a:bodyPr wrap="none" anchor="ctr">
              <a:flatTx/>
            </a:bodyPr>
            <a:lstStyle/>
            <a:p>
              <a:r>
                <a:rPr lang="en-US" sz="2400" b="1"/>
                <a:t>0001	0000	0000	0000</a:t>
              </a:r>
            </a:p>
          </p:txBody>
        </p:sp>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228600" y="152400"/>
            <a:ext cx="8610600" cy="609600"/>
          </a:xfrm>
          <a:effectLst>
            <a:outerShdw dist="35921" dir="2700000" algn="ctr" rotWithShape="0">
              <a:schemeClr val="bg2"/>
            </a:outerShdw>
          </a:effectLst>
        </p:spPr>
        <p:txBody>
          <a:bodyPr>
            <a:normAutofit/>
          </a:bodyPr>
          <a:lstStyle/>
          <a:p>
            <a:pPr>
              <a:defRPr/>
            </a:pPr>
            <a:r>
              <a:rPr lang="en-US" b="1">
                <a:solidFill>
                  <a:srgbClr val="DA0000"/>
                </a:solidFill>
                <a:cs typeface="Times New Roman" pitchFamily="18" charset="0"/>
              </a:rPr>
              <a:t>Segment and Address register combination</a:t>
            </a:r>
          </a:p>
        </p:txBody>
      </p:sp>
      <p:sp>
        <p:nvSpPr>
          <p:cNvPr id="32771" name="Rectangle 3"/>
          <p:cNvSpPr>
            <a:spLocks noGrp="1" noChangeArrowheads="1"/>
          </p:cNvSpPr>
          <p:nvPr>
            <p:ph idx="1"/>
          </p:nvPr>
        </p:nvSpPr>
        <p:spPr>
          <a:xfrm>
            <a:off x="304800" y="1600200"/>
            <a:ext cx="8305800" cy="4495800"/>
          </a:xfrm>
        </p:spPr>
        <p:txBody>
          <a:bodyPr/>
          <a:lstStyle/>
          <a:p>
            <a:r>
              <a:rPr lang="en-US" sz="3200" b="1" smtClean="0">
                <a:solidFill>
                  <a:srgbClr val="800080"/>
                </a:solidFill>
              </a:rPr>
              <a:t>CS:IP</a:t>
            </a:r>
          </a:p>
          <a:p>
            <a:endParaRPr lang="en-US" sz="1600" b="1" smtClean="0">
              <a:solidFill>
                <a:srgbClr val="800080"/>
              </a:solidFill>
            </a:endParaRPr>
          </a:p>
          <a:p>
            <a:r>
              <a:rPr lang="en-US" sz="3200" b="1" smtClean="0">
                <a:solidFill>
                  <a:srgbClr val="800080"/>
                </a:solidFill>
              </a:rPr>
              <a:t>SS:SP	SS:BP</a:t>
            </a:r>
          </a:p>
          <a:p>
            <a:endParaRPr lang="en-US" sz="1600" b="1" smtClean="0">
              <a:solidFill>
                <a:srgbClr val="800080"/>
              </a:solidFill>
            </a:endParaRPr>
          </a:p>
          <a:p>
            <a:r>
              <a:rPr lang="en-US" sz="3200" b="1" smtClean="0">
                <a:solidFill>
                  <a:srgbClr val="800080"/>
                </a:solidFill>
              </a:rPr>
              <a:t>DS:BX	DS:SI   </a:t>
            </a:r>
          </a:p>
          <a:p>
            <a:endParaRPr lang="en-US" sz="1600" b="1" smtClean="0">
              <a:solidFill>
                <a:srgbClr val="800080"/>
              </a:solidFill>
            </a:endParaRPr>
          </a:p>
          <a:p>
            <a:r>
              <a:rPr lang="en-US" sz="3200" b="1" smtClean="0">
                <a:solidFill>
                  <a:srgbClr val="800080"/>
                </a:solidFill>
              </a:rPr>
              <a:t>DS:DI (for other than string operations)</a:t>
            </a:r>
          </a:p>
          <a:p>
            <a:endParaRPr lang="en-US" sz="1600" b="1" smtClean="0">
              <a:solidFill>
                <a:srgbClr val="800080"/>
              </a:solidFill>
            </a:endParaRPr>
          </a:p>
          <a:p>
            <a:r>
              <a:rPr lang="en-US" sz="3200" b="1" smtClean="0">
                <a:solidFill>
                  <a:srgbClr val="800080"/>
                </a:solidFill>
              </a:rPr>
              <a:t>ES:DI (for string operations)</a:t>
            </a:r>
          </a:p>
          <a:p>
            <a:endParaRPr lang="en-US" sz="3200" b="1" smtClean="0">
              <a:solidFill>
                <a:srgbClr val="800080"/>
              </a:solidFill>
            </a:endParaRPr>
          </a:p>
        </p:txBody>
      </p:sp>
      <p:sp>
        <p:nvSpPr>
          <p:cNvPr id="32772" name="Slide Number Placeholder 5"/>
          <p:cNvSpPr>
            <a:spLocks noGrp="1"/>
          </p:cNvSpPr>
          <p:nvPr>
            <p:ph type="sldNum" sz="quarter" idx="12"/>
          </p:nvPr>
        </p:nvSpPr>
        <p:spPr>
          <a:noFill/>
        </p:spPr>
        <p:txBody>
          <a:bodyPr/>
          <a:lstStyle/>
          <a:p>
            <a:fld id="{7BBD7867-725B-49D6-9DE4-3F1DA6279D0E}" type="slidenum">
              <a:rPr lang="en-US"/>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idx="1"/>
          </p:nvPr>
        </p:nvSpPr>
        <p:spPr>
          <a:xfrm>
            <a:off x="381000" y="381000"/>
            <a:ext cx="8534400" cy="6248400"/>
          </a:xfrm>
        </p:spPr>
        <p:txBody>
          <a:bodyPr/>
          <a:lstStyle/>
          <a:p>
            <a:pPr marL="450850" indent="-450850">
              <a:buFont typeface="Wingdings" pitchFamily="2" charset="2"/>
              <a:buChar char="q"/>
              <a:defRPr/>
            </a:pPr>
            <a:r>
              <a:rPr lang="en-US" dirty="0"/>
              <a:t> </a:t>
            </a:r>
            <a:r>
              <a:rPr lang="en-US" sz="2800" b="1" i="1" dirty="0" smtClean="0"/>
              <a:t>8086 </a:t>
            </a:r>
            <a:r>
              <a:rPr lang="en-US" sz="2800" b="1" i="1" dirty="0"/>
              <a:t>is designed to operate in two modes, Minimum and Maximum.</a:t>
            </a:r>
          </a:p>
          <a:p>
            <a:pPr marL="450850" indent="-450850">
              <a:buFont typeface="Wingdings" pitchFamily="2" charset="2"/>
              <a:buChar char="q"/>
              <a:defRPr/>
            </a:pPr>
            <a:endParaRPr lang="en-US" sz="1200" b="1" i="1" dirty="0"/>
          </a:p>
          <a:p>
            <a:pPr marL="450850" indent="-450850">
              <a:buFont typeface="Wingdings" pitchFamily="2" charset="2"/>
              <a:buChar char="q"/>
              <a:defRPr/>
            </a:pPr>
            <a:r>
              <a:rPr lang="en-US" sz="2800" b="1" dirty="0"/>
              <a:t> </a:t>
            </a:r>
            <a:r>
              <a:rPr lang="en-US" sz="2800" b="1" i="1" dirty="0"/>
              <a:t>It can </a:t>
            </a:r>
            <a:r>
              <a:rPr lang="en-US" sz="2800" b="1" i="1" dirty="0" err="1"/>
              <a:t>prefetches</a:t>
            </a:r>
            <a:r>
              <a:rPr lang="en-US" sz="2800" b="1" i="1" dirty="0"/>
              <a:t> up to </a:t>
            </a:r>
            <a:r>
              <a:rPr lang="en-US" sz="2800" b="1" i="1" dirty="0">
                <a:solidFill>
                  <a:srgbClr val="660066"/>
                </a:solidFill>
              </a:rPr>
              <a:t>6</a:t>
            </a:r>
            <a:r>
              <a:rPr lang="en-US" sz="2800" b="1" i="1" dirty="0"/>
              <a:t> instruction bytes from memory and queues them in order to speed up instruction execution.</a:t>
            </a:r>
          </a:p>
          <a:p>
            <a:pPr marL="450850" indent="-450850">
              <a:buFont typeface="Wingdings" pitchFamily="2" charset="2"/>
              <a:buChar char="q"/>
              <a:defRPr/>
            </a:pPr>
            <a:endParaRPr lang="en-US" sz="1200" b="1" i="1" dirty="0"/>
          </a:p>
          <a:p>
            <a:pPr marL="450850" indent="-450850">
              <a:buFont typeface="Wingdings" pitchFamily="2" charset="2"/>
              <a:buChar char="q"/>
              <a:defRPr/>
            </a:pPr>
            <a:r>
              <a:rPr lang="en-US" sz="2800" b="1" dirty="0"/>
              <a:t> </a:t>
            </a:r>
            <a:r>
              <a:rPr lang="en-US" sz="2800" b="1" i="1" dirty="0"/>
              <a:t>It requires +5V power supply.</a:t>
            </a:r>
          </a:p>
          <a:p>
            <a:pPr marL="450850" indent="-450850">
              <a:buFont typeface="Wingdings" pitchFamily="2" charset="2"/>
              <a:buChar char="q"/>
              <a:defRPr/>
            </a:pPr>
            <a:endParaRPr lang="en-US" sz="1200" b="1" i="1" dirty="0"/>
          </a:p>
          <a:p>
            <a:pPr marL="450850" indent="-450850">
              <a:buFont typeface="Wingdings" pitchFamily="2" charset="2"/>
              <a:buChar char="q"/>
              <a:defRPr/>
            </a:pPr>
            <a:r>
              <a:rPr lang="en-US" sz="2800" b="1" dirty="0"/>
              <a:t> </a:t>
            </a:r>
            <a:r>
              <a:rPr lang="en-US" sz="2800" b="1" i="1" dirty="0"/>
              <a:t>A 40 pin dual in line package.</a:t>
            </a:r>
          </a:p>
          <a:p>
            <a:pPr marL="450850" indent="-450850">
              <a:buFont typeface="Wingdings" pitchFamily="2" charset="2"/>
              <a:buChar char="q"/>
              <a:defRPr/>
            </a:pPr>
            <a:endParaRPr lang="en-US" sz="1200" b="1" i="1" dirty="0"/>
          </a:p>
          <a:p>
            <a:pPr marL="450850" indent="-450850">
              <a:buFont typeface="Wingdings" pitchFamily="2" charset="2"/>
              <a:buChar char="q"/>
              <a:defRPr/>
            </a:pPr>
            <a:r>
              <a:rPr lang="en-US" sz="2800" b="1" dirty="0"/>
              <a:t> </a:t>
            </a:r>
            <a:r>
              <a:rPr lang="en-US" sz="2800" b="1" i="1" dirty="0">
                <a:solidFill>
                  <a:schemeClr val="tx1"/>
                </a:solidFill>
              </a:rPr>
              <a:t>Address ranges from 00000H to FFFFFH</a:t>
            </a:r>
            <a:endParaRPr lang="en-US" sz="2800" b="1" i="1" dirty="0"/>
          </a:p>
          <a:p>
            <a:pPr marL="450850" indent="-450850">
              <a:buFont typeface="Wingdings" pitchFamily="2" charset="2"/>
              <a:buChar char="q"/>
              <a:defRPr/>
            </a:pPr>
            <a:endParaRPr lang="en-US" sz="1200" b="1" i="1" dirty="0"/>
          </a:p>
          <a:p>
            <a:pPr marL="450850" indent="-450850">
              <a:buFont typeface="Wingdings" pitchFamily="2" charset="2"/>
              <a:buChar char="q"/>
              <a:defRPr/>
            </a:pPr>
            <a:r>
              <a:rPr lang="en-US" sz="2800" b="1" i="1" dirty="0"/>
              <a:t> </a:t>
            </a:r>
            <a:r>
              <a:rPr lang="en-US" sz="2800" b="1" i="1" dirty="0">
                <a:solidFill>
                  <a:schemeClr val="tx1"/>
                </a:solidFill>
              </a:rPr>
              <a:t>Memory is byte addressable - Every byte has a separate address.</a:t>
            </a:r>
            <a:endParaRPr lang="en-US" sz="2800" b="1" i="1" dirty="0"/>
          </a:p>
          <a:p>
            <a:pPr>
              <a:buFont typeface="Wingdings" pitchFamily="2" charset="2"/>
              <a:buChar char="q"/>
              <a:defRPr/>
            </a:pPr>
            <a:endParaRPr lang="en-US" sz="2800" b="1" i="1" dirty="0"/>
          </a:p>
          <a:p>
            <a:pPr>
              <a:buFont typeface="Wingdings" pitchFamily="2" charset="2"/>
              <a:buChar char="q"/>
              <a:defRPr/>
            </a:pPr>
            <a:endParaRPr lang="en-US" sz="2800" b="1" i="1" dirty="0"/>
          </a:p>
          <a:p>
            <a:pPr>
              <a:buFont typeface="Wingdings" pitchFamily="2" charset="2"/>
              <a:buChar char="q"/>
              <a:defRPr/>
            </a:pPr>
            <a:endParaRPr lang="en-US" sz="2800" b="1" i="1" dirty="0"/>
          </a:p>
          <a:p>
            <a:pPr>
              <a:buFont typeface="Wingdings" pitchFamily="2" charset="2"/>
              <a:buChar char="q"/>
              <a:defRPr/>
            </a:pPr>
            <a:endParaRPr lang="en-US" sz="2800" b="1" dirty="0"/>
          </a:p>
        </p:txBody>
      </p:sp>
      <p:sp>
        <p:nvSpPr>
          <p:cNvPr id="5123" name="Slide Number Placeholder 5"/>
          <p:cNvSpPr>
            <a:spLocks noGrp="1"/>
          </p:cNvSpPr>
          <p:nvPr>
            <p:ph type="sldNum" sz="quarter" idx="12"/>
          </p:nvPr>
        </p:nvSpPr>
        <p:spPr>
          <a:noFill/>
        </p:spPr>
        <p:txBody>
          <a:bodyPr/>
          <a:lstStyle/>
          <a:p>
            <a:fld id="{8ABD6E4E-2046-41FD-8D69-AF4C87DE10C5}" type="slidenum">
              <a:rPr lang="en-US"/>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228600" y="0"/>
            <a:ext cx="8763000" cy="609600"/>
          </a:xfrm>
          <a:effectLst>
            <a:outerShdw dist="35921" dir="2700000" algn="ctr" rotWithShape="0">
              <a:schemeClr val="bg2"/>
            </a:outerShdw>
          </a:effectLst>
        </p:spPr>
        <p:txBody>
          <a:bodyPr/>
          <a:lstStyle/>
          <a:p>
            <a:pPr>
              <a:defRPr/>
            </a:pPr>
            <a:r>
              <a:rPr lang="en-US" sz="2800" b="1">
                <a:solidFill>
                  <a:srgbClr val="FF3300"/>
                </a:solidFill>
              </a:rPr>
              <a:t>Summary of Registers &amp; Pipeline of 8086 </a:t>
            </a:r>
            <a:r>
              <a:rPr lang="en-US" sz="2800" b="1">
                <a:solidFill>
                  <a:srgbClr val="FF3300"/>
                </a:solidFill>
                <a:cs typeface="Arial" pitchFamily="34" charset="0"/>
              </a:rPr>
              <a:t>µP</a:t>
            </a:r>
          </a:p>
        </p:txBody>
      </p:sp>
      <p:graphicFrame>
        <p:nvGraphicFramePr>
          <p:cNvPr id="54296" name="Group 24"/>
          <p:cNvGraphicFramePr>
            <a:graphicFrameLocks noGrp="1"/>
          </p:cNvGraphicFramePr>
          <p:nvPr>
            <p:ph type="tbl" idx="1"/>
          </p:nvPr>
        </p:nvGraphicFramePr>
        <p:xfrm>
          <a:off x="857250" y="1752600"/>
          <a:ext cx="1295400" cy="1676401"/>
        </p:xfrm>
        <a:graphic>
          <a:graphicData uri="http://schemas.openxmlformats.org/drawingml/2006/table">
            <a:tbl>
              <a:tblPr/>
              <a:tblGrid>
                <a:gridCol w="647700"/>
                <a:gridCol w="647700"/>
              </a:tblGrid>
              <a:tr h="463550">
                <a:tc>
                  <a:txBody>
                    <a:bodyPr/>
                    <a:lstStyle/>
                    <a:p>
                      <a:pPr marL="0" marR="0" lvl="0" indent="0" algn="ctr"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1" i="0" u="none" strike="noStrike" cap="none" normalizeH="0" baseline="0" smtClean="0">
                          <a:ln>
                            <a:noFill/>
                          </a:ln>
                          <a:solidFill>
                            <a:srgbClr val="000000"/>
                          </a:solidFill>
                          <a:effectLst/>
                          <a:latin typeface="Arial" pitchFamily="34" charset="0"/>
                        </a:rPr>
                        <a:t>AH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99CC"/>
                        </a:gs>
                        <a:gs pos="100000">
                          <a:srgbClr val="FF99CC">
                            <a:gamma/>
                            <a:tint val="66667"/>
                            <a:invGamma/>
                          </a:srgbClr>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1" i="0" u="none" strike="noStrike" cap="none" normalizeH="0" baseline="0" smtClean="0">
                          <a:ln>
                            <a:noFill/>
                          </a:ln>
                          <a:solidFill>
                            <a:srgbClr val="000000"/>
                          </a:solidFill>
                          <a:effectLst/>
                          <a:latin typeface="Arial" pitchFamily="34" charset="0"/>
                        </a:rPr>
                        <a:t>AL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99CC"/>
                        </a:gs>
                        <a:gs pos="100000">
                          <a:srgbClr val="FF99CC">
                            <a:gamma/>
                            <a:tint val="66667"/>
                            <a:invGamma/>
                          </a:srgbClr>
                        </a:gs>
                      </a:gsLst>
                      <a:lin ang="5400000" scaled="1"/>
                    </a:gradFill>
                  </a:tcPr>
                </a:tc>
              </a:tr>
              <a:tr h="404813">
                <a:tc>
                  <a:txBody>
                    <a:bodyPr/>
                    <a:lstStyle/>
                    <a:p>
                      <a:pPr marL="0" marR="0" lvl="0" indent="0" algn="ctr"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1" i="0" u="none" strike="noStrike" cap="none" normalizeH="0" baseline="0" smtClean="0">
                          <a:ln>
                            <a:noFill/>
                          </a:ln>
                          <a:solidFill>
                            <a:srgbClr val="000000"/>
                          </a:solidFill>
                          <a:effectLst/>
                          <a:latin typeface="Arial" pitchFamily="34" charset="0"/>
                        </a:rPr>
                        <a:t>BH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99CC"/>
                        </a:gs>
                        <a:gs pos="100000">
                          <a:srgbClr val="FF99CC">
                            <a:gamma/>
                            <a:tint val="66667"/>
                            <a:invGamma/>
                          </a:srgbClr>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1" i="0" u="none" strike="noStrike" cap="none" normalizeH="0" baseline="0" smtClean="0">
                          <a:ln>
                            <a:noFill/>
                          </a:ln>
                          <a:solidFill>
                            <a:srgbClr val="000000"/>
                          </a:solidFill>
                          <a:effectLst/>
                          <a:latin typeface="Arial" pitchFamily="34" charset="0"/>
                        </a:rPr>
                        <a:t>BL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99CC"/>
                        </a:gs>
                        <a:gs pos="100000">
                          <a:srgbClr val="FF99CC">
                            <a:gamma/>
                            <a:tint val="66667"/>
                            <a:invGamma/>
                          </a:srgbClr>
                        </a:gs>
                      </a:gsLst>
                      <a:lin ang="5400000" scaled="1"/>
                    </a:gradFill>
                  </a:tcPr>
                </a:tc>
              </a:tr>
              <a:tr h="403225">
                <a:tc>
                  <a:txBody>
                    <a:bodyPr/>
                    <a:lstStyle/>
                    <a:p>
                      <a:pPr marL="0" marR="0" lvl="0" indent="0" algn="ctr"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1" i="0" u="none" strike="noStrike" cap="none" normalizeH="0" baseline="0" smtClean="0">
                          <a:ln>
                            <a:noFill/>
                          </a:ln>
                          <a:solidFill>
                            <a:srgbClr val="000000"/>
                          </a:solidFill>
                          <a:effectLst/>
                          <a:latin typeface="Arial" pitchFamily="34" charset="0"/>
                        </a:rPr>
                        <a:t>CH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99CC"/>
                        </a:gs>
                        <a:gs pos="100000">
                          <a:srgbClr val="FF99CC">
                            <a:gamma/>
                            <a:tint val="66667"/>
                            <a:invGamma/>
                          </a:srgbClr>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1" i="0" u="none" strike="noStrike" cap="none" normalizeH="0" baseline="0" smtClean="0">
                          <a:ln>
                            <a:noFill/>
                          </a:ln>
                          <a:solidFill>
                            <a:srgbClr val="000000"/>
                          </a:solidFill>
                          <a:effectLst/>
                          <a:latin typeface="Arial" pitchFamily="34" charset="0"/>
                        </a:rPr>
                        <a:t>CL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99CC"/>
                        </a:gs>
                        <a:gs pos="100000">
                          <a:srgbClr val="FF99CC">
                            <a:gamma/>
                            <a:tint val="66667"/>
                            <a:invGamma/>
                          </a:srgbClr>
                        </a:gs>
                      </a:gsLst>
                      <a:lin ang="5400000" scaled="1"/>
                    </a:gradFill>
                  </a:tcPr>
                </a:tc>
              </a:tr>
              <a:tr h="404813">
                <a:tc>
                  <a:txBody>
                    <a:bodyPr/>
                    <a:lstStyle/>
                    <a:p>
                      <a:pPr marL="0" marR="0" lvl="0" indent="0" algn="ctr"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1" i="0" u="none" strike="noStrike" cap="none" normalizeH="0" baseline="0" smtClean="0">
                          <a:ln>
                            <a:noFill/>
                          </a:ln>
                          <a:solidFill>
                            <a:srgbClr val="000000"/>
                          </a:solidFill>
                          <a:effectLst/>
                          <a:latin typeface="Arial" pitchFamily="34" charset="0"/>
                        </a:rPr>
                        <a:t>DH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F99CC"/>
                        </a:gs>
                        <a:gs pos="100000">
                          <a:srgbClr val="FF99CC">
                            <a:gamma/>
                            <a:tint val="66667"/>
                            <a:invGamma/>
                          </a:srgbClr>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1" i="0" u="none" strike="noStrike" cap="none" normalizeH="0" baseline="0" smtClean="0">
                          <a:ln>
                            <a:noFill/>
                          </a:ln>
                          <a:solidFill>
                            <a:srgbClr val="000000"/>
                          </a:solidFill>
                          <a:effectLst/>
                          <a:latin typeface="Arial" pitchFamily="34" charset="0"/>
                        </a:rPr>
                        <a:t>DL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F99CC"/>
                        </a:gs>
                        <a:gs pos="100000">
                          <a:srgbClr val="FF99CC">
                            <a:gamma/>
                            <a:tint val="66667"/>
                            <a:invGamma/>
                          </a:srgbClr>
                        </a:gs>
                      </a:gsLst>
                      <a:lin ang="5400000" scaled="1"/>
                    </a:gradFill>
                  </a:tcPr>
                </a:tc>
              </a:tr>
            </a:tbl>
          </a:graphicData>
        </a:graphic>
      </p:graphicFrame>
      <p:sp>
        <p:nvSpPr>
          <p:cNvPr id="33812" name="Slide Number Placeholder 5"/>
          <p:cNvSpPr>
            <a:spLocks noGrp="1"/>
          </p:cNvSpPr>
          <p:nvPr>
            <p:ph type="sldNum" sz="quarter" idx="12"/>
          </p:nvPr>
        </p:nvSpPr>
        <p:spPr>
          <a:noFill/>
        </p:spPr>
        <p:txBody>
          <a:bodyPr/>
          <a:lstStyle/>
          <a:p>
            <a:fld id="{39A0FCA6-15F0-43BD-B525-13B4F8C2DE75}" type="slidenum">
              <a:rPr lang="en-US"/>
              <a:pPr/>
              <a:t>30</a:t>
            </a:fld>
            <a:endParaRPr lang="en-US"/>
          </a:p>
        </p:txBody>
      </p:sp>
      <p:graphicFrame>
        <p:nvGraphicFramePr>
          <p:cNvPr id="54358" name="Group 86"/>
          <p:cNvGraphicFramePr>
            <a:graphicFrameLocks noGrp="1"/>
          </p:cNvGraphicFramePr>
          <p:nvPr/>
        </p:nvGraphicFramePr>
        <p:xfrm>
          <a:off x="871538" y="3781425"/>
          <a:ext cx="1300162" cy="1584960"/>
        </p:xfrm>
        <a:graphic>
          <a:graphicData uri="http://schemas.openxmlformats.org/drawingml/2006/table">
            <a:tbl>
              <a:tblPr/>
              <a:tblGrid>
                <a:gridCol w="1300162"/>
              </a:tblGrid>
              <a:tr h="381000">
                <a:tc>
                  <a:txBody>
                    <a:bodyPr/>
                    <a:lstStyle/>
                    <a:p>
                      <a:pPr marL="0" marR="0" lvl="0" indent="0" algn="ctr"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1" i="0" u="none" strike="noStrike" cap="none" normalizeH="0" baseline="0" smtClean="0">
                          <a:ln>
                            <a:noFill/>
                          </a:ln>
                          <a:solidFill>
                            <a:srgbClr val="000000"/>
                          </a:solidFill>
                          <a:effectLst/>
                          <a:latin typeface="Arial" pitchFamily="34" charset="0"/>
                        </a:rPr>
                        <a:t>SP</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chemeClr val="accent1"/>
                        </a:gs>
                        <a:gs pos="100000">
                          <a:schemeClr val="accent1">
                            <a:gamma/>
                            <a:shade val="79216"/>
                            <a:invGamma/>
                          </a:schemeClr>
                        </a:gs>
                      </a:gsLst>
                      <a:lin ang="5400000" scaled="1"/>
                    </a:gradFill>
                  </a:tcPr>
                </a:tc>
              </a:tr>
              <a:tr h="366713">
                <a:tc>
                  <a:txBody>
                    <a:bodyPr/>
                    <a:lstStyle/>
                    <a:p>
                      <a:pPr marL="0" marR="0" lvl="0" indent="0" algn="ctr"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1" i="0" u="none" strike="noStrike" cap="none" normalizeH="0" baseline="0" smtClean="0">
                          <a:ln>
                            <a:noFill/>
                          </a:ln>
                          <a:solidFill>
                            <a:srgbClr val="000000"/>
                          </a:solidFill>
                          <a:effectLst/>
                          <a:latin typeface="Arial" pitchFamily="34" charset="0"/>
                        </a:rPr>
                        <a:t>BP</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chemeClr val="accent1"/>
                        </a:gs>
                        <a:gs pos="100000">
                          <a:schemeClr val="accent1">
                            <a:gamma/>
                            <a:shade val="79216"/>
                            <a:invGamma/>
                          </a:schemeClr>
                        </a:gs>
                      </a:gsLst>
                      <a:lin ang="5400000" scaled="1"/>
                    </a:gradFill>
                  </a:tcPr>
                </a:tc>
              </a:tr>
              <a:tr h="381000">
                <a:tc>
                  <a:txBody>
                    <a:bodyPr/>
                    <a:lstStyle/>
                    <a:p>
                      <a:pPr marL="0" marR="0" lvl="0" indent="0" algn="ctr"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1" i="0" u="none" strike="noStrike" cap="none" normalizeH="0" baseline="0" smtClean="0">
                          <a:ln>
                            <a:noFill/>
                          </a:ln>
                          <a:solidFill>
                            <a:srgbClr val="000000"/>
                          </a:solidFill>
                          <a:effectLst/>
                          <a:latin typeface="Arial" pitchFamily="34" charset="0"/>
                        </a:rPr>
                        <a:t>SI</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chemeClr val="accent1"/>
                        </a:gs>
                        <a:gs pos="100000">
                          <a:schemeClr val="accent1">
                            <a:gamma/>
                            <a:shade val="79216"/>
                            <a:invGamma/>
                          </a:schemeClr>
                        </a:gs>
                      </a:gsLst>
                      <a:lin ang="5400000" scaled="1"/>
                    </a:gradFill>
                  </a:tcPr>
                </a:tc>
              </a:tr>
              <a:tr h="381000">
                <a:tc>
                  <a:txBody>
                    <a:bodyPr/>
                    <a:lstStyle/>
                    <a:p>
                      <a:pPr marL="0" marR="0" lvl="0" indent="0" algn="ctr"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1" i="0" u="none" strike="noStrike" cap="none" normalizeH="0" baseline="0" smtClean="0">
                          <a:ln>
                            <a:noFill/>
                          </a:ln>
                          <a:solidFill>
                            <a:srgbClr val="000000"/>
                          </a:solidFill>
                          <a:effectLst/>
                          <a:latin typeface="Arial" pitchFamily="34" charset="0"/>
                        </a:rPr>
                        <a:t>DI</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chemeClr val="accent1"/>
                        </a:gs>
                        <a:gs pos="100000">
                          <a:schemeClr val="accent1">
                            <a:gamma/>
                            <a:shade val="79216"/>
                            <a:invGamma/>
                          </a:schemeClr>
                        </a:gs>
                      </a:gsLst>
                      <a:lin ang="5400000" scaled="1"/>
                    </a:gradFill>
                  </a:tcPr>
                </a:tc>
              </a:tr>
            </a:tbl>
          </a:graphicData>
        </a:graphic>
      </p:graphicFrame>
      <p:graphicFrame>
        <p:nvGraphicFramePr>
          <p:cNvPr id="54321" name="Group 49"/>
          <p:cNvGraphicFramePr>
            <a:graphicFrameLocks noGrp="1"/>
          </p:cNvGraphicFramePr>
          <p:nvPr/>
        </p:nvGraphicFramePr>
        <p:xfrm>
          <a:off x="904875" y="5562600"/>
          <a:ext cx="1228725" cy="396240"/>
        </p:xfrm>
        <a:graphic>
          <a:graphicData uri="http://schemas.openxmlformats.org/drawingml/2006/table">
            <a:tbl>
              <a:tblPr/>
              <a:tblGrid>
                <a:gridCol w="1228725"/>
              </a:tblGrid>
              <a:tr h="381000">
                <a:tc>
                  <a:txBody>
                    <a:bodyPr/>
                    <a:lstStyle/>
                    <a:p>
                      <a:pPr marL="0" marR="0" lvl="0" indent="0" algn="ctr"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1" i="0" u="none" strike="noStrike" cap="none" normalizeH="0" baseline="0" smtClean="0">
                          <a:ln>
                            <a:noFill/>
                          </a:ln>
                          <a:solidFill>
                            <a:srgbClr val="000000"/>
                          </a:solidFill>
                          <a:effectLst/>
                          <a:latin typeface="Arial" pitchFamily="34" charset="0"/>
                        </a:rPr>
                        <a:t>FLAGS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69B365"/>
                        </a:gs>
                        <a:gs pos="100000">
                          <a:srgbClr val="69B365">
                            <a:gamma/>
                            <a:tint val="28627"/>
                            <a:invGamma/>
                          </a:srgbClr>
                        </a:gs>
                      </a:gsLst>
                      <a:lin ang="5400000" scaled="1"/>
                    </a:gradFill>
                  </a:tcPr>
                </a:tc>
              </a:tr>
            </a:tbl>
          </a:graphicData>
        </a:graphic>
      </p:graphicFrame>
      <p:grpSp>
        <p:nvGrpSpPr>
          <p:cNvPr id="33831" name="Group 85"/>
          <p:cNvGrpSpPr>
            <a:grpSpLocks/>
          </p:cNvGrpSpPr>
          <p:nvPr/>
        </p:nvGrpSpPr>
        <p:grpSpPr bwMode="auto">
          <a:xfrm>
            <a:off x="147638" y="990600"/>
            <a:ext cx="4038600" cy="5045075"/>
            <a:chOff x="192" y="624"/>
            <a:chExt cx="2640" cy="3168"/>
          </a:xfrm>
        </p:grpSpPr>
        <p:grpSp>
          <p:nvGrpSpPr>
            <p:cNvPr id="33866" name="Group 84"/>
            <p:cNvGrpSpPr>
              <a:grpSpLocks/>
            </p:cNvGrpSpPr>
            <p:nvPr/>
          </p:nvGrpSpPr>
          <p:grpSpPr bwMode="auto">
            <a:xfrm>
              <a:off x="1728" y="1632"/>
              <a:ext cx="1104" cy="2160"/>
              <a:chOff x="1728" y="1632"/>
              <a:chExt cx="1104" cy="2160"/>
            </a:xfrm>
          </p:grpSpPr>
          <p:sp>
            <p:nvSpPr>
              <p:cNvPr id="33874" name="Rectangle 64"/>
              <p:cNvSpPr>
                <a:spLocks noChangeArrowheads="1"/>
              </p:cNvSpPr>
              <p:nvPr/>
            </p:nvSpPr>
            <p:spPr bwMode="auto">
              <a:xfrm>
                <a:off x="2064" y="1632"/>
                <a:ext cx="288" cy="1392"/>
              </a:xfrm>
              <a:prstGeom prst="rect">
                <a:avLst/>
              </a:prstGeom>
              <a:gradFill rotWithShape="1">
                <a:gsLst>
                  <a:gs pos="0">
                    <a:srgbClr val="990099"/>
                  </a:gs>
                  <a:gs pos="100000">
                    <a:srgbClr val="F9EFF9"/>
                  </a:gs>
                </a:gsLst>
                <a:lin ang="5400000" scaled="1"/>
              </a:gradFill>
              <a:ln w="28575">
                <a:solidFill>
                  <a:schemeClr val="tx1"/>
                </a:solidFill>
                <a:miter lim="800000"/>
                <a:headEnd/>
                <a:tailEnd/>
              </a:ln>
            </p:spPr>
            <p:txBody>
              <a:bodyPr wrap="none" anchor="ctr"/>
              <a:lstStyle/>
              <a:p>
                <a:pPr algn="ctr"/>
                <a:r>
                  <a:rPr lang="en-US" sz="2000" b="1"/>
                  <a:t>D</a:t>
                </a:r>
              </a:p>
              <a:p>
                <a:pPr algn="ctr"/>
                <a:r>
                  <a:rPr lang="en-US" sz="2000" b="1"/>
                  <a:t>E</a:t>
                </a:r>
              </a:p>
              <a:p>
                <a:pPr algn="ctr"/>
                <a:r>
                  <a:rPr lang="en-US" sz="2000" b="1"/>
                  <a:t>C</a:t>
                </a:r>
              </a:p>
              <a:p>
                <a:pPr algn="ctr"/>
                <a:r>
                  <a:rPr lang="en-US" sz="2000" b="1"/>
                  <a:t>O</a:t>
                </a:r>
              </a:p>
              <a:p>
                <a:pPr algn="ctr"/>
                <a:r>
                  <a:rPr lang="en-US" sz="2000" b="1"/>
                  <a:t>D</a:t>
                </a:r>
              </a:p>
              <a:p>
                <a:pPr algn="ctr"/>
                <a:r>
                  <a:rPr lang="en-US" sz="2000" b="1"/>
                  <a:t>E</a:t>
                </a:r>
              </a:p>
              <a:p>
                <a:pPr algn="ctr"/>
                <a:r>
                  <a:rPr lang="en-US" sz="2000" b="1"/>
                  <a:t>R</a:t>
                </a:r>
              </a:p>
            </p:txBody>
          </p:sp>
          <p:grpSp>
            <p:nvGrpSpPr>
              <p:cNvPr id="33875" name="Group 76"/>
              <p:cNvGrpSpPr>
                <a:grpSpLocks/>
              </p:cNvGrpSpPr>
              <p:nvPr/>
            </p:nvGrpSpPr>
            <p:grpSpPr bwMode="auto">
              <a:xfrm>
                <a:off x="1728" y="3360"/>
                <a:ext cx="1104" cy="432"/>
                <a:chOff x="1824" y="3360"/>
                <a:chExt cx="1104" cy="432"/>
              </a:xfrm>
            </p:grpSpPr>
            <p:grpSp>
              <p:nvGrpSpPr>
                <p:cNvPr id="33876" name="Group 74"/>
                <p:cNvGrpSpPr>
                  <a:grpSpLocks/>
                </p:cNvGrpSpPr>
                <p:nvPr/>
              </p:nvGrpSpPr>
              <p:grpSpPr bwMode="auto">
                <a:xfrm>
                  <a:off x="1824" y="3360"/>
                  <a:ext cx="1104" cy="432"/>
                  <a:chOff x="1824" y="3360"/>
                  <a:chExt cx="1104" cy="336"/>
                </a:xfrm>
              </p:grpSpPr>
              <p:sp>
                <p:nvSpPr>
                  <p:cNvPr id="33878" name="Line 65"/>
                  <p:cNvSpPr>
                    <a:spLocks noChangeShapeType="1"/>
                  </p:cNvSpPr>
                  <p:nvPr/>
                </p:nvSpPr>
                <p:spPr bwMode="auto">
                  <a:xfrm>
                    <a:off x="2208" y="3504"/>
                    <a:ext cx="336" cy="0"/>
                  </a:xfrm>
                  <a:prstGeom prst="line">
                    <a:avLst/>
                  </a:prstGeom>
                  <a:noFill/>
                  <a:ln w="9525">
                    <a:solidFill>
                      <a:schemeClr val="tx1"/>
                    </a:solidFill>
                    <a:round/>
                    <a:headEnd/>
                    <a:tailEnd/>
                  </a:ln>
                </p:spPr>
                <p:txBody>
                  <a:bodyPr/>
                  <a:lstStyle/>
                  <a:p>
                    <a:endParaRPr lang="en-IN"/>
                  </a:p>
                </p:txBody>
              </p:sp>
              <p:sp>
                <p:nvSpPr>
                  <p:cNvPr id="33879" name="Line 66"/>
                  <p:cNvSpPr>
                    <a:spLocks noChangeShapeType="1"/>
                  </p:cNvSpPr>
                  <p:nvPr/>
                </p:nvSpPr>
                <p:spPr bwMode="auto">
                  <a:xfrm>
                    <a:off x="2016" y="3696"/>
                    <a:ext cx="720" cy="0"/>
                  </a:xfrm>
                  <a:prstGeom prst="line">
                    <a:avLst/>
                  </a:prstGeom>
                  <a:noFill/>
                  <a:ln w="9525">
                    <a:solidFill>
                      <a:schemeClr val="tx1"/>
                    </a:solidFill>
                    <a:round/>
                    <a:headEnd/>
                    <a:tailEnd/>
                  </a:ln>
                </p:spPr>
                <p:txBody>
                  <a:bodyPr/>
                  <a:lstStyle/>
                  <a:p>
                    <a:endParaRPr lang="en-IN"/>
                  </a:p>
                </p:txBody>
              </p:sp>
              <p:sp>
                <p:nvSpPr>
                  <p:cNvPr id="33880" name="Line 67"/>
                  <p:cNvSpPr>
                    <a:spLocks noChangeShapeType="1"/>
                  </p:cNvSpPr>
                  <p:nvPr/>
                </p:nvSpPr>
                <p:spPr bwMode="auto">
                  <a:xfrm>
                    <a:off x="1824" y="3360"/>
                    <a:ext cx="192" cy="0"/>
                  </a:xfrm>
                  <a:prstGeom prst="line">
                    <a:avLst/>
                  </a:prstGeom>
                  <a:noFill/>
                  <a:ln w="9525">
                    <a:solidFill>
                      <a:schemeClr val="tx1"/>
                    </a:solidFill>
                    <a:round/>
                    <a:headEnd/>
                    <a:tailEnd/>
                  </a:ln>
                </p:spPr>
                <p:txBody>
                  <a:bodyPr/>
                  <a:lstStyle/>
                  <a:p>
                    <a:endParaRPr lang="en-IN"/>
                  </a:p>
                </p:txBody>
              </p:sp>
              <p:sp>
                <p:nvSpPr>
                  <p:cNvPr id="33881" name="Line 68"/>
                  <p:cNvSpPr>
                    <a:spLocks noChangeShapeType="1"/>
                  </p:cNvSpPr>
                  <p:nvPr/>
                </p:nvSpPr>
                <p:spPr bwMode="auto">
                  <a:xfrm>
                    <a:off x="2736" y="3360"/>
                    <a:ext cx="192" cy="0"/>
                  </a:xfrm>
                  <a:prstGeom prst="line">
                    <a:avLst/>
                  </a:prstGeom>
                  <a:noFill/>
                  <a:ln w="9525">
                    <a:solidFill>
                      <a:schemeClr val="tx1"/>
                    </a:solidFill>
                    <a:round/>
                    <a:headEnd/>
                    <a:tailEnd/>
                  </a:ln>
                </p:spPr>
                <p:txBody>
                  <a:bodyPr/>
                  <a:lstStyle/>
                  <a:p>
                    <a:endParaRPr lang="en-IN"/>
                  </a:p>
                </p:txBody>
              </p:sp>
              <p:sp>
                <p:nvSpPr>
                  <p:cNvPr id="33882" name="Line 69"/>
                  <p:cNvSpPr>
                    <a:spLocks noChangeShapeType="1"/>
                  </p:cNvSpPr>
                  <p:nvPr/>
                </p:nvSpPr>
                <p:spPr bwMode="auto">
                  <a:xfrm>
                    <a:off x="2016" y="3360"/>
                    <a:ext cx="192" cy="144"/>
                  </a:xfrm>
                  <a:prstGeom prst="line">
                    <a:avLst/>
                  </a:prstGeom>
                  <a:noFill/>
                  <a:ln w="9525">
                    <a:solidFill>
                      <a:schemeClr val="tx1"/>
                    </a:solidFill>
                    <a:round/>
                    <a:headEnd/>
                    <a:tailEnd/>
                  </a:ln>
                </p:spPr>
                <p:txBody>
                  <a:bodyPr/>
                  <a:lstStyle/>
                  <a:p>
                    <a:endParaRPr lang="en-IN"/>
                  </a:p>
                </p:txBody>
              </p:sp>
              <p:sp>
                <p:nvSpPr>
                  <p:cNvPr id="33883" name="Line 70"/>
                  <p:cNvSpPr>
                    <a:spLocks noChangeShapeType="1"/>
                  </p:cNvSpPr>
                  <p:nvPr/>
                </p:nvSpPr>
                <p:spPr bwMode="auto">
                  <a:xfrm flipH="1">
                    <a:off x="2544" y="3360"/>
                    <a:ext cx="192" cy="144"/>
                  </a:xfrm>
                  <a:prstGeom prst="line">
                    <a:avLst/>
                  </a:prstGeom>
                  <a:noFill/>
                  <a:ln w="9525">
                    <a:solidFill>
                      <a:schemeClr val="tx1"/>
                    </a:solidFill>
                    <a:round/>
                    <a:headEnd/>
                    <a:tailEnd/>
                  </a:ln>
                </p:spPr>
                <p:txBody>
                  <a:bodyPr/>
                  <a:lstStyle/>
                  <a:p>
                    <a:endParaRPr lang="en-IN"/>
                  </a:p>
                </p:txBody>
              </p:sp>
              <p:sp>
                <p:nvSpPr>
                  <p:cNvPr id="33884" name="Line 71"/>
                  <p:cNvSpPr>
                    <a:spLocks noChangeShapeType="1"/>
                  </p:cNvSpPr>
                  <p:nvPr/>
                </p:nvSpPr>
                <p:spPr bwMode="auto">
                  <a:xfrm flipH="1">
                    <a:off x="2736" y="3360"/>
                    <a:ext cx="192" cy="336"/>
                  </a:xfrm>
                  <a:prstGeom prst="line">
                    <a:avLst/>
                  </a:prstGeom>
                  <a:noFill/>
                  <a:ln w="9525">
                    <a:solidFill>
                      <a:schemeClr val="tx1"/>
                    </a:solidFill>
                    <a:round/>
                    <a:headEnd/>
                    <a:tailEnd/>
                  </a:ln>
                </p:spPr>
                <p:txBody>
                  <a:bodyPr/>
                  <a:lstStyle/>
                  <a:p>
                    <a:endParaRPr lang="en-IN"/>
                  </a:p>
                </p:txBody>
              </p:sp>
              <p:sp>
                <p:nvSpPr>
                  <p:cNvPr id="33885" name="Line 73"/>
                  <p:cNvSpPr>
                    <a:spLocks noChangeShapeType="1"/>
                  </p:cNvSpPr>
                  <p:nvPr/>
                </p:nvSpPr>
                <p:spPr bwMode="auto">
                  <a:xfrm>
                    <a:off x="1824" y="3360"/>
                    <a:ext cx="192" cy="336"/>
                  </a:xfrm>
                  <a:prstGeom prst="line">
                    <a:avLst/>
                  </a:prstGeom>
                  <a:noFill/>
                  <a:ln w="9525">
                    <a:solidFill>
                      <a:schemeClr val="tx1"/>
                    </a:solidFill>
                    <a:round/>
                    <a:headEnd/>
                    <a:tailEnd/>
                  </a:ln>
                </p:spPr>
                <p:txBody>
                  <a:bodyPr/>
                  <a:lstStyle/>
                  <a:p>
                    <a:endParaRPr lang="en-IN"/>
                  </a:p>
                </p:txBody>
              </p:sp>
            </p:grpSp>
            <p:sp>
              <p:nvSpPr>
                <p:cNvPr id="33877" name="Text Box 75"/>
                <p:cNvSpPr txBox="1">
                  <a:spLocks noChangeArrowheads="1"/>
                </p:cNvSpPr>
                <p:nvPr/>
              </p:nvSpPr>
              <p:spPr bwMode="auto">
                <a:xfrm>
                  <a:off x="2157" y="3531"/>
                  <a:ext cx="480" cy="250"/>
                </a:xfrm>
                <a:prstGeom prst="rect">
                  <a:avLst/>
                </a:prstGeom>
                <a:noFill/>
                <a:ln w="9525">
                  <a:noFill/>
                  <a:miter lim="800000"/>
                  <a:headEnd/>
                  <a:tailEnd/>
                </a:ln>
              </p:spPr>
              <p:txBody>
                <a:bodyPr>
                  <a:spAutoFit/>
                </a:bodyPr>
                <a:lstStyle/>
                <a:p>
                  <a:pPr>
                    <a:spcBef>
                      <a:spcPct val="50000"/>
                    </a:spcBef>
                  </a:pPr>
                  <a:r>
                    <a:rPr lang="en-US" sz="2000" b="1"/>
                    <a:t>ALU</a:t>
                  </a:r>
                </a:p>
              </p:txBody>
            </p:sp>
          </p:grpSp>
        </p:grpSp>
        <p:grpSp>
          <p:nvGrpSpPr>
            <p:cNvPr id="33867" name="Group 83"/>
            <p:cNvGrpSpPr>
              <a:grpSpLocks/>
            </p:cNvGrpSpPr>
            <p:nvPr/>
          </p:nvGrpSpPr>
          <p:grpSpPr bwMode="auto">
            <a:xfrm>
              <a:off x="192" y="624"/>
              <a:ext cx="672" cy="1536"/>
              <a:chOff x="192" y="624"/>
              <a:chExt cx="672" cy="1536"/>
            </a:xfrm>
          </p:grpSpPr>
          <p:grpSp>
            <p:nvGrpSpPr>
              <p:cNvPr id="33868" name="Group 82"/>
              <p:cNvGrpSpPr>
                <a:grpSpLocks/>
              </p:cNvGrpSpPr>
              <p:nvPr/>
            </p:nvGrpSpPr>
            <p:grpSpPr bwMode="auto">
              <a:xfrm>
                <a:off x="192" y="1146"/>
                <a:ext cx="399" cy="1014"/>
                <a:chOff x="192" y="1146"/>
                <a:chExt cx="399" cy="1014"/>
              </a:xfrm>
            </p:grpSpPr>
            <p:sp>
              <p:nvSpPr>
                <p:cNvPr id="33870" name="Text Box 77"/>
                <p:cNvSpPr txBox="1">
                  <a:spLocks noChangeArrowheads="1"/>
                </p:cNvSpPr>
                <p:nvPr/>
              </p:nvSpPr>
              <p:spPr bwMode="auto">
                <a:xfrm>
                  <a:off x="207" y="1146"/>
                  <a:ext cx="384" cy="231"/>
                </a:xfrm>
                <a:prstGeom prst="rect">
                  <a:avLst/>
                </a:prstGeom>
                <a:noFill/>
                <a:ln w="9525">
                  <a:noFill/>
                  <a:miter lim="800000"/>
                  <a:headEnd/>
                  <a:tailEnd/>
                </a:ln>
              </p:spPr>
              <p:txBody>
                <a:bodyPr>
                  <a:spAutoFit/>
                </a:bodyPr>
                <a:lstStyle/>
                <a:p>
                  <a:pPr>
                    <a:spcBef>
                      <a:spcPct val="50000"/>
                    </a:spcBef>
                  </a:pPr>
                  <a:r>
                    <a:rPr lang="en-US" b="1"/>
                    <a:t>AX</a:t>
                  </a:r>
                </a:p>
              </p:txBody>
            </p:sp>
            <p:sp>
              <p:nvSpPr>
                <p:cNvPr id="33871" name="Text Box 78"/>
                <p:cNvSpPr txBox="1">
                  <a:spLocks noChangeArrowheads="1"/>
                </p:cNvSpPr>
                <p:nvPr/>
              </p:nvSpPr>
              <p:spPr bwMode="auto">
                <a:xfrm>
                  <a:off x="201" y="1419"/>
                  <a:ext cx="384" cy="231"/>
                </a:xfrm>
                <a:prstGeom prst="rect">
                  <a:avLst/>
                </a:prstGeom>
                <a:noFill/>
                <a:ln w="9525">
                  <a:noFill/>
                  <a:miter lim="800000"/>
                  <a:headEnd/>
                  <a:tailEnd/>
                </a:ln>
              </p:spPr>
              <p:txBody>
                <a:bodyPr>
                  <a:spAutoFit/>
                </a:bodyPr>
                <a:lstStyle/>
                <a:p>
                  <a:pPr>
                    <a:spcBef>
                      <a:spcPct val="50000"/>
                    </a:spcBef>
                  </a:pPr>
                  <a:r>
                    <a:rPr lang="en-US" b="1"/>
                    <a:t>BX</a:t>
                  </a:r>
                </a:p>
              </p:txBody>
            </p:sp>
            <p:sp>
              <p:nvSpPr>
                <p:cNvPr id="33872" name="Text Box 79"/>
                <p:cNvSpPr txBox="1">
                  <a:spLocks noChangeArrowheads="1"/>
                </p:cNvSpPr>
                <p:nvPr/>
              </p:nvSpPr>
              <p:spPr bwMode="auto">
                <a:xfrm>
                  <a:off x="192" y="1674"/>
                  <a:ext cx="384" cy="231"/>
                </a:xfrm>
                <a:prstGeom prst="rect">
                  <a:avLst/>
                </a:prstGeom>
                <a:noFill/>
                <a:ln w="9525">
                  <a:noFill/>
                  <a:miter lim="800000"/>
                  <a:headEnd/>
                  <a:tailEnd/>
                </a:ln>
              </p:spPr>
              <p:txBody>
                <a:bodyPr>
                  <a:spAutoFit/>
                </a:bodyPr>
                <a:lstStyle/>
                <a:p>
                  <a:pPr>
                    <a:spcBef>
                      <a:spcPct val="50000"/>
                    </a:spcBef>
                  </a:pPr>
                  <a:r>
                    <a:rPr lang="en-US" b="1"/>
                    <a:t>CX</a:t>
                  </a:r>
                </a:p>
              </p:txBody>
            </p:sp>
            <p:sp>
              <p:nvSpPr>
                <p:cNvPr id="33873" name="Text Box 80"/>
                <p:cNvSpPr txBox="1">
                  <a:spLocks noChangeArrowheads="1"/>
                </p:cNvSpPr>
                <p:nvPr/>
              </p:nvSpPr>
              <p:spPr bwMode="auto">
                <a:xfrm>
                  <a:off x="192" y="1929"/>
                  <a:ext cx="384" cy="231"/>
                </a:xfrm>
                <a:prstGeom prst="rect">
                  <a:avLst/>
                </a:prstGeom>
                <a:noFill/>
                <a:ln w="9525">
                  <a:noFill/>
                  <a:miter lim="800000"/>
                  <a:headEnd/>
                  <a:tailEnd/>
                </a:ln>
              </p:spPr>
              <p:txBody>
                <a:bodyPr>
                  <a:spAutoFit/>
                </a:bodyPr>
                <a:lstStyle/>
                <a:p>
                  <a:pPr>
                    <a:spcBef>
                      <a:spcPct val="50000"/>
                    </a:spcBef>
                  </a:pPr>
                  <a:r>
                    <a:rPr lang="en-US" b="1"/>
                    <a:t>DX</a:t>
                  </a:r>
                </a:p>
              </p:txBody>
            </p:sp>
          </p:grpSp>
          <p:sp>
            <p:nvSpPr>
              <p:cNvPr id="54353" name="Text Box 81"/>
              <p:cNvSpPr txBox="1">
                <a:spLocks noChangeArrowheads="1"/>
              </p:cNvSpPr>
              <p:nvPr/>
            </p:nvSpPr>
            <p:spPr bwMode="auto">
              <a:xfrm>
                <a:off x="336" y="624"/>
                <a:ext cx="528" cy="288"/>
              </a:xfrm>
              <a:prstGeom prst="rect">
                <a:avLst/>
              </a:prstGeom>
              <a:noFill/>
              <a:ln w="9525">
                <a:noFill/>
                <a:miter lim="800000"/>
                <a:headEnd/>
                <a:tailEnd/>
              </a:ln>
              <a:effectLst/>
            </p:spPr>
            <p:txBody>
              <a:bodyPr>
                <a:spAutoFit/>
              </a:bodyPr>
              <a:lstStyle/>
              <a:p>
                <a:pPr>
                  <a:spcBef>
                    <a:spcPct val="50000"/>
                  </a:spcBef>
                  <a:defRPr/>
                </a:pPr>
                <a:r>
                  <a:rPr lang="en-US" sz="2400" b="1" u="sng">
                    <a:solidFill>
                      <a:srgbClr val="800080"/>
                    </a:solidFill>
                    <a:effectLst>
                      <a:outerShdw blurRad="38100" dist="38100" dir="2700000" algn="tl">
                        <a:srgbClr val="000000"/>
                      </a:outerShdw>
                    </a:effectLst>
                  </a:rPr>
                  <a:t>EU</a:t>
                </a:r>
              </a:p>
            </p:txBody>
          </p:sp>
        </p:grpSp>
      </p:grpSp>
      <p:sp>
        <p:nvSpPr>
          <p:cNvPr id="33832" name="Line 87"/>
          <p:cNvSpPr>
            <a:spLocks noChangeShapeType="1"/>
          </p:cNvSpPr>
          <p:nvPr/>
        </p:nvSpPr>
        <p:spPr bwMode="auto">
          <a:xfrm>
            <a:off x="228600" y="914400"/>
            <a:ext cx="8686800" cy="0"/>
          </a:xfrm>
          <a:prstGeom prst="line">
            <a:avLst/>
          </a:prstGeom>
          <a:noFill/>
          <a:ln w="9525">
            <a:solidFill>
              <a:schemeClr val="tx1"/>
            </a:solidFill>
            <a:round/>
            <a:headEnd/>
            <a:tailEnd/>
          </a:ln>
        </p:spPr>
        <p:txBody>
          <a:bodyPr/>
          <a:lstStyle/>
          <a:p>
            <a:endParaRPr lang="en-IN"/>
          </a:p>
        </p:txBody>
      </p:sp>
      <p:sp>
        <p:nvSpPr>
          <p:cNvPr id="33833" name="Line 88"/>
          <p:cNvSpPr>
            <a:spLocks noChangeShapeType="1"/>
          </p:cNvSpPr>
          <p:nvPr/>
        </p:nvSpPr>
        <p:spPr bwMode="auto">
          <a:xfrm>
            <a:off x="228600" y="6372225"/>
            <a:ext cx="8686800" cy="0"/>
          </a:xfrm>
          <a:prstGeom prst="line">
            <a:avLst/>
          </a:prstGeom>
          <a:noFill/>
          <a:ln w="9525">
            <a:solidFill>
              <a:schemeClr val="tx1"/>
            </a:solidFill>
            <a:round/>
            <a:headEnd/>
            <a:tailEnd/>
          </a:ln>
        </p:spPr>
        <p:txBody>
          <a:bodyPr/>
          <a:lstStyle/>
          <a:p>
            <a:endParaRPr lang="en-IN"/>
          </a:p>
        </p:txBody>
      </p:sp>
      <p:sp>
        <p:nvSpPr>
          <p:cNvPr id="33834" name="Line 89"/>
          <p:cNvSpPr>
            <a:spLocks noChangeShapeType="1"/>
          </p:cNvSpPr>
          <p:nvPr/>
        </p:nvSpPr>
        <p:spPr bwMode="auto">
          <a:xfrm>
            <a:off x="209550" y="933450"/>
            <a:ext cx="19050" cy="5438775"/>
          </a:xfrm>
          <a:prstGeom prst="line">
            <a:avLst/>
          </a:prstGeom>
          <a:noFill/>
          <a:ln w="9525">
            <a:solidFill>
              <a:schemeClr val="tx1"/>
            </a:solidFill>
            <a:round/>
            <a:headEnd/>
            <a:tailEnd/>
          </a:ln>
        </p:spPr>
        <p:txBody>
          <a:bodyPr/>
          <a:lstStyle/>
          <a:p>
            <a:endParaRPr lang="en-IN"/>
          </a:p>
        </p:txBody>
      </p:sp>
      <p:sp>
        <p:nvSpPr>
          <p:cNvPr id="33835" name="Line 90"/>
          <p:cNvSpPr>
            <a:spLocks noChangeShapeType="1"/>
          </p:cNvSpPr>
          <p:nvPr/>
        </p:nvSpPr>
        <p:spPr bwMode="auto">
          <a:xfrm>
            <a:off x="8910638" y="928688"/>
            <a:ext cx="19050" cy="5438775"/>
          </a:xfrm>
          <a:prstGeom prst="line">
            <a:avLst/>
          </a:prstGeom>
          <a:noFill/>
          <a:ln w="9525">
            <a:solidFill>
              <a:schemeClr val="tx1"/>
            </a:solidFill>
            <a:round/>
            <a:headEnd/>
            <a:tailEnd/>
          </a:ln>
        </p:spPr>
        <p:txBody>
          <a:bodyPr/>
          <a:lstStyle/>
          <a:p>
            <a:endParaRPr lang="en-IN"/>
          </a:p>
        </p:txBody>
      </p:sp>
      <p:grpSp>
        <p:nvGrpSpPr>
          <p:cNvPr id="33836" name="Group 95"/>
          <p:cNvGrpSpPr>
            <a:grpSpLocks/>
          </p:cNvGrpSpPr>
          <p:nvPr/>
        </p:nvGrpSpPr>
        <p:grpSpPr bwMode="auto">
          <a:xfrm>
            <a:off x="180975" y="895350"/>
            <a:ext cx="8796338" cy="5457825"/>
            <a:chOff x="144" y="564"/>
            <a:chExt cx="5493" cy="3438"/>
          </a:xfrm>
        </p:grpSpPr>
        <p:sp>
          <p:nvSpPr>
            <p:cNvPr id="33862" name="Line 91"/>
            <p:cNvSpPr>
              <a:spLocks noChangeShapeType="1"/>
            </p:cNvSpPr>
            <p:nvPr/>
          </p:nvSpPr>
          <p:spPr bwMode="auto">
            <a:xfrm>
              <a:off x="156" y="564"/>
              <a:ext cx="5472" cy="0"/>
            </a:xfrm>
            <a:prstGeom prst="line">
              <a:avLst/>
            </a:prstGeom>
            <a:noFill/>
            <a:ln w="9525">
              <a:solidFill>
                <a:schemeClr val="tx1"/>
              </a:solidFill>
              <a:round/>
              <a:headEnd/>
              <a:tailEnd/>
            </a:ln>
          </p:spPr>
          <p:txBody>
            <a:bodyPr/>
            <a:lstStyle/>
            <a:p>
              <a:endParaRPr lang="en-IN"/>
            </a:p>
          </p:txBody>
        </p:sp>
        <p:sp>
          <p:nvSpPr>
            <p:cNvPr id="33863" name="Line 92"/>
            <p:cNvSpPr>
              <a:spLocks noChangeShapeType="1"/>
            </p:cNvSpPr>
            <p:nvPr/>
          </p:nvSpPr>
          <p:spPr bwMode="auto">
            <a:xfrm>
              <a:off x="156" y="4002"/>
              <a:ext cx="5472" cy="0"/>
            </a:xfrm>
            <a:prstGeom prst="line">
              <a:avLst/>
            </a:prstGeom>
            <a:noFill/>
            <a:ln w="9525">
              <a:solidFill>
                <a:schemeClr val="tx1"/>
              </a:solidFill>
              <a:round/>
              <a:headEnd/>
              <a:tailEnd/>
            </a:ln>
          </p:spPr>
          <p:txBody>
            <a:bodyPr/>
            <a:lstStyle/>
            <a:p>
              <a:endParaRPr lang="en-IN"/>
            </a:p>
          </p:txBody>
        </p:sp>
        <p:sp>
          <p:nvSpPr>
            <p:cNvPr id="33864" name="Line 93"/>
            <p:cNvSpPr>
              <a:spLocks noChangeShapeType="1"/>
            </p:cNvSpPr>
            <p:nvPr/>
          </p:nvSpPr>
          <p:spPr bwMode="auto">
            <a:xfrm>
              <a:off x="144" y="576"/>
              <a:ext cx="12" cy="3426"/>
            </a:xfrm>
            <a:prstGeom prst="line">
              <a:avLst/>
            </a:prstGeom>
            <a:noFill/>
            <a:ln w="9525">
              <a:solidFill>
                <a:schemeClr val="tx1"/>
              </a:solidFill>
              <a:round/>
              <a:headEnd/>
              <a:tailEnd/>
            </a:ln>
          </p:spPr>
          <p:txBody>
            <a:bodyPr/>
            <a:lstStyle/>
            <a:p>
              <a:endParaRPr lang="en-IN"/>
            </a:p>
          </p:txBody>
        </p:sp>
        <p:sp>
          <p:nvSpPr>
            <p:cNvPr id="33865" name="Line 94"/>
            <p:cNvSpPr>
              <a:spLocks noChangeShapeType="1"/>
            </p:cNvSpPr>
            <p:nvPr/>
          </p:nvSpPr>
          <p:spPr bwMode="auto">
            <a:xfrm>
              <a:off x="5625" y="573"/>
              <a:ext cx="12" cy="3426"/>
            </a:xfrm>
            <a:prstGeom prst="line">
              <a:avLst/>
            </a:prstGeom>
            <a:noFill/>
            <a:ln w="9525">
              <a:solidFill>
                <a:schemeClr val="tx1"/>
              </a:solidFill>
              <a:round/>
              <a:headEnd/>
              <a:tailEnd/>
            </a:ln>
          </p:spPr>
          <p:txBody>
            <a:bodyPr/>
            <a:lstStyle/>
            <a:p>
              <a:endParaRPr lang="en-IN"/>
            </a:p>
          </p:txBody>
        </p:sp>
      </p:grpSp>
      <p:grpSp>
        <p:nvGrpSpPr>
          <p:cNvPr id="33837" name="Group 99"/>
          <p:cNvGrpSpPr>
            <a:grpSpLocks/>
          </p:cNvGrpSpPr>
          <p:nvPr/>
        </p:nvGrpSpPr>
        <p:grpSpPr bwMode="auto">
          <a:xfrm>
            <a:off x="3886200" y="914400"/>
            <a:ext cx="1371600" cy="5472113"/>
            <a:chOff x="2448" y="576"/>
            <a:chExt cx="864" cy="3447"/>
          </a:xfrm>
        </p:grpSpPr>
        <p:sp>
          <p:nvSpPr>
            <p:cNvPr id="33859" name="Line 96"/>
            <p:cNvSpPr>
              <a:spLocks noChangeShapeType="1"/>
            </p:cNvSpPr>
            <p:nvPr/>
          </p:nvSpPr>
          <p:spPr bwMode="auto">
            <a:xfrm>
              <a:off x="2448" y="576"/>
              <a:ext cx="0" cy="2640"/>
            </a:xfrm>
            <a:prstGeom prst="line">
              <a:avLst/>
            </a:prstGeom>
            <a:noFill/>
            <a:ln w="28575">
              <a:solidFill>
                <a:srgbClr val="800000"/>
              </a:solidFill>
              <a:round/>
              <a:headEnd/>
              <a:tailEnd/>
            </a:ln>
          </p:spPr>
          <p:txBody>
            <a:bodyPr/>
            <a:lstStyle/>
            <a:p>
              <a:endParaRPr lang="en-IN"/>
            </a:p>
          </p:txBody>
        </p:sp>
        <p:sp>
          <p:nvSpPr>
            <p:cNvPr id="33860" name="Line 97"/>
            <p:cNvSpPr>
              <a:spLocks noChangeShapeType="1"/>
            </p:cNvSpPr>
            <p:nvPr/>
          </p:nvSpPr>
          <p:spPr bwMode="auto">
            <a:xfrm>
              <a:off x="2448" y="3216"/>
              <a:ext cx="864" cy="0"/>
            </a:xfrm>
            <a:prstGeom prst="line">
              <a:avLst/>
            </a:prstGeom>
            <a:noFill/>
            <a:ln w="28575">
              <a:solidFill>
                <a:srgbClr val="800000"/>
              </a:solidFill>
              <a:round/>
              <a:headEnd/>
              <a:tailEnd/>
            </a:ln>
          </p:spPr>
          <p:txBody>
            <a:bodyPr/>
            <a:lstStyle/>
            <a:p>
              <a:endParaRPr lang="en-IN"/>
            </a:p>
          </p:txBody>
        </p:sp>
        <p:sp>
          <p:nvSpPr>
            <p:cNvPr id="33861" name="Line 98"/>
            <p:cNvSpPr>
              <a:spLocks noChangeShapeType="1"/>
            </p:cNvSpPr>
            <p:nvPr/>
          </p:nvSpPr>
          <p:spPr bwMode="auto">
            <a:xfrm>
              <a:off x="3312" y="3207"/>
              <a:ext cx="0" cy="816"/>
            </a:xfrm>
            <a:prstGeom prst="line">
              <a:avLst/>
            </a:prstGeom>
            <a:noFill/>
            <a:ln w="28575">
              <a:solidFill>
                <a:srgbClr val="800000"/>
              </a:solidFill>
              <a:round/>
              <a:headEnd/>
              <a:tailEnd/>
            </a:ln>
          </p:spPr>
          <p:txBody>
            <a:bodyPr/>
            <a:lstStyle/>
            <a:p>
              <a:endParaRPr lang="en-IN"/>
            </a:p>
          </p:txBody>
        </p:sp>
      </p:grpSp>
      <p:sp>
        <p:nvSpPr>
          <p:cNvPr id="33838" name="Rectangle 110"/>
          <p:cNvSpPr>
            <a:spLocks noChangeArrowheads="1"/>
          </p:cNvSpPr>
          <p:nvPr/>
        </p:nvSpPr>
        <p:spPr bwMode="auto">
          <a:xfrm>
            <a:off x="4286250" y="5391150"/>
            <a:ext cx="838200" cy="609600"/>
          </a:xfrm>
          <a:prstGeom prst="rect">
            <a:avLst/>
          </a:prstGeom>
          <a:gradFill rotWithShape="1">
            <a:gsLst>
              <a:gs pos="0">
                <a:srgbClr val="FFCC00"/>
              </a:gs>
              <a:gs pos="100000">
                <a:srgbClr val="FFF4C6"/>
              </a:gs>
            </a:gsLst>
            <a:lin ang="5400000" scaled="1"/>
          </a:gradFill>
          <a:ln w="9525">
            <a:solidFill>
              <a:schemeClr val="tx1"/>
            </a:solidFill>
            <a:miter lim="800000"/>
            <a:headEnd/>
            <a:tailEnd/>
          </a:ln>
        </p:spPr>
        <p:txBody>
          <a:bodyPr wrap="none" anchor="ctr"/>
          <a:lstStyle/>
          <a:p>
            <a:pPr algn="ctr"/>
            <a:r>
              <a:rPr lang="en-US" b="1"/>
              <a:t>Timing </a:t>
            </a:r>
          </a:p>
          <a:p>
            <a:pPr algn="ctr"/>
            <a:r>
              <a:rPr lang="en-US" b="1"/>
              <a:t>control</a:t>
            </a:r>
          </a:p>
        </p:txBody>
      </p:sp>
      <p:sp>
        <p:nvSpPr>
          <p:cNvPr id="33839" name="Text Box 118"/>
          <p:cNvSpPr txBox="1">
            <a:spLocks noChangeArrowheads="1"/>
          </p:cNvSpPr>
          <p:nvPr/>
        </p:nvSpPr>
        <p:spPr bwMode="auto">
          <a:xfrm>
            <a:off x="8229600" y="3581400"/>
            <a:ext cx="533400" cy="366713"/>
          </a:xfrm>
          <a:prstGeom prst="rect">
            <a:avLst/>
          </a:prstGeom>
          <a:noFill/>
          <a:ln w="9525">
            <a:noFill/>
            <a:miter lim="800000"/>
            <a:headEnd/>
            <a:tailEnd/>
          </a:ln>
        </p:spPr>
        <p:txBody>
          <a:bodyPr>
            <a:spAutoFit/>
          </a:bodyPr>
          <a:lstStyle/>
          <a:p>
            <a:pPr>
              <a:spcBef>
                <a:spcPct val="50000"/>
              </a:spcBef>
            </a:pPr>
            <a:r>
              <a:rPr lang="en-US" b="1"/>
              <a:t>SP</a:t>
            </a:r>
          </a:p>
        </p:txBody>
      </p:sp>
      <p:sp>
        <p:nvSpPr>
          <p:cNvPr id="33840" name="Text Box 119"/>
          <p:cNvSpPr txBox="1">
            <a:spLocks noChangeArrowheads="1"/>
          </p:cNvSpPr>
          <p:nvPr/>
        </p:nvSpPr>
        <p:spPr bwMode="auto">
          <a:xfrm>
            <a:off x="8229600" y="3900488"/>
            <a:ext cx="533400" cy="366712"/>
          </a:xfrm>
          <a:prstGeom prst="rect">
            <a:avLst/>
          </a:prstGeom>
          <a:noFill/>
          <a:ln w="9525">
            <a:noFill/>
            <a:miter lim="800000"/>
            <a:headEnd/>
            <a:tailEnd/>
          </a:ln>
        </p:spPr>
        <p:txBody>
          <a:bodyPr>
            <a:spAutoFit/>
          </a:bodyPr>
          <a:lstStyle/>
          <a:p>
            <a:pPr>
              <a:spcBef>
                <a:spcPct val="50000"/>
              </a:spcBef>
            </a:pPr>
            <a:r>
              <a:rPr lang="en-US" b="1"/>
              <a:t>BP</a:t>
            </a:r>
          </a:p>
        </p:txBody>
      </p:sp>
      <p:sp>
        <p:nvSpPr>
          <p:cNvPr id="33841" name="Text Box 121"/>
          <p:cNvSpPr txBox="1">
            <a:spLocks noChangeArrowheads="1"/>
          </p:cNvSpPr>
          <p:nvPr/>
        </p:nvSpPr>
        <p:spPr bwMode="auto">
          <a:xfrm>
            <a:off x="6172200" y="5257800"/>
            <a:ext cx="2438400" cy="366713"/>
          </a:xfrm>
          <a:prstGeom prst="rect">
            <a:avLst/>
          </a:prstGeom>
          <a:noFill/>
          <a:ln w="9525">
            <a:noFill/>
            <a:miter lim="800000"/>
            <a:headEnd/>
            <a:tailEnd/>
          </a:ln>
        </p:spPr>
        <p:txBody>
          <a:bodyPr>
            <a:spAutoFit/>
          </a:bodyPr>
          <a:lstStyle/>
          <a:p>
            <a:pPr>
              <a:spcBef>
                <a:spcPct val="50000"/>
              </a:spcBef>
            </a:pPr>
            <a:r>
              <a:rPr lang="en-US" b="1"/>
              <a:t>Default Assignment</a:t>
            </a:r>
          </a:p>
        </p:txBody>
      </p:sp>
      <p:sp>
        <p:nvSpPr>
          <p:cNvPr id="54415" name="Text Box 143"/>
          <p:cNvSpPr txBox="1">
            <a:spLocks noChangeArrowheads="1"/>
          </p:cNvSpPr>
          <p:nvPr/>
        </p:nvSpPr>
        <p:spPr bwMode="auto">
          <a:xfrm>
            <a:off x="7681913" y="990600"/>
            <a:ext cx="1143000" cy="457200"/>
          </a:xfrm>
          <a:prstGeom prst="rect">
            <a:avLst/>
          </a:prstGeom>
          <a:noFill/>
          <a:ln w="9525">
            <a:noFill/>
            <a:miter lim="800000"/>
            <a:headEnd/>
            <a:tailEnd/>
          </a:ln>
          <a:effectLst/>
        </p:spPr>
        <p:txBody>
          <a:bodyPr>
            <a:spAutoFit/>
          </a:bodyPr>
          <a:lstStyle/>
          <a:p>
            <a:pPr>
              <a:spcBef>
                <a:spcPct val="50000"/>
              </a:spcBef>
              <a:defRPr/>
            </a:pPr>
            <a:r>
              <a:rPr lang="en-US" sz="2400" b="1" u="sng">
                <a:solidFill>
                  <a:srgbClr val="990099"/>
                </a:solidFill>
                <a:effectLst>
                  <a:outerShdw blurRad="38100" dist="38100" dir="2700000" algn="tl">
                    <a:srgbClr val="000000"/>
                  </a:outerShdw>
                </a:effectLst>
              </a:rPr>
              <a:t>BIU</a:t>
            </a:r>
          </a:p>
        </p:txBody>
      </p:sp>
      <p:grpSp>
        <p:nvGrpSpPr>
          <p:cNvPr id="33843" name="Group 145"/>
          <p:cNvGrpSpPr>
            <a:grpSpLocks/>
          </p:cNvGrpSpPr>
          <p:nvPr/>
        </p:nvGrpSpPr>
        <p:grpSpPr bwMode="auto">
          <a:xfrm>
            <a:off x="3889375" y="2057400"/>
            <a:ext cx="4821238" cy="2941638"/>
            <a:chOff x="2450" y="1296"/>
            <a:chExt cx="3037" cy="1853"/>
          </a:xfrm>
        </p:grpSpPr>
        <p:sp>
          <p:nvSpPr>
            <p:cNvPr id="33844" name="Rectangle 101"/>
            <p:cNvSpPr>
              <a:spLocks noChangeArrowheads="1"/>
            </p:cNvSpPr>
            <p:nvPr/>
          </p:nvSpPr>
          <p:spPr bwMode="auto">
            <a:xfrm>
              <a:off x="3840" y="1296"/>
              <a:ext cx="1392" cy="240"/>
            </a:xfrm>
            <a:prstGeom prst="rect">
              <a:avLst/>
            </a:prstGeom>
            <a:gradFill rotWithShape="1">
              <a:gsLst>
                <a:gs pos="0">
                  <a:srgbClr val="00FFFF"/>
                </a:gs>
                <a:gs pos="100000">
                  <a:srgbClr val="00C2C2"/>
                </a:gs>
              </a:gsLst>
              <a:lin ang="5400000" scaled="1"/>
            </a:gradFill>
            <a:ln w="9525">
              <a:solidFill>
                <a:schemeClr val="tx1"/>
              </a:solidFill>
              <a:miter lim="800000"/>
              <a:headEnd/>
              <a:tailEnd/>
            </a:ln>
          </p:spPr>
          <p:txBody>
            <a:bodyPr wrap="none" anchor="ctr"/>
            <a:lstStyle/>
            <a:p>
              <a:pPr algn="ctr"/>
              <a:r>
                <a:rPr lang="en-US" sz="2000" b="1"/>
                <a:t>IP</a:t>
              </a:r>
            </a:p>
          </p:txBody>
        </p:sp>
        <p:sp>
          <p:nvSpPr>
            <p:cNvPr id="33845" name="Rectangle 102"/>
            <p:cNvSpPr>
              <a:spLocks noChangeArrowheads="1"/>
            </p:cNvSpPr>
            <p:nvPr/>
          </p:nvSpPr>
          <p:spPr bwMode="auto">
            <a:xfrm>
              <a:off x="3744" y="1728"/>
              <a:ext cx="336" cy="288"/>
            </a:xfrm>
            <a:prstGeom prst="rect">
              <a:avLst/>
            </a:prstGeom>
            <a:gradFill rotWithShape="1">
              <a:gsLst>
                <a:gs pos="0">
                  <a:srgbClr val="00FF00"/>
                </a:gs>
                <a:gs pos="100000">
                  <a:srgbClr val="CEFFCE"/>
                </a:gs>
              </a:gsLst>
              <a:lin ang="5400000" scaled="1"/>
            </a:gradFill>
            <a:ln w="9525">
              <a:solidFill>
                <a:schemeClr val="tx1"/>
              </a:solidFill>
              <a:miter lim="800000"/>
              <a:headEnd/>
              <a:tailEnd/>
            </a:ln>
          </p:spPr>
          <p:txBody>
            <a:bodyPr wrap="none" anchor="ctr"/>
            <a:lstStyle/>
            <a:p>
              <a:pPr algn="ctr"/>
              <a:r>
                <a:rPr lang="en-US" b="1"/>
                <a:t>CS</a:t>
              </a:r>
            </a:p>
          </p:txBody>
        </p:sp>
        <p:sp>
          <p:nvSpPr>
            <p:cNvPr id="33846" name="Rectangle 104"/>
            <p:cNvSpPr>
              <a:spLocks noChangeArrowheads="1"/>
            </p:cNvSpPr>
            <p:nvPr/>
          </p:nvSpPr>
          <p:spPr bwMode="auto">
            <a:xfrm>
              <a:off x="4218" y="1728"/>
              <a:ext cx="336" cy="288"/>
            </a:xfrm>
            <a:prstGeom prst="rect">
              <a:avLst/>
            </a:prstGeom>
            <a:gradFill rotWithShape="1">
              <a:gsLst>
                <a:gs pos="0">
                  <a:srgbClr val="DA0000"/>
                </a:gs>
                <a:gs pos="100000">
                  <a:srgbClr val="F7C6C6"/>
                </a:gs>
              </a:gsLst>
              <a:lin ang="5400000" scaled="1"/>
            </a:gradFill>
            <a:ln w="9525">
              <a:solidFill>
                <a:schemeClr val="tx1"/>
              </a:solidFill>
              <a:miter lim="800000"/>
              <a:headEnd/>
              <a:tailEnd/>
            </a:ln>
          </p:spPr>
          <p:txBody>
            <a:bodyPr wrap="none" anchor="ctr"/>
            <a:lstStyle/>
            <a:p>
              <a:pPr algn="ctr"/>
              <a:r>
                <a:rPr lang="en-US" b="1"/>
                <a:t>DS</a:t>
              </a:r>
            </a:p>
          </p:txBody>
        </p:sp>
        <p:sp>
          <p:nvSpPr>
            <p:cNvPr id="54377" name="Rectangle 105"/>
            <p:cNvSpPr>
              <a:spLocks noChangeArrowheads="1"/>
            </p:cNvSpPr>
            <p:nvPr/>
          </p:nvSpPr>
          <p:spPr bwMode="auto">
            <a:xfrm>
              <a:off x="4692" y="1728"/>
              <a:ext cx="336" cy="288"/>
            </a:xfrm>
            <a:prstGeom prst="rect">
              <a:avLst/>
            </a:prstGeom>
            <a:gradFill rotWithShape="1">
              <a:gsLst>
                <a:gs pos="0">
                  <a:schemeClr val="bg2"/>
                </a:gs>
                <a:gs pos="100000">
                  <a:schemeClr val="bg2">
                    <a:gamma/>
                    <a:tint val="6275"/>
                    <a:invGamma/>
                  </a:schemeClr>
                </a:gs>
              </a:gsLst>
              <a:lin ang="5400000" scaled="1"/>
            </a:gradFill>
            <a:ln w="9525">
              <a:solidFill>
                <a:schemeClr val="tx1"/>
              </a:solidFill>
              <a:miter lim="800000"/>
              <a:headEnd/>
              <a:tailEnd/>
            </a:ln>
            <a:effectLst/>
          </p:spPr>
          <p:txBody>
            <a:bodyPr wrap="none" anchor="ctr"/>
            <a:lstStyle/>
            <a:p>
              <a:pPr algn="ctr">
                <a:defRPr/>
              </a:pPr>
              <a:r>
                <a:rPr lang="en-US" b="1"/>
                <a:t>ES</a:t>
              </a:r>
            </a:p>
          </p:txBody>
        </p:sp>
        <p:sp>
          <p:nvSpPr>
            <p:cNvPr id="54378" name="Rectangle 106"/>
            <p:cNvSpPr>
              <a:spLocks noChangeArrowheads="1"/>
            </p:cNvSpPr>
            <p:nvPr/>
          </p:nvSpPr>
          <p:spPr bwMode="auto">
            <a:xfrm>
              <a:off x="5151" y="1728"/>
              <a:ext cx="336" cy="288"/>
            </a:xfrm>
            <a:prstGeom prst="rect">
              <a:avLst/>
            </a:prstGeom>
            <a:gradFill rotWithShape="1">
              <a:gsLst>
                <a:gs pos="0">
                  <a:schemeClr val="folHlink"/>
                </a:gs>
                <a:gs pos="100000">
                  <a:schemeClr val="folHlink">
                    <a:gamma/>
                    <a:tint val="22353"/>
                    <a:invGamma/>
                  </a:schemeClr>
                </a:gs>
              </a:gsLst>
              <a:lin ang="5400000" scaled="1"/>
            </a:gradFill>
            <a:ln w="9525">
              <a:solidFill>
                <a:schemeClr val="tx1"/>
              </a:solidFill>
              <a:miter lim="800000"/>
              <a:headEnd/>
              <a:tailEnd/>
            </a:ln>
            <a:effectLst/>
          </p:spPr>
          <p:txBody>
            <a:bodyPr wrap="none" anchor="ctr"/>
            <a:lstStyle/>
            <a:p>
              <a:pPr algn="ctr">
                <a:defRPr/>
              </a:pPr>
              <a:r>
                <a:rPr lang="en-US" b="1"/>
                <a:t>SS</a:t>
              </a:r>
            </a:p>
          </p:txBody>
        </p:sp>
        <p:sp>
          <p:nvSpPr>
            <p:cNvPr id="54380" name="AutoShape 108"/>
            <p:cNvSpPr>
              <a:spLocks noChangeArrowheads="1"/>
            </p:cNvSpPr>
            <p:nvPr/>
          </p:nvSpPr>
          <p:spPr bwMode="auto">
            <a:xfrm rot="10800000">
              <a:off x="2592" y="2304"/>
              <a:ext cx="864" cy="528"/>
            </a:xfrm>
            <a:prstGeom prst="chevron">
              <a:avLst>
                <a:gd name="adj" fmla="val 40909"/>
              </a:avLst>
            </a:prstGeom>
            <a:gradFill rotWithShape="1">
              <a:gsLst>
                <a:gs pos="0">
                  <a:schemeClr val="hlink"/>
                </a:gs>
                <a:gs pos="100000">
                  <a:schemeClr val="hlink">
                    <a:gamma/>
                    <a:tint val="22353"/>
                    <a:invGamma/>
                  </a:schemeClr>
                </a:gs>
              </a:gsLst>
              <a:lin ang="5400000" scaled="1"/>
            </a:gradFill>
            <a:ln w="9525">
              <a:solidFill>
                <a:schemeClr val="tx1"/>
              </a:solidFill>
              <a:miter lim="800000"/>
              <a:headEnd/>
              <a:tailEnd/>
            </a:ln>
            <a:effectLst/>
          </p:spPr>
          <p:txBody>
            <a:bodyPr rot="10800000" wrap="none" anchor="ctr"/>
            <a:lstStyle/>
            <a:p>
              <a:pPr algn="ctr">
                <a:defRPr/>
              </a:pPr>
              <a:r>
                <a:rPr lang="en-US" sz="1600" b="1"/>
                <a:t>PIPELINE</a:t>
              </a:r>
            </a:p>
            <a:p>
              <a:pPr algn="ctr">
                <a:defRPr/>
              </a:pPr>
              <a:r>
                <a:rPr lang="en-US" sz="1600" b="1"/>
                <a:t>(or)</a:t>
              </a:r>
            </a:p>
            <a:p>
              <a:pPr algn="ctr">
                <a:defRPr/>
              </a:pPr>
              <a:r>
                <a:rPr lang="en-US" sz="1600" b="1"/>
                <a:t>QUEUE</a:t>
              </a:r>
            </a:p>
          </p:txBody>
        </p:sp>
        <p:sp>
          <p:nvSpPr>
            <p:cNvPr id="33850" name="Text Box 109"/>
            <p:cNvSpPr txBox="1">
              <a:spLocks noChangeArrowheads="1"/>
            </p:cNvSpPr>
            <p:nvPr/>
          </p:nvSpPr>
          <p:spPr bwMode="auto">
            <a:xfrm>
              <a:off x="2450" y="2013"/>
              <a:ext cx="202" cy="1136"/>
            </a:xfrm>
            <a:prstGeom prst="rect">
              <a:avLst/>
            </a:prstGeom>
            <a:noFill/>
            <a:ln w="9525">
              <a:noFill/>
              <a:miter lim="800000"/>
              <a:headEnd/>
              <a:tailEnd/>
            </a:ln>
          </p:spPr>
          <p:txBody>
            <a:bodyPr>
              <a:spAutoFit/>
            </a:bodyPr>
            <a:lstStyle/>
            <a:p>
              <a:pPr>
                <a:spcBef>
                  <a:spcPct val="50000"/>
                </a:spcBef>
              </a:pPr>
              <a:r>
                <a:rPr lang="en-US" sz="1600" b="1"/>
                <a:t>CODE OUT</a:t>
              </a:r>
            </a:p>
          </p:txBody>
        </p:sp>
        <p:sp>
          <p:nvSpPr>
            <p:cNvPr id="33851" name="Text Box 111"/>
            <p:cNvSpPr txBox="1">
              <a:spLocks noChangeArrowheads="1"/>
            </p:cNvSpPr>
            <p:nvPr/>
          </p:nvSpPr>
          <p:spPr bwMode="auto">
            <a:xfrm>
              <a:off x="3434" y="2109"/>
              <a:ext cx="202" cy="982"/>
            </a:xfrm>
            <a:prstGeom prst="rect">
              <a:avLst/>
            </a:prstGeom>
            <a:noFill/>
            <a:ln w="9525">
              <a:noFill/>
              <a:miter lim="800000"/>
              <a:headEnd/>
              <a:tailEnd/>
            </a:ln>
          </p:spPr>
          <p:txBody>
            <a:bodyPr>
              <a:spAutoFit/>
            </a:bodyPr>
            <a:lstStyle/>
            <a:p>
              <a:pPr>
                <a:spcBef>
                  <a:spcPct val="50000"/>
                </a:spcBef>
              </a:pPr>
              <a:r>
                <a:rPr lang="en-US" sz="1600" b="1"/>
                <a:t>CODE IN</a:t>
              </a:r>
            </a:p>
          </p:txBody>
        </p:sp>
        <p:sp>
          <p:nvSpPr>
            <p:cNvPr id="33852" name="Text Box 112"/>
            <p:cNvSpPr txBox="1">
              <a:spLocks noChangeArrowheads="1"/>
            </p:cNvSpPr>
            <p:nvPr/>
          </p:nvSpPr>
          <p:spPr bwMode="auto">
            <a:xfrm>
              <a:off x="3792" y="2256"/>
              <a:ext cx="288" cy="231"/>
            </a:xfrm>
            <a:prstGeom prst="rect">
              <a:avLst/>
            </a:prstGeom>
            <a:noFill/>
            <a:ln w="9525">
              <a:noFill/>
              <a:miter lim="800000"/>
              <a:headEnd/>
              <a:tailEnd/>
            </a:ln>
          </p:spPr>
          <p:txBody>
            <a:bodyPr>
              <a:spAutoFit/>
            </a:bodyPr>
            <a:lstStyle/>
            <a:p>
              <a:pPr>
                <a:spcBef>
                  <a:spcPct val="50000"/>
                </a:spcBef>
              </a:pPr>
              <a:r>
                <a:rPr lang="en-US" b="1"/>
                <a:t>IP</a:t>
              </a:r>
            </a:p>
          </p:txBody>
        </p:sp>
        <p:sp>
          <p:nvSpPr>
            <p:cNvPr id="33853" name="Text Box 114"/>
            <p:cNvSpPr txBox="1">
              <a:spLocks noChangeArrowheads="1"/>
            </p:cNvSpPr>
            <p:nvPr/>
          </p:nvSpPr>
          <p:spPr bwMode="auto">
            <a:xfrm>
              <a:off x="4251" y="2256"/>
              <a:ext cx="336" cy="231"/>
            </a:xfrm>
            <a:prstGeom prst="rect">
              <a:avLst/>
            </a:prstGeom>
            <a:noFill/>
            <a:ln w="9525">
              <a:noFill/>
              <a:miter lim="800000"/>
              <a:headEnd/>
              <a:tailEnd/>
            </a:ln>
          </p:spPr>
          <p:txBody>
            <a:bodyPr>
              <a:spAutoFit/>
            </a:bodyPr>
            <a:lstStyle/>
            <a:p>
              <a:pPr>
                <a:spcBef>
                  <a:spcPct val="50000"/>
                </a:spcBef>
              </a:pPr>
              <a:r>
                <a:rPr lang="en-US" b="1"/>
                <a:t>BX</a:t>
              </a:r>
            </a:p>
          </p:txBody>
        </p:sp>
        <p:sp>
          <p:nvSpPr>
            <p:cNvPr id="33854" name="Text Box 115"/>
            <p:cNvSpPr txBox="1">
              <a:spLocks noChangeArrowheads="1"/>
            </p:cNvSpPr>
            <p:nvPr/>
          </p:nvSpPr>
          <p:spPr bwMode="auto">
            <a:xfrm>
              <a:off x="4272" y="2457"/>
              <a:ext cx="288" cy="231"/>
            </a:xfrm>
            <a:prstGeom prst="rect">
              <a:avLst/>
            </a:prstGeom>
            <a:noFill/>
            <a:ln w="9525">
              <a:noFill/>
              <a:miter lim="800000"/>
              <a:headEnd/>
              <a:tailEnd/>
            </a:ln>
          </p:spPr>
          <p:txBody>
            <a:bodyPr>
              <a:spAutoFit/>
            </a:bodyPr>
            <a:lstStyle/>
            <a:p>
              <a:pPr>
                <a:spcBef>
                  <a:spcPct val="50000"/>
                </a:spcBef>
              </a:pPr>
              <a:r>
                <a:rPr lang="en-US" b="1"/>
                <a:t>DI</a:t>
              </a:r>
            </a:p>
          </p:txBody>
        </p:sp>
        <p:sp>
          <p:nvSpPr>
            <p:cNvPr id="33855" name="Text Box 116"/>
            <p:cNvSpPr txBox="1">
              <a:spLocks noChangeArrowheads="1"/>
            </p:cNvSpPr>
            <p:nvPr/>
          </p:nvSpPr>
          <p:spPr bwMode="auto">
            <a:xfrm>
              <a:off x="4272" y="2697"/>
              <a:ext cx="288" cy="231"/>
            </a:xfrm>
            <a:prstGeom prst="rect">
              <a:avLst/>
            </a:prstGeom>
            <a:noFill/>
            <a:ln w="9525">
              <a:noFill/>
              <a:miter lim="800000"/>
              <a:headEnd/>
              <a:tailEnd/>
            </a:ln>
          </p:spPr>
          <p:txBody>
            <a:bodyPr>
              <a:spAutoFit/>
            </a:bodyPr>
            <a:lstStyle/>
            <a:p>
              <a:pPr>
                <a:spcBef>
                  <a:spcPct val="50000"/>
                </a:spcBef>
              </a:pPr>
              <a:r>
                <a:rPr lang="en-US" b="1"/>
                <a:t>SI</a:t>
              </a:r>
            </a:p>
          </p:txBody>
        </p:sp>
        <p:sp>
          <p:nvSpPr>
            <p:cNvPr id="33856" name="Text Box 117"/>
            <p:cNvSpPr txBox="1">
              <a:spLocks noChangeArrowheads="1"/>
            </p:cNvSpPr>
            <p:nvPr/>
          </p:nvSpPr>
          <p:spPr bwMode="auto">
            <a:xfrm>
              <a:off x="4704" y="2256"/>
              <a:ext cx="288" cy="231"/>
            </a:xfrm>
            <a:prstGeom prst="rect">
              <a:avLst/>
            </a:prstGeom>
            <a:noFill/>
            <a:ln w="9525">
              <a:noFill/>
              <a:miter lim="800000"/>
              <a:headEnd/>
              <a:tailEnd/>
            </a:ln>
          </p:spPr>
          <p:txBody>
            <a:bodyPr>
              <a:spAutoFit/>
            </a:bodyPr>
            <a:lstStyle/>
            <a:p>
              <a:pPr>
                <a:spcBef>
                  <a:spcPct val="50000"/>
                </a:spcBef>
              </a:pPr>
              <a:r>
                <a:rPr lang="en-US" b="1"/>
                <a:t>DI</a:t>
              </a:r>
            </a:p>
          </p:txBody>
        </p:sp>
        <p:sp>
          <p:nvSpPr>
            <p:cNvPr id="33857" name="AutoShape 120"/>
            <p:cNvSpPr>
              <a:spLocks/>
            </p:cNvSpPr>
            <p:nvPr/>
          </p:nvSpPr>
          <p:spPr bwMode="auto">
            <a:xfrm rot="-5400000">
              <a:off x="4474" y="2144"/>
              <a:ext cx="291" cy="1632"/>
            </a:xfrm>
            <a:prstGeom prst="leftBrace">
              <a:avLst>
                <a:gd name="adj1" fmla="val 15449"/>
                <a:gd name="adj2" fmla="val 50856"/>
              </a:avLst>
            </a:prstGeom>
            <a:noFill/>
            <a:ln w="9525">
              <a:solidFill>
                <a:schemeClr val="tx1"/>
              </a:solidFill>
              <a:round/>
              <a:headEnd/>
              <a:tailEnd/>
            </a:ln>
          </p:spPr>
          <p:txBody>
            <a:bodyPr wrap="none" anchor="ctr"/>
            <a:lstStyle/>
            <a:p>
              <a:endParaRPr lang="en-IN"/>
            </a:p>
          </p:txBody>
        </p:sp>
        <p:sp>
          <p:nvSpPr>
            <p:cNvPr id="33858" name="Text Box 144"/>
            <p:cNvSpPr txBox="1">
              <a:spLocks noChangeArrowheads="1"/>
            </p:cNvSpPr>
            <p:nvPr/>
          </p:nvSpPr>
          <p:spPr bwMode="auto">
            <a:xfrm>
              <a:off x="2640" y="1575"/>
              <a:ext cx="816" cy="750"/>
            </a:xfrm>
            <a:prstGeom prst="rect">
              <a:avLst/>
            </a:prstGeom>
            <a:noFill/>
            <a:ln w="9525">
              <a:noFill/>
              <a:miter lim="800000"/>
              <a:headEnd/>
              <a:tailEnd/>
            </a:ln>
          </p:spPr>
          <p:txBody>
            <a:bodyPr>
              <a:spAutoFit/>
            </a:bodyPr>
            <a:lstStyle/>
            <a:p>
              <a:pPr>
                <a:spcBef>
                  <a:spcPct val="50000"/>
                </a:spcBef>
              </a:pPr>
              <a:r>
                <a:rPr lang="en-US">
                  <a:solidFill>
                    <a:srgbClr val="000099"/>
                  </a:solidFill>
                </a:rPr>
                <a:t>Fetch &amp; store code bytes in PIPELINE</a:t>
              </a: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228600" y="304800"/>
            <a:ext cx="6316663" cy="609600"/>
          </a:xfrm>
          <a:effectLst>
            <a:outerShdw dist="35921" dir="2700000" algn="ctr" rotWithShape="0">
              <a:schemeClr val="bg2"/>
            </a:outerShdw>
          </a:effectLst>
        </p:spPr>
        <p:txBody>
          <a:bodyPr>
            <a:normAutofit fontScale="90000"/>
          </a:bodyPr>
          <a:lstStyle/>
          <a:p>
            <a:pPr>
              <a:defRPr/>
            </a:pPr>
            <a:r>
              <a:rPr lang="en-US" sz="2800" b="1">
                <a:solidFill>
                  <a:srgbClr val="F6142A"/>
                </a:solidFill>
              </a:rPr>
              <a:t>Intel 8086 Internal Architecture</a:t>
            </a:r>
            <a:r>
              <a:rPr lang="en-US" sz="2800"/>
              <a:t/>
            </a:r>
            <a:br>
              <a:rPr lang="en-US" sz="2800"/>
            </a:br>
            <a:endParaRPr lang="en-US" sz="2800"/>
          </a:p>
        </p:txBody>
      </p:sp>
      <p:sp>
        <p:nvSpPr>
          <p:cNvPr id="6147" name="Slide Number Placeholder 5"/>
          <p:cNvSpPr>
            <a:spLocks noGrp="1"/>
          </p:cNvSpPr>
          <p:nvPr>
            <p:ph type="sldNum" sz="quarter" idx="12"/>
          </p:nvPr>
        </p:nvSpPr>
        <p:spPr>
          <a:noFill/>
        </p:spPr>
        <p:txBody>
          <a:bodyPr/>
          <a:lstStyle/>
          <a:p>
            <a:fld id="{6AAD9251-1DC6-43E4-B863-AAA4FAB3E200}" type="slidenum">
              <a:rPr lang="en-US"/>
              <a:pPr/>
              <a:t>4</a:t>
            </a:fld>
            <a:endParaRPr lang="en-US"/>
          </a:p>
        </p:txBody>
      </p:sp>
      <p:pic>
        <p:nvPicPr>
          <p:cNvPr id="6148" name="Picture 5" descr="archpng"/>
          <p:cNvPicPr>
            <a:picLocks noChangeAspect="1" noChangeArrowheads="1"/>
          </p:cNvPicPr>
          <p:nvPr/>
        </p:nvPicPr>
        <p:blipFill>
          <a:blip r:embed="rId2" cstate="print"/>
          <a:srcRect/>
          <a:stretch>
            <a:fillRect/>
          </a:stretch>
        </p:blipFill>
        <p:spPr bwMode="auto">
          <a:xfrm>
            <a:off x="152400" y="482600"/>
            <a:ext cx="8839200" cy="6324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04800" y="152400"/>
            <a:ext cx="6316663" cy="609600"/>
          </a:xfrm>
          <a:effectLst>
            <a:outerShdw dist="35921" dir="2700000" algn="ctr" rotWithShape="0">
              <a:schemeClr val="bg2"/>
            </a:outerShdw>
          </a:effectLst>
        </p:spPr>
        <p:txBody>
          <a:bodyPr>
            <a:normAutofit/>
          </a:bodyPr>
          <a:lstStyle/>
          <a:p>
            <a:pPr>
              <a:defRPr/>
            </a:pPr>
            <a:r>
              <a:rPr lang="en-US" b="1">
                <a:solidFill>
                  <a:srgbClr val="F6142A"/>
                </a:solidFill>
              </a:rPr>
              <a:t>Internal architecture of 8086</a:t>
            </a:r>
          </a:p>
        </p:txBody>
      </p:sp>
      <p:sp>
        <p:nvSpPr>
          <p:cNvPr id="7171" name="Rectangle 3"/>
          <p:cNvSpPr>
            <a:spLocks noGrp="1" noChangeArrowheads="1"/>
          </p:cNvSpPr>
          <p:nvPr>
            <p:ph idx="1"/>
          </p:nvPr>
        </p:nvSpPr>
        <p:spPr>
          <a:xfrm>
            <a:off x="152400" y="1231900"/>
            <a:ext cx="8839200" cy="5105400"/>
          </a:xfrm>
        </p:spPr>
        <p:txBody>
          <a:bodyPr/>
          <a:lstStyle/>
          <a:p>
            <a:pPr>
              <a:lnSpc>
                <a:spcPct val="90000"/>
              </a:lnSpc>
            </a:pPr>
            <a:r>
              <a:rPr lang="en-US" sz="2800" b="1" smtClean="0"/>
              <a:t>8086 has two blocks </a:t>
            </a:r>
            <a:r>
              <a:rPr lang="en-US" sz="2800" b="1" smtClean="0">
                <a:solidFill>
                  <a:srgbClr val="FF0000"/>
                </a:solidFill>
              </a:rPr>
              <a:t>BIU</a:t>
            </a:r>
            <a:r>
              <a:rPr lang="en-US" sz="2800" b="1" smtClean="0"/>
              <a:t> and </a:t>
            </a:r>
            <a:r>
              <a:rPr lang="en-US" sz="2800" b="1" smtClean="0">
                <a:solidFill>
                  <a:srgbClr val="FF0000"/>
                </a:solidFill>
              </a:rPr>
              <a:t>EU</a:t>
            </a:r>
            <a:r>
              <a:rPr lang="en-US" sz="2800" b="1" smtClean="0"/>
              <a:t>.</a:t>
            </a:r>
          </a:p>
          <a:p>
            <a:pPr>
              <a:lnSpc>
                <a:spcPct val="90000"/>
              </a:lnSpc>
            </a:pPr>
            <a:endParaRPr lang="en-US" sz="900" b="1" smtClean="0"/>
          </a:p>
          <a:p>
            <a:pPr>
              <a:lnSpc>
                <a:spcPct val="90000"/>
              </a:lnSpc>
            </a:pPr>
            <a:r>
              <a:rPr lang="en-US" sz="2800" b="1" smtClean="0"/>
              <a:t>The BIU handles all transactions of data and addresses on the buses for EU.</a:t>
            </a:r>
          </a:p>
          <a:p>
            <a:pPr>
              <a:lnSpc>
                <a:spcPct val="90000"/>
              </a:lnSpc>
            </a:pPr>
            <a:endParaRPr lang="en-US" sz="100" b="1" smtClean="0"/>
          </a:p>
          <a:p>
            <a:pPr>
              <a:lnSpc>
                <a:spcPct val="90000"/>
              </a:lnSpc>
            </a:pPr>
            <a:endParaRPr lang="en-US" sz="700" b="1" smtClean="0"/>
          </a:p>
          <a:p>
            <a:pPr algn="just">
              <a:lnSpc>
                <a:spcPct val="90000"/>
              </a:lnSpc>
            </a:pPr>
            <a:r>
              <a:rPr lang="en-US" sz="2800" b="1" smtClean="0"/>
              <a:t>The BIU performs all bus operations such as instruction fetching, reading and writing operands for memory and calculating the addresses of the memory operands. The instruction bytes are transferred to the instruction queue.</a:t>
            </a:r>
          </a:p>
          <a:p>
            <a:pPr>
              <a:lnSpc>
                <a:spcPct val="90000"/>
              </a:lnSpc>
            </a:pPr>
            <a:endParaRPr lang="en-US" sz="1200" b="1" smtClean="0"/>
          </a:p>
          <a:p>
            <a:pPr>
              <a:lnSpc>
                <a:spcPct val="90000"/>
              </a:lnSpc>
            </a:pPr>
            <a:r>
              <a:rPr lang="en-US" sz="2800" b="1" smtClean="0"/>
              <a:t> EU executes instructions from the instruction system byte queue.</a:t>
            </a:r>
          </a:p>
        </p:txBody>
      </p:sp>
      <p:sp>
        <p:nvSpPr>
          <p:cNvPr id="7172" name="Slide Number Placeholder 5"/>
          <p:cNvSpPr>
            <a:spLocks noGrp="1"/>
          </p:cNvSpPr>
          <p:nvPr>
            <p:ph type="sldNum" sz="quarter" idx="12"/>
          </p:nvPr>
        </p:nvSpPr>
        <p:spPr>
          <a:noFill/>
        </p:spPr>
        <p:txBody>
          <a:bodyPr/>
          <a:lstStyle/>
          <a:p>
            <a:fld id="{30BC8322-3EF8-44BD-A8FA-C08AEF020452}" type="slidenum">
              <a:rPr lang="en-US"/>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Grp="1" noChangeArrowheads="1"/>
          </p:cNvSpPr>
          <p:nvPr>
            <p:ph idx="1"/>
          </p:nvPr>
        </p:nvSpPr>
        <p:spPr>
          <a:xfrm>
            <a:off x="228600" y="228600"/>
            <a:ext cx="8686800" cy="6400800"/>
          </a:xfrm>
        </p:spPr>
        <p:txBody>
          <a:bodyPr/>
          <a:lstStyle/>
          <a:p>
            <a:pPr>
              <a:lnSpc>
                <a:spcPct val="90000"/>
              </a:lnSpc>
            </a:pPr>
            <a:r>
              <a:rPr lang="en-US" sz="3200" b="1" smtClean="0"/>
              <a:t>Both units operate </a:t>
            </a:r>
            <a:r>
              <a:rPr lang="en-US" sz="3200" b="1" smtClean="0">
                <a:solidFill>
                  <a:srgbClr val="660066"/>
                </a:solidFill>
              </a:rPr>
              <a:t>asynchronously</a:t>
            </a:r>
            <a:r>
              <a:rPr lang="en-US" sz="3200" b="1" smtClean="0"/>
              <a:t> to give the 8086 an overlapping instruction fetch and execution mechanism which is called as </a:t>
            </a:r>
            <a:r>
              <a:rPr lang="en-US" sz="3200" b="1" smtClean="0">
                <a:solidFill>
                  <a:srgbClr val="660066"/>
                </a:solidFill>
              </a:rPr>
              <a:t>Pipelining</a:t>
            </a:r>
            <a:r>
              <a:rPr lang="en-US" sz="3200" b="1" smtClean="0"/>
              <a:t>. This results in efficient use of the system bus and system performance.</a:t>
            </a:r>
          </a:p>
          <a:p>
            <a:pPr>
              <a:lnSpc>
                <a:spcPct val="90000"/>
              </a:lnSpc>
            </a:pPr>
            <a:endParaRPr lang="en-US" sz="1400" b="1" smtClean="0"/>
          </a:p>
          <a:p>
            <a:pPr>
              <a:lnSpc>
                <a:spcPct val="90000"/>
              </a:lnSpc>
            </a:pPr>
            <a:r>
              <a:rPr lang="en-US" sz="3200" b="1" smtClean="0"/>
              <a:t>BIU contains Instruction queue, Segment registers, Instruction pointer, Address adder.</a:t>
            </a:r>
          </a:p>
          <a:p>
            <a:pPr>
              <a:lnSpc>
                <a:spcPct val="90000"/>
              </a:lnSpc>
            </a:pPr>
            <a:endParaRPr lang="en-US" sz="1400" b="1" smtClean="0"/>
          </a:p>
          <a:p>
            <a:pPr>
              <a:lnSpc>
                <a:spcPct val="90000"/>
              </a:lnSpc>
            </a:pPr>
            <a:r>
              <a:rPr lang="en-US" sz="3200" b="1" smtClean="0"/>
              <a:t>EU contains Control circuitry, Instruction decoder, ALU, Pointer and Index register, Flag register.</a:t>
            </a:r>
          </a:p>
          <a:p>
            <a:pPr>
              <a:lnSpc>
                <a:spcPct val="90000"/>
              </a:lnSpc>
            </a:pPr>
            <a:endParaRPr lang="en-US" smtClean="0"/>
          </a:p>
        </p:txBody>
      </p:sp>
      <p:sp>
        <p:nvSpPr>
          <p:cNvPr id="8195" name="Slide Number Placeholder 5"/>
          <p:cNvSpPr>
            <a:spLocks noGrp="1"/>
          </p:cNvSpPr>
          <p:nvPr>
            <p:ph type="sldNum" sz="quarter" idx="12"/>
          </p:nvPr>
        </p:nvSpPr>
        <p:spPr>
          <a:noFill/>
        </p:spPr>
        <p:txBody>
          <a:bodyPr/>
          <a:lstStyle/>
          <a:p>
            <a:fld id="{01A42B99-C62D-4877-96EF-BC3DF0E15BA0}" type="slidenum">
              <a:rPr lang="en-US"/>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304800" y="228600"/>
            <a:ext cx="6316663" cy="1143000"/>
          </a:xfrm>
          <a:effectLst>
            <a:outerShdw dist="35921" dir="2700000" algn="ctr" rotWithShape="0">
              <a:schemeClr val="bg2">
                <a:alpha val="50000"/>
              </a:schemeClr>
            </a:outerShdw>
          </a:effectLst>
        </p:spPr>
        <p:txBody>
          <a:bodyPr/>
          <a:lstStyle/>
          <a:p>
            <a:pPr>
              <a:defRPr/>
            </a:pPr>
            <a:r>
              <a:rPr lang="en-US" sz="3600" b="1">
                <a:solidFill>
                  <a:srgbClr val="FF0000"/>
                </a:solidFill>
              </a:rPr>
              <a:t>EXECUTION UNIT</a:t>
            </a:r>
          </a:p>
        </p:txBody>
      </p:sp>
      <p:sp>
        <p:nvSpPr>
          <p:cNvPr id="9219" name="Rectangle 3"/>
          <p:cNvSpPr>
            <a:spLocks noGrp="1" noChangeArrowheads="1"/>
          </p:cNvSpPr>
          <p:nvPr>
            <p:ph idx="1"/>
          </p:nvPr>
        </p:nvSpPr>
        <p:spPr>
          <a:xfrm>
            <a:off x="304800" y="1600200"/>
            <a:ext cx="8458200" cy="4525963"/>
          </a:xfrm>
        </p:spPr>
        <p:txBody>
          <a:bodyPr/>
          <a:lstStyle/>
          <a:p>
            <a:r>
              <a:rPr lang="en-US" sz="2800" b="1" smtClean="0"/>
              <a:t>Decodes instructions fetched by the BIU</a:t>
            </a:r>
          </a:p>
          <a:p>
            <a:r>
              <a:rPr lang="en-US" sz="2800" b="1" smtClean="0"/>
              <a:t>Generate control signals,</a:t>
            </a:r>
          </a:p>
          <a:p>
            <a:r>
              <a:rPr lang="en-US" sz="2800" b="1" smtClean="0"/>
              <a:t>Executes instructions.</a:t>
            </a:r>
          </a:p>
          <a:p>
            <a:pPr>
              <a:buFontTx/>
              <a:buNone/>
            </a:pPr>
            <a:endParaRPr lang="en-US" sz="2800" b="1" smtClean="0"/>
          </a:p>
          <a:p>
            <a:pPr>
              <a:buFontTx/>
              <a:buNone/>
            </a:pPr>
            <a:r>
              <a:rPr lang="en-US" sz="2800" b="1" smtClean="0">
                <a:solidFill>
                  <a:schemeClr val="folHlink"/>
                </a:solidFill>
              </a:rPr>
              <a:t>The main parts are:</a:t>
            </a:r>
          </a:p>
          <a:p>
            <a:pPr>
              <a:buFontTx/>
              <a:buNone/>
            </a:pPr>
            <a:endParaRPr lang="en-US" sz="1000" b="1" smtClean="0"/>
          </a:p>
          <a:p>
            <a:r>
              <a:rPr lang="en-US" sz="2800" b="1" smtClean="0"/>
              <a:t>Control Circuitry</a:t>
            </a:r>
          </a:p>
          <a:p>
            <a:r>
              <a:rPr lang="en-US" sz="2800" b="1" smtClean="0"/>
              <a:t>Instruction decoder</a:t>
            </a:r>
          </a:p>
          <a:p>
            <a:r>
              <a:rPr lang="en-US" sz="2800" b="1" smtClean="0"/>
              <a:t>ALU</a:t>
            </a:r>
          </a:p>
        </p:txBody>
      </p:sp>
      <p:sp>
        <p:nvSpPr>
          <p:cNvPr id="9220" name="Slide Number Placeholder 5"/>
          <p:cNvSpPr>
            <a:spLocks noGrp="1"/>
          </p:cNvSpPr>
          <p:nvPr>
            <p:ph type="sldNum" sz="quarter" idx="12"/>
          </p:nvPr>
        </p:nvSpPr>
        <p:spPr>
          <a:noFill/>
        </p:spPr>
        <p:txBody>
          <a:bodyPr/>
          <a:lstStyle/>
          <a:p>
            <a:fld id="{B2604D98-1ABC-4E93-9E79-8C80F1FCC6DE}" type="slidenum">
              <a:rPr lang="en-US"/>
              <a:pPr/>
              <a:t>7</a:t>
            </a:fld>
            <a:endParaRPr lang="en-US"/>
          </a:p>
        </p:txBody>
      </p:sp>
      <p:pic>
        <p:nvPicPr>
          <p:cNvPr id="9221" name="Picture 5" descr="archpng1"/>
          <p:cNvPicPr>
            <a:picLocks noChangeAspect="1" noChangeArrowheads="1"/>
          </p:cNvPicPr>
          <p:nvPr/>
        </p:nvPicPr>
        <p:blipFill>
          <a:blip r:embed="rId2" cstate="print"/>
          <a:srcRect/>
          <a:stretch>
            <a:fillRect/>
          </a:stretch>
        </p:blipFill>
        <p:spPr bwMode="auto">
          <a:xfrm>
            <a:off x="4114800" y="3200400"/>
            <a:ext cx="4876800" cy="3429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58" name="Rectangle 78"/>
          <p:cNvSpPr>
            <a:spLocks noGrp="1" noChangeArrowheads="1"/>
          </p:cNvSpPr>
          <p:nvPr>
            <p:ph type="title"/>
          </p:nvPr>
        </p:nvSpPr>
        <p:spPr>
          <a:xfrm>
            <a:off x="0" y="57150"/>
            <a:ext cx="9144000" cy="381000"/>
          </a:xfrm>
          <a:effectLst>
            <a:outerShdw dist="35921" dir="2700000" algn="ctr" rotWithShape="0">
              <a:schemeClr val="bg2"/>
            </a:outerShdw>
          </a:effectLst>
        </p:spPr>
        <p:txBody>
          <a:bodyPr>
            <a:normAutofit fontScale="90000"/>
          </a:bodyPr>
          <a:lstStyle/>
          <a:p>
            <a:pPr>
              <a:defRPr/>
            </a:pPr>
            <a:r>
              <a:rPr lang="en-US" sz="2400" b="1">
                <a:solidFill>
                  <a:srgbClr val="F6142A"/>
                </a:solidFill>
              </a:rPr>
              <a:t>EXECUTION UNIT – General Purpose Registers</a:t>
            </a:r>
          </a:p>
        </p:txBody>
      </p:sp>
      <p:graphicFrame>
        <p:nvGraphicFramePr>
          <p:cNvPr id="20482" name="Group 2"/>
          <p:cNvGraphicFramePr>
            <a:graphicFrameLocks noGrp="1"/>
          </p:cNvGraphicFramePr>
          <p:nvPr>
            <p:ph type="tbl" idx="1"/>
          </p:nvPr>
        </p:nvGraphicFramePr>
        <p:xfrm>
          <a:off x="2667000" y="1752600"/>
          <a:ext cx="3581400" cy="4646614"/>
        </p:xfrm>
        <a:graphic>
          <a:graphicData uri="http://schemas.openxmlformats.org/drawingml/2006/table">
            <a:tbl>
              <a:tblPr/>
              <a:tblGrid>
                <a:gridCol w="1790700"/>
                <a:gridCol w="1790700"/>
              </a:tblGrid>
              <a:tr h="685800">
                <a:tc>
                  <a:txBody>
                    <a:bodyPr/>
                    <a:lstStyle/>
                    <a:p>
                      <a:pPr marL="0" marR="0" lvl="0" indent="0" algn="ctr"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AH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AL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6738">
                <a:tc>
                  <a:txBody>
                    <a:bodyPr/>
                    <a:lstStyle/>
                    <a:p>
                      <a:pPr marL="0" marR="0" lvl="0" indent="0" algn="ctr"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BH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BL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5150">
                <a:tc>
                  <a:txBody>
                    <a:bodyPr/>
                    <a:lstStyle/>
                    <a:p>
                      <a:pPr marL="0" marR="0" lvl="0" indent="0" algn="ctr"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CH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CL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6738">
                <a:tc>
                  <a:txBody>
                    <a:bodyPr/>
                    <a:lstStyle/>
                    <a:p>
                      <a:pPr marL="0" marR="0" lvl="0" indent="0" algn="ctr"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DH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DL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5150">
                <a:tc gridSpan="2">
                  <a:txBody>
                    <a:bodyPr/>
                    <a:lstStyle/>
                    <a:p>
                      <a:pPr marL="0" marR="0" lvl="0" indent="0" algn="ctr"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SP</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IN"/>
                    </a:p>
                  </a:txBody>
                  <a:tcPr/>
                </a:tc>
              </a:tr>
              <a:tr h="565150">
                <a:tc gridSpan="2">
                  <a:txBody>
                    <a:bodyPr/>
                    <a:lstStyle/>
                    <a:p>
                      <a:pPr marL="0" marR="0" lvl="0" indent="0" algn="ctr"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BP</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IN"/>
                    </a:p>
                  </a:txBody>
                  <a:tcPr/>
                </a:tc>
              </a:tr>
              <a:tr h="566738">
                <a:tc gridSpan="2">
                  <a:txBody>
                    <a:bodyPr/>
                    <a:lstStyle/>
                    <a:p>
                      <a:pPr marL="0" marR="0" lvl="0" indent="0" algn="ctr"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SI</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IN"/>
                    </a:p>
                  </a:txBody>
                  <a:tcPr/>
                </a:tc>
              </a:tr>
              <a:tr h="565150">
                <a:tc gridSpan="2">
                  <a:txBody>
                    <a:bodyPr/>
                    <a:lstStyle/>
                    <a:p>
                      <a:pPr marL="0" marR="0" lvl="0" indent="0" algn="ctr"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Arial" pitchFamily="34" charset="0"/>
                        </a:rPr>
                        <a:t>DI</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IN"/>
                    </a:p>
                  </a:txBody>
                  <a:tcPr/>
                </a:tc>
              </a:tr>
            </a:tbl>
          </a:graphicData>
        </a:graphic>
      </p:graphicFrame>
      <p:sp>
        <p:nvSpPr>
          <p:cNvPr id="10268" name="Slide Number Placeholder 5"/>
          <p:cNvSpPr>
            <a:spLocks noGrp="1"/>
          </p:cNvSpPr>
          <p:nvPr>
            <p:ph type="sldNum" sz="quarter" idx="12"/>
          </p:nvPr>
        </p:nvSpPr>
        <p:spPr>
          <a:noFill/>
        </p:spPr>
        <p:txBody>
          <a:bodyPr/>
          <a:lstStyle/>
          <a:p>
            <a:fld id="{A84A088B-39FB-4B23-BD59-FEE641993AE9}" type="slidenum">
              <a:rPr lang="en-US"/>
              <a:pPr/>
              <a:t>8</a:t>
            </a:fld>
            <a:endParaRPr lang="en-US"/>
          </a:p>
        </p:txBody>
      </p:sp>
      <p:sp>
        <p:nvSpPr>
          <p:cNvPr id="10269" name="AutoShape 27"/>
          <p:cNvSpPr>
            <a:spLocks/>
          </p:cNvSpPr>
          <p:nvPr/>
        </p:nvSpPr>
        <p:spPr bwMode="auto">
          <a:xfrm>
            <a:off x="2438400" y="5257800"/>
            <a:ext cx="152400" cy="1143000"/>
          </a:xfrm>
          <a:prstGeom prst="leftBrace">
            <a:avLst>
              <a:gd name="adj1" fmla="val 62500"/>
              <a:gd name="adj2" fmla="val 50000"/>
            </a:avLst>
          </a:prstGeom>
          <a:noFill/>
          <a:ln w="9525">
            <a:solidFill>
              <a:srgbClr val="0000FF"/>
            </a:solidFill>
            <a:round/>
            <a:headEnd/>
            <a:tailEnd/>
          </a:ln>
        </p:spPr>
        <p:txBody>
          <a:bodyPr wrap="none" anchor="ctr"/>
          <a:lstStyle/>
          <a:p>
            <a:pPr algn="ctr"/>
            <a:endParaRPr lang="en-US">
              <a:solidFill>
                <a:srgbClr val="0000FF"/>
              </a:solidFill>
            </a:endParaRPr>
          </a:p>
        </p:txBody>
      </p:sp>
      <p:grpSp>
        <p:nvGrpSpPr>
          <p:cNvPr id="10270" name="Group 28"/>
          <p:cNvGrpSpPr>
            <a:grpSpLocks/>
          </p:cNvGrpSpPr>
          <p:nvPr/>
        </p:nvGrpSpPr>
        <p:grpSpPr bwMode="auto">
          <a:xfrm>
            <a:off x="2667000" y="533400"/>
            <a:ext cx="3581400" cy="1090613"/>
            <a:chOff x="1680" y="336"/>
            <a:chExt cx="2256" cy="687"/>
          </a:xfrm>
        </p:grpSpPr>
        <p:sp>
          <p:nvSpPr>
            <p:cNvPr id="10311" name="Line 29"/>
            <p:cNvSpPr>
              <a:spLocks noChangeShapeType="1"/>
            </p:cNvSpPr>
            <p:nvPr/>
          </p:nvSpPr>
          <p:spPr bwMode="auto">
            <a:xfrm>
              <a:off x="2811" y="720"/>
              <a:ext cx="0" cy="288"/>
            </a:xfrm>
            <a:prstGeom prst="line">
              <a:avLst/>
            </a:prstGeom>
            <a:noFill/>
            <a:ln w="9525">
              <a:solidFill>
                <a:srgbClr val="00FFFF"/>
              </a:solidFill>
              <a:round/>
              <a:headEnd/>
              <a:tailEnd/>
            </a:ln>
          </p:spPr>
          <p:txBody>
            <a:bodyPr/>
            <a:lstStyle/>
            <a:p>
              <a:endParaRPr lang="en-IN"/>
            </a:p>
          </p:txBody>
        </p:sp>
        <p:sp>
          <p:nvSpPr>
            <p:cNvPr id="10312" name="Line 30"/>
            <p:cNvSpPr>
              <a:spLocks noChangeShapeType="1"/>
            </p:cNvSpPr>
            <p:nvPr/>
          </p:nvSpPr>
          <p:spPr bwMode="auto">
            <a:xfrm>
              <a:off x="1680" y="543"/>
              <a:ext cx="0" cy="480"/>
            </a:xfrm>
            <a:prstGeom prst="line">
              <a:avLst/>
            </a:prstGeom>
            <a:noFill/>
            <a:ln w="9525">
              <a:solidFill>
                <a:srgbClr val="00FFFF"/>
              </a:solidFill>
              <a:round/>
              <a:headEnd/>
              <a:tailEnd/>
            </a:ln>
          </p:spPr>
          <p:txBody>
            <a:bodyPr/>
            <a:lstStyle/>
            <a:p>
              <a:endParaRPr lang="en-IN"/>
            </a:p>
          </p:txBody>
        </p:sp>
        <p:sp>
          <p:nvSpPr>
            <p:cNvPr id="10313" name="Line 31"/>
            <p:cNvSpPr>
              <a:spLocks noChangeShapeType="1"/>
            </p:cNvSpPr>
            <p:nvPr/>
          </p:nvSpPr>
          <p:spPr bwMode="auto">
            <a:xfrm>
              <a:off x="3936" y="534"/>
              <a:ext cx="0" cy="480"/>
            </a:xfrm>
            <a:prstGeom prst="line">
              <a:avLst/>
            </a:prstGeom>
            <a:noFill/>
            <a:ln w="9525">
              <a:solidFill>
                <a:srgbClr val="00FFFF"/>
              </a:solidFill>
              <a:round/>
              <a:headEnd/>
              <a:tailEnd/>
            </a:ln>
          </p:spPr>
          <p:txBody>
            <a:bodyPr/>
            <a:lstStyle/>
            <a:p>
              <a:endParaRPr lang="en-IN"/>
            </a:p>
          </p:txBody>
        </p:sp>
        <p:sp>
          <p:nvSpPr>
            <p:cNvPr id="10314" name="Line 32"/>
            <p:cNvSpPr>
              <a:spLocks noChangeShapeType="1"/>
            </p:cNvSpPr>
            <p:nvPr/>
          </p:nvSpPr>
          <p:spPr bwMode="auto">
            <a:xfrm>
              <a:off x="1680" y="912"/>
              <a:ext cx="1104" cy="0"/>
            </a:xfrm>
            <a:prstGeom prst="line">
              <a:avLst/>
            </a:prstGeom>
            <a:noFill/>
            <a:ln w="9525">
              <a:solidFill>
                <a:schemeClr val="tx1"/>
              </a:solidFill>
              <a:round/>
              <a:headEnd type="triangle" w="med" len="med"/>
              <a:tailEnd type="triangle" w="med" len="med"/>
            </a:ln>
          </p:spPr>
          <p:txBody>
            <a:bodyPr/>
            <a:lstStyle/>
            <a:p>
              <a:endParaRPr lang="en-IN"/>
            </a:p>
          </p:txBody>
        </p:sp>
        <p:sp>
          <p:nvSpPr>
            <p:cNvPr id="10315" name="Line 33"/>
            <p:cNvSpPr>
              <a:spLocks noChangeShapeType="1"/>
            </p:cNvSpPr>
            <p:nvPr/>
          </p:nvSpPr>
          <p:spPr bwMode="auto">
            <a:xfrm>
              <a:off x="2811" y="909"/>
              <a:ext cx="1104" cy="0"/>
            </a:xfrm>
            <a:prstGeom prst="line">
              <a:avLst/>
            </a:prstGeom>
            <a:noFill/>
            <a:ln w="9525">
              <a:solidFill>
                <a:schemeClr val="tx1"/>
              </a:solidFill>
              <a:round/>
              <a:headEnd type="triangle" w="med" len="med"/>
              <a:tailEnd type="triangle" w="med" len="med"/>
            </a:ln>
          </p:spPr>
          <p:txBody>
            <a:bodyPr/>
            <a:lstStyle/>
            <a:p>
              <a:endParaRPr lang="en-IN"/>
            </a:p>
          </p:txBody>
        </p:sp>
        <p:sp>
          <p:nvSpPr>
            <p:cNvPr id="10316" name="Text Box 34"/>
            <p:cNvSpPr txBox="1">
              <a:spLocks noChangeArrowheads="1"/>
            </p:cNvSpPr>
            <p:nvPr/>
          </p:nvSpPr>
          <p:spPr bwMode="auto">
            <a:xfrm>
              <a:off x="1776" y="672"/>
              <a:ext cx="960" cy="231"/>
            </a:xfrm>
            <a:prstGeom prst="rect">
              <a:avLst/>
            </a:prstGeom>
            <a:noFill/>
            <a:ln w="9525">
              <a:noFill/>
              <a:miter lim="800000"/>
              <a:headEnd/>
              <a:tailEnd/>
            </a:ln>
          </p:spPr>
          <p:txBody>
            <a:bodyPr>
              <a:spAutoFit/>
            </a:bodyPr>
            <a:lstStyle/>
            <a:p>
              <a:pPr>
                <a:spcBef>
                  <a:spcPct val="50000"/>
                </a:spcBef>
              </a:pPr>
              <a:r>
                <a:rPr lang="en-US"/>
                <a:t>    </a:t>
              </a:r>
              <a:r>
                <a:rPr lang="en-US">
                  <a:solidFill>
                    <a:srgbClr val="800000"/>
                  </a:solidFill>
                </a:rPr>
                <a:t>8 bits</a:t>
              </a:r>
            </a:p>
          </p:txBody>
        </p:sp>
        <p:sp>
          <p:nvSpPr>
            <p:cNvPr id="10317" name="Text Box 35"/>
            <p:cNvSpPr txBox="1">
              <a:spLocks noChangeArrowheads="1"/>
            </p:cNvSpPr>
            <p:nvPr/>
          </p:nvSpPr>
          <p:spPr bwMode="auto">
            <a:xfrm>
              <a:off x="2880" y="681"/>
              <a:ext cx="960" cy="231"/>
            </a:xfrm>
            <a:prstGeom prst="rect">
              <a:avLst/>
            </a:prstGeom>
            <a:noFill/>
            <a:ln w="9525">
              <a:noFill/>
              <a:miter lim="800000"/>
              <a:headEnd/>
              <a:tailEnd/>
            </a:ln>
          </p:spPr>
          <p:txBody>
            <a:bodyPr>
              <a:spAutoFit/>
            </a:bodyPr>
            <a:lstStyle/>
            <a:p>
              <a:pPr>
                <a:spcBef>
                  <a:spcPct val="50000"/>
                </a:spcBef>
              </a:pPr>
              <a:r>
                <a:rPr lang="en-US"/>
                <a:t>    </a:t>
              </a:r>
              <a:r>
                <a:rPr lang="en-US">
                  <a:solidFill>
                    <a:srgbClr val="800000"/>
                  </a:solidFill>
                </a:rPr>
                <a:t>8 bits</a:t>
              </a:r>
            </a:p>
          </p:txBody>
        </p:sp>
        <p:sp>
          <p:nvSpPr>
            <p:cNvPr id="10318" name="Line 36"/>
            <p:cNvSpPr>
              <a:spLocks noChangeShapeType="1"/>
            </p:cNvSpPr>
            <p:nvPr/>
          </p:nvSpPr>
          <p:spPr bwMode="auto">
            <a:xfrm>
              <a:off x="1680" y="624"/>
              <a:ext cx="2256" cy="0"/>
            </a:xfrm>
            <a:prstGeom prst="line">
              <a:avLst/>
            </a:prstGeom>
            <a:noFill/>
            <a:ln w="9525">
              <a:solidFill>
                <a:schemeClr val="tx1"/>
              </a:solidFill>
              <a:round/>
              <a:headEnd type="triangle" w="med" len="med"/>
              <a:tailEnd type="triangle" w="med" len="med"/>
            </a:ln>
          </p:spPr>
          <p:txBody>
            <a:bodyPr/>
            <a:lstStyle/>
            <a:p>
              <a:endParaRPr lang="en-IN"/>
            </a:p>
          </p:txBody>
        </p:sp>
        <p:sp>
          <p:nvSpPr>
            <p:cNvPr id="10319" name="Text Box 37"/>
            <p:cNvSpPr txBox="1">
              <a:spLocks noChangeArrowheads="1"/>
            </p:cNvSpPr>
            <p:nvPr/>
          </p:nvSpPr>
          <p:spPr bwMode="auto">
            <a:xfrm>
              <a:off x="2352" y="336"/>
              <a:ext cx="960" cy="231"/>
            </a:xfrm>
            <a:prstGeom prst="rect">
              <a:avLst/>
            </a:prstGeom>
            <a:noFill/>
            <a:ln w="9525">
              <a:noFill/>
              <a:miter lim="800000"/>
              <a:headEnd/>
              <a:tailEnd/>
            </a:ln>
          </p:spPr>
          <p:txBody>
            <a:bodyPr>
              <a:spAutoFit/>
            </a:bodyPr>
            <a:lstStyle/>
            <a:p>
              <a:pPr>
                <a:spcBef>
                  <a:spcPct val="50000"/>
                </a:spcBef>
              </a:pPr>
              <a:r>
                <a:rPr lang="en-US"/>
                <a:t>    </a:t>
              </a:r>
              <a:r>
                <a:rPr lang="en-US">
                  <a:solidFill>
                    <a:srgbClr val="800000"/>
                  </a:solidFill>
                </a:rPr>
                <a:t>16 bits</a:t>
              </a:r>
            </a:p>
          </p:txBody>
        </p:sp>
      </p:grpSp>
      <p:grpSp>
        <p:nvGrpSpPr>
          <p:cNvPr id="10271" name="Group 38"/>
          <p:cNvGrpSpPr>
            <a:grpSpLocks/>
          </p:cNvGrpSpPr>
          <p:nvPr/>
        </p:nvGrpSpPr>
        <p:grpSpPr bwMode="auto">
          <a:xfrm>
            <a:off x="6324600" y="1905000"/>
            <a:ext cx="2438400" cy="4405313"/>
            <a:chOff x="3984" y="1200"/>
            <a:chExt cx="1536" cy="2775"/>
          </a:xfrm>
        </p:grpSpPr>
        <p:sp>
          <p:nvSpPr>
            <p:cNvPr id="10303" name="Text Box 39"/>
            <p:cNvSpPr txBox="1">
              <a:spLocks noChangeArrowheads="1"/>
            </p:cNvSpPr>
            <p:nvPr/>
          </p:nvSpPr>
          <p:spPr bwMode="auto">
            <a:xfrm>
              <a:off x="3984" y="1200"/>
              <a:ext cx="1536" cy="231"/>
            </a:xfrm>
            <a:prstGeom prst="rect">
              <a:avLst/>
            </a:prstGeom>
            <a:noFill/>
            <a:ln w="9525">
              <a:noFill/>
              <a:miter lim="800000"/>
              <a:headEnd/>
              <a:tailEnd/>
            </a:ln>
          </p:spPr>
          <p:txBody>
            <a:bodyPr>
              <a:spAutoFit/>
            </a:bodyPr>
            <a:lstStyle/>
            <a:p>
              <a:pPr>
                <a:spcBef>
                  <a:spcPct val="50000"/>
                </a:spcBef>
              </a:pPr>
              <a:r>
                <a:rPr lang="en-US" b="1"/>
                <a:t>Accumulator</a:t>
              </a:r>
            </a:p>
          </p:txBody>
        </p:sp>
        <p:sp>
          <p:nvSpPr>
            <p:cNvPr id="10304" name="Text Box 40"/>
            <p:cNvSpPr txBox="1">
              <a:spLocks noChangeArrowheads="1"/>
            </p:cNvSpPr>
            <p:nvPr/>
          </p:nvSpPr>
          <p:spPr bwMode="auto">
            <a:xfrm>
              <a:off x="3984" y="1584"/>
              <a:ext cx="1536" cy="231"/>
            </a:xfrm>
            <a:prstGeom prst="rect">
              <a:avLst/>
            </a:prstGeom>
            <a:noFill/>
            <a:ln w="9525">
              <a:noFill/>
              <a:miter lim="800000"/>
              <a:headEnd/>
              <a:tailEnd/>
            </a:ln>
          </p:spPr>
          <p:txBody>
            <a:bodyPr>
              <a:spAutoFit/>
            </a:bodyPr>
            <a:lstStyle/>
            <a:p>
              <a:pPr>
                <a:spcBef>
                  <a:spcPct val="50000"/>
                </a:spcBef>
              </a:pPr>
              <a:r>
                <a:rPr lang="en-US" b="1"/>
                <a:t>Base</a:t>
              </a:r>
            </a:p>
          </p:txBody>
        </p:sp>
        <p:sp>
          <p:nvSpPr>
            <p:cNvPr id="10305" name="Text Box 41"/>
            <p:cNvSpPr txBox="1">
              <a:spLocks noChangeArrowheads="1"/>
            </p:cNvSpPr>
            <p:nvPr/>
          </p:nvSpPr>
          <p:spPr bwMode="auto">
            <a:xfrm>
              <a:off x="3984" y="1968"/>
              <a:ext cx="1536" cy="231"/>
            </a:xfrm>
            <a:prstGeom prst="rect">
              <a:avLst/>
            </a:prstGeom>
            <a:noFill/>
            <a:ln w="9525">
              <a:noFill/>
              <a:miter lim="800000"/>
              <a:headEnd/>
              <a:tailEnd/>
            </a:ln>
          </p:spPr>
          <p:txBody>
            <a:bodyPr>
              <a:spAutoFit/>
            </a:bodyPr>
            <a:lstStyle/>
            <a:p>
              <a:pPr>
                <a:spcBef>
                  <a:spcPct val="50000"/>
                </a:spcBef>
              </a:pPr>
              <a:r>
                <a:rPr lang="en-US" b="1"/>
                <a:t>Count </a:t>
              </a:r>
            </a:p>
          </p:txBody>
        </p:sp>
        <p:sp>
          <p:nvSpPr>
            <p:cNvPr id="10306" name="Text Box 42"/>
            <p:cNvSpPr txBox="1">
              <a:spLocks noChangeArrowheads="1"/>
            </p:cNvSpPr>
            <p:nvPr/>
          </p:nvSpPr>
          <p:spPr bwMode="auto">
            <a:xfrm>
              <a:off x="3984" y="2352"/>
              <a:ext cx="1536" cy="231"/>
            </a:xfrm>
            <a:prstGeom prst="rect">
              <a:avLst/>
            </a:prstGeom>
            <a:noFill/>
            <a:ln w="9525">
              <a:noFill/>
              <a:miter lim="800000"/>
              <a:headEnd/>
              <a:tailEnd/>
            </a:ln>
          </p:spPr>
          <p:txBody>
            <a:bodyPr>
              <a:spAutoFit/>
            </a:bodyPr>
            <a:lstStyle/>
            <a:p>
              <a:pPr>
                <a:spcBef>
                  <a:spcPct val="50000"/>
                </a:spcBef>
              </a:pPr>
              <a:r>
                <a:rPr lang="en-US" b="1"/>
                <a:t>Data</a:t>
              </a:r>
            </a:p>
          </p:txBody>
        </p:sp>
        <p:sp>
          <p:nvSpPr>
            <p:cNvPr id="10307" name="Text Box 43"/>
            <p:cNvSpPr txBox="1">
              <a:spLocks noChangeArrowheads="1"/>
            </p:cNvSpPr>
            <p:nvPr/>
          </p:nvSpPr>
          <p:spPr bwMode="auto">
            <a:xfrm>
              <a:off x="3984" y="2688"/>
              <a:ext cx="1536" cy="231"/>
            </a:xfrm>
            <a:prstGeom prst="rect">
              <a:avLst/>
            </a:prstGeom>
            <a:noFill/>
            <a:ln w="9525">
              <a:noFill/>
              <a:miter lim="800000"/>
              <a:headEnd/>
              <a:tailEnd/>
            </a:ln>
          </p:spPr>
          <p:txBody>
            <a:bodyPr>
              <a:spAutoFit/>
            </a:bodyPr>
            <a:lstStyle/>
            <a:p>
              <a:pPr>
                <a:spcBef>
                  <a:spcPct val="50000"/>
                </a:spcBef>
              </a:pPr>
              <a:r>
                <a:rPr lang="en-US" b="1"/>
                <a:t>Stack Pointer</a:t>
              </a:r>
            </a:p>
          </p:txBody>
        </p:sp>
        <p:sp>
          <p:nvSpPr>
            <p:cNvPr id="10308" name="Text Box 44"/>
            <p:cNvSpPr txBox="1">
              <a:spLocks noChangeArrowheads="1"/>
            </p:cNvSpPr>
            <p:nvPr/>
          </p:nvSpPr>
          <p:spPr bwMode="auto">
            <a:xfrm>
              <a:off x="3984" y="3024"/>
              <a:ext cx="1536" cy="231"/>
            </a:xfrm>
            <a:prstGeom prst="rect">
              <a:avLst/>
            </a:prstGeom>
            <a:noFill/>
            <a:ln w="9525">
              <a:noFill/>
              <a:miter lim="800000"/>
              <a:headEnd/>
              <a:tailEnd/>
            </a:ln>
          </p:spPr>
          <p:txBody>
            <a:bodyPr>
              <a:spAutoFit/>
            </a:bodyPr>
            <a:lstStyle/>
            <a:p>
              <a:pPr>
                <a:spcBef>
                  <a:spcPct val="50000"/>
                </a:spcBef>
              </a:pPr>
              <a:r>
                <a:rPr lang="en-US" b="1"/>
                <a:t>Base Pointer</a:t>
              </a:r>
            </a:p>
          </p:txBody>
        </p:sp>
        <p:sp>
          <p:nvSpPr>
            <p:cNvPr id="10309" name="Text Box 45"/>
            <p:cNvSpPr txBox="1">
              <a:spLocks noChangeArrowheads="1"/>
            </p:cNvSpPr>
            <p:nvPr/>
          </p:nvSpPr>
          <p:spPr bwMode="auto">
            <a:xfrm>
              <a:off x="3984" y="3408"/>
              <a:ext cx="1536" cy="231"/>
            </a:xfrm>
            <a:prstGeom prst="rect">
              <a:avLst/>
            </a:prstGeom>
            <a:noFill/>
            <a:ln w="9525">
              <a:noFill/>
              <a:miter lim="800000"/>
              <a:headEnd/>
              <a:tailEnd/>
            </a:ln>
          </p:spPr>
          <p:txBody>
            <a:bodyPr>
              <a:spAutoFit/>
            </a:bodyPr>
            <a:lstStyle/>
            <a:p>
              <a:pPr>
                <a:spcBef>
                  <a:spcPct val="50000"/>
                </a:spcBef>
              </a:pPr>
              <a:r>
                <a:rPr lang="en-US" b="1"/>
                <a:t>Source Index</a:t>
              </a:r>
            </a:p>
          </p:txBody>
        </p:sp>
        <p:sp>
          <p:nvSpPr>
            <p:cNvPr id="10310" name="Text Box 46"/>
            <p:cNvSpPr txBox="1">
              <a:spLocks noChangeArrowheads="1"/>
            </p:cNvSpPr>
            <p:nvPr/>
          </p:nvSpPr>
          <p:spPr bwMode="auto">
            <a:xfrm>
              <a:off x="3984" y="3744"/>
              <a:ext cx="1536" cy="231"/>
            </a:xfrm>
            <a:prstGeom prst="rect">
              <a:avLst/>
            </a:prstGeom>
            <a:noFill/>
            <a:ln w="9525">
              <a:noFill/>
              <a:miter lim="800000"/>
              <a:headEnd/>
              <a:tailEnd/>
            </a:ln>
          </p:spPr>
          <p:txBody>
            <a:bodyPr>
              <a:spAutoFit/>
            </a:bodyPr>
            <a:lstStyle/>
            <a:p>
              <a:pPr>
                <a:spcBef>
                  <a:spcPct val="50000"/>
                </a:spcBef>
              </a:pPr>
              <a:r>
                <a:rPr lang="en-US" b="1"/>
                <a:t>Destination Index</a:t>
              </a:r>
            </a:p>
          </p:txBody>
        </p:sp>
      </p:grpSp>
      <p:grpSp>
        <p:nvGrpSpPr>
          <p:cNvPr id="10272" name="Group 47"/>
          <p:cNvGrpSpPr>
            <a:grpSpLocks/>
          </p:cNvGrpSpPr>
          <p:nvPr/>
        </p:nvGrpSpPr>
        <p:grpSpPr bwMode="auto">
          <a:xfrm>
            <a:off x="1295400" y="533400"/>
            <a:ext cx="7467600" cy="5776913"/>
            <a:chOff x="816" y="336"/>
            <a:chExt cx="4704" cy="3639"/>
          </a:xfrm>
        </p:grpSpPr>
        <p:grpSp>
          <p:nvGrpSpPr>
            <p:cNvPr id="10273" name="Group 48"/>
            <p:cNvGrpSpPr>
              <a:grpSpLocks/>
            </p:cNvGrpSpPr>
            <p:nvPr/>
          </p:nvGrpSpPr>
          <p:grpSpPr bwMode="auto">
            <a:xfrm>
              <a:off x="816" y="1263"/>
              <a:ext cx="879" cy="2472"/>
              <a:chOff x="816" y="1263"/>
              <a:chExt cx="879" cy="2472"/>
            </a:xfrm>
          </p:grpSpPr>
          <p:grpSp>
            <p:nvGrpSpPr>
              <p:cNvPr id="10294" name="Group 49"/>
              <p:cNvGrpSpPr>
                <a:grpSpLocks/>
              </p:cNvGrpSpPr>
              <p:nvPr/>
            </p:nvGrpSpPr>
            <p:grpSpPr bwMode="auto">
              <a:xfrm>
                <a:off x="1290" y="1263"/>
                <a:ext cx="405" cy="1290"/>
                <a:chOff x="1290" y="1263"/>
                <a:chExt cx="405" cy="1290"/>
              </a:xfrm>
            </p:grpSpPr>
            <p:sp>
              <p:nvSpPr>
                <p:cNvPr id="10299" name="Text Box 50"/>
                <p:cNvSpPr txBox="1">
                  <a:spLocks noChangeArrowheads="1"/>
                </p:cNvSpPr>
                <p:nvPr/>
              </p:nvSpPr>
              <p:spPr bwMode="auto">
                <a:xfrm>
                  <a:off x="1311" y="1263"/>
                  <a:ext cx="384" cy="231"/>
                </a:xfrm>
                <a:prstGeom prst="rect">
                  <a:avLst/>
                </a:prstGeom>
                <a:noFill/>
                <a:ln w="9525">
                  <a:noFill/>
                  <a:miter lim="800000"/>
                  <a:headEnd/>
                  <a:tailEnd/>
                </a:ln>
              </p:spPr>
              <p:txBody>
                <a:bodyPr>
                  <a:spAutoFit/>
                </a:bodyPr>
                <a:lstStyle/>
                <a:p>
                  <a:pPr>
                    <a:spcBef>
                      <a:spcPct val="50000"/>
                    </a:spcBef>
                  </a:pPr>
                  <a:r>
                    <a:rPr lang="en-US" b="1"/>
                    <a:t>AX</a:t>
                  </a:r>
                </a:p>
              </p:txBody>
            </p:sp>
            <p:sp>
              <p:nvSpPr>
                <p:cNvPr id="10300" name="Text Box 51"/>
                <p:cNvSpPr txBox="1">
                  <a:spLocks noChangeArrowheads="1"/>
                </p:cNvSpPr>
                <p:nvPr/>
              </p:nvSpPr>
              <p:spPr bwMode="auto">
                <a:xfrm>
                  <a:off x="1293" y="1632"/>
                  <a:ext cx="384" cy="231"/>
                </a:xfrm>
                <a:prstGeom prst="rect">
                  <a:avLst/>
                </a:prstGeom>
                <a:noFill/>
                <a:ln w="9525">
                  <a:noFill/>
                  <a:miter lim="800000"/>
                  <a:headEnd/>
                  <a:tailEnd/>
                </a:ln>
              </p:spPr>
              <p:txBody>
                <a:bodyPr>
                  <a:spAutoFit/>
                </a:bodyPr>
                <a:lstStyle/>
                <a:p>
                  <a:pPr>
                    <a:spcBef>
                      <a:spcPct val="50000"/>
                    </a:spcBef>
                  </a:pPr>
                  <a:r>
                    <a:rPr lang="en-US" b="1"/>
                    <a:t>BX</a:t>
                  </a:r>
                </a:p>
              </p:txBody>
            </p:sp>
            <p:sp>
              <p:nvSpPr>
                <p:cNvPr id="10301" name="Text Box 52"/>
                <p:cNvSpPr txBox="1">
                  <a:spLocks noChangeArrowheads="1"/>
                </p:cNvSpPr>
                <p:nvPr/>
              </p:nvSpPr>
              <p:spPr bwMode="auto">
                <a:xfrm>
                  <a:off x="1293" y="1986"/>
                  <a:ext cx="384" cy="231"/>
                </a:xfrm>
                <a:prstGeom prst="rect">
                  <a:avLst/>
                </a:prstGeom>
                <a:noFill/>
                <a:ln w="9525">
                  <a:noFill/>
                  <a:miter lim="800000"/>
                  <a:headEnd/>
                  <a:tailEnd/>
                </a:ln>
              </p:spPr>
              <p:txBody>
                <a:bodyPr>
                  <a:spAutoFit/>
                </a:bodyPr>
                <a:lstStyle/>
                <a:p>
                  <a:pPr>
                    <a:spcBef>
                      <a:spcPct val="50000"/>
                    </a:spcBef>
                  </a:pPr>
                  <a:r>
                    <a:rPr lang="en-US" b="1"/>
                    <a:t>CX</a:t>
                  </a:r>
                </a:p>
              </p:txBody>
            </p:sp>
            <p:sp>
              <p:nvSpPr>
                <p:cNvPr id="10302" name="Text Box 53"/>
                <p:cNvSpPr txBox="1">
                  <a:spLocks noChangeArrowheads="1"/>
                </p:cNvSpPr>
                <p:nvPr/>
              </p:nvSpPr>
              <p:spPr bwMode="auto">
                <a:xfrm>
                  <a:off x="1290" y="2322"/>
                  <a:ext cx="384" cy="231"/>
                </a:xfrm>
                <a:prstGeom prst="rect">
                  <a:avLst/>
                </a:prstGeom>
                <a:noFill/>
                <a:ln w="9525">
                  <a:noFill/>
                  <a:miter lim="800000"/>
                  <a:headEnd/>
                  <a:tailEnd/>
                </a:ln>
              </p:spPr>
              <p:txBody>
                <a:bodyPr>
                  <a:spAutoFit/>
                </a:bodyPr>
                <a:lstStyle/>
                <a:p>
                  <a:pPr>
                    <a:spcBef>
                      <a:spcPct val="50000"/>
                    </a:spcBef>
                  </a:pPr>
                  <a:r>
                    <a:rPr lang="en-US" b="1"/>
                    <a:t>DX</a:t>
                  </a:r>
                </a:p>
              </p:txBody>
            </p:sp>
          </p:grpSp>
          <p:grpSp>
            <p:nvGrpSpPr>
              <p:cNvPr id="10295" name="Group 54"/>
              <p:cNvGrpSpPr>
                <a:grpSpLocks/>
              </p:cNvGrpSpPr>
              <p:nvPr/>
            </p:nvGrpSpPr>
            <p:grpSpPr bwMode="auto">
              <a:xfrm>
                <a:off x="816" y="2592"/>
                <a:ext cx="816" cy="1143"/>
                <a:chOff x="816" y="2592"/>
                <a:chExt cx="816" cy="1143"/>
              </a:xfrm>
            </p:grpSpPr>
            <p:sp>
              <p:nvSpPr>
                <p:cNvPr id="10296" name="AutoShape 55"/>
                <p:cNvSpPr>
                  <a:spLocks/>
                </p:cNvSpPr>
                <p:nvPr/>
              </p:nvSpPr>
              <p:spPr bwMode="auto">
                <a:xfrm>
                  <a:off x="1536" y="2592"/>
                  <a:ext cx="96" cy="720"/>
                </a:xfrm>
                <a:prstGeom prst="leftBrace">
                  <a:avLst>
                    <a:gd name="adj1" fmla="val 62500"/>
                    <a:gd name="adj2" fmla="val 50000"/>
                  </a:avLst>
                </a:prstGeom>
                <a:noFill/>
                <a:ln w="9525">
                  <a:solidFill>
                    <a:srgbClr val="FF0066"/>
                  </a:solidFill>
                  <a:round/>
                  <a:headEnd/>
                  <a:tailEnd/>
                </a:ln>
              </p:spPr>
              <p:txBody>
                <a:bodyPr wrap="none" anchor="ctr"/>
                <a:lstStyle/>
                <a:p>
                  <a:pPr algn="ctr"/>
                  <a:endParaRPr lang="en-US">
                    <a:solidFill>
                      <a:srgbClr val="FF0066"/>
                    </a:solidFill>
                  </a:endParaRPr>
                </a:p>
              </p:txBody>
            </p:sp>
            <p:sp>
              <p:nvSpPr>
                <p:cNvPr id="10297" name="Text Box 56"/>
                <p:cNvSpPr txBox="1">
                  <a:spLocks noChangeArrowheads="1"/>
                </p:cNvSpPr>
                <p:nvPr/>
              </p:nvSpPr>
              <p:spPr bwMode="auto">
                <a:xfrm>
                  <a:off x="816" y="2880"/>
                  <a:ext cx="672" cy="231"/>
                </a:xfrm>
                <a:prstGeom prst="rect">
                  <a:avLst/>
                </a:prstGeom>
                <a:noFill/>
                <a:ln w="9525">
                  <a:noFill/>
                  <a:miter lim="800000"/>
                  <a:headEnd/>
                  <a:tailEnd/>
                </a:ln>
              </p:spPr>
              <p:txBody>
                <a:bodyPr>
                  <a:spAutoFit/>
                </a:bodyPr>
                <a:lstStyle/>
                <a:p>
                  <a:pPr>
                    <a:spcBef>
                      <a:spcPct val="50000"/>
                    </a:spcBef>
                  </a:pPr>
                  <a:r>
                    <a:rPr lang="en-US" b="1"/>
                    <a:t>Pointer</a:t>
                  </a:r>
                </a:p>
              </p:txBody>
            </p:sp>
            <p:sp>
              <p:nvSpPr>
                <p:cNvPr id="10298" name="Text Box 57"/>
                <p:cNvSpPr txBox="1">
                  <a:spLocks noChangeArrowheads="1"/>
                </p:cNvSpPr>
                <p:nvPr/>
              </p:nvSpPr>
              <p:spPr bwMode="auto">
                <a:xfrm>
                  <a:off x="864" y="3504"/>
                  <a:ext cx="672" cy="231"/>
                </a:xfrm>
                <a:prstGeom prst="rect">
                  <a:avLst/>
                </a:prstGeom>
                <a:noFill/>
                <a:ln w="9525">
                  <a:noFill/>
                  <a:miter lim="800000"/>
                  <a:headEnd/>
                  <a:tailEnd/>
                </a:ln>
              </p:spPr>
              <p:txBody>
                <a:bodyPr>
                  <a:spAutoFit/>
                </a:bodyPr>
                <a:lstStyle/>
                <a:p>
                  <a:pPr>
                    <a:spcBef>
                      <a:spcPct val="50000"/>
                    </a:spcBef>
                  </a:pPr>
                  <a:r>
                    <a:rPr lang="en-US" b="1"/>
                    <a:t>Index</a:t>
                  </a:r>
                </a:p>
              </p:txBody>
            </p:sp>
          </p:grpSp>
        </p:grpSp>
        <p:grpSp>
          <p:nvGrpSpPr>
            <p:cNvPr id="10274" name="Group 58"/>
            <p:cNvGrpSpPr>
              <a:grpSpLocks/>
            </p:cNvGrpSpPr>
            <p:nvPr/>
          </p:nvGrpSpPr>
          <p:grpSpPr bwMode="auto">
            <a:xfrm>
              <a:off x="1680" y="336"/>
              <a:ext cx="3840" cy="3639"/>
              <a:chOff x="1680" y="336"/>
              <a:chExt cx="3840" cy="3639"/>
            </a:xfrm>
          </p:grpSpPr>
          <p:grpSp>
            <p:nvGrpSpPr>
              <p:cNvPr id="10275" name="Group 59"/>
              <p:cNvGrpSpPr>
                <a:grpSpLocks/>
              </p:cNvGrpSpPr>
              <p:nvPr/>
            </p:nvGrpSpPr>
            <p:grpSpPr bwMode="auto">
              <a:xfrm>
                <a:off x="1680" y="336"/>
                <a:ext cx="2256" cy="687"/>
                <a:chOff x="1680" y="336"/>
                <a:chExt cx="2256" cy="687"/>
              </a:xfrm>
            </p:grpSpPr>
            <p:sp>
              <p:nvSpPr>
                <p:cNvPr id="10285" name="Line 60"/>
                <p:cNvSpPr>
                  <a:spLocks noChangeShapeType="1"/>
                </p:cNvSpPr>
                <p:nvPr/>
              </p:nvSpPr>
              <p:spPr bwMode="auto">
                <a:xfrm>
                  <a:off x="2811" y="720"/>
                  <a:ext cx="0" cy="288"/>
                </a:xfrm>
                <a:prstGeom prst="line">
                  <a:avLst/>
                </a:prstGeom>
                <a:noFill/>
                <a:ln w="9525">
                  <a:solidFill>
                    <a:srgbClr val="00FFFF"/>
                  </a:solidFill>
                  <a:round/>
                  <a:headEnd/>
                  <a:tailEnd/>
                </a:ln>
              </p:spPr>
              <p:txBody>
                <a:bodyPr/>
                <a:lstStyle/>
                <a:p>
                  <a:endParaRPr lang="en-IN"/>
                </a:p>
              </p:txBody>
            </p:sp>
            <p:sp>
              <p:nvSpPr>
                <p:cNvPr id="10286" name="Line 61"/>
                <p:cNvSpPr>
                  <a:spLocks noChangeShapeType="1"/>
                </p:cNvSpPr>
                <p:nvPr/>
              </p:nvSpPr>
              <p:spPr bwMode="auto">
                <a:xfrm>
                  <a:off x="1680" y="543"/>
                  <a:ext cx="0" cy="480"/>
                </a:xfrm>
                <a:prstGeom prst="line">
                  <a:avLst/>
                </a:prstGeom>
                <a:noFill/>
                <a:ln w="9525">
                  <a:solidFill>
                    <a:srgbClr val="00FFFF"/>
                  </a:solidFill>
                  <a:round/>
                  <a:headEnd/>
                  <a:tailEnd/>
                </a:ln>
              </p:spPr>
              <p:txBody>
                <a:bodyPr/>
                <a:lstStyle/>
                <a:p>
                  <a:endParaRPr lang="en-IN"/>
                </a:p>
              </p:txBody>
            </p:sp>
            <p:sp>
              <p:nvSpPr>
                <p:cNvPr id="10287" name="Line 62"/>
                <p:cNvSpPr>
                  <a:spLocks noChangeShapeType="1"/>
                </p:cNvSpPr>
                <p:nvPr/>
              </p:nvSpPr>
              <p:spPr bwMode="auto">
                <a:xfrm>
                  <a:off x="3936" y="534"/>
                  <a:ext cx="0" cy="480"/>
                </a:xfrm>
                <a:prstGeom prst="line">
                  <a:avLst/>
                </a:prstGeom>
                <a:noFill/>
                <a:ln w="9525">
                  <a:solidFill>
                    <a:srgbClr val="00FFFF"/>
                  </a:solidFill>
                  <a:round/>
                  <a:headEnd/>
                  <a:tailEnd/>
                </a:ln>
              </p:spPr>
              <p:txBody>
                <a:bodyPr/>
                <a:lstStyle/>
                <a:p>
                  <a:endParaRPr lang="en-IN"/>
                </a:p>
              </p:txBody>
            </p:sp>
            <p:sp>
              <p:nvSpPr>
                <p:cNvPr id="10288" name="Line 63"/>
                <p:cNvSpPr>
                  <a:spLocks noChangeShapeType="1"/>
                </p:cNvSpPr>
                <p:nvPr/>
              </p:nvSpPr>
              <p:spPr bwMode="auto">
                <a:xfrm>
                  <a:off x="1680" y="912"/>
                  <a:ext cx="1104" cy="0"/>
                </a:xfrm>
                <a:prstGeom prst="line">
                  <a:avLst/>
                </a:prstGeom>
                <a:noFill/>
                <a:ln w="9525">
                  <a:solidFill>
                    <a:schemeClr val="tx1"/>
                  </a:solidFill>
                  <a:round/>
                  <a:headEnd type="triangle" w="med" len="med"/>
                  <a:tailEnd type="triangle" w="med" len="med"/>
                </a:ln>
              </p:spPr>
              <p:txBody>
                <a:bodyPr/>
                <a:lstStyle/>
                <a:p>
                  <a:endParaRPr lang="en-IN"/>
                </a:p>
              </p:txBody>
            </p:sp>
            <p:sp>
              <p:nvSpPr>
                <p:cNvPr id="10289" name="Line 64"/>
                <p:cNvSpPr>
                  <a:spLocks noChangeShapeType="1"/>
                </p:cNvSpPr>
                <p:nvPr/>
              </p:nvSpPr>
              <p:spPr bwMode="auto">
                <a:xfrm>
                  <a:off x="2811" y="909"/>
                  <a:ext cx="1104" cy="0"/>
                </a:xfrm>
                <a:prstGeom prst="line">
                  <a:avLst/>
                </a:prstGeom>
                <a:noFill/>
                <a:ln w="9525">
                  <a:solidFill>
                    <a:schemeClr val="tx1"/>
                  </a:solidFill>
                  <a:round/>
                  <a:headEnd type="triangle" w="med" len="med"/>
                  <a:tailEnd type="triangle" w="med" len="med"/>
                </a:ln>
              </p:spPr>
              <p:txBody>
                <a:bodyPr/>
                <a:lstStyle/>
                <a:p>
                  <a:endParaRPr lang="en-IN"/>
                </a:p>
              </p:txBody>
            </p:sp>
            <p:sp>
              <p:nvSpPr>
                <p:cNvPr id="10290" name="Text Box 65"/>
                <p:cNvSpPr txBox="1">
                  <a:spLocks noChangeArrowheads="1"/>
                </p:cNvSpPr>
                <p:nvPr/>
              </p:nvSpPr>
              <p:spPr bwMode="auto">
                <a:xfrm>
                  <a:off x="1776" y="672"/>
                  <a:ext cx="960" cy="231"/>
                </a:xfrm>
                <a:prstGeom prst="rect">
                  <a:avLst/>
                </a:prstGeom>
                <a:noFill/>
                <a:ln w="9525">
                  <a:noFill/>
                  <a:miter lim="800000"/>
                  <a:headEnd/>
                  <a:tailEnd/>
                </a:ln>
              </p:spPr>
              <p:txBody>
                <a:bodyPr>
                  <a:spAutoFit/>
                </a:bodyPr>
                <a:lstStyle/>
                <a:p>
                  <a:pPr>
                    <a:spcBef>
                      <a:spcPct val="50000"/>
                    </a:spcBef>
                  </a:pPr>
                  <a:r>
                    <a:rPr lang="en-US"/>
                    <a:t>    </a:t>
                  </a:r>
                  <a:r>
                    <a:rPr lang="en-US">
                      <a:solidFill>
                        <a:srgbClr val="800000"/>
                      </a:solidFill>
                    </a:rPr>
                    <a:t>8 bits</a:t>
                  </a:r>
                </a:p>
              </p:txBody>
            </p:sp>
            <p:sp>
              <p:nvSpPr>
                <p:cNvPr id="10291" name="Text Box 66"/>
                <p:cNvSpPr txBox="1">
                  <a:spLocks noChangeArrowheads="1"/>
                </p:cNvSpPr>
                <p:nvPr/>
              </p:nvSpPr>
              <p:spPr bwMode="auto">
                <a:xfrm>
                  <a:off x="2880" y="681"/>
                  <a:ext cx="960" cy="231"/>
                </a:xfrm>
                <a:prstGeom prst="rect">
                  <a:avLst/>
                </a:prstGeom>
                <a:noFill/>
                <a:ln w="9525">
                  <a:noFill/>
                  <a:miter lim="800000"/>
                  <a:headEnd/>
                  <a:tailEnd/>
                </a:ln>
              </p:spPr>
              <p:txBody>
                <a:bodyPr>
                  <a:spAutoFit/>
                </a:bodyPr>
                <a:lstStyle/>
                <a:p>
                  <a:pPr>
                    <a:spcBef>
                      <a:spcPct val="50000"/>
                    </a:spcBef>
                  </a:pPr>
                  <a:r>
                    <a:rPr lang="en-US"/>
                    <a:t>    </a:t>
                  </a:r>
                  <a:r>
                    <a:rPr lang="en-US">
                      <a:solidFill>
                        <a:srgbClr val="800000"/>
                      </a:solidFill>
                    </a:rPr>
                    <a:t>8 bits</a:t>
                  </a:r>
                </a:p>
              </p:txBody>
            </p:sp>
            <p:sp>
              <p:nvSpPr>
                <p:cNvPr id="10292" name="Line 67"/>
                <p:cNvSpPr>
                  <a:spLocks noChangeShapeType="1"/>
                </p:cNvSpPr>
                <p:nvPr/>
              </p:nvSpPr>
              <p:spPr bwMode="auto">
                <a:xfrm>
                  <a:off x="1680" y="624"/>
                  <a:ext cx="2256" cy="0"/>
                </a:xfrm>
                <a:prstGeom prst="line">
                  <a:avLst/>
                </a:prstGeom>
                <a:noFill/>
                <a:ln w="9525">
                  <a:solidFill>
                    <a:schemeClr val="tx1"/>
                  </a:solidFill>
                  <a:round/>
                  <a:headEnd type="triangle" w="med" len="med"/>
                  <a:tailEnd type="triangle" w="med" len="med"/>
                </a:ln>
              </p:spPr>
              <p:txBody>
                <a:bodyPr/>
                <a:lstStyle/>
                <a:p>
                  <a:endParaRPr lang="en-IN"/>
                </a:p>
              </p:txBody>
            </p:sp>
            <p:sp>
              <p:nvSpPr>
                <p:cNvPr id="10293" name="Text Box 68"/>
                <p:cNvSpPr txBox="1">
                  <a:spLocks noChangeArrowheads="1"/>
                </p:cNvSpPr>
                <p:nvPr/>
              </p:nvSpPr>
              <p:spPr bwMode="auto">
                <a:xfrm>
                  <a:off x="2352" y="336"/>
                  <a:ext cx="960" cy="231"/>
                </a:xfrm>
                <a:prstGeom prst="rect">
                  <a:avLst/>
                </a:prstGeom>
                <a:noFill/>
                <a:ln w="9525">
                  <a:noFill/>
                  <a:miter lim="800000"/>
                  <a:headEnd/>
                  <a:tailEnd/>
                </a:ln>
              </p:spPr>
              <p:txBody>
                <a:bodyPr>
                  <a:spAutoFit/>
                </a:bodyPr>
                <a:lstStyle/>
                <a:p>
                  <a:pPr>
                    <a:spcBef>
                      <a:spcPct val="50000"/>
                    </a:spcBef>
                  </a:pPr>
                  <a:r>
                    <a:rPr lang="en-US"/>
                    <a:t>    </a:t>
                  </a:r>
                  <a:r>
                    <a:rPr lang="en-US">
                      <a:solidFill>
                        <a:srgbClr val="800000"/>
                      </a:solidFill>
                    </a:rPr>
                    <a:t>16 bits</a:t>
                  </a:r>
                </a:p>
              </p:txBody>
            </p:sp>
          </p:grpSp>
          <p:grpSp>
            <p:nvGrpSpPr>
              <p:cNvPr id="10276" name="Group 69"/>
              <p:cNvGrpSpPr>
                <a:grpSpLocks/>
              </p:cNvGrpSpPr>
              <p:nvPr/>
            </p:nvGrpSpPr>
            <p:grpSpPr bwMode="auto">
              <a:xfrm>
                <a:off x="3984" y="1200"/>
                <a:ext cx="1536" cy="2775"/>
                <a:chOff x="3984" y="1200"/>
                <a:chExt cx="1536" cy="2775"/>
              </a:xfrm>
            </p:grpSpPr>
            <p:sp>
              <p:nvSpPr>
                <p:cNvPr id="10277" name="Text Box 70"/>
                <p:cNvSpPr txBox="1">
                  <a:spLocks noChangeArrowheads="1"/>
                </p:cNvSpPr>
                <p:nvPr/>
              </p:nvSpPr>
              <p:spPr bwMode="auto">
                <a:xfrm>
                  <a:off x="3984" y="1200"/>
                  <a:ext cx="1536" cy="231"/>
                </a:xfrm>
                <a:prstGeom prst="rect">
                  <a:avLst/>
                </a:prstGeom>
                <a:noFill/>
                <a:ln w="9525">
                  <a:noFill/>
                  <a:miter lim="800000"/>
                  <a:headEnd/>
                  <a:tailEnd/>
                </a:ln>
              </p:spPr>
              <p:txBody>
                <a:bodyPr>
                  <a:spAutoFit/>
                </a:bodyPr>
                <a:lstStyle/>
                <a:p>
                  <a:pPr>
                    <a:spcBef>
                      <a:spcPct val="50000"/>
                    </a:spcBef>
                  </a:pPr>
                  <a:r>
                    <a:rPr lang="en-US" b="1"/>
                    <a:t>Accumulator</a:t>
                  </a:r>
                </a:p>
              </p:txBody>
            </p:sp>
            <p:sp>
              <p:nvSpPr>
                <p:cNvPr id="10278" name="Text Box 71"/>
                <p:cNvSpPr txBox="1">
                  <a:spLocks noChangeArrowheads="1"/>
                </p:cNvSpPr>
                <p:nvPr/>
              </p:nvSpPr>
              <p:spPr bwMode="auto">
                <a:xfrm>
                  <a:off x="3984" y="1584"/>
                  <a:ext cx="1536" cy="231"/>
                </a:xfrm>
                <a:prstGeom prst="rect">
                  <a:avLst/>
                </a:prstGeom>
                <a:noFill/>
                <a:ln w="9525">
                  <a:noFill/>
                  <a:miter lim="800000"/>
                  <a:headEnd/>
                  <a:tailEnd/>
                </a:ln>
              </p:spPr>
              <p:txBody>
                <a:bodyPr>
                  <a:spAutoFit/>
                </a:bodyPr>
                <a:lstStyle/>
                <a:p>
                  <a:pPr>
                    <a:spcBef>
                      <a:spcPct val="50000"/>
                    </a:spcBef>
                  </a:pPr>
                  <a:r>
                    <a:rPr lang="en-US" b="1"/>
                    <a:t>Base</a:t>
                  </a:r>
                </a:p>
              </p:txBody>
            </p:sp>
            <p:sp>
              <p:nvSpPr>
                <p:cNvPr id="10279" name="Text Box 72"/>
                <p:cNvSpPr txBox="1">
                  <a:spLocks noChangeArrowheads="1"/>
                </p:cNvSpPr>
                <p:nvPr/>
              </p:nvSpPr>
              <p:spPr bwMode="auto">
                <a:xfrm>
                  <a:off x="3984" y="1968"/>
                  <a:ext cx="1536" cy="231"/>
                </a:xfrm>
                <a:prstGeom prst="rect">
                  <a:avLst/>
                </a:prstGeom>
                <a:noFill/>
                <a:ln w="9525">
                  <a:noFill/>
                  <a:miter lim="800000"/>
                  <a:headEnd/>
                  <a:tailEnd/>
                </a:ln>
              </p:spPr>
              <p:txBody>
                <a:bodyPr>
                  <a:spAutoFit/>
                </a:bodyPr>
                <a:lstStyle/>
                <a:p>
                  <a:pPr>
                    <a:spcBef>
                      <a:spcPct val="50000"/>
                    </a:spcBef>
                  </a:pPr>
                  <a:r>
                    <a:rPr lang="en-US" b="1"/>
                    <a:t>Count </a:t>
                  </a:r>
                </a:p>
              </p:txBody>
            </p:sp>
            <p:sp>
              <p:nvSpPr>
                <p:cNvPr id="10280" name="Text Box 73"/>
                <p:cNvSpPr txBox="1">
                  <a:spLocks noChangeArrowheads="1"/>
                </p:cNvSpPr>
                <p:nvPr/>
              </p:nvSpPr>
              <p:spPr bwMode="auto">
                <a:xfrm>
                  <a:off x="3984" y="2352"/>
                  <a:ext cx="1536" cy="231"/>
                </a:xfrm>
                <a:prstGeom prst="rect">
                  <a:avLst/>
                </a:prstGeom>
                <a:noFill/>
                <a:ln w="9525">
                  <a:noFill/>
                  <a:miter lim="800000"/>
                  <a:headEnd/>
                  <a:tailEnd/>
                </a:ln>
              </p:spPr>
              <p:txBody>
                <a:bodyPr>
                  <a:spAutoFit/>
                </a:bodyPr>
                <a:lstStyle/>
                <a:p>
                  <a:pPr>
                    <a:spcBef>
                      <a:spcPct val="50000"/>
                    </a:spcBef>
                  </a:pPr>
                  <a:r>
                    <a:rPr lang="en-US" b="1"/>
                    <a:t>Data</a:t>
                  </a:r>
                </a:p>
              </p:txBody>
            </p:sp>
            <p:sp>
              <p:nvSpPr>
                <p:cNvPr id="10281" name="Text Box 74"/>
                <p:cNvSpPr txBox="1">
                  <a:spLocks noChangeArrowheads="1"/>
                </p:cNvSpPr>
                <p:nvPr/>
              </p:nvSpPr>
              <p:spPr bwMode="auto">
                <a:xfrm>
                  <a:off x="3984" y="2688"/>
                  <a:ext cx="1536" cy="231"/>
                </a:xfrm>
                <a:prstGeom prst="rect">
                  <a:avLst/>
                </a:prstGeom>
                <a:noFill/>
                <a:ln w="9525">
                  <a:noFill/>
                  <a:miter lim="800000"/>
                  <a:headEnd/>
                  <a:tailEnd/>
                </a:ln>
              </p:spPr>
              <p:txBody>
                <a:bodyPr>
                  <a:spAutoFit/>
                </a:bodyPr>
                <a:lstStyle/>
                <a:p>
                  <a:pPr>
                    <a:spcBef>
                      <a:spcPct val="50000"/>
                    </a:spcBef>
                  </a:pPr>
                  <a:r>
                    <a:rPr lang="en-US" b="1"/>
                    <a:t>Stack Pointer</a:t>
                  </a:r>
                </a:p>
              </p:txBody>
            </p:sp>
            <p:sp>
              <p:nvSpPr>
                <p:cNvPr id="10282" name="Text Box 75"/>
                <p:cNvSpPr txBox="1">
                  <a:spLocks noChangeArrowheads="1"/>
                </p:cNvSpPr>
                <p:nvPr/>
              </p:nvSpPr>
              <p:spPr bwMode="auto">
                <a:xfrm>
                  <a:off x="3984" y="3024"/>
                  <a:ext cx="1536" cy="231"/>
                </a:xfrm>
                <a:prstGeom prst="rect">
                  <a:avLst/>
                </a:prstGeom>
                <a:noFill/>
                <a:ln w="9525">
                  <a:noFill/>
                  <a:miter lim="800000"/>
                  <a:headEnd/>
                  <a:tailEnd/>
                </a:ln>
              </p:spPr>
              <p:txBody>
                <a:bodyPr>
                  <a:spAutoFit/>
                </a:bodyPr>
                <a:lstStyle/>
                <a:p>
                  <a:pPr>
                    <a:spcBef>
                      <a:spcPct val="50000"/>
                    </a:spcBef>
                  </a:pPr>
                  <a:r>
                    <a:rPr lang="en-US" b="1"/>
                    <a:t>Base Pointer</a:t>
                  </a:r>
                </a:p>
              </p:txBody>
            </p:sp>
            <p:sp>
              <p:nvSpPr>
                <p:cNvPr id="10283" name="Text Box 76"/>
                <p:cNvSpPr txBox="1">
                  <a:spLocks noChangeArrowheads="1"/>
                </p:cNvSpPr>
                <p:nvPr/>
              </p:nvSpPr>
              <p:spPr bwMode="auto">
                <a:xfrm>
                  <a:off x="3984" y="3408"/>
                  <a:ext cx="1536" cy="231"/>
                </a:xfrm>
                <a:prstGeom prst="rect">
                  <a:avLst/>
                </a:prstGeom>
                <a:noFill/>
                <a:ln w="9525">
                  <a:noFill/>
                  <a:miter lim="800000"/>
                  <a:headEnd/>
                  <a:tailEnd/>
                </a:ln>
              </p:spPr>
              <p:txBody>
                <a:bodyPr>
                  <a:spAutoFit/>
                </a:bodyPr>
                <a:lstStyle/>
                <a:p>
                  <a:pPr>
                    <a:spcBef>
                      <a:spcPct val="50000"/>
                    </a:spcBef>
                  </a:pPr>
                  <a:r>
                    <a:rPr lang="en-US" b="1"/>
                    <a:t>Source Index</a:t>
                  </a:r>
                </a:p>
              </p:txBody>
            </p:sp>
            <p:sp>
              <p:nvSpPr>
                <p:cNvPr id="10284" name="Text Box 77"/>
                <p:cNvSpPr txBox="1">
                  <a:spLocks noChangeArrowheads="1"/>
                </p:cNvSpPr>
                <p:nvPr/>
              </p:nvSpPr>
              <p:spPr bwMode="auto">
                <a:xfrm>
                  <a:off x="3984" y="3744"/>
                  <a:ext cx="1536" cy="231"/>
                </a:xfrm>
                <a:prstGeom prst="rect">
                  <a:avLst/>
                </a:prstGeom>
                <a:noFill/>
                <a:ln w="9525">
                  <a:noFill/>
                  <a:miter lim="800000"/>
                  <a:headEnd/>
                  <a:tailEnd/>
                </a:ln>
              </p:spPr>
              <p:txBody>
                <a:bodyPr>
                  <a:spAutoFit/>
                </a:bodyPr>
                <a:lstStyle/>
                <a:p>
                  <a:pPr>
                    <a:spcBef>
                      <a:spcPct val="50000"/>
                    </a:spcBef>
                  </a:pPr>
                  <a:r>
                    <a:rPr lang="en-US" b="1"/>
                    <a:t>Destination Index</a:t>
                  </a:r>
                </a:p>
              </p:txBody>
            </p:sp>
          </p:grpSp>
        </p:gr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4"/>
          <p:cNvSpPr>
            <a:spLocks noGrp="1" noChangeArrowheads="1"/>
          </p:cNvSpPr>
          <p:nvPr>
            <p:ph type="title"/>
          </p:nvPr>
        </p:nvSpPr>
        <p:spPr>
          <a:xfrm>
            <a:off x="109538" y="33338"/>
            <a:ext cx="8763000" cy="461962"/>
          </a:xfrm>
          <a:effectLst>
            <a:outerShdw dist="35921" dir="2700000" algn="ctr" rotWithShape="0">
              <a:schemeClr val="bg2"/>
            </a:outerShdw>
          </a:effectLst>
        </p:spPr>
        <p:txBody>
          <a:bodyPr/>
          <a:lstStyle/>
          <a:p>
            <a:pPr>
              <a:defRPr/>
            </a:pPr>
            <a:r>
              <a:rPr lang="en-US" sz="2400" b="1">
                <a:solidFill>
                  <a:srgbClr val="F6142A"/>
                </a:solidFill>
              </a:rPr>
              <a:t>EXECUTION UNIT – General Purpose Registers</a:t>
            </a:r>
          </a:p>
        </p:txBody>
      </p:sp>
      <p:graphicFrame>
        <p:nvGraphicFramePr>
          <p:cNvPr id="21596" name="Group 92"/>
          <p:cNvGraphicFramePr>
            <a:graphicFrameLocks noGrp="1"/>
          </p:cNvGraphicFramePr>
          <p:nvPr>
            <p:ph type="tbl" idx="1"/>
          </p:nvPr>
        </p:nvGraphicFramePr>
        <p:xfrm>
          <a:off x="152400" y="666750"/>
          <a:ext cx="8839200" cy="5900928"/>
        </p:xfrm>
        <a:graphic>
          <a:graphicData uri="http://schemas.openxmlformats.org/drawingml/2006/table">
            <a:tbl>
              <a:tblPr/>
              <a:tblGrid>
                <a:gridCol w="1911350"/>
                <a:gridCol w="6927850"/>
              </a:tblGrid>
              <a:tr h="441325">
                <a:tc>
                  <a:txBody>
                    <a:bodyPr/>
                    <a:lstStyle/>
                    <a:p>
                      <a:pPr marL="0" marR="0" lvl="0" indent="0" algn="ctr" defTabSz="914400" rtl="0" eaLnBrk="1" fontAlgn="base" latinLnBrk="0" hangingPunct="1">
                        <a:lnSpc>
                          <a:spcPct val="100000"/>
                        </a:lnSpc>
                        <a:spcBef>
                          <a:spcPct val="20000"/>
                        </a:spcBef>
                        <a:spcAft>
                          <a:spcPct val="0"/>
                        </a:spcAft>
                        <a:buClr>
                          <a:schemeClr val="tx1"/>
                        </a:buClr>
                        <a:buSzPct val="100000"/>
                        <a:buFontTx/>
                        <a:buNone/>
                        <a:tabLst/>
                      </a:pPr>
                      <a:r>
                        <a:rPr kumimoji="0" lang="en-US" sz="2800" b="1" i="0" u="none" strike="noStrike" cap="none" normalizeH="0" baseline="0" smtClean="0">
                          <a:ln>
                            <a:noFill/>
                          </a:ln>
                          <a:solidFill>
                            <a:schemeClr val="bg1"/>
                          </a:solidFill>
                          <a:effectLst/>
                          <a:latin typeface="Constantia,Bold" charset="0"/>
                        </a:rPr>
                        <a:t>Register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100000"/>
                        <a:buFontTx/>
                        <a:buNone/>
                        <a:tabLst/>
                      </a:pPr>
                      <a:r>
                        <a:rPr kumimoji="0" lang="en-US" sz="2800" b="1" i="0" u="none" strike="noStrike" cap="none" normalizeH="0" baseline="0" smtClean="0">
                          <a:ln>
                            <a:noFill/>
                          </a:ln>
                          <a:solidFill>
                            <a:schemeClr val="bg1"/>
                          </a:solidFill>
                          <a:effectLst/>
                          <a:latin typeface="Constantia,Bold" charset="0"/>
                        </a:rPr>
                        <a:t>Purpose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347663">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Constantia" pitchFamily="18" charset="0"/>
                        </a:rPr>
                        <a:t>AX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EBED"/>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Constantia" pitchFamily="18" charset="0"/>
                        </a:rPr>
                        <a:t>Word multiply, word divide, word I /O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EBED"/>
                    </a:solidFill>
                  </a:tcPr>
                </a:tc>
              </a:tr>
              <a:tr h="649288">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Constantia" pitchFamily="18" charset="0"/>
                        </a:rPr>
                        <a:t>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Constantia" pitchFamily="18" charset="0"/>
                        </a:rPr>
                        <a:t>Byte multiply, byte divide, byte I/O, decimal arithmetic</a:t>
                      </a:r>
                    </a:p>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endParaRPr kumimoji="0" lang="en-US" sz="2000" b="0" i="0" u="none" strike="noStrike" cap="none" normalizeH="0" baseline="0" smtClean="0">
                        <a:ln>
                          <a:noFill/>
                        </a:ln>
                        <a:solidFill>
                          <a:srgbClr val="000000"/>
                        </a:solidFill>
                        <a:effectLst/>
                        <a:latin typeface="Constanti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7688">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Constantia" pitchFamily="18" charset="0"/>
                        </a:rPr>
                        <a:t>AH</a:t>
                      </a:r>
                    </a:p>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endParaRPr kumimoji="0" lang="en-US" sz="2000" b="0" i="0" u="none" strike="noStrike" cap="none" normalizeH="0" baseline="0" smtClean="0">
                        <a:ln>
                          <a:noFill/>
                        </a:ln>
                        <a:solidFill>
                          <a:srgbClr val="000000"/>
                        </a:solidFill>
                        <a:effectLst/>
                        <a:latin typeface="Constanti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EBED"/>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Constantia" pitchFamily="18" charset="0"/>
                        </a:rPr>
                        <a:t>Byte multiply, byte divide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EBED"/>
                    </a:solidFill>
                  </a:tcPr>
                </a:tc>
              </a:tr>
              <a:tr h="549275">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Constantia" pitchFamily="18" charset="0"/>
                        </a:rPr>
                        <a:t>BX</a:t>
                      </a:r>
                    </a:p>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endParaRPr kumimoji="0" lang="en-US" sz="2000" b="0" i="0" u="none" strike="noStrike" cap="none" normalizeH="0" baseline="0" smtClean="0">
                        <a:ln>
                          <a:noFill/>
                        </a:ln>
                        <a:solidFill>
                          <a:srgbClr val="000000"/>
                        </a:solidFill>
                        <a:effectLst/>
                        <a:latin typeface="Constanti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Constantia" pitchFamily="18" charset="0"/>
                        </a:rPr>
                        <a:t>Store address information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0863">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Constantia" pitchFamily="18" charset="0"/>
                        </a:rPr>
                        <a:t>CX</a:t>
                      </a:r>
                    </a:p>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endParaRPr kumimoji="0" lang="en-US" sz="2000" b="0" i="0" u="none" strike="noStrike" cap="none" normalizeH="0" baseline="0" smtClean="0">
                        <a:ln>
                          <a:noFill/>
                        </a:ln>
                        <a:solidFill>
                          <a:srgbClr val="000000"/>
                        </a:solidFill>
                        <a:effectLst/>
                        <a:latin typeface="Constanti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EBED"/>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Constantia" pitchFamily="18" charset="0"/>
                        </a:rPr>
                        <a:t>String operation, loops</a:t>
                      </a:r>
                    </a:p>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endParaRPr kumimoji="0" lang="en-US" sz="2000" b="0" i="0" u="none" strike="noStrike" cap="none" normalizeH="0" baseline="0" smtClean="0">
                        <a:ln>
                          <a:noFill/>
                        </a:ln>
                        <a:solidFill>
                          <a:srgbClr val="000000"/>
                        </a:solidFill>
                        <a:effectLst/>
                        <a:latin typeface="Constanti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EBED"/>
                    </a:solidFill>
                  </a:tcPr>
                </a:tc>
              </a:tr>
              <a:tr h="552450">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Constantia" pitchFamily="18" charset="0"/>
                        </a:rPr>
                        <a:t>CL</a:t>
                      </a:r>
                    </a:p>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endParaRPr kumimoji="0" lang="en-US" sz="2000" b="0" i="0" u="none" strike="noStrike" cap="none" normalizeH="0" baseline="0" smtClean="0">
                        <a:ln>
                          <a:noFill/>
                        </a:ln>
                        <a:solidFill>
                          <a:srgbClr val="000000"/>
                        </a:solidFill>
                        <a:effectLst/>
                        <a:latin typeface="Constanti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rgbClr val="000000"/>
                          </a:solidFill>
                          <a:effectLst/>
                          <a:latin typeface="Constantia" pitchFamily="18" charset="0"/>
                        </a:rPr>
                        <a:t>Variable shift and rotate</a:t>
                      </a:r>
                    </a:p>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endParaRPr kumimoji="0" lang="en-US" sz="2000" b="0" i="0" u="none" strike="noStrike" cap="none" normalizeH="0" baseline="0" smtClean="0">
                        <a:ln>
                          <a:noFill/>
                        </a:ln>
                        <a:solidFill>
                          <a:srgbClr val="000000"/>
                        </a:solidFill>
                        <a:effectLst/>
                        <a:latin typeface="Constanti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3713">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chemeClr val="tx1"/>
                          </a:solidFill>
                          <a:effectLst/>
                          <a:latin typeface=""/>
                        </a:rPr>
                        <a:t>DX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B9EBED"/>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2000" b="0" i="0" u="none" strike="noStrike" cap="none" normalizeH="0" baseline="0" smtClean="0">
                          <a:ln>
                            <a:noFill/>
                          </a:ln>
                          <a:solidFill>
                            <a:schemeClr val="tx1"/>
                          </a:solidFill>
                          <a:effectLst/>
                          <a:latin typeface="Arial" pitchFamily="34" charset="0"/>
                        </a:rPr>
                        <a:t>Word multiply, word divide, indirect I/O</a:t>
                      </a:r>
                    </a:p>
                    <a:p>
                      <a:pPr marL="0" marR="0" lvl="0" indent="0" algn="l" defTabSz="914400" rtl="0" eaLnBrk="1" fontAlgn="base" latinLnBrk="0" hangingPunct="1">
                        <a:lnSpc>
                          <a:spcPct val="100000"/>
                        </a:lnSpc>
                        <a:spcBef>
                          <a:spcPct val="20000"/>
                        </a:spcBef>
                        <a:spcAft>
                          <a:spcPct val="0"/>
                        </a:spcAft>
                        <a:buClr>
                          <a:schemeClr val="tx1"/>
                        </a:buClr>
                        <a:buSzPct val="100000"/>
                        <a:buFontTx/>
                        <a:buNone/>
                        <a:tabLst/>
                      </a:pPr>
                      <a:r>
                        <a:rPr kumimoji="0" lang="en-US" sz="1600" b="0" i="0" u="none" strike="noStrike" cap="none" normalizeH="0" baseline="0" smtClean="0">
                          <a:ln>
                            <a:noFill/>
                          </a:ln>
                          <a:solidFill>
                            <a:schemeClr val="tx1"/>
                          </a:solidFill>
                          <a:effectLst/>
                          <a:latin typeface="Arial" pitchFamily="34" charset="0"/>
                        </a:rPr>
                        <a:t>(Used to hold I/O address during I/O instructions. If the result is more than 16-bits, the lower order 16-bits are stored in accumulator and higher order 16-bits are stored in DX register)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B9EBED"/>
                    </a:solidFill>
                  </a:tcPr>
                </a:tc>
              </a:tr>
            </a:tbl>
          </a:graphicData>
        </a:graphic>
      </p:graphicFrame>
      <p:sp>
        <p:nvSpPr>
          <p:cNvPr id="11296" name="Slide Number Placeholder 5"/>
          <p:cNvSpPr>
            <a:spLocks noGrp="1"/>
          </p:cNvSpPr>
          <p:nvPr>
            <p:ph type="sldNum" sz="quarter" idx="12"/>
          </p:nvPr>
        </p:nvSpPr>
        <p:spPr>
          <a:noFill/>
        </p:spPr>
        <p:txBody>
          <a:bodyPr/>
          <a:lstStyle/>
          <a:p>
            <a:fld id="{BA8D2BD9-C480-446A-A90B-0BE4C5AE03C6}" type="slidenum">
              <a:rPr lang="en-US"/>
              <a:pPr/>
              <a:t>9</a:t>
            </a:fld>
            <a:endParaRPr lang="en-US"/>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RNRSTYLE" val="Indezine_SM_Title"/>
</p:tagLst>
</file>

<file path=ppt/tags/tag2.xml><?xml version="1.0" encoding="utf-8"?>
<p:tagLst xmlns:a="http://schemas.openxmlformats.org/drawingml/2006/main" xmlns:r="http://schemas.openxmlformats.org/officeDocument/2006/relationships" xmlns:p="http://schemas.openxmlformats.org/presentationml/2006/main">
  <p:tag name="RNRSTYLE" val="Indezine_SM_Text"/>
</p:tagLst>
</file>

<file path=ppt/theme/theme1.xml><?xml version="1.0" encoding="utf-8"?>
<a:theme xmlns:a="http://schemas.openxmlformats.org/drawingml/2006/main" name="Theme1">
  <a:themeElements>
    <a:clrScheme name="0869_slide 2">
      <a:dk1>
        <a:srgbClr val="000000"/>
      </a:dk1>
      <a:lt1>
        <a:srgbClr val="FAFAD2"/>
      </a:lt1>
      <a:dk2>
        <a:srgbClr val="000000"/>
      </a:dk2>
      <a:lt2>
        <a:srgbClr val="6B6B6B"/>
      </a:lt2>
      <a:accent1>
        <a:srgbClr val="D5EF29"/>
      </a:accent1>
      <a:accent2>
        <a:srgbClr val="FFE93D"/>
      </a:accent2>
      <a:accent3>
        <a:srgbClr val="FCFCE5"/>
      </a:accent3>
      <a:accent4>
        <a:srgbClr val="000000"/>
      </a:accent4>
      <a:accent5>
        <a:srgbClr val="E7F6AC"/>
      </a:accent5>
      <a:accent6>
        <a:srgbClr val="E7D336"/>
      </a:accent6>
      <a:hlink>
        <a:srgbClr val="DB9A00"/>
      </a:hlink>
      <a:folHlink>
        <a:srgbClr val="0A85FF"/>
      </a:folHlink>
    </a:clrScheme>
    <a:fontScheme name="0869_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0869_slide 1">
        <a:dk1>
          <a:srgbClr val="000000"/>
        </a:dk1>
        <a:lt1>
          <a:srgbClr val="FAFAD2"/>
        </a:lt1>
        <a:dk2>
          <a:srgbClr val="000000"/>
        </a:dk2>
        <a:lt2>
          <a:srgbClr val="6B6B6B"/>
        </a:lt2>
        <a:accent1>
          <a:srgbClr val="F0F076"/>
        </a:accent1>
        <a:accent2>
          <a:srgbClr val="BDBA10"/>
        </a:accent2>
        <a:accent3>
          <a:srgbClr val="FCFCE5"/>
        </a:accent3>
        <a:accent4>
          <a:srgbClr val="000000"/>
        </a:accent4>
        <a:accent5>
          <a:srgbClr val="F6F6BD"/>
        </a:accent5>
        <a:accent6>
          <a:srgbClr val="ABA80D"/>
        </a:accent6>
        <a:hlink>
          <a:srgbClr val="B28B06"/>
        </a:hlink>
        <a:folHlink>
          <a:srgbClr val="6B6929"/>
        </a:folHlink>
      </a:clrScheme>
      <a:clrMap bg1="lt1" tx1="dk1" bg2="lt2" tx2="dk2" accent1="accent1" accent2="accent2" accent3="accent3" accent4="accent4" accent5="accent5" accent6="accent6" hlink="hlink" folHlink="folHlink"/>
    </a:extraClrScheme>
    <a:extraClrScheme>
      <a:clrScheme name="0869_slide 2">
        <a:dk1>
          <a:srgbClr val="000000"/>
        </a:dk1>
        <a:lt1>
          <a:srgbClr val="FAFAD2"/>
        </a:lt1>
        <a:dk2>
          <a:srgbClr val="000000"/>
        </a:dk2>
        <a:lt2>
          <a:srgbClr val="6B6B6B"/>
        </a:lt2>
        <a:accent1>
          <a:srgbClr val="D5EF29"/>
        </a:accent1>
        <a:accent2>
          <a:srgbClr val="FFE93D"/>
        </a:accent2>
        <a:accent3>
          <a:srgbClr val="FCFCE5"/>
        </a:accent3>
        <a:accent4>
          <a:srgbClr val="000000"/>
        </a:accent4>
        <a:accent5>
          <a:srgbClr val="E7F6AC"/>
        </a:accent5>
        <a:accent6>
          <a:srgbClr val="E7D336"/>
        </a:accent6>
        <a:hlink>
          <a:srgbClr val="DB9A00"/>
        </a:hlink>
        <a:folHlink>
          <a:srgbClr val="0A85FF"/>
        </a:folHlink>
      </a:clrScheme>
      <a:clrMap bg1="lt1" tx1="dk1" bg2="lt2" tx2="dk2" accent1="accent1" accent2="accent2" accent3="accent3" accent4="accent4" accent5="accent5" accent6="accent6" hlink="hlink" folHlink="folHlink"/>
    </a:extraClrScheme>
    <a:extraClrScheme>
      <a:clrScheme name="0869_slide 3">
        <a:dk1>
          <a:srgbClr val="000000"/>
        </a:dk1>
        <a:lt1>
          <a:srgbClr val="FAFAD2"/>
        </a:lt1>
        <a:dk2>
          <a:srgbClr val="000000"/>
        </a:dk2>
        <a:lt2>
          <a:srgbClr val="6B6B6B"/>
        </a:lt2>
        <a:accent1>
          <a:srgbClr val="C689FF"/>
        </a:accent1>
        <a:accent2>
          <a:srgbClr val="FFF170"/>
        </a:accent2>
        <a:accent3>
          <a:srgbClr val="FCFCE5"/>
        </a:accent3>
        <a:accent4>
          <a:srgbClr val="000000"/>
        </a:accent4>
        <a:accent5>
          <a:srgbClr val="DFC4FF"/>
        </a:accent5>
        <a:accent6>
          <a:srgbClr val="E7DA65"/>
        </a:accent6>
        <a:hlink>
          <a:srgbClr val="5F4DC7"/>
        </a:hlink>
        <a:folHlink>
          <a:srgbClr val="C74CA1"/>
        </a:folHlink>
      </a:clrScheme>
      <a:clrMap bg1="lt1" tx1="dk1" bg2="lt2" tx2="dk2" accent1="accent1" accent2="accent2" accent3="accent3" accent4="accent4" accent5="accent5" accent6="accent6" hlink="hlink" folHlink="folHlink"/>
    </a:extraClrScheme>
    <a:extraClrScheme>
      <a:clrScheme name="0869_slide 4">
        <a:dk1>
          <a:srgbClr val="000000"/>
        </a:dk1>
        <a:lt1>
          <a:srgbClr val="FAFAD2"/>
        </a:lt1>
        <a:dk2>
          <a:srgbClr val="000000"/>
        </a:dk2>
        <a:lt2>
          <a:srgbClr val="6B6B6B"/>
        </a:lt2>
        <a:accent1>
          <a:srgbClr val="FF9D70"/>
        </a:accent1>
        <a:accent2>
          <a:srgbClr val="FFF170"/>
        </a:accent2>
        <a:accent3>
          <a:srgbClr val="FCFCE5"/>
        </a:accent3>
        <a:accent4>
          <a:srgbClr val="000000"/>
        </a:accent4>
        <a:accent5>
          <a:srgbClr val="FFCCBB"/>
        </a:accent5>
        <a:accent6>
          <a:srgbClr val="E7DA65"/>
        </a:accent6>
        <a:hlink>
          <a:srgbClr val="0090EA"/>
        </a:hlink>
        <a:folHlink>
          <a:srgbClr val="C153FF"/>
        </a:folHlink>
      </a:clrScheme>
      <a:clrMap bg1="lt1" tx1="dk1" bg2="lt2" tx2="dk2" accent1="accent1" accent2="accent2" accent3="accent3" accent4="accent4" accent5="accent5" accent6="accent6" hlink="hlink" folHlink="folHlink"/>
    </a:extraClrScheme>
    <a:extraClrScheme>
      <a:clrScheme name="0869_slide 5">
        <a:dk1>
          <a:srgbClr val="000000"/>
        </a:dk1>
        <a:lt1>
          <a:srgbClr val="FFFFFF"/>
        </a:lt1>
        <a:dk2>
          <a:srgbClr val="000000"/>
        </a:dk2>
        <a:lt2>
          <a:srgbClr val="B2B2B2"/>
        </a:lt2>
        <a:accent1>
          <a:srgbClr val="F0F076"/>
        </a:accent1>
        <a:accent2>
          <a:srgbClr val="BDBA10"/>
        </a:accent2>
        <a:accent3>
          <a:srgbClr val="FFFFFF"/>
        </a:accent3>
        <a:accent4>
          <a:srgbClr val="000000"/>
        </a:accent4>
        <a:accent5>
          <a:srgbClr val="F6F6BD"/>
        </a:accent5>
        <a:accent6>
          <a:srgbClr val="ABA80D"/>
        </a:accent6>
        <a:hlink>
          <a:srgbClr val="B28B06"/>
        </a:hlink>
        <a:folHlink>
          <a:srgbClr val="6B6929"/>
        </a:folHlink>
      </a:clrScheme>
      <a:clrMap bg1="lt1" tx1="dk1" bg2="lt2" tx2="dk2" accent1="accent1" accent2="accent2" accent3="accent3" accent4="accent4" accent5="accent5" accent6="accent6" hlink="hlink" folHlink="folHlink"/>
    </a:extraClrScheme>
    <a:extraClrScheme>
      <a:clrScheme name="0869_slide 6">
        <a:dk1>
          <a:srgbClr val="000000"/>
        </a:dk1>
        <a:lt1>
          <a:srgbClr val="FFFFFF"/>
        </a:lt1>
        <a:dk2>
          <a:srgbClr val="000000"/>
        </a:dk2>
        <a:lt2>
          <a:srgbClr val="B2B2B2"/>
        </a:lt2>
        <a:accent1>
          <a:srgbClr val="D5EF29"/>
        </a:accent1>
        <a:accent2>
          <a:srgbClr val="FFE93D"/>
        </a:accent2>
        <a:accent3>
          <a:srgbClr val="FFFFFF"/>
        </a:accent3>
        <a:accent4>
          <a:srgbClr val="000000"/>
        </a:accent4>
        <a:accent5>
          <a:srgbClr val="E7F6AC"/>
        </a:accent5>
        <a:accent6>
          <a:srgbClr val="E7D336"/>
        </a:accent6>
        <a:hlink>
          <a:srgbClr val="DB9A00"/>
        </a:hlink>
        <a:folHlink>
          <a:srgbClr val="0A85FF"/>
        </a:folHlink>
      </a:clrScheme>
      <a:clrMap bg1="lt1" tx1="dk1" bg2="lt2" tx2="dk2" accent1="accent1" accent2="accent2" accent3="accent3" accent4="accent4" accent5="accent5" accent6="accent6" hlink="hlink" folHlink="folHlink"/>
    </a:extraClrScheme>
    <a:extraClrScheme>
      <a:clrScheme name="0869_slide 7">
        <a:dk1>
          <a:srgbClr val="000000"/>
        </a:dk1>
        <a:lt1>
          <a:srgbClr val="FFFFFF"/>
        </a:lt1>
        <a:dk2>
          <a:srgbClr val="000000"/>
        </a:dk2>
        <a:lt2>
          <a:srgbClr val="B2B2B2"/>
        </a:lt2>
        <a:accent1>
          <a:srgbClr val="C689FF"/>
        </a:accent1>
        <a:accent2>
          <a:srgbClr val="FFF170"/>
        </a:accent2>
        <a:accent3>
          <a:srgbClr val="FFFFFF"/>
        </a:accent3>
        <a:accent4>
          <a:srgbClr val="000000"/>
        </a:accent4>
        <a:accent5>
          <a:srgbClr val="DFC4FF"/>
        </a:accent5>
        <a:accent6>
          <a:srgbClr val="E7DA65"/>
        </a:accent6>
        <a:hlink>
          <a:srgbClr val="5F4DC7"/>
        </a:hlink>
        <a:folHlink>
          <a:srgbClr val="C74CA1"/>
        </a:folHlink>
      </a:clrScheme>
      <a:clrMap bg1="lt1" tx1="dk1" bg2="lt2" tx2="dk2" accent1="accent1" accent2="accent2" accent3="accent3" accent4="accent4" accent5="accent5" accent6="accent6" hlink="hlink" folHlink="folHlink"/>
    </a:extraClrScheme>
    <a:extraClrScheme>
      <a:clrScheme name="0869_slide 8">
        <a:dk1>
          <a:srgbClr val="000000"/>
        </a:dk1>
        <a:lt1>
          <a:srgbClr val="FFFFFF"/>
        </a:lt1>
        <a:dk2>
          <a:srgbClr val="000000"/>
        </a:dk2>
        <a:lt2>
          <a:srgbClr val="B2B2B2"/>
        </a:lt2>
        <a:accent1>
          <a:srgbClr val="FF9D70"/>
        </a:accent1>
        <a:accent2>
          <a:srgbClr val="FFF170"/>
        </a:accent2>
        <a:accent3>
          <a:srgbClr val="FFFFFF"/>
        </a:accent3>
        <a:accent4>
          <a:srgbClr val="000000"/>
        </a:accent4>
        <a:accent5>
          <a:srgbClr val="FFCCBB"/>
        </a:accent5>
        <a:accent6>
          <a:srgbClr val="E7DA65"/>
        </a:accent6>
        <a:hlink>
          <a:srgbClr val="0090EA"/>
        </a:hlink>
        <a:folHlink>
          <a:srgbClr val="C153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840</TotalTime>
  <Words>1948</Words>
  <Application>Microsoft Office PowerPoint</Application>
  <PresentationFormat>On-screen Show (4:3)</PresentationFormat>
  <Paragraphs>437</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Theme1</vt:lpstr>
      <vt:lpstr>                   Intel 8086 MICROPROCESSOR              </vt:lpstr>
      <vt:lpstr>Features </vt:lpstr>
      <vt:lpstr>Slide 3</vt:lpstr>
      <vt:lpstr>Intel 8086 Internal Architecture </vt:lpstr>
      <vt:lpstr>Internal architecture of 8086</vt:lpstr>
      <vt:lpstr>Slide 6</vt:lpstr>
      <vt:lpstr>EXECUTION UNIT</vt:lpstr>
      <vt:lpstr>EXECUTION UNIT – General Purpose Registers</vt:lpstr>
      <vt:lpstr>EXECUTION UNIT – General Purpose Registers</vt:lpstr>
      <vt:lpstr>Pointer And Index Registers</vt:lpstr>
      <vt:lpstr>Slide 11</vt:lpstr>
      <vt:lpstr>EXECUTION UNIT – Flag Register</vt:lpstr>
      <vt:lpstr>EXECUTION UNIT – Flag Register</vt:lpstr>
      <vt:lpstr>Slide 14</vt:lpstr>
      <vt:lpstr>Execution unit – Flag Register</vt:lpstr>
      <vt:lpstr>BUS INTERFACE UNIT (BIU)</vt:lpstr>
      <vt:lpstr>THE QUEUE (Q)</vt:lpstr>
      <vt:lpstr>Slide 18</vt:lpstr>
      <vt:lpstr>Segmented Memory</vt:lpstr>
      <vt:lpstr>Slide 20</vt:lpstr>
      <vt:lpstr>Slide 21</vt:lpstr>
      <vt:lpstr>Segment registers</vt:lpstr>
      <vt:lpstr>Slide 23</vt:lpstr>
      <vt:lpstr>Slide 24</vt:lpstr>
      <vt:lpstr>Instruction pointer &amp; summing block</vt:lpstr>
      <vt:lpstr>Slide 26</vt:lpstr>
      <vt:lpstr>Slide 27</vt:lpstr>
      <vt:lpstr>Slide 28</vt:lpstr>
      <vt:lpstr>Segment and Address register combination</vt:lpstr>
      <vt:lpstr>Summary of Registers &amp; Pipeline of 8086 µP</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Gautam</dc:creator>
  <cp:lastModifiedBy>Student</cp:lastModifiedBy>
  <cp:revision>45</cp:revision>
  <cp:lastPrinted>1601-01-01T00:00:00Z</cp:lastPrinted>
  <dcterms:created xsi:type="dcterms:W3CDTF">1601-01-01T00:00:00Z</dcterms:created>
  <dcterms:modified xsi:type="dcterms:W3CDTF">2011-04-29T04:25:22Z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