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84" r:id="rId20"/>
    <p:sldId id="283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427AAC-1398-4488-997C-CABD29951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50D1-43C6-4411-8DE5-85E6BEAA45AC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28C2-C726-4F61-AC7C-D5AB572FF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8255 PPI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A and Group B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09600" indent="-609600">
              <a:defRPr/>
            </a:pPr>
            <a:r>
              <a:rPr lang="en-US" sz="4600" dirty="0" smtClean="0"/>
              <a:t>Group </a:t>
            </a:r>
            <a:r>
              <a:rPr lang="en-US" sz="4600" dirty="0"/>
              <a:t>A and B get the Control </a:t>
            </a:r>
          </a:p>
          <a:p>
            <a:pPr marL="609600" indent="-609600">
              <a:defRPr/>
            </a:pPr>
            <a:r>
              <a:rPr lang="en-US" dirty="0" smtClean="0"/>
              <a:t>Signal </a:t>
            </a:r>
            <a:r>
              <a:rPr lang="en-US" dirty="0"/>
              <a:t>from CPU and send the command to the individual control blocks. </a:t>
            </a:r>
          </a:p>
          <a:p>
            <a:pPr marL="609600" indent="-609600">
              <a:defRPr/>
            </a:pPr>
            <a:r>
              <a:rPr lang="en-US" dirty="0"/>
              <a:t>Group A send the control signal to port A and Port C (Upper) PC</a:t>
            </a:r>
            <a:r>
              <a:rPr lang="en-US" sz="2000" dirty="0"/>
              <a:t>7</a:t>
            </a:r>
            <a:r>
              <a:rPr lang="en-US" dirty="0"/>
              <a:t>-PC</a:t>
            </a:r>
            <a:r>
              <a:rPr lang="en-US" sz="2000" dirty="0"/>
              <a:t>4</a:t>
            </a:r>
            <a:r>
              <a:rPr lang="en-US" dirty="0"/>
              <a:t>.</a:t>
            </a:r>
          </a:p>
          <a:p>
            <a:pPr marL="609600" indent="-609600">
              <a:defRPr/>
            </a:pPr>
            <a:r>
              <a:rPr lang="en-US" dirty="0"/>
              <a:t>Group B send the control signal to port B and Port C (Lower) PC</a:t>
            </a:r>
            <a:r>
              <a:rPr lang="en-US" sz="2000" dirty="0"/>
              <a:t>3</a:t>
            </a:r>
            <a:r>
              <a:rPr lang="en-US" dirty="0"/>
              <a:t>-PC</a:t>
            </a:r>
            <a:r>
              <a:rPr lang="en-US" sz="2000" dirty="0"/>
              <a:t>0</a:t>
            </a:r>
            <a:r>
              <a:rPr lang="en-US" dirty="0"/>
              <a:t>.</a:t>
            </a:r>
          </a:p>
          <a:p>
            <a:pPr marL="609600" indent="-609600">
              <a:defRPr/>
            </a:pPr>
            <a:r>
              <a:rPr lang="en-US" sz="4600" dirty="0"/>
              <a:t>PORT A:</a:t>
            </a:r>
          </a:p>
          <a:p>
            <a:pPr marL="609600" indent="-609600">
              <a:defRPr/>
            </a:pPr>
            <a:r>
              <a:rPr lang="en-US" dirty="0"/>
              <a:t>This is a 8-bit buffered I/O latch.</a:t>
            </a:r>
          </a:p>
          <a:p>
            <a:pPr marL="609600" indent="-609600">
              <a:defRPr/>
            </a:pPr>
            <a:r>
              <a:rPr lang="en-US" dirty="0"/>
              <a:t>It can be programmed by mode 0 , mode 1, mode 2 .</a:t>
            </a:r>
          </a:p>
          <a:p>
            <a:pPr marL="609600" indent="-609600">
              <a:defRPr/>
            </a:pP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 </a:t>
            </a:r>
          </a:p>
          <a:p>
            <a:pPr marL="609600" indent="-609600">
              <a:defRPr/>
            </a:pPr>
            <a:endParaRPr lang="en-US" sz="4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PORT B:</a:t>
            </a:r>
          </a:p>
          <a:p>
            <a:r>
              <a:rPr lang="en-US" dirty="0" smtClean="0"/>
              <a:t>This is a 8-bit buffer I/O latch.</a:t>
            </a:r>
          </a:p>
          <a:p>
            <a:r>
              <a:rPr lang="en-US" dirty="0" smtClean="0"/>
              <a:t>It can be programmed by mode 0 and   mode 1.</a:t>
            </a:r>
          </a:p>
          <a:p>
            <a:r>
              <a:rPr lang="en-US" sz="4000" dirty="0" smtClean="0"/>
              <a:t>PORT C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This is a 8-bit  Unlatched buffer Input and an Output latch.</a:t>
            </a:r>
          </a:p>
          <a:p>
            <a:r>
              <a:rPr lang="en-US" dirty="0" smtClean="0"/>
              <a:t>It is splitted into two parts.</a:t>
            </a:r>
          </a:p>
          <a:p>
            <a:r>
              <a:rPr lang="en-US" dirty="0" smtClean="0"/>
              <a:t>It can be programmed by bit set/reset operation.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2100"/>
            <a:ext cx="8839200" cy="850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Operation modes: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715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3600" dirty="0" smtClean="0"/>
              <a:t>BIT SET/RESET MODE:</a:t>
            </a:r>
            <a:endParaRPr lang="en-US" dirty="0" smtClean="0"/>
          </a:p>
          <a:p>
            <a:pPr>
              <a:defRPr/>
            </a:pPr>
            <a:r>
              <a:rPr lang="en-US" sz="2800" dirty="0" smtClean="0"/>
              <a:t>The PORT C can be Set or Reset by sending OUT instruction to the CONTROL registers.</a:t>
            </a:r>
          </a:p>
          <a:p>
            <a:pPr>
              <a:buFontTx/>
              <a:buNone/>
              <a:defRPr/>
            </a:pPr>
            <a:r>
              <a:rPr lang="en-US" dirty="0" smtClean="0"/>
              <a:t>I/O MODES:</a:t>
            </a:r>
          </a:p>
          <a:p>
            <a:pPr>
              <a:defRPr/>
            </a:pPr>
            <a:r>
              <a:rPr lang="en-US" dirty="0" smtClean="0"/>
              <a:t>MODE 0(Simple input / Output):</a:t>
            </a:r>
          </a:p>
          <a:p>
            <a:r>
              <a:rPr lang="en-US" sz="2800" dirty="0" smtClean="0">
                <a:latin typeface="Calibri" pitchFamily="34" charset="0"/>
                <a:cs typeface="Arial" charset="0"/>
              </a:rPr>
              <a:t>In this mode, ports A, B are used as two simple 8-bit I/O ports</a:t>
            </a:r>
          </a:p>
          <a:p>
            <a:r>
              <a:rPr lang="en-US" sz="2800" dirty="0" smtClean="0">
                <a:latin typeface="Calibri" pitchFamily="34" charset="0"/>
                <a:cs typeface="Arial" charset="0"/>
              </a:rPr>
              <a:t>port C as two 4-bit ports. </a:t>
            </a:r>
          </a:p>
          <a:p>
            <a:r>
              <a:rPr lang="en-US" sz="2800" dirty="0" smtClean="0">
                <a:latin typeface="Calibri" pitchFamily="34" charset="0"/>
                <a:cs typeface="Arial" charset="0"/>
              </a:rPr>
              <a:t>Each port can be programmed to function as simply an input port or an output port. The input/output features in Mode 0 are as follows.</a:t>
            </a:r>
          </a:p>
          <a:p>
            <a:pPr>
              <a:buNone/>
            </a:pPr>
            <a:r>
              <a:rPr lang="en-US" dirty="0" smtClean="0"/>
              <a:t>Features:</a:t>
            </a:r>
          </a:p>
          <a:p>
            <a:pPr>
              <a:defRPr/>
            </a:pPr>
            <a:r>
              <a:rPr lang="en-US" sz="2800" dirty="0" smtClean="0"/>
              <a:t>Outputs are latched , Inputs are buffered not latched.</a:t>
            </a:r>
          </a:p>
          <a:p>
            <a:pPr>
              <a:defRPr/>
            </a:pPr>
            <a:r>
              <a:rPr lang="en-US" sz="2800" dirty="0" smtClean="0"/>
              <a:t>Ports do not have Handshake or interrupt capability.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MODE 1 :(Input/output with Hand shake)</a:t>
            </a:r>
          </a:p>
          <a:p>
            <a:r>
              <a:rPr lang="en-US" sz="2000" dirty="0" smtClean="0">
                <a:latin typeface="Calibri" pitchFamily="34" charset="0"/>
                <a:cs typeface="Arial" charset="0"/>
              </a:rPr>
              <a:t>In this mode, handshake signals are exchanged between the MPU and peripherals prior to data transfer.</a:t>
            </a:r>
            <a:endParaRPr lang="en-US" sz="2000" dirty="0">
              <a:latin typeface="Calibri" pitchFamily="34" charset="0"/>
              <a:cs typeface="Arial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Features:</a:t>
            </a: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1. Two ports (A and B) function as 8-bit I/O ports.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	They can be configured as either as input or output ports.</a:t>
            </a:r>
            <a:endParaRPr lang="en-US" sz="2000" dirty="0">
              <a:latin typeface="Calibri" pitchFamily="34" charset="0"/>
              <a:cs typeface="Arial" charset="0"/>
            </a:endParaRP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2. Each port uses three lines from ort C as handshake signals.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Arial" charset="0"/>
              </a:rPr>
              <a:t>	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The remaining two lines of Port C can be used for simple I/O operations.</a:t>
            </a:r>
            <a:endParaRPr lang="en-US" sz="2000" dirty="0">
              <a:latin typeface="Calibri" pitchFamily="34" charset="0"/>
              <a:cs typeface="Arial" charset="0"/>
            </a:endParaRP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3. Input and Output data are latched.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4. Interrupt logic is supported.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>
              <a:defRPr/>
            </a:pPr>
            <a:r>
              <a:rPr lang="en-US" sz="2000" dirty="0" smtClean="0"/>
              <a:t>The computer send the data to the printer large speed compared to the printer.</a:t>
            </a:r>
          </a:p>
          <a:p>
            <a:pPr>
              <a:defRPr/>
            </a:pPr>
            <a:r>
              <a:rPr lang="en-US" sz="2000" dirty="0" smtClean="0"/>
              <a:t>When computer send the data according to the printer speed at the time only, printer can accept. </a:t>
            </a:r>
          </a:p>
          <a:p>
            <a:pPr>
              <a:defRPr/>
            </a:pPr>
            <a:r>
              <a:rPr lang="en-US" sz="2000" dirty="0" smtClean="0"/>
              <a:t>If printer is not ready to accept the data then after sending the data bus , computer uses another handshaking signal to tell printer that valid data is available on the data bus.</a:t>
            </a:r>
          </a:p>
          <a:p>
            <a:pPr>
              <a:defRPr/>
            </a:pPr>
            <a:r>
              <a:rPr lang="en-US" sz="2000" dirty="0" smtClean="0"/>
              <a:t>Each port uses three lines from port C as handshake signals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0" y="3581400"/>
            <a:ext cx="4724400" cy="1752600"/>
            <a:chOff x="1676400" y="2514600"/>
            <a:chExt cx="4724400" cy="17526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676400" y="2514600"/>
              <a:ext cx="1295400" cy="1676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>
                  <a:solidFill>
                    <a:schemeClr val="bg1"/>
                  </a:solidFill>
                </a:rPr>
                <a:t>Computer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181600" y="2514600"/>
              <a:ext cx="1219200" cy="17526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>
                  <a:solidFill>
                    <a:schemeClr val="bg1"/>
                  </a:solidFill>
                </a:rPr>
                <a:t>Printer</a:t>
              </a:r>
            </a:p>
          </p:txBody>
        </p:sp>
        <p:cxnSp>
          <p:nvCxnSpPr>
            <p:cNvPr id="7" name="Straight Arrow Connector 6"/>
            <p:cNvCxnSpPr>
              <a:cxnSpLocks noChangeShapeType="1"/>
            </p:cNvCxnSpPr>
            <p:nvPr/>
          </p:nvCxnSpPr>
          <p:spPr bwMode="auto">
            <a:xfrm>
              <a:off x="2971800" y="2971800"/>
              <a:ext cx="2209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" name="Straight Arrow Connector 10"/>
            <p:cNvCxnSpPr>
              <a:cxnSpLocks noChangeShapeType="1"/>
            </p:cNvCxnSpPr>
            <p:nvPr/>
          </p:nvCxnSpPr>
          <p:spPr bwMode="auto">
            <a:xfrm rot="10800000">
              <a:off x="2971800" y="3200400"/>
              <a:ext cx="2209800" cy="38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" name="Straight Arrow Connector 12"/>
            <p:cNvCxnSpPr>
              <a:cxnSpLocks noChangeShapeType="1"/>
            </p:cNvCxnSpPr>
            <p:nvPr/>
          </p:nvCxnSpPr>
          <p:spPr bwMode="auto">
            <a:xfrm rot="10800000">
              <a:off x="2971800" y="3733800"/>
              <a:ext cx="2209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" name="Right Arrow 16"/>
            <p:cNvSpPr>
              <a:spLocks noChangeArrowheads="1"/>
            </p:cNvSpPr>
            <p:nvPr/>
          </p:nvSpPr>
          <p:spPr bwMode="auto">
            <a:xfrm>
              <a:off x="2971800" y="2590800"/>
              <a:ext cx="2209800" cy="152400"/>
            </a:xfrm>
            <a:prstGeom prst="rightArrow">
              <a:avLst>
                <a:gd name="adj1" fmla="val 50000"/>
                <a:gd name="adj2" fmla="val 5001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   DATA BUS</a:t>
              </a:r>
            </a:p>
            <a:p>
              <a:r>
                <a:rPr lang="en-US"/>
                <a:t>      STB</a:t>
              </a:r>
            </a:p>
            <a:p>
              <a:r>
                <a:rPr lang="en-US"/>
                <a:t>      ACK</a:t>
              </a:r>
            </a:p>
            <a:p>
              <a:endParaRPr lang="en-US"/>
            </a:p>
            <a:p>
              <a:r>
                <a:rPr lang="en-US"/>
                <a:t>      Busy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3429000" y="3276600"/>
              <a:ext cx="381000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3429000" y="2971800"/>
              <a:ext cx="304800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MODE 2:bi-directional I/O data transfer:</a:t>
            </a:r>
          </a:p>
          <a:p>
            <a:pPr>
              <a:defRPr/>
            </a:pPr>
            <a:r>
              <a:rPr lang="en-US" dirty="0" smtClean="0"/>
              <a:t>This mode allows bidirectional data transfer over a single 8-bit data bus using handshake signals.</a:t>
            </a:r>
          </a:p>
          <a:p>
            <a:pPr>
              <a:defRPr/>
            </a:pPr>
            <a:r>
              <a:rPr lang="en-US" dirty="0" smtClean="0"/>
              <a:t>This feature is possible only Group A</a:t>
            </a:r>
          </a:p>
          <a:p>
            <a:pPr>
              <a:defRPr/>
            </a:pPr>
            <a:r>
              <a:rPr lang="en-US" dirty="0" smtClean="0"/>
              <a:t>Port A  is working as 8-biy bidirectional.</a:t>
            </a:r>
          </a:p>
          <a:p>
            <a:pPr>
              <a:defRPr/>
            </a:pPr>
            <a:r>
              <a:rPr lang="en-US" dirty="0" smtClean="0"/>
              <a:t>PC</a:t>
            </a:r>
            <a:r>
              <a:rPr lang="en-US" sz="2000" dirty="0" smtClean="0"/>
              <a:t>3</a:t>
            </a:r>
            <a:r>
              <a:rPr lang="en-US" dirty="0" smtClean="0"/>
              <a:t>-PC</a:t>
            </a:r>
            <a:r>
              <a:rPr lang="en-US" sz="2000" dirty="0" smtClean="0"/>
              <a:t>7</a:t>
            </a:r>
            <a:r>
              <a:rPr lang="en-US" dirty="0" smtClean="0"/>
              <a:t> is used for handshaking purpose.</a:t>
            </a:r>
          </a:p>
          <a:p>
            <a:pPr>
              <a:defRPr/>
            </a:pPr>
            <a:r>
              <a:rPr lang="en-US" dirty="0" smtClean="0"/>
              <a:t>The data is sent by CPU through this port , when the peripheral request it.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r>
              <a:rPr lang="en-US" dirty="0" smtClean="0"/>
              <a:t>CONTROL WORD FORMATS:</a:t>
            </a:r>
          </a:p>
          <a:p>
            <a:r>
              <a:rPr lang="en-US" dirty="0" smtClean="0"/>
              <a:t>In the INPUT mode , When RESET  is High all 24 pins (3-ports) be a input mode.</a:t>
            </a:r>
          </a:p>
          <a:p>
            <a:r>
              <a:rPr lang="en-US" dirty="0" smtClean="0"/>
              <a:t>i.e. all flip flops are cleared and the interrupts are rest.</a:t>
            </a:r>
          </a:p>
          <a:p>
            <a:r>
              <a:rPr lang="en-US" dirty="0" smtClean="0"/>
              <a:t>This condition is maintained even after RESET goes low.</a:t>
            </a:r>
          </a:p>
          <a:p>
            <a:r>
              <a:rPr lang="en-US" dirty="0" smtClean="0"/>
              <a:t>This can be avoid by writing single control word to the control registers , when required.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705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FOR BIT SET/RESET MODE:</a:t>
            </a:r>
          </a:p>
          <a:p>
            <a:pPr>
              <a:defRPr/>
            </a:pPr>
            <a:r>
              <a:rPr lang="en-US" dirty="0" smtClean="0"/>
              <a:t>This is bit set/reset control word format.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           X     </a:t>
            </a:r>
            <a:r>
              <a:rPr lang="en-US" dirty="0" err="1" smtClean="0"/>
              <a:t>X</a:t>
            </a:r>
            <a:r>
              <a:rPr lang="en-US" dirty="0" smtClean="0"/>
              <a:t>    X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</a:t>
            </a:r>
            <a:r>
              <a:rPr lang="en-US" sz="2800" dirty="0" smtClean="0"/>
              <a:t>Don’t care</a:t>
            </a:r>
          </a:p>
          <a:p>
            <a:pPr>
              <a:buFontTx/>
              <a:buNone/>
              <a:defRPr/>
            </a:pPr>
            <a:endParaRPr lang="en-US" sz="2400" dirty="0" smtClean="0"/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Bit select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 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B</a:t>
            </a:r>
            <a:r>
              <a:rPr lang="en-US" sz="1600" dirty="0" smtClean="0"/>
              <a:t>0</a:t>
            </a:r>
            <a:r>
              <a:rPr lang="en-US" sz="2400" dirty="0" smtClean="0"/>
              <a:t>                                                                                 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B</a:t>
            </a:r>
            <a:r>
              <a:rPr lang="en-US" sz="1600" dirty="0" smtClean="0"/>
              <a:t>1</a:t>
            </a:r>
            <a:r>
              <a:rPr lang="en-US" sz="2400" dirty="0" smtClean="0"/>
              <a:t>                                                                                   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                                                                                        B</a:t>
            </a:r>
            <a:r>
              <a:rPr lang="en-US" sz="1600" dirty="0" smtClean="0"/>
              <a:t>2</a:t>
            </a:r>
            <a:r>
              <a:rPr lang="en-US" sz="2400" dirty="0" smtClean="0"/>
              <a:t>                                                                                   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3600" y="4038600"/>
          <a:ext cx="2514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02" name="Rectangle 5"/>
          <p:cNvSpPr>
            <a:spLocks noChangeArrowheads="1"/>
          </p:cNvSpPr>
          <p:nvPr/>
        </p:nvSpPr>
        <p:spPr bwMode="auto">
          <a:xfrm>
            <a:off x="6477000" y="2057400"/>
            <a:ext cx="1752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SET/RESET</a:t>
            </a:r>
          </a:p>
          <a:p>
            <a:r>
              <a:rPr lang="en-US" dirty="0">
                <a:solidFill>
                  <a:schemeClr val="bg1"/>
                </a:solidFill>
              </a:rPr>
              <a:t>1=SET</a:t>
            </a:r>
          </a:p>
          <a:p>
            <a:r>
              <a:rPr lang="en-US" dirty="0">
                <a:solidFill>
                  <a:schemeClr val="bg1"/>
                </a:solidFill>
              </a:rPr>
              <a:t>0=RESET</a:t>
            </a:r>
          </a:p>
        </p:txBody>
      </p:sp>
      <p:cxnSp>
        <p:nvCxnSpPr>
          <p:cNvPr id="18503" name="Elbow Connector 7"/>
          <p:cNvCxnSpPr>
            <a:cxnSpLocks noChangeShapeType="1"/>
            <a:endCxn id="18502" idx="1"/>
          </p:cNvCxnSpPr>
          <p:nvPr/>
        </p:nvCxnSpPr>
        <p:spPr bwMode="auto">
          <a:xfrm>
            <a:off x="5181600" y="1752600"/>
            <a:ext cx="1295400" cy="800100"/>
          </a:xfrm>
          <a:prstGeom prst="bentConnector3">
            <a:avLst>
              <a:gd name="adj1" fmla="val -56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4" name="Elbow Connector 45"/>
          <p:cNvCxnSpPr>
            <a:cxnSpLocks noChangeShapeType="1"/>
          </p:cNvCxnSpPr>
          <p:nvPr/>
        </p:nvCxnSpPr>
        <p:spPr bwMode="auto">
          <a:xfrm rot="16200000" flipH="1">
            <a:off x="3886200" y="2286000"/>
            <a:ext cx="2743200" cy="1676400"/>
          </a:xfrm>
          <a:prstGeom prst="bentConnector3">
            <a:avLst>
              <a:gd name="adj1" fmla="val 10074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5" name="Elbow Connector 51"/>
          <p:cNvCxnSpPr>
            <a:cxnSpLocks noChangeShapeType="1"/>
          </p:cNvCxnSpPr>
          <p:nvPr/>
        </p:nvCxnSpPr>
        <p:spPr bwMode="auto">
          <a:xfrm rot="16200000" flipH="1">
            <a:off x="3390900" y="2171700"/>
            <a:ext cx="3124200" cy="2286000"/>
          </a:xfrm>
          <a:prstGeom prst="bentConnector3">
            <a:avLst>
              <a:gd name="adj1" fmla="val 9849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6" name="Elbow Connector 54"/>
          <p:cNvCxnSpPr>
            <a:cxnSpLocks noChangeShapeType="1"/>
          </p:cNvCxnSpPr>
          <p:nvPr/>
        </p:nvCxnSpPr>
        <p:spPr bwMode="auto">
          <a:xfrm rot="16200000" flipH="1">
            <a:off x="2933700" y="2019300"/>
            <a:ext cx="3429000" cy="2895600"/>
          </a:xfrm>
          <a:prstGeom prst="bentConnector3">
            <a:avLst>
              <a:gd name="adj1" fmla="val 10094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507" name="Straight Connector 57"/>
          <p:cNvCxnSpPr>
            <a:cxnSpLocks noChangeShapeType="1"/>
          </p:cNvCxnSpPr>
          <p:nvPr/>
        </p:nvCxnSpPr>
        <p:spPr bwMode="auto">
          <a:xfrm rot="5400000">
            <a:off x="1296988" y="1905000"/>
            <a:ext cx="303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08" name="Straight Connector 59"/>
          <p:cNvCxnSpPr>
            <a:cxnSpLocks noChangeShapeType="1"/>
          </p:cNvCxnSpPr>
          <p:nvPr/>
        </p:nvCxnSpPr>
        <p:spPr bwMode="auto">
          <a:xfrm rot="5400000">
            <a:off x="1906588" y="1905000"/>
            <a:ext cx="303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09" name="Straight Connector 61"/>
          <p:cNvCxnSpPr>
            <a:cxnSpLocks noChangeShapeType="1"/>
          </p:cNvCxnSpPr>
          <p:nvPr/>
        </p:nvCxnSpPr>
        <p:spPr bwMode="auto">
          <a:xfrm rot="5400000">
            <a:off x="2516188" y="1905000"/>
            <a:ext cx="3032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510" name="Rectangle 70"/>
          <p:cNvSpPr>
            <a:spLocks noChangeArrowheads="1"/>
          </p:cNvSpPr>
          <p:nvPr/>
        </p:nvSpPr>
        <p:spPr bwMode="auto">
          <a:xfrm>
            <a:off x="6019800" y="5867400"/>
            <a:ext cx="2667000" cy="83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 SET/RESET FLAG</a:t>
            </a:r>
          </a:p>
          <a:p>
            <a:r>
              <a:rPr lang="en-US" dirty="0">
                <a:solidFill>
                  <a:schemeClr val="bg1"/>
                </a:solidFill>
              </a:rPr>
              <a:t>      =0 Active</a:t>
            </a:r>
          </a:p>
        </p:txBody>
      </p:sp>
      <p:cxnSp>
        <p:nvCxnSpPr>
          <p:cNvPr id="18511" name="Elbow Connector 72"/>
          <p:cNvCxnSpPr>
            <a:cxnSpLocks noChangeShapeType="1"/>
            <a:endCxn id="18510" idx="1"/>
          </p:cNvCxnSpPr>
          <p:nvPr/>
        </p:nvCxnSpPr>
        <p:spPr bwMode="auto">
          <a:xfrm>
            <a:off x="838200" y="1752600"/>
            <a:ext cx="5181600" cy="4533900"/>
          </a:xfrm>
          <a:prstGeom prst="bentConnector3">
            <a:avLst>
              <a:gd name="adj1" fmla="val 48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r>
              <a:rPr lang="en-US" smtClean="0"/>
              <a:t>PC</a:t>
            </a:r>
            <a:r>
              <a:rPr lang="en-US" sz="2000" smtClean="0"/>
              <a:t>0</a:t>
            </a:r>
            <a:r>
              <a:rPr lang="en-US" smtClean="0"/>
              <a:t>-PC</a:t>
            </a:r>
            <a:r>
              <a:rPr lang="en-US" sz="2000" smtClean="0"/>
              <a:t>7</a:t>
            </a:r>
            <a:r>
              <a:rPr lang="en-US" smtClean="0"/>
              <a:t> is set or reset as per the status of D</a:t>
            </a:r>
            <a:r>
              <a:rPr lang="en-US" sz="2000" smtClean="0"/>
              <a:t>0.</a:t>
            </a:r>
          </a:p>
          <a:p>
            <a:r>
              <a:rPr lang="en-US" smtClean="0"/>
              <a:t>A BSR word is written for each bit</a:t>
            </a:r>
          </a:p>
          <a:p>
            <a:r>
              <a:rPr lang="en-US" smtClean="0"/>
              <a:t>Example:</a:t>
            </a:r>
          </a:p>
          <a:p>
            <a:r>
              <a:rPr lang="en-US" smtClean="0"/>
              <a:t>PC</a:t>
            </a:r>
            <a:r>
              <a:rPr lang="en-US" sz="2000" smtClean="0"/>
              <a:t>3</a:t>
            </a:r>
            <a:r>
              <a:rPr lang="en-US" smtClean="0"/>
              <a:t> is Set then control register will be 0XXX0111.</a:t>
            </a:r>
          </a:p>
          <a:p>
            <a:r>
              <a:rPr lang="en-US" smtClean="0"/>
              <a:t>PC</a:t>
            </a:r>
            <a:r>
              <a:rPr lang="en-US" sz="2000" smtClean="0"/>
              <a:t>4</a:t>
            </a:r>
            <a:r>
              <a:rPr lang="en-US" smtClean="0"/>
              <a:t> is Reset then control register will be 0XXX01000.</a:t>
            </a:r>
          </a:p>
          <a:p>
            <a:r>
              <a:rPr lang="en-US" smtClean="0"/>
              <a:t>X is a don’t care.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6"/>
          <p:cNvSpPr>
            <a:spLocks noChangeArrowheads="1"/>
          </p:cNvSpPr>
          <p:nvPr/>
        </p:nvSpPr>
        <p:spPr bwMode="auto">
          <a:xfrm>
            <a:off x="5562600" y="3505200"/>
            <a:ext cx="3429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28600" y="914400"/>
            <a:ext cx="731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12725" y="1870075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78673" name="Group 145"/>
          <p:cNvGraphicFramePr>
            <a:graphicFrameLocks noGrp="1"/>
          </p:cNvGraphicFramePr>
          <p:nvPr/>
        </p:nvGraphicFramePr>
        <p:xfrm>
          <a:off x="381000" y="1600200"/>
          <a:ext cx="8610600" cy="4376928"/>
        </p:xfrm>
        <a:graphic>
          <a:graphicData uri="http://schemas.openxmlformats.org/drawingml/2006/table">
            <a:tbl>
              <a:tblPr/>
              <a:tblGrid>
                <a:gridCol w="717550"/>
                <a:gridCol w="501650"/>
                <a:gridCol w="533400"/>
                <a:gridCol w="533400"/>
                <a:gridCol w="533400"/>
                <a:gridCol w="533400"/>
                <a:gridCol w="685800"/>
                <a:gridCol w="182563"/>
                <a:gridCol w="427037"/>
                <a:gridCol w="411163"/>
                <a:gridCol w="198437"/>
                <a:gridCol w="685800"/>
                <a:gridCol w="914400"/>
                <a:gridCol w="457200"/>
                <a:gridCol w="200025"/>
                <a:gridCol w="377825"/>
                <a:gridCol w="717550"/>
              </a:tblGrid>
              <a:tr h="369888">
                <a:tc gridSpan="1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Ex. 1: Set to 1 bit 4 of Port C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09H,…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88">
                <a:tc rowSpan="4"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bit set / reset control word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4 of PC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Set to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Don’t cares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88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Required instructions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MOV AL, 09H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OUT 7FH, 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86" name="Line 106"/>
          <p:cNvSpPr>
            <a:spLocks noChangeShapeType="1"/>
          </p:cNvSpPr>
          <p:nvPr/>
        </p:nvSpPr>
        <p:spPr bwMode="auto">
          <a:xfrm>
            <a:off x="18288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87" name="Line 107"/>
          <p:cNvSpPr>
            <a:spLocks noChangeShapeType="1"/>
          </p:cNvSpPr>
          <p:nvPr/>
        </p:nvSpPr>
        <p:spPr bwMode="auto">
          <a:xfrm>
            <a:off x="22098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8" name="Line 108"/>
          <p:cNvSpPr>
            <a:spLocks noChangeShapeType="1"/>
          </p:cNvSpPr>
          <p:nvPr/>
        </p:nvSpPr>
        <p:spPr bwMode="auto">
          <a:xfrm>
            <a:off x="28956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89" name="Line 109"/>
          <p:cNvSpPr>
            <a:spLocks noChangeShapeType="1"/>
          </p:cNvSpPr>
          <p:nvPr/>
        </p:nvSpPr>
        <p:spPr bwMode="auto">
          <a:xfrm>
            <a:off x="3886200" y="2514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0" name="Line 110"/>
          <p:cNvSpPr>
            <a:spLocks noChangeShapeType="1"/>
          </p:cNvSpPr>
          <p:nvPr/>
        </p:nvSpPr>
        <p:spPr bwMode="auto">
          <a:xfrm>
            <a:off x="5029200" y="2514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91" name="Line 135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2" name="Line 136"/>
          <p:cNvSpPr>
            <a:spLocks noChangeShapeType="1"/>
          </p:cNvSpPr>
          <p:nvPr/>
        </p:nvSpPr>
        <p:spPr bwMode="auto">
          <a:xfrm>
            <a:off x="66294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6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DFB33-BE14-42D3-8398-CEA72B4314F0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5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 programmable device.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It has 24 I/O programmable pins like PA,PB,PC (3-8 pins).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TTL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compatible.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Improved dc driving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capability</a:t>
            </a:r>
          </a:p>
          <a:p>
            <a:pPr marL="0" indent="0" fontAlgn="base"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PPI – Programmable Peripheral Interface</a:t>
            </a:r>
          </a:p>
          <a:p>
            <a:pPr marL="0" indent="0" fontAlgn="base"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 fontAlgn="base"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It is an I/O port chip used for interfacing I/O devices with microprocessor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562600" y="3505200"/>
            <a:ext cx="3429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8600" y="914400"/>
            <a:ext cx="731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12725" y="1870075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79557" name="Group 5"/>
          <p:cNvGraphicFramePr>
            <a:graphicFrameLocks noGrp="1"/>
          </p:cNvGraphicFramePr>
          <p:nvPr/>
        </p:nvGraphicFramePr>
        <p:xfrm>
          <a:off x="381000" y="1600200"/>
          <a:ext cx="8610600" cy="4376928"/>
        </p:xfrm>
        <a:graphic>
          <a:graphicData uri="http://schemas.openxmlformats.org/drawingml/2006/table">
            <a:tbl>
              <a:tblPr/>
              <a:tblGrid>
                <a:gridCol w="717550"/>
                <a:gridCol w="501650"/>
                <a:gridCol w="533400"/>
                <a:gridCol w="533400"/>
                <a:gridCol w="533400"/>
                <a:gridCol w="533400"/>
                <a:gridCol w="685800"/>
                <a:gridCol w="182563"/>
                <a:gridCol w="427037"/>
                <a:gridCol w="411163"/>
                <a:gridCol w="198437"/>
                <a:gridCol w="685800"/>
                <a:gridCol w="914400"/>
                <a:gridCol w="457200"/>
                <a:gridCol w="200025"/>
                <a:gridCol w="377825"/>
                <a:gridCol w="717550"/>
              </a:tblGrid>
              <a:tr h="369888">
                <a:tc gridSpan="1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Ex. 2: Reset to 0 bit 6 of Port C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0CH,…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88">
                <a:tc rowSpan="4"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bit set / reset control word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6 of PC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Reset to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Don’t cares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88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Required instructions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MOV AL, 0CH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OUT 7FH, 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62" name="Line 107"/>
          <p:cNvSpPr>
            <a:spLocks noChangeShapeType="1"/>
          </p:cNvSpPr>
          <p:nvPr/>
        </p:nvSpPr>
        <p:spPr bwMode="auto">
          <a:xfrm>
            <a:off x="18288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63" name="Line 108"/>
          <p:cNvSpPr>
            <a:spLocks noChangeShapeType="1"/>
          </p:cNvSpPr>
          <p:nvPr/>
        </p:nvSpPr>
        <p:spPr bwMode="auto">
          <a:xfrm>
            <a:off x="22098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4" name="Line 109"/>
          <p:cNvSpPr>
            <a:spLocks noChangeShapeType="1"/>
          </p:cNvSpPr>
          <p:nvPr/>
        </p:nvSpPr>
        <p:spPr bwMode="auto">
          <a:xfrm>
            <a:off x="28956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65" name="Line 110"/>
          <p:cNvSpPr>
            <a:spLocks noChangeShapeType="1"/>
          </p:cNvSpPr>
          <p:nvPr/>
        </p:nvSpPr>
        <p:spPr bwMode="auto">
          <a:xfrm>
            <a:off x="3886200" y="2514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6" name="Line 111"/>
          <p:cNvSpPr>
            <a:spLocks noChangeShapeType="1"/>
          </p:cNvSpPr>
          <p:nvPr/>
        </p:nvSpPr>
        <p:spPr bwMode="auto">
          <a:xfrm>
            <a:off x="5029200" y="2514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67" name="Line 112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8" name="Line 113"/>
          <p:cNvSpPr>
            <a:spLocks noChangeShapeType="1"/>
          </p:cNvSpPr>
          <p:nvPr/>
        </p:nvSpPr>
        <p:spPr bwMode="auto">
          <a:xfrm>
            <a:off x="66294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9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255A6E-491F-4C05-A15F-50736DDD42B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8763000" cy="6324600"/>
          </a:xfrm>
          <a:noFill/>
          <a:ln/>
        </p:spPr>
        <p:txBody>
          <a:bodyPr/>
          <a:lstStyle/>
          <a:p>
            <a:r>
              <a:rPr lang="en-US" sz="2800" dirty="0" smtClean="0"/>
              <a:t>FOR I/O MODE:</a:t>
            </a:r>
          </a:p>
          <a:p>
            <a:pPr>
              <a:buFontTx/>
              <a:buNone/>
            </a:pPr>
            <a:r>
              <a:rPr lang="en-US" sz="2800" dirty="0" smtClean="0"/>
              <a:t>The mode format for I/O as shown in figure</a:t>
            </a:r>
          </a:p>
          <a:p>
            <a:endParaRPr lang="en-US" sz="2800" dirty="0" smtClean="0"/>
          </a:p>
          <a:p>
            <a:pPr>
              <a:buFontTx/>
              <a:buNone/>
            </a:pPr>
            <a:endParaRPr lang="en-US" sz="2800" dirty="0" smtClean="0">
              <a:effectLst/>
            </a:endParaRPr>
          </a:p>
        </p:txBody>
      </p:sp>
      <p:graphicFrame>
        <p:nvGraphicFramePr>
          <p:cNvPr id="31824" name="Group 80"/>
          <p:cNvGraphicFramePr>
            <a:graphicFrameLocks noGrp="1"/>
          </p:cNvGraphicFramePr>
          <p:nvPr>
            <p:ph sz="quarter" idx="2"/>
          </p:nvPr>
        </p:nvGraphicFramePr>
        <p:xfrm>
          <a:off x="914400" y="1524000"/>
          <a:ext cx="4038600" cy="457200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81" name="Group 137"/>
          <p:cNvGraphicFramePr>
            <a:graphicFrameLocks noGrp="1"/>
          </p:cNvGraphicFramePr>
          <p:nvPr>
            <p:ph sz="quarter" idx="3"/>
          </p:nvPr>
        </p:nvGraphicFramePr>
        <p:xfrm>
          <a:off x="3200400" y="2667000"/>
          <a:ext cx="1524000" cy="3651504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 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C Upper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A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 selection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00=Port A in mode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01=Port A in mode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1x(0/1)=Port A in mode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67" name="Group 123"/>
          <p:cNvGraphicFramePr>
            <a:graphicFrameLocks noGrp="1"/>
          </p:cNvGraphicFramePr>
          <p:nvPr/>
        </p:nvGraphicFramePr>
        <p:xfrm>
          <a:off x="5943600" y="2743200"/>
          <a:ext cx="1828800" cy="2983992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C Lower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Port B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1=Input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 selection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0=Port B in mode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1=Port B in mode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91" name="Group 147"/>
          <p:cNvGraphicFramePr>
            <a:graphicFrameLocks noGrp="1"/>
          </p:cNvGraphicFramePr>
          <p:nvPr/>
        </p:nvGraphicFramePr>
        <p:xfrm>
          <a:off x="533400" y="3352800"/>
          <a:ext cx="1371600" cy="115824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Mode set flag=1=Active. Means mode definition control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93" name="Line 149"/>
          <p:cNvSpPr>
            <a:spLocks noChangeShapeType="1"/>
          </p:cNvSpPr>
          <p:nvPr/>
        </p:nvSpPr>
        <p:spPr bwMode="auto">
          <a:xfrm>
            <a:off x="1066800" y="1981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4" name="Line 150"/>
          <p:cNvSpPr>
            <a:spLocks noChangeShapeType="1"/>
          </p:cNvSpPr>
          <p:nvPr/>
        </p:nvSpPr>
        <p:spPr bwMode="auto">
          <a:xfrm>
            <a:off x="16002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5" name="Line 151"/>
          <p:cNvSpPr>
            <a:spLocks noChangeShapeType="1"/>
          </p:cNvSpPr>
          <p:nvPr/>
        </p:nvSpPr>
        <p:spPr bwMode="auto">
          <a:xfrm>
            <a:off x="21336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6" name="Line 152"/>
          <p:cNvSpPr>
            <a:spLocks noChangeShapeType="1"/>
          </p:cNvSpPr>
          <p:nvPr/>
        </p:nvSpPr>
        <p:spPr bwMode="auto">
          <a:xfrm>
            <a:off x="16002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7" name="Line 153"/>
          <p:cNvSpPr>
            <a:spLocks noChangeShapeType="1"/>
          </p:cNvSpPr>
          <p:nvPr/>
        </p:nvSpPr>
        <p:spPr bwMode="auto">
          <a:xfrm>
            <a:off x="1752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99" name="Line 155"/>
          <p:cNvSpPr>
            <a:spLocks noChangeShapeType="1"/>
          </p:cNvSpPr>
          <p:nvPr/>
        </p:nvSpPr>
        <p:spPr bwMode="auto">
          <a:xfrm>
            <a:off x="1752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1" name="Line 157"/>
          <p:cNvSpPr>
            <a:spLocks noChangeShapeType="1"/>
          </p:cNvSpPr>
          <p:nvPr/>
        </p:nvSpPr>
        <p:spPr bwMode="auto">
          <a:xfrm>
            <a:off x="2286000" y="2895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2" name="Line 158"/>
          <p:cNvSpPr>
            <a:spLocks noChangeShapeType="1"/>
          </p:cNvSpPr>
          <p:nvPr/>
        </p:nvSpPr>
        <p:spPr bwMode="auto">
          <a:xfrm>
            <a:off x="22860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3" name="Line 159"/>
          <p:cNvSpPr>
            <a:spLocks noChangeShapeType="1"/>
          </p:cNvSpPr>
          <p:nvPr/>
        </p:nvSpPr>
        <p:spPr bwMode="auto">
          <a:xfrm>
            <a:off x="2590800" y="1981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4" name="Line 160"/>
          <p:cNvSpPr>
            <a:spLocks noChangeShapeType="1"/>
          </p:cNvSpPr>
          <p:nvPr/>
        </p:nvSpPr>
        <p:spPr bwMode="auto">
          <a:xfrm>
            <a:off x="25908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5" name="Line 161"/>
          <p:cNvSpPr>
            <a:spLocks noChangeShapeType="1"/>
          </p:cNvSpPr>
          <p:nvPr/>
        </p:nvSpPr>
        <p:spPr bwMode="auto">
          <a:xfrm>
            <a:off x="2971800" y="1981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6" name="Line 162"/>
          <p:cNvSpPr>
            <a:spLocks noChangeShapeType="1"/>
          </p:cNvSpPr>
          <p:nvPr/>
        </p:nvSpPr>
        <p:spPr bwMode="auto">
          <a:xfrm>
            <a:off x="29718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7" name="Line 163"/>
          <p:cNvSpPr>
            <a:spLocks noChangeShapeType="1"/>
          </p:cNvSpPr>
          <p:nvPr/>
        </p:nvSpPr>
        <p:spPr bwMode="auto">
          <a:xfrm>
            <a:off x="35814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8" name="Line 164"/>
          <p:cNvSpPr>
            <a:spLocks noChangeShapeType="1"/>
          </p:cNvSpPr>
          <p:nvPr/>
        </p:nvSpPr>
        <p:spPr bwMode="auto">
          <a:xfrm>
            <a:off x="35814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09" name="Line 165"/>
          <p:cNvSpPr>
            <a:spLocks noChangeShapeType="1"/>
          </p:cNvSpPr>
          <p:nvPr/>
        </p:nvSpPr>
        <p:spPr bwMode="auto">
          <a:xfrm>
            <a:off x="4800600" y="2438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0" name="Line 166"/>
          <p:cNvSpPr>
            <a:spLocks noChangeShapeType="1"/>
          </p:cNvSpPr>
          <p:nvPr/>
        </p:nvSpPr>
        <p:spPr bwMode="auto">
          <a:xfrm>
            <a:off x="4800600" y="5334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1" name="Line 167"/>
          <p:cNvSpPr>
            <a:spLocks noChangeShapeType="1"/>
          </p:cNvSpPr>
          <p:nvPr/>
        </p:nvSpPr>
        <p:spPr bwMode="auto">
          <a:xfrm>
            <a:off x="41148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2" name="Line 168"/>
          <p:cNvSpPr>
            <a:spLocks noChangeShapeType="1"/>
          </p:cNvSpPr>
          <p:nvPr/>
        </p:nvSpPr>
        <p:spPr bwMode="auto">
          <a:xfrm>
            <a:off x="41148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3" name="Line 169"/>
          <p:cNvSpPr>
            <a:spLocks noChangeShapeType="1"/>
          </p:cNvSpPr>
          <p:nvPr/>
        </p:nvSpPr>
        <p:spPr bwMode="auto">
          <a:xfrm>
            <a:off x="5029200" y="2286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4" name="Line 170"/>
          <p:cNvSpPr>
            <a:spLocks noChangeShapeType="1"/>
          </p:cNvSpPr>
          <p:nvPr/>
        </p:nvSpPr>
        <p:spPr bwMode="auto">
          <a:xfrm>
            <a:off x="50292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5" name="Line 171"/>
          <p:cNvSpPr>
            <a:spLocks noChangeShapeType="1"/>
          </p:cNvSpPr>
          <p:nvPr/>
        </p:nvSpPr>
        <p:spPr bwMode="auto">
          <a:xfrm>
            <a:off x="4724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6" name="Line 172"/>
          <p:cNvSpPr>
            <a:spLocks noChangeShapeType="1"/>
          </p:cNvSpPr>
          <p:nvPr/>
        </p:nvSpPr>
        <p:spPr bwMode="auto">
          <a:xfrm>
            <a:off x="47244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7" name="Line 173"/>
          <p:cNvSpPr>
            <a:spLocks noChangeShapeType="1"/>
          </p:cNvSpPr>
          <p:nvPr/>
        </p:nvSpPr>
        <p:spPr bwMode="auto">
          <a:xfrm>
            <a:off x="5257800" y="2133600"/>
            <a:ext cx="76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918" name="Line 174"/>
          <p:cNvSpPr>
            <a:spLocks noChangeShapeType="1"/>
          </p:cNvSpPr>
          <p:nvPr/>
        </p:nvSpPr>
        <p:spPr bwMode="auto">
          <a:xfrm>
            <a:off x="53340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791200"/>
          </a:xfrm>
          <a:noFill/>
          <a:ln/>
        </p:spPr>
        <p:txBody>
          <a:bodyPr/>
          <a:lstStyle/>
          <a:p>
            <a:r>
              <a:rPr lang="en-US" smtClean="0">
                <a:effectLst/>
              </a:rPr>
              <a:t>The control word for both  mode is same.</a:t>
            </a:r>
          </a:p>
          <a:p>
            <a:r>
              <a:rPr lang="en-US" smtClean="0">
                <a:effectLst/>
              </a:rPr>
              <a:t>Bit D7 is used for specifying whether word loaded in to Bit set/reset mode or Mode definition word.</a:t>
            </a:r>
          </a:p>
          <a:p>
            <a:r>
              <a:rPr lang="en-US" smtClean="0">
                <a:effectLst/>
              </a:rPr>
              <a:t>D7=1=Mode definition mode.</a:t>
            </a:r>
          </a:p>
          <a:p>
            <a:r>
              <a:rPr lang="en-US" smtClean="0">
                <a:effectLst/>
              </a:rPr>
              <a:t>D7=0=Bit set/Reset mode.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59"/>
          <p:cNvSpPr>
            <a:spLocks noChangeArrowheads="1"/>
          </p:cNvSpPr>
          <p:nvPr/>
        </p:nvSpPr>
        <p:spPr bwMode="auto">
          <a:xfrm>
            <a:off x="6629400" y="4572000"/>
            <a:ext cx="2286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9144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12725" y="1870075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74993" name="Group 561"/>
          <p:cNvGraphicFramePr>
            <a:graphicFrameLocks noGrp="1"/>
          </p:cNvGraphicFramePr>
          <p:nvPr/>
        </p:nvGraphicFramePr>
        <p:xfrm>
          <a:off x="152400" y="1676400"/>
          <a:ext cx="8839200" cy="4267202"/>
        </p:xfrm>
        <a:graphic>
          <a:graphicData uri="http://schemas.openxmlformats.org/drawingml/2006/table">
            <a:tbl>
              <a:tblPr/>
              <a:tblGrid>
                <a:gridCol w="757238"/>
                <a:gridCol w="461962"/>
                <a:gridCol w="609600"/>
                <a:gridCol w="533400"/>
                <a:gridCol w="609600"/>
                <a:gridCol w="609600"/>
                <a:gridCol w="685800"/>
                <a:gridCol w="533400"/>
                <a:gridCol w="609600"/>
                <a:gridCol w="609600"/>
                <a:gridCol w="457200"/>
                <a:gridCol w="182563"/>
                <a:gridCol w="2179637"/>
              </a:tblGrid>
              <a:tr h="1300163">
                <a:tc gridSpan="1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Ex. 1: Configure Port A as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/p in Mode 0, Port B as o/p in mode 0, Port C (Lower) as o/p and Port C (Upper) as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/p ports. 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71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MD control word: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 control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Lower as o/p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 in Mode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 as o/p  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Reqd.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instrns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 as i/p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 in Mode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MOV AL, 98H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Upper as i/p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OUT 7FH, AL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424" name="Line 431"/>
          <p:cNvSpPr>
            <a:spLocks noChangeShapeType="1"/>
          </p:cNvSpPr>
          <p:nvPr/>
        </p:nvSpPr>
        <p:spPr bwMode="auto">
          <a:xfrm>
            <a:off x="52578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25" name="Line 432"/>
          <p:cNvSpPr>
            <a:spLocks noChangeShapeType="1"/>
          </p:cNvSpPr>
          <p:nvPr/>
        </p:nvSpPr>
        <p:spPr bwMode="auto">
          <a:xfrm>
            <a:off x="58674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26" name="Line 433"/>
          <p:cNvSpPr>
            <a:spLocks noChangeShapeType="1"/>
          </p:cNvSpPr>
          <p:nvPr/>
        </p:nvSpPr>
        <p:spPr bwMode="auto">
          <a:xfrm>
            <a:off x="16764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27" name="Line 434"/>
          <p:cNvSpPr>
            <a:spLocks noChangeShapeType="1"/>
          </p:cNvSpPr>
          <p:nvPr/>
        </p:nvSpPr>
        <p:spPr bwMode="auto">
          <a:xfrm>
            <a:off x="3429000" y="3886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28" name="Line 435"/>
          <p:cNvSpPr>
            <a:spLocks noChangeShapeType="1"/>
          </p:cNvSpPr>
          <p:nvPr/>
        </p:nvSpPr>
        <p:spPr bwMode="auto">
          <a:xfrm>
            <a:off x="40386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29" name="Line 436"/>
          <p:cNvSpPr>
            <a:spLocks noChangeShapeType="1"/>
          </p:cNvSpPr>
          <p:nvPr/>
        </p:nvSpPr>
        <p:spPr bwMode="auto">
          <a:xfrm>
            <a:off x="4648200" y="3810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30" name="Line 437"/>
          <p:cNvSpPr>
            <a:spLocks noChangeShapeType="1"/>
          </p:cNvSpPr>
          <p:nvPr/>
        </p:nvSpPr>
        <p:spPr bwMode="auto">
          <a:xfrm>
            <a:off x="2057400" y="3886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31" name="Line 438"/>
          <p:cNvSpPr>
            <a:spLocks noChangeShapeType="1"/>
          </p:cNvSpPr>
          <p:nvPr/>
        </p:nvSpPr>
        <p:spPr bwMode="auto">
          <a:xfrm>
            <a:off x="25908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56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6CA90-5DD5-42E8-8CF8-DEFDAA50813A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705600" y="4419600"/>
            <a:ext cx="2286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144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12725" y="1870075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75578" name="Group 122"/>
          <p:cNvGraphicFramePr>
            <a:graphicFrameLocks noGrp="1"/>
          </p:cNvGraphicFramePr>
          <p:nvPr/>
        </p:nvGraphicFramePr>
        <p:xfrm>
          <a:off x="152400" y="1676400"/>
          <a:ext cx="8991600" cy="4341814"/>
        </p:xfrm>
        <a:graphic>
          <a:graphicData uri="http://schemas.openxmlformats.org/drawingml/2006/table">
            <a:tbl>
              <a:tblPr/>
              <a:tblGrid>
                <a:gridCol w="776288"/>
                <a:gridCol w="474662"/>
                <a:gridCol w="625475"/>
                <a:gridCol w="182563"/>
                <a:gridCol w="365125"/>
                <a:gridCol w="625475"/>
                <a:gridCol w="625475"/>
                <a:gridCol w="703262"/>
                <a:gridCol w="547688"/>
                <a:gridCol w="625475"/>
                <a:gridCol w="625475"/>
                <a:gridCol w="468312"/>
                <a:gridCol w="187325"/>
                <a:gridCol w="2159000"/>
              </a:tblGrid>
              <a:tr h="1300163">
                <a:tc gridSpan="1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Ex. 2: Configure Port A as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/p in Mode 1, Port B as o/p in mode 1, Port C7-8 as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/p ports. (PC5-0 are handshake lines, some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/p lines and others o/p. So they are shown as X)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713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MD control word: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BCH or BDH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 control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PC3-0 as don’t care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 in Mode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 as o/p  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Reqd.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Instrns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sz="2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 as i/p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 in Mode 1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MOV AL,BCH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Upper(C7-8) as i/p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OUT 7FH, AL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47" name="Line 87"/>
          <p:cNvSpPr>
            <a:spLocks noChangeShapeType="1"/>
          </p:cNvSpPr>
          <p:nvPr/>
        </p:nvSpPr>
        <p:spPr bwMode="auto">
          <a:xfrm>
            <a:off x="52578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Line 88"/>
          <p:cNvSpPr>
            <a:spLocks noChangeShapeType="1"/>
          </p:cNvSpPr>
          <p:nvPr/>
        </p:nvSpPr>
        <p:spPr bwMode="auto">
          <a:xfrm>
            <a:off x="58674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Line 89"/>
          <p:cNvSpPr>
            <a:spLocks noChangeShapeType="1"/>
          </p:cNvSpPr>
          <p:nvPr/>
        </p:nvSpPr>
        <p:spPr bwMode="auto">
          <a:xfrm>
            <a:off x="16764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Line 90"/>
          <p:cNvSpPr>
            <a:spLocks noChangeShapeType="1"/>
          </p:cNvSpPr>
          <p:nvPr/>
        </p:nvSpPr>
        <p:spPr bwMode="auto">
          <a:xfrm>
            <a:off x="3429000" y="3886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Line 91"/>
          <p:cNvSpPr>
            <a:spLocks noChangeShapeType="1"/>
          </p:cNvSpPr>
          <p:nvPr/>
        </p:nvSpPr>
        <p:spPr bwMode="auto">
          <a:xfrm>
            <a:off x="4038600" y="3886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Line 92"/>
          <p:cNvSpPr>
            <a:spLocks noChangeShapeType="1"/>
          </p:cNvSpPr>
          <p:nvPr/>
        </p:nvSpPr>
        <p:spPr bwMode="auto">
          <a:xfrm>
            <a:off x="4648200" y="3886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Line 93"/>
          <p:cNvSpPr>
            <a:spLocks noChangeShapeType="1"/>
          </p:cNvSpPr>
          <p:nvPr/>
        </p:nvSpPr>
        <p:spPr bwMode="auto">
          <a:xfrm>
            <a:off x="2057400" y="3886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Line 94"/>
          <p:cNvSpPr>
            <a:spLocks noChangeShapeType="1"/>
          </p:cNvSpPr>
          <p:nvPr/>
        </p:nvSpPr>
        <p:spPr bwMode="auto">
          <a:xfrm>
            <a:off x="26670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7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42C3E-0439-4610-8478-E95200359282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4"/>
          <p:cNvSpPr>
            <a:spLocks noChangeArrowheads="1"/>
          </p:cNvSpPr>
          <p:nvPr/>
        </p:nvSpPr>
        <p:spPr bwMode="auto">
          <a:xfrm>
            <a:off x="6629400" y="4495800"/>
            <a:ext cx="2286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28600" y="9144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12725" y="1870075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45893" name="Group 133"/>
          <p:cNvGraphicFramePr>
            <a:graphicFrameLocks noGrp="1"/>
          </p:cNvGraphicFramePr>
          <p:nvPr/>
        </p:nvGraphicFramePr>
        <p:xfrm>
          <a:off x="152400" y="1676400"/>
          <a:ext cx="8839200" cy="4267202"/>
        </p:xfrm>
        <a:graphic>
          <a:graphicData uri="http://schemas.openxmlformats.org/drawingml/2006/table">
            <a:tbl>
              <a:tblPr/>
              <a:tblGrid>
                <a:gridCol w="757238"/>
                <a:gridCol w="461962"/>
                <a:gridCol w="609600"/>
                <a:gridCol w="533400"/>
                <a:gridCol w="609600"/>
                <a:gridCol w="609600"/>
                <a:gridCol w="685800"/>
                <a:gridCol w="533400"/>
                <a:gridCol w="609600"/>
                <a:gridCol w="609600"/>
                <a:gridCol w="457200"/>
                <a:gridCol w="182563"/>
                <a:gridCol w="2179637"/>
              </a:tblGrid>
              <a:tr h="1300163">
                <a:tc gridSpan="1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Ex. 3:Configure Port A in Mode 2, Port B as o/p in mode 1. (PC5-0 are handshake lines for Port A and PC2-0 are handshake signals for port B)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71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MD control word: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C4H / C5H..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 control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PC3-0 as handshake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 in Mode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 as o/p  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Reqd.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instrns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 bidirectional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 in Mode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MOV AL, C4H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PC7-0 as handshake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OUT 7FH, AL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93" name="Line 121"/>
          <p:cNvSpPr>
            <a:spLocks noChangeShapeType="1"/>
          </p:cNvSpPr>
          <p:nvPr/>
        </p:nvSpPr>
        <p:spPr bwMode="auto">
          <a:xfrm>
            <a:off x="1524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Line 122"/>
          <p:cNvSpPr>
            <a:spLocks noChangeShapeType="1"/>
          </p:cNvSpPr>
          <p:nvPr/>
        </p:nvSpPr>
        <p:spPr bwMode="auto">
          <a:xfrm>
            <a:off x="21336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Line 123"/>
          <p:cNvSpPr>
            <a:spLocks noChangeShapeType="1"/>
          </p:cNvSpPr>
          <p:nvPr/>
        </p:nvSpPr>
        <p:spPr bwMode="auto">
          <a:xfrm>
            <a:off x="25908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Line 124"/>
          <p:cNvSpPr>
            <a:spLocks noChangeShapeType="1"/>
          </p:cNvSpPr>
          <p:nvPr/>
        </p:nvSpPr>
        <p:spPr bwMode="auto">
          <a:xfrm>
            <a:off x="3429000" y="3886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97" name="Line 125"/>
          <p:cNvSpPr>
            <a:spLocks noChangeShapeType="1"/>
          </p:cNvSpPr>
          <p:nvPr/>
        </p:nvSpPr>
        <p:spPr bwMode="auto">
          <a:xfrm>
            <a:off x="4038600" y="3886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98" name="Line 126"/>
          <p:cNvSpPr>
            <a:spLocks noChangeShapeType="1"/>
          </p:cNvSpPr>
          <p:nvPr/>
        </p:nvSpPr>
        <p:spPr bwMode="auto">
          <a:xfrm>
            <a:off x="4648200" y="3886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99" name="Line 127"/>
          <p:cNvSpPr>
            <a:spLocks noChangeShapeType="1"/>
          </p:cNvSpPr>
          <p:nvPr/>
        </p:nvSpPr>
        <p:spPr bwMode="auto">
          <a:xfrm>
            <a:off x="52578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00" name="Line 128"/>
          <p:cNvSpPr>
            <a:spLocks noChangeShapeType="1"/>
          </p:cNvSpPr>
          <p:nvPr/>
        </p:nvSpPr>
        <p:spPr bwMode="auto">
          <a:xfrm>
            <a:off x="59436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101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1D75E-72D2-470D-9C02-9ACA040CC4B8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28600" y="914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Handshake Interrupt i/p port</a:t>
            </a:r>
            <a:endParaRPr lang="en-US" sz="240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0" y="1676400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2532" name="Text Box 123"/>
          <p:cNvSpPr txBox="1">
            <a:spLocks noChangeArrowheads="1"/>
          </p:cNvSpPr>
          <p:nvPr/>
        </p:nvSpPr>
        <p:spPr bwMode="auto">
          <a:xfrm>
            <a:off x="6324600" y="42672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Calibri" pitchFamily="34" charset="0"/>
              </a:rPr>
              <a:t>STB*</a:t>
            </a:r>
            <a:r>
              <a:rPr lang="en-US" sz="2400" b="1" baseline="-25000">
                <a:latin typeface="Calibri" pitchFamily="34" charset="0"/>
              </a:rPr>
              <a:t>A </a:t>
            </a:r>
            <a:r>
              <a:rPr lang="en-US" sz="2400" b="1">
                <a:latin typeface="Calibri" pitchFamily="34" charset="0"/>
              </a:rPr>
              <a:t>(PC4)</a:t>
            </a: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4724400" y="1600200"/>
            <a:ext cx="3657600" cy="4433888"/>
            <a:chOff x="2112" y="1152"/>
            <a:chExt cx="2304" cy="2793"/>
          </a:xfrm>
        </p:grpSpPr>
        <p:sp>
          <p:nvSpPr>
            <p:cNvPr id="22541" name="Rectangle 114"/>
            <p:cNvSpPr>
              <a:spLocks noChangeArrowheads="1"/>
            </p:cNvSpPr>
            <p:nvPr/>
          </p:nvSpPr>
          <p:spPr bwMode="auto">
            <a:xfrm>
              <a:off x="2112" y="1488"/>
              <a:ext cx="100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22542" name="Rectangle 115"/>
            <p:cNvSpPr>
              <a:spLocks noChangeArrowheads="1"/>
            </p:cNvSpPr>
            <p:nvPr/>
          </p:nvSpPr>
          <p:spPr bwMode="auto">
            <a:xfrm>
              <a:off x="2832" y="2352"/>
              <a:ext cx="192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22543" name="AutoShape 116"/>
            <p:cNvSpPr>
              <a:spLocks noChangeArrowheads="1"/>
            </p:cNvSpPr>
            <p:nvPr/>
          </p:nvSpPr>
          <p:spPr bwMode="auto">
            <a:xfrm>
              <a:off x="3120" y="2496"/>
              <a:ext cx="432" cy="144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22544" name="Line 117"/>
            <p:cNvSpPr>
              <a:spLocks noChangeShapeType="1"/>
            </p:cNvSpPr>
            <p:nvPr/>
          </p:nvSpPr>
          <p:spPr bwMode="auto">
            <a:xfrm flipH="1">
              <a:off x="3120" y="28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18"/>
            <p:cNvSpPr>
              <a:spLocks noChangeShapeType="1"/>
            </p:cNvSpPr>
            <p:nvPr/>
          </p:nvSpPr>
          <p:spPr bwMode="auto">
            <a:xfrm>
              <a:off x="2640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19"/>
            <p:cNvSpPr>
              <a:spLocks noChangeShapeType="1"/>
            </p:cNvSpPr>
            <p:nvPr/>
          </p:nvSpPr>
          <p:spPr bwMode="auto">
            <a:xfrm>
              <a:off x="2976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20"/>
            <p:cNvSpPr txBox="1">
              <a:spLocks noChangeArrowheads="1"/>
            </p:cNvSpPr>
            <p:nvPr/>
          </p:nvSpPr>
          <p:spPr bwMode="auto">
            <a:xfrm>
              <a:off x="2160" y="244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Port A</a:t>
              </a:r>
            </a:p>
          </p:txBody>
        </p:sp>
        <p:sp>
          <p:nvSpPr>
            <p:cNvPr id="22548" name="Text Box 121"/>
            <p:cNvSpPr txBox="1">
              <a:spLocks noChangeArrowheads="1"/>
            </p:cNvSpPr>
            <p:nvPr/>
          </p:nvSpPr>
          <p:spPr bwMode="auto">
            <a:xfrm>
              <a:off x="3648" y="240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PA7-0</a:t>
              </a:r>
            </a:p>
          </p:txBody>
        </p:sp>
        <p:sp>
          <p:nvSpPr>
            <p:cNvPr id="22549" name="Text Box 122"/>
            <p:cNvSpPr txBox="1">
              <a:spLocks noChangeArrowheads="1"/>
            </p:cNvSpPr>
            <p:nvPr/>
          </p:nvSpPr>
          <p:spPr bwMode="auto">
            <a:xfrm>
              <a:off x="2304" y="1152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latin typeface="Calibri" pitchFamily="34" charset="0"/>
                </a:rPr>
                <a:t>8255</a:t>
              </a:r>
            </a:p>
          </p:txBody>
        </p:sp>
        <p:sp>
          <p:nvSpPr>
            <p:cNvPr id="22550" name="Text Box 124"/>
            <p:cNvSpPr txBox="1">
              <a:spLocks noChangeArrowheads="1"/>
            </p:cNvSpPr>
            <p:nvPr/>
          </p:nvSpPr>
          <p:spPr bwMode="auto">
            <a:xfrm>
              <a:off x="2208" y="3312"/>
              <a:ext cx="158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IBF</a:t>
              </a:r>
              <a:r>
                <a:rPr lang="en-US" sz="2400" b="1" baseline="-25000">
                  <a:latin typeface="Calibri" pitchFamily="34" charset="0"/>
                </a:rPr>
                <a:t>A</a:t>
              </a:r>
              <a:r>
                <a:rPr lang="en-US" sz="2400" b="1">
                  <a:latin typeface="Calibri" pitchFamily="34" charset="0"/>
                </a:rPr>
                <a:t>  INT </a:t>
              </a:r>
              <a:r>
                <a:rPr lang="en-US" sz="2400" b="1" baseline="-25000">
                  <a:latin typeface="Calibri" pitchFamily="34" charset="0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(PC5) (PC3)</a:t>
              </a:r>
            </a:p>
          </p:txBody>
        </p:sp>
      </p:grpSp>
      <p:sp>
        <p:nvSpPr>
          <p:cNvPr id="22534" name="Line 127"/>
          <p:cNvSpPr>
            <a:spLocks noChangeShapeType="1"/>
          </p:cNvSpPr>
          <p:nvPr/>
        </p:nvSpPr>
        <p:spPr bwMode="auto">
          <a:xfrm>
            <a:off x="66294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128"/>
          <p:cNvSpPr>
            <a:spLocks noChangeShapeType="1"/>
          </p:cNvSpPr>
          <p:nvPr/>
        </p:nvSpPr>
        <p:spPr bwMode="auto">
          <a:xfrm>
            <a:off x="6400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129"/>
          <p:cNvSpPr>
            <a:spLocks noChangeShapeType="1"/>
          </p:cNvSpPr>
          <p:nvPr/>
        </p:nvSpPr>
        <p:spPr bwMode="auto">
          <a:xfrm>
            <a:off x="66294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130"/>
          <p:cNvSpPr>
            <a:spLocks noChangeShapeType="1"/>
          </p:cNvSpPr>
          <p:nvPr/>
        </p:nvSpPr>
        <p:spPr bwMode="auto">
          <a:xfrm flipV="1">
            <a:off x="69342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131"/>
          <p:cNvSpPr>
            <a:spLocks noChangeShapeType="1"/>
          </p:cNvSpPr>
          <p:nvPr/>
        </p:nvSpPr>
        <p:spPr bwMode="auto">
          <a:xfrm>
            <a:off x="69342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Text Box 133"/>
          <p:cNvSpPr txBox="1">
            <a:spLocks noChangeArrowheads="1"/>
          </p:cNvSpPr>
          <p:nvPr/>
        </p:nvSpPr>
        <p:spPr bwMode="auto">
          <a:xfrm>
            <a:off x="228600" y="1981200"/>
            <a:ext cx="4114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For Port A as handshake interrupt input port:</a:t>
            </a:r>
          </a:p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INT</a:t>
            </a:r>
            <a:r>
              <a:rPr lang="en-US" sz="2600" b="1" baseline="-25000">
                <a:latin typeface="Calibri" pitchFamily="34" charset="0"/>
              </a:rPr>
              <a:t>A</a:t>
            </a:r>
            <a:r>
              <a:rPr lang="en-US" sz="2600" b="1">
                <a:latin typeface="Calibri" pitchFamily="34" charset="0"/>
              </a:rPr>
              <a:t> is PC3</a:t>
            </a:r>
          </a:p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STB*</a:t>
            </a:r>
            <a:r>
              <a:rPr lang="en-US" sz="2600" b="1" baseline="-25000">
                <a:latin typeface="Calibri" pitchFamily="34" charset="0"/>
              </a:rPr>
              <a:t>A</a:t>
            </a:r>
            <a:r>
              <a:rPr lang="en-US" sz="2600" b="1">
                <a:latin typeface="Calibri" pitchFamily="34" charset="0"/>
              </a:rPr>
              <a:t> is PC4</a:t>
            </a:r>
          </a:p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IBF</a:t>
            </a:r>
            <a:r>
              <a:rPr lang="en-US" sz="2600" b="1" baseline="-25000">
                <a:latin typeface="Calibri" pitchFamily="34" charset="0"/>
              </a:rPr>
              <a:t>A</a:t>
            </a:r>
            <a:r>
              <a:rPr lang="en-US" sz="2600" b="1">
                <a:latin typeface="Calibri" pitchFamily="34" charset="0"/>
              </a:rPr>
              <a:t> is PC5</a:t>
            </a:r>
          </a:p>
          <a:p>
            <a:pPr>
              <a:spcBef>
                <a:spcPct val="50000"/>
              </a:spcBef>
            </a:pPr>
            <a:endParaRPr lang="en-US" sz="2600" b="1">
              <a:latin typeface="Calibri" pitchFamily="34" charset="0"/>
            </a:endParaRPr>
          </a:p>
        </p:txBody>
      </p:sp>
      <p:sp>
        <p:nvSpPr>
          <p:cNvPr id="22540" name="Slide Number Placeholder 2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0C3E9D1-A30F-4249-8452-6E6E5E566157}" type="slidenum">
              <a:rPr lang="en-US" sz="1400">
                <a:latin typeface="Calibri" pitchFamily="34" charset="0"/>
              </a:rPr>
              <a:pPr algn="r"/>
              <a:t>26</a:t>
            </a:fld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8600" y="914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Handshake Interrupt i/p port</a:t>
            </a:r>
            <a:endParaRPr lang="en-US" sz="240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1676400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09600" y="1524000"/>
            <a:ext cx="6629400" cy="4495800"/>
            <a:chOff x="384" y="960"/>
            <a:chExt cx="4176" cy="2832"/>
          </a:xfrm>
        </p:grpSpPr>
        <p:grpSp>
          <p:nvGrpSpPr>
            <p:cNvPr id="3" name="Group 78"/>
            <p:cNvGrpSpPr>
              <a:grpSpLocks/>
            </p:cNvGrpSpPr>
            <p:nvPr/>
          </p:nvGrpSpPr>
          <p:grpSpPr bwMode="auto">
            <a:xfrm>
              <a:off x="1056" y="1248"/>
              <a:ext cx="3504" cy="1296"/>
              <a:chOff x="1056" y="1248"/>
              <a:chExt cx="3504" cy="1296"/>
            </a:xfrm>
          </p:grpSpPr>
          <p:grpSp>
            <p:nvGrpSpPr>
              <p:cNvPr id="4" name="Group 36"/>
              <p:cNvGrpSpPr>
                <a:grpSpLocks/>
              </p:cNvGrpSpPr>
              <p:nvPr/>
            </p:nvGrpSpPr>
            <p:grpSpPr bwMode="auto">
              <a:xfrm>
                <a:off x="1056" y="1248"/>
                <a:ext cx="3504" cy="720"/>
                <a:chOff x="1056" y="1248"/>
                <a:chExt cx="3504" cy="912"/>
              </a:xfrm>
            </p:grpSpPr>
            <p:grpSp>
              <p:nvGrpSpPr>
                <p:cNvPr id="5" name="Group 28"/>
                <p:cNvGrpSpPr>
                  <a:grpSpLocks/>
                </p:cNvGrpSpPr>
                <p:nvPr/>
              </p:nvGrpSpPr>
              <p:grpSpPr bwMode="auto">
                <a:xfrm>
                  <a:off x="1056" y="1248"/>
                  <a:ext cx="3504" cy="288"/>
                  <a:chOff x="1104" y="1296"/>
                  <a:chExt cx="3264" cy="288"/>
                </a:xfrm>
              </p:grpSpPr>
              <p:sp>
                <p:nvSpPr>
                  <p:cNvPr id="2359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1296"/>
                    <a:ext cx="6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9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296"/>
                    <a:ext cx="9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9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584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0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296"/>
                    <a:ext cx="9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1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296"/>
                    <a:ext cx="19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35"/>
                <p:cNvGrpSpPr>
                  <a:grpSpLocks/>
                </p:cNvGrpSpPr>
                <p:nvPr/>
              </p:nvGrpSpPr>
              <p:grpSpPr bwMode="auto">
                <a:xfrm>
                  <a:off x="1056" y="1824"/>
                  <a:ext cx="3504" cy="336"/>
                  <a:chOff x="1056" y="1824"/>
                  <a:chExt cx="3504" cy="336"/>
                </a:xfrm>
              </p:grpSpPr>
              <p:sp>
                <p:nvSpPr>
                  <p:cNvPr id="2359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160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93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824"/>
                    <a:ext cx="9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9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824"/>
                    <a:ext cx="6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9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824"/>
                    <a:ext cx="192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9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160"/>
                    <a:ext cx="15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3585" name="Line 37"/>
              <p:cNvSpPr>
                <a:spLocks noChangeShapeType="1"/>
              </p:cNvSpPr>
              <p:nvPr/>
            </p:nvSpPr>
            <p:spPr bwMode="auto">
              <a:xfrm>
                <a:off x="1056" y="254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6" name="Line 38"/>
              <p:cNvSpPr>
                <a:spLocks noChangeShapeType="1"/>
              </p:cNvSpPr>
              <p:nvPr/>
            </p:nvSpPr>
            <p:spPr bwMode="auto">
              <a:xfrm flipV="1">
                <a:off x="2640" y="225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7" name="Line 39"/>
              <p:cNvSpPr>
                <a:spLocks noChangeShapeType="1"/>
              </p:cNvSpPr>
              <p:nvPr/>
            </p:nvSpPr>
            <p:spPr bwMode="auto">
              <a:xfrm>
                <a:off x="2736" y="225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8" name="Line 40"/>
              <p:cNvSpPr>
                <a:spLocks noChangeShapeType="1"/>
              </p:cNvSpPr>
              <p:nvPr/>
            </p:nvSpPr>
            <p:spPr bwMode="auto">
              <a:xfrm>
                <a:off x="3552" y="225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9" name="Line 41"/>
              <p:cNvSpPr>
                <a:spLocks noChangeShapeType="1"/>
              </p:cNvSpPr>
              <p:nvPr/>
            </p:nvSpPr>
            <p:spPr bwMode="auto">
              <a:xfrm>
                <a:off x="3696" y="254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9" name="Line 44"/>
            <p:cNvSpPr>
              <a:spLocks noChangeShapeType="1"/>
            </p:cNvSpPr>
            <p:nvPr/>
          </p:nvSpPr>
          <p:spPr bwMode="auto">
            <a:xfrm>
              <a:off x="1056" y="273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Line 45"/>
            <p:cNvSpPr>
              <a:spLocks noChangeShapeType="1"/>
            </p:cNvSpPr>
            <p:nvPr/>
          </p:nvSpPr>
          <p:spPr bwMode="auto">
            <a:xfrm>
              <a:off x="2976" y="273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46"/>
            <p:cNvSpPr>
              <a:spLocks noChangeShapeType="1"/>
            </p:cNvSpPr>
            <p:nvPr/>
          </p:nvSpPr>
          <p:spPr bwMode="auto">
            <a:xfrm>
              <a:off x="3120" y="30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47"/>
            <p:cNvSpPr>
              <a:spLocks noChangeShapeType="1"/>
            </p:cNvSpPr>
            <p:nvPr/>
          </p:nvSpPr>
          <p:spPr bwMode="auto">
            <a:xfrm flipV="1">
              <a:off x="3888" y="27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48"/>
            <p:cNvSpPr>
              <a:spLocks noChangeShapeType="1"/>
            </p:cNvSpPr>
            <p:nvPr/>
          </p:nvSpPr>
          <p:spPr bwMode="auto">
            <a:xfrm>
              <a:off x="3984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50"/>
            <p:cNvSpPr>
              <a:spLocks noChangeShapeType="1"/>
            </p:cNvSpPr>
            <p:nvPr/>
          </p:nvSpPr>
          <p:spPr bwMode="auto">
            <a:xfrm>
              <a:off x="1056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51"/>
            <p:cNvSpPr>
              <a:spLocks noChangeShapeType="1"/>
            </p:cNvSpPr>
            <p:nvPr/>
          </p:nvSpPr>
          <p:spPr bwMode="auto">
            <a:xfrm flipV="1">
              <a:off x="1488" y="307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52"/>
            <p:cNvSpPr>
              <a:spLocks noChangeShapeType="1"/>
            </p:cNvSpPr>
            <p:nvPr/>
          </p:nvSpPr>
          <p:spPr bwMode="auto">
            <a:xfrm>
              <a:off x="1488" y="326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53"/>
            <p:cNvSpPr>
              <a:spLocks noChangeShapeType="1"/>
            </p:cNvSpPr>
            <p:nvPr/>
          </p:nvSpPr>
          <p:spPr bwMode="auto">
            <a:xfrm>
              <a:off x="1584" y="34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55"/>
            <p:cNvSpPr>
              <a:spLocks noChangeShapeType="1"/>
            </p:cNvSpPr>
            <p:nvPr/>
          </p:nvSpPr>
          <p:spPr bwMode="auto">
            <a:xfrm>
              <a:off x="1536" y="30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56"/>
            <p:cNvSpPr>
              <a:spLocks noChangeShapeType="1"/>
            </p:cNvSpPr>
            <p:nvPr/>
          </p:nvSpPr>
          <p:spPr bwMode="auto">
            <a:xfrm>
              <a:off x="2784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57"/>
            <p:cNvSpPr>
              <a:spLocks noChangeShapeType="1"/>
            </p:cNvSpPr>
            <p:nvPr/>
          </p:nvSpPr>
          <p:spPr bwMode="auto">
            <a:xfrm flipV="1">
              <a:off x="2832" y="326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58"/>
            <p:cNvSpPr>
              <a:spLocks noChangeShapeType="1"/>
            </p:cNvSpPr>
            <p:nvPr/>
          </p:nvSpPr>
          <p:spPr bwMode="auto">
            <a:xfrm>
              <a:off x="2880" y="326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Text Box 60"/>
            <p:cNvSpPr txBox="1">
              <a:spLocks noChangeArrowheads="1"/>
            </p:cNvSpPr>
            <p:nvPr/>
          </p:nvSpPr>
          <p:spPr bwMode="auto">
            <a:xfrm>
              <a:off x="384" y="1104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alibri" pitchFamily="34" charset="0"/>
                </a:rPr>
                <a:t>STB*</a:t>
              </a:r>
            </a:p>
          </p:txBody>
        </p:sp>
        <p:sp>
          <p:nvSpPr>
            <p:cNvPr id="23573" name="Text Box 61"/>
            <p:cNvSpPr txBox="1">
              <a:spLocks noChangeArrowheads="1"/>
            </p:cNvSpPr>
            <p:nvPr/>
          </p:nvSpPr>
          <p:spPr bwMode="auto">
            <a:xfrm>
              <a:off x="470" y="1801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alibri" pitchFamily="34" charset="0"/>
                </a:rPr>
                <a:t>IBF</a:t>
              </a:r>
            </a:p>
          </p:txBody>
        </p:sp>
        <p:sp>
          <p:nvSpPr>
            <p:cNvPr id="23574" name="Text Box 62"/>
            <p:cNvSpPr txBox="1">
              <a:spLocks noChangeArrowheads="1"/>
            </p:cNvSpPr>
            <p:nvPr/>
          </p:nvSpPr>
          <p:spPr bwMode="auto">
            <a:xfrm>
              <a:off x="480" y="2352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alibri" pitchFamily="34" charset="0"/>
                </a:rPr>
                <a:t>INT</a:t>
              </a:r>
            </a:p>
          </p:txBody>
        </p:sp>
        <p:sp>
          <p:nvSpPr>
            <p:cNvPr id="23575" name="Text Box 63"/>
            <p:cNvSpPr txBox="1">
              <a:spLocks noChangeArrowheads="1"/>
            </p:cNvSpPr>
            <p:nvPr/>
          </p:nvSpPr>
          <p:spPr bwMode="auto">
            <a:xfrm>
              <a:off x="480" y="2592"/>
              <a:ext cx="4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alibri" pitchFamily="34" charset="0"/>
                </a:rPr>
                <a:t>RD*</a:t>
              </a:r>
            </a:p>
          </p:txBody>
        </p:sp>
        <p:sp>
          <p:nvSpPr>
            <p:cNvPr id="23576" name="Text Box 64"/>
            <p:cNvSpPr txBox="1">
              <a:spLocks noChangeArrowheads="1"/>
            </p:cNvSpPr>
            <p:nvPr/>
          </p:nvSpPr>
          <p:spPr bwMode="auto">
            <a:xfrm>
              <a:off x="384" y="2890"/>
              <a:ext cx="80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alibri" pitchFamily="34" charset="0"/>
                </a:rPr>
                <a:t>Data</a:t>
              </a:r>
            </a:p>
            <a:p>
              <a:r>
                <a:rPr lang="en-US" sz="2400" b="1">
                  <a:latin typeface="Calibri" pitchFamily="34" charset="0"/>
                </a:rPr>
                <a:t>from </a:t>
              </a:r>
            </a:p>
            <a:p>
              <a:r>
                <a:rPr lang="en-US" sz="2400" b="1">
                  <a:latin typeface="Calibri" pitchFamily="34" charset="0"/>
                </a:rPr>
                <a:t>I/O dev.</a:t>
              </a:r>
            </a:p>
          </p:txBody>
        </p:sp>
        <p:sp>
          <p:nvSpPr>
            <p:cNvPr id="23577" name="Line 70"/>
            <p:cNvSpPr>
              <a:spLocks noChangeShapeType="1"/>
            </p:cNvSpPr>
            <p:nvPr/>
          </p:nvSpPr>
          <p:spPr bwMode="auto">
            <a:xfrm>
              <a:off x="153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71"/>
            <p:cNvSpPr>
              <a:spLocks noChangeShapeType="1"/>
            </p:cNvSpPr>
            <p:nvPr/>
          </p:nvSpPr>
          <p:spPr bwMode="auto">
            <a:xfrm>
              <a:off x="177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72"/>
            <p:cNvSpPr>
              <a:spLocks noChangeShapeType="1"/>
            </p:cNvSpPr>
            <p:nvPr/>
          </p:nvSpPr>
          <p:spPr bwMode="auto">
            <a:xfrm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73"/>
            <p:cNvSpPr>
              <a:spLocks noChangeShapeType="1"/>
            </p:cNvSpPr>
            <p:nvPr/>
          </p:nvSpPr>
          <p:spPr bwMode="auto">
            <a:xfrm>
              <a:off x="4224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75"/>
            <p:cNvSpPr>
              <a:spLocks noChangeShapeType="1"/>
            </p:cNvSpPr>
            <p:nvPr/>
          </p:nvSpPr>
          <p:spPr bwMode="auto">
            <a:xfrm>
              <a:off x="3648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76"/>
            <p:cNvSpPr>
              <a:spLocks noChangeShapeType="1"/>
            </p:cNvSpPr>
            <p:nvPr/>
          </p:nvSpPr>
          <p:spPr bwMode="auto">
            <a:xfrm>
              <a:off x="3168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77"/>
            <p:cNvSpPr>
              <a:spLocks noChangeShapeType="1"/>
            </p:cNvSpPr>
            <p:nvPr/>
          </p:nvSpPr>
          <p:spPr bwMode="auto">
            <a:xfrm>
              <a:off x="273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7" name="Slide Number Placeholder 4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A29345A-0BF3-4C72-B909-4931E0FBC908}" type="slidenum">
              <a:rPr lang="en-US" sz="1400">
                <a:latin typeface="Calibri" pitchFamily="34" charset="0"/>
              </a:rPr>
              <a:pPr algn="r"/>
              <a:t>27</a:t>
            </a:fld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8600" y="914400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Handshake interrupt i/p port</a:t>
            </a:r>
            <a:endParaRPr lang="en-US" sz="240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1676400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381000" y="1371600"/>
            <a:ext cx="8458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latin typeface="Calibri" pitchFamily="34" charset="0"/>
              </a:rPr>
              <a:t>When i/p device has data to send it checks if IBF (input buffer full) signal is 0. </a:t>
            </a:r>
          </a:p>
          <a:p>
            <a:pPr>
              <a:spcBef>
                <a:spcPct val="50000"/>
              </a:spcBef>
            </a:pPr>
            <a:r>
              <a:rPr lang="en-US" sz="2600">
                <a:latin typeface="Calibri" pitchFamily="34" charset="0"/>
              </a:rPr>
              <a:t>If 0, it sends data on PB7-0 and activates STB* (Strobe) signal. STB* is active low. </a:t>
            </a:r>
          </a:p>
          <a:p>
            <a:pPr>
              <a:spcBef>
                <a:spcPct val="50000"/>
              </a:spcBef>
            </a:pPr>
            <a:r>
              <a:rPr lang="en-US" sz="2600">
                <a:latin typeface="Calibri" pitchFamily="34" charset="0"/>
              </a:rPr>
              <a:t>When STB* goes high, the data enters the port and IBF gets activated. </a:t>
            </a:r>
          </a:p>
          <a:p>
            <a:pPr>
              <a:spcBef>
                <a:spcPct val="50000"/>
              </a:spcBef>
            </a:pPr>
            <a:r>
              <a:rPr lang="en-US" sz="2600">
                <a:latin typeface="Calibri" pitchFamily="34" charset="0"/>
              </a:rPr>
              <a:t>If the Port interrupt is enabled, INT is activated. This interrupts the processor. </a:t>
            </a:r>
          </a:p>
          <a:p>
            <a:pPr>
              <a:spcBef>
                <a:spcPct val="50000"/>
              </a:spcBef>
            </a:pPr>
            <a:r>
              <a:rPr lang="en-US" sz="2600">
                <a:latin typeface="Calibri" pitchFamily="34" charset="0"/>
              </a:rPr>
              <a:t>Processor reads the port during the ISS. Then IBF and INT get deactivated.</a:t>
            </a:r>
          </a:p>
        </p:txBody>
      </p:sp>
      <p:sp>
        <p:nvSpPr>
          <p:cNvPr id="24581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8BBA0C0-B805-49D1-9AA9-B7A9CD7CCA7C}" type="slidenum">
              <a:rPr lang="en-US" sz="1400">
                <a:latin typeface="Calibri" pitchFamily="34" charset="0"/>
              </a:rPr>
              <a:pPr algn="r"/>
              <a:t>28</a:t>
            </a:fld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914400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Handshake interrupt o/p port</a:t>
            </a:r>
            <a:endParaRPr lang="en-US" sz="240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1676400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019800" y="42672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Calibri" pitchFamily="34" charset="0"/>
              </a:rPr>
              <a:t>ACK*</a:t>
            </a:r>
            <a:r>
              <a:rPr lang="en-US" sz="2400" b="1" baseline="-25000">
                <a:latin typeface="Calibri" pitchFamily="34" charset="0"/>
              </a:rPr>
              <a:t>B </a:t>
            </a:r>
            <a:r>
              <a:rPr lang="en-US" sz="2400" b="1">
                <a:latin typeface="Calibri" pitchFamily="34" charset="0"/>
              </a:rPr>
              <a:t>(PC2)</a:t>
            </a:r>
          </a:p>
        </p:txBody>
      </p:sp>
      <p:sp>
        <p:nvSpPr>
          <p:cNvPr id="25605" name="Text Box 14"/>
          <p:cNvSpPr txBox="1">
            <a:spLocks noChangeArrowheads="1"/>
          </p:cNvSpPr>
          <p:nvPr/>
        </p:nvSpPr>
        <p:spPr bwMode="auto">
          <a:xfrm>
            <a:off x="4648200" y="1600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8255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343400" y="2133600"/>
            <a:ext cx="3657600" cy="3900488"/>
            <a:chOff x="2736" y="1344"/>
            <a:chExt cx="2304" cy="2457"/>
          </a:xfrm>
        </p:grpSpPr>
        <p:sp>
          <p:nvSpPr>
            <p:cNvPr id="25609" name="Rectangle 6"/>
            <p:cNvSpPr>
              <a:spLocks noChangeArrowheads="1"/>
            </p:cNvSpPr>
            <p:nvPr/>
          </p:nvSpPr>
          <p:spPr bwMode="auto">
            <a:xfrm>
              <a:off x="2736" y="1344"/>
              <a:ext cx="100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25610" name="Rectangle 7"/>
            <p:cNvSpPr>
              <a:spLocks noChangeArrowheads="1"/>
            </p:cNvSpPr>
            <p:nvPr/>
          </p:nvSpPr>
          <p:spPr bwMode="auto">
            <a:xfrm>
              <a:off x="3456" y="2208"/>
              <a:ext cx="192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latin typeface="Calibri" pitchFamily="34" charset="0"/>
              </a:endParaRPr>
            </a:p>
          </p:txBody>
        </p:sp>
        <p:sp>
          <p:nvSpPr>
            <p:cNvPr id="25611" name="Line 9"/>
            <p:cNvSpPr>
              <a:spLocks noChangeShapeType="1"/>
            </p:cNvSpPr>
            <p:nvPr/>
          </p:nvSpPr>
          <p:spPr bwMode="auto">
            <a:xfrm flipH="1">
              <a:off x="374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0"/>
            <p:cNvSpPr>
              <a:spLocks noChangeShapeType="1"/>
            </p:cNvSpPr>
            <p:nvPr/>
          </p:nvSpPr>
          <p:spPr bwMode="auto">
            <a:xfrm>
              <a:off x="3264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1"/>
            <p:cNvSpPr>
              <a:spLocks noChangeShapeType="1"/>
            </p:cNvSpPr>
            <p:nvPr/>
          </p:nvSpPr>
          <p:spPr bwMode="auto">
            <a:xfrm>
              <a:off x="3600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Text Box 12"/>
            <p:cNvSpPr txBox="1">
              <a:spLocks noChangeArrowheads="1"/>
            </p:cNvSpPr>
            <p:nvPr/>
          </p:nvSpPr>
          <p:spPr bwMode="auto">
            <a:xfrm>
              <a:off x="2784" y="2304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Port B</a:t>
              </a:r>
            </a:p>
          </p:txBody>
        </p:sp>
        <p:sp>
          <p:nvSpPr>
            <p:cNvPr id="25615" name="Text Box 13"/>
            <p:cNvSpPr txBox="1">
              <a:spLocks noChangeArrowheads="1"/>
            </p:cNvSpPr>
            <p:nvPr/>
          </p:nvSpPr>
          <p:spPr bwMode="auto">
            <a:xfrm>
              <a:off x="4272" y="225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PB7-0</a:t>
              </a:r>
            </a:p>
          </p:txBody>
        </p:sp>
        <p:sp>
          <p:nvSpPr>
            <p:cNvPr id="25616" name="Text Box 15"/>
            <p:cNvSpPr txBox="1">
              <a:spLocks noChangeArrowheads="1"/>
            </p:cNvSpPr>
            <p:nvPr/>
          </p:nvSpPr>
          <p:spPr bwMode="auto">
            <a:xfrm>
              <a:off x="2832" y="3168"/>
              <a:ext cx="158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OBF*</a:t>
              </a:r>
              <a:r>
                <a:rPr lang="en-US" sz="2400" b="1" baseline="-25000">
                  <a:latin typeface="Calibri" pitchFamily="34" charset="0"/>
                </a:rPr>
                <a:t>B</a:t>
              </a:r>
              <a:r>
                <a:rPr lang="en-US" sz="2400" b="1">
                  <a:latin typeface="Calibri" pitchFamily="34" charset="0"/>
                </a:rPr>
                <a:t>  INT </a:t>
              </a:r>
              <a:r>
                <a:rPr lang="en-US" sz="2400" b="1" baseline="-25000">
                  <a:latin typeface="Calibri" pitchFamily="34" charset="0"/>
                </a:rPr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(PC1) (PC0)</a:t>
              </a:r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403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888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4032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 flipV="1">
              <a:off x="4224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4224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AutoShape 21"/>
            <p:cNvSpPr>
              <a:spLocks noChangeArrowheads="1"/>
            </p:cNvSpPr>
            <p:nvPr/>
          </p:nvSpPr>
          <p:spPr bwMode="auto">
            <a:xfrm>
              <a:off x="3744" y="2304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latin typeface="Calibri" pitchFamily="34" charset="0"/>
              </a:endParaRPr>
            </a:p>
          </p:txBody>
        </p:sp>
      </p:grpSp>
      <p:sp>
        <p:nvSpPr>
          <p:cNvPr id="25607" name="Text Box 23"/>
          <p:cNvSpPr txBox="1">
            <a:spLocks noChangeArrowheads="1"/>
          </p:cNvSpPr>
          <p:nvPr/>
        </p:nvSpPr>
        <p:spPr bwMode="auto">
          <a:xfrm>
            <a:off x="228600" y="1981200"/>
            <a:ext cx="4114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For Port A as handshake interrupt output port:</a:t>
            </a:r>
          </a:p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INT</a:t>
            </a:r>
            <a:r>
              <a:rPr lang="en-US" sz="2600" b="1" baseline="-25000">
                <a:latin typeface="Calibri" pitchFamily="34" charset="0"/>
              </a:rPr>
              <a:t>B</a:t>
            </a:r>
            <a:r>
              <a:rPr lang="en-US" sz="2600" b="1">
                <a:latin typeface="Calibri" pitchFamily="34" charset="0"/>
              </a:rPr>
              <a:t> is PC0</a:t>
            </a:r>
          </a:p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ACK*</a:t>
            </a:r>
            <a:r>
              <a:rPr lang="en-US" sz="2600" b="1" baseline="-25000">
                <a:latin typeface="Calibri" pitchFamily="34" charset="0"/>
              </a:rPr>
              <a:t>B</a:t>
            </a:r>
            <a:r>
              <a:rPr lang="en-US" sz="2600" b="1">
                <a:latin typeface="Calibri" pitchFamily="34" charset="0"/>
              </a:rPr>
              <a:t> is PC2</a:t>
            </a:r>
          </a:p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OBF*</a:t>
            </a:r>
            <a:r>
              <a:rPr lang="en-US" sz="2600" b="1" baseline="-25000">
                <a:latin typeface="Calibri" pitchFamily="34" charset="0"/>
              </a:rPr>
              <a:t>B</a:t>
            </a:r>
            <a:r>
              <a:rPr lang="en-US" sz="2600" b="1">
                <a:latin typeface="Calibri" pitchFamily="34" charset="0"/>
              </a:rPr>
              <a:t> is PC1</a:t>
            </a:r>
          </a:p>
          <a:p>
            <a:pPr>
              <a:spcBef>
                <a:spcPct val="50000"/>
              </a:spcBef>
            </a:pPr>
            <a:endParaRPr lang="en-US" sz="2600" b="1">
              <a:latin typeface="Calibri" pitchFamily="34" charset="0"/>
            </a:endParaRPr>
          </a:p>
        </p:txBody>
      </p:sp>
      <p:sp>
        <p:nvSpPr>
          <p:cNvPr id="25608" name="Slide Number Placeholder 2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4CD7C17-C484-49B9-B5D6-21D6CFF7E72A}" type="slidenum">
              <a:rPr lang="en-US" sz="1400">
                <a:latin typeface="Calibri" pitchFamily="34" charset="0"/>
              </a:rPr>
              <a:pPr algn="r"/>
              <a:t>29</a:t>
            </a:fld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Diagram</a:t>
            </a:r>
            <a:endParaRPr lang="en-US" dirty="0"/>
          </a:p>
        </p:txBody>
      </p:sp>
      <p:pic>
        <p:nvPicPr>
          <p:cNvPr id="4" name="Picture 4" descr="[Pinout 8255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9800" y="1524000"/>
            <a:ext cx="5029200" cy="5029199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8600" y="914400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Handshake interrupt o/p port</a:t>
            </a:r>
            <a:endParaRPr lang="en-US" sz="240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81000" y="1524000"/>
            <a:ext cx="7696200" cy="4267200"/>
            <a:chOff x="144" y="960"/>
            <a:chExt cx="4848" cy="2688"/>
          </a:xfrm>
        </p:grpSpPr>
        <p:sp>
          <p:nvSpPr>
            <p:cNvPr id="26629" name="Text Box 38"/>
            <p:cNvSpPr txBox="1">
              <a:spLocks noChangeArrowheads="1"/>
            </p:cNvSpPr>
            <p:nvPr/>
          </p:nvSpPr>
          <p:spPr bwMode="auto">
            <a:xfrm>
              <a:off x="816" y="960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alibri" pitchFamily="34" charset="0"/>
                </a:rPr>
                <a:t>WR*</a:t>
              </a: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816" y="1104"/>
              <a:ext cx="4176" cy="2400"/>
              <a:chOff x="816" y="1104"/>
              <a:chExt cx="4176" cy="2400"/>
            </a:xfrm>
          </p:grpSpPr>
          <p:grpSp>
            <p:nvGrpSpPr>
              <p:cNvPr id="4" name="Group 37"/>
              <p:cNvGrpSpPr>
                <a:grpSpLocks/>
              </p:cNvGrpSpPr>
              <p:nvPr/>
            </p:nvGrpSpPr>
            <p:grpSpPr bwMode="auto">
              <a:xfrm>
                <a:off x="1584" y="1104"/>
                <a:ext cx="3408" cy="2400"/>
                <a:chOff x="864" y="1248"/>
                <a:chExt cx="3408" cy="2400"/>
              </a:xfrm>
            </p:grpSpPr>
            <p:cxnSp>
              <p:nvCxnSpPr>
                <p:cNvPr id="26643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864" y="1248"/>
                  <a:ext cx="1008" cy="288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6644" name="AutoShape 24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1440" y="1248"/>
                  <a:ext cx="2832" cy="288"/>
                </a:xfrm>
                <a:prstGeom prst="bentConnector3">
                  <a:avLst>
                    <a:gd name="adj1" fmla="val 79731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6645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864" y="1752"/>
                  <a:ext cx="1728" cy="336"/>
                </a:xfrm>
                <a:prstGeom prst="bentConnector3">
                  <a:avLst>
                    <a:gd name="adj1" fmla="val 7459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6646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2400" y="1776"/>
                  <a:ext cx="1872" cy="312"/>
                </a:xfrm>
                <a:prstGeom prst="bentConnector3">
                  <a:avLst>
                    <a:gd name="adj1" fmla="val 55125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6647" name="AutoShape 27"/>
                <p:cNvCxnSpPr>
                  <a:cxnSpLocks noChangeShapeType="1"/>
                </p:cNvCxnSpPr>
                <p:nvPr/>
              </p:nvCxnSpPr>
              <p:spPr bwMode="auto">
                <a:xfrm>
                  <a:off x="864" y="2304"/>
                  <a:ext cx="2448" cy="288"/>
                </a:xfrm>
                <a:prstGeom prst="bentConnector3">
                  <a:avLst>
                    <a:gd name="adj1" fmla="val 5326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6648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864" y="2832"/>
                  <a:ext cx="2016" cy="336"/>
                </a:xfrm>
                <a:prstGeom prst="bentConnector3">
                  <a:avLst>
                    <a:gd name="adj1" fmla="val 77231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6649" name="AutoShape 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80" y="2832"/>
                  <a:ext cx="1392" cy="336"/>
                </a:xfrm>
                <a:prstGeom prst="bentConnector3">
                  <a:avLst>
                    <a:gd name="adj1" fmla="val 27009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6650" name="AutoShape 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44" y="2304"/>
                  <a:ext cx="1728" cy="288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26651" name="Line 31"/>
                <p:cNvSpPr>
                  <a:spLocks noChangeShapeType="1"/>
                </p:cNvSpPr>
                <p:nvPr/>
              </p:nvSpPr>
              <p:spPr bwMode="auto">
                <a:xfrm>
                  <a:off x="864" y="3552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2" name="Line 32"/>
                <p:cNvSpPr>
                  <a:spLocks noChangeShapeType="1"/>
                </p:cNvSpPr>
                <p:nvPr/>
              </p:nvSpPr>
              <p:spPr bwMode="auto">
                <a:xfrm>
                  <a:off x="2352" y="34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3" name="Line 33"/>
                <p:cNvSpPr>
                  <a:spLocks noChangeShapeType="1"/>
                </p:cNvSpPr>
                <p:nvPr/>
              </p:nvSpPr>
              <p:spPr bwMode="auto">
                <a:xfrm>
                  <a:off x="2352" y="3456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4" name="Line 34"/>
                <p:cNvSpPr>
                  <a:spLocks noChangeShapeType="1"/>
                </p:cNvSpPr>
                <p:nvPr/>
              </p:nvSpPr>
              <p:spPr bwMode="auto">
                <a:xfrm>
                  <a:off x="2352" y="364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648" y="34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6" name="Line 36"/>
                <p:cNvSpPr>
                  <a:spLocks noChangeShapeType="1"/>
                </p:cNvSpPr>
                <p:nvPr/>
              </p:nvSpPr>
              <p:spPr bwMode="auto">
                <a:xfrm>
                  <a:off x="3648" y="355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40" name="Text Box 39"/>
              <p:cNvSpPr txBox="1">
                <a:spLocks noChangeArrowheads="1"/>
              </p:cNvSpPr>
              <p:nvPr/>
            </p:nvSpPr>
            <p:spPr bwMode="auto">
              <a:xfrm>
                <a:off x="816" y="1440"/>
                <a:ext cx="5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b="1">
                    <a:latin typeface="Calibri" pitchFamily="34" charset="0"/>
                  </a:rPr>
                  <a:t>OBF*</a:t>
                </a:r>
              </a:p>
            </p:txBody>
          </p:sp>
          <p:sp>
            <p:nvSpPr>
              <p:cNvPr id="26641" name="Text Box 40"/>
              <p:cNvSpPr txBox="1">
                <a:spLocks noChangeArrowheads="1"/>
              </p:cNvSpPr>
              <p:nvPr/>
            </p:nvSpPr>
            <p:spPr bwMode="auto">
              <a:xfrm>
                <a:off x="854" y="1993"/>
                <a:ext cx="4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Calibri" pitchFamily="34" charset="0"/>
                  </a:rPr>
                  <a:t>INT</a:t>
                </a:r>
              </a:p>
            </p:txBody>
          </p:sp>
          <p:sp>
            <p:nvSpPr>
              <p:cNvPr id="26642" name="Text Box 41"/>
              <p:cNvSpPr txBox="1">
                <a:spLocks noChangeArrowheads="1"/>
              </p:cNvSpPr>
              <p:nvPr/>
            </p:nvSpPr>
            <p:spPr bwMode="auto">
              <a:xfrm>
                <a:off x="864" y="2544"/>
                <a:ext cx="6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Calibri" pitchFamily="34" charset="0"/>
                  </a:rPr>
                  <a:t>ACK*</a:t>
                </a:r>
              </a:p>
            </p:txBody>
          </p:sp>
        </p:grpSp>
        <p:sp>
          <p:nvSpPr>
            <p:cNvPr id="26631" name="Text Box 42"/>
            <p:cNvSpPr txBox="1">
              <a:spLocks noChangeArrowheads="1"/>
            </p:cNvSpPr>
            <p:nvPr/>
          </p:nvSpPr>
          <p:spPr bwMode="auto">
            <a:xfrm>
              <a:off x="144" y="3120"/>
              <a:ext cx="13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alibri" pitchFamily="34" charset="0"/>
                </a:rPr>
                <a:t>Data sent out</a:t>
              </a:r>
            </a:p>
            <a:p>
              <a:r>
                <a:rPr lang="en-US" sz="2400" b="1">
                  <a:latin typeface="Calibri" pitchFamily="34" charset="0"/>
                </a:rPr>
                <a:t> on port pins</a:t>
              </a:r>
            </a:p>
          </p:txBody>
        </p:sp>
        <p:sp>
          <p:nvSpPr>
            <p:cNvPr id="26632" name="Line 43"/>
            <p:cNvSpPr>
              <a:spLocks noChangeShapeType="1"/>
            </p:cNvSpPr>
            <p:nvPr/>
          </p:nvSpPr>
          <p:spPr bwMode="auto">
            <a:xfrm>
              <a:off x="2064" y="9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44"/>
            <p:cNvSpPr>
              <a:spLocks noChangeShapeType="1"/>
            </p:cNvSpPr>
            <p:nvPr/>
          </p:nvSpPr>
          <p:spPr bwMode="auto">
            <a:xfrm>
              <a:off x="2784" y="9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45"/>
            <p:cNvSpPr>
              <a:spLocks noChangeShapeType="1"/>
            </p:cNvSpPr>
            <p:nvPr/>
          </p:nvSpPr>
          <p:spPr bwMode="auto">
            <a:xfrm>
              <a:off x="2928" y="9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46"/>
            <p:cNvSpPr>
              <a:spLocks noChangeShapeType="1"/>
            </p:cNvSpPr>
            <p:nvPr/>
          </p:nvSpPr>
          <p:spPr bwMode="auto">
            <a:xfrm>
              <a:off x="3168" y="9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47"/>
            <p:cNvSpPr>
              <a:spLocks noChangeShapeType="1"/>
            </p:cNvSpPr>
            <p:nvPr/>
          </p:nvSpPr>
          <p:spPr bwMode="auto">
            <a:xfrm>
              <a:off x="4032" y="9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48"/>
            <p:cNvSpPr>
              <a:spLocks noChangeShapeType="1"/>
            </p:cNvSpPr>
            <p:nvPr/>
          </p:nvSpPr>
          <p:spPr bwMode="auto">
            <a:xfrm>
              <a:off x="4176" y="9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49"/>
            <p:cNvSpPr>
              <a:spLocks noChangeShapeType="1"/>
            </p:cNvSpPr>
            <p:nvPr/>
          </p:nvSpPr>
          <p:spPr bwMode="auto">
            <a:xfrm>
              <a:off x="4416" y="9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8" name="Slide Number Placeholder 3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5EFB602-5369-46B3-8485-A7131A055ACB}" type="slidenum">
              <a:rPr lang="en-US" sz="1400">
                <a:latin typeface="Calibri" pitchFamily="34" charset="0"/>
              </a:rPr>
              <a:pPr algn="r"/>
              <a:t>30</a:t>
            </a:fld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8600" y="914400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Handshake interrupt o/p port</a:t>
            </a:r>
            <a:endParaRPr lang="en-US" sz="240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1676400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45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600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04800" y="1447800"/>
            <a:ext cx="8458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When o/p device wants to receive data it checks if OBF* (output buffer full) signal is 0. </a:t>
            </a:r>
          </a:p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If 0, it receives data on PB7-0 and activates ACK* (Acknowledge) signal. ACK* is active low. </a:t>
            </a:r>
          </a:p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When ACK* goes high, the data goes out of the port and OBF* is set to 1. </a:t>
            </a:r>
          </a:p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If the Port interrupt is enabled, INT is activated. This interrupts the processor. </a:t>
            </a:r>
          </a:p>
          <a:p>
            <a:pPr>
              <a:spcBef>
                <a:spcPct val="50000"/>
              </a:spcBef>
            </a:pPr>
            <a:r>
              <a:rPr lang="en-US" sz="2600" b="1">
                <a:latin typeface="Calibri" pitchFamily="34" charset="0"/>
              </a:rPr>
              <a:t>Processor sends another byte to the port during the ISS. Then OBF* and INT are reset to 0.</a:t>
            </a:r>
          </a:p>
        </p:txBody>
      </p:sp>
      <p:sp>
        <p:nvSpPr>
          <p:cNvPr id="2765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BA9952C-E7D0-49A1-AA42-6926D0A146CC}" type="slidenum">
              <a:rPr lang="en-US" sz="1400">
                <a:latin typeface="Calibri" pitchFamily="34" charset="0"/>
              </a:rPr>
              <a:pPr algn="r"/>
              <a:t>31</a:t>
            </a:fld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28600" y="914400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Handshake Status Check I/O</a:t>
            </a:r>
            <a:endParaRPr lang="en-US" sz="240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1676400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45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600">
              <a:latin typeface="Calibri" pitchFamily="34" charset="0"/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52400" y="1600200"/>
            <a:ext cx="87630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>
                <a:latin typeface="Calibri" pitchFamily="34" charset="0"/>
              </a:rPr>
              <a:t>Interrupt is disabled for the port using PCBSR</a:t>
            </a:r>
          </a:p>
          <a:p>
            <a:pPr>
              <a:spcBef>
                <a:spcPct val="50000"/>
              </a:spcBef>
            </a:pPr>
            <a:r>
              <a:rPr lang="en-US" sz="2700">
                <a:latin typeface="Calibri" pitchFamily="34" charset="0"/>
              </a:rPr>
              <a:t>Even if new data is entered into I/p buffer by I/O device INT o/p is not going to be activated for i/p operation</a:t>
            </a:r>
          </a:p>
          <a:p>
            <a:pPr>
              <a:spcBef>
                <a:spcPct val="50000"/>
              </a:spcBef>
            </a:pPr>
            <a:r>
              <a:rPr lang="en-US" sz="2700">
                <a:latin typeface="Calibri" pitchFamily="34" charset="0"/>
              </a:rPr>
              <a:t>How processor knows that the i/p buffer has new data?</a:t>
            </a:r>
          </a:p>
          <a:p>
            <a:pPr>
              <a:spcBef>
                <a:spcPct val="50000"/>
              </a:spcBef>
            </a:pPr>
            <a:endParaRPr lang="en-US" sz="80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700">
                <a:latin typeface="Calibri" pitchFamily="34" charset="0"/>
              </a:rPr>
              <a:t>Even if I/O device has emptied the o/p buffer, INT o/p is not going to be activated for o/p operation</a:t>
            </a:r>
          </a:p>
          <a:p>
            <a:pPr>
              <a:spcBef>
                <a:spcPct val="50000"/>
              </a:spcBef>
            </a:pPr>
            <a:r>
              <a:rPr lang="en-US" sz="2700">
                <a:latin typeface="Calibri" pitchFamily="34" charset="0"/>
              </a:rPr>
              <a:t>How the processor knows that the o/p buffer is empty?</a:t>
            </a:r>
          </a:p>
          <a:p>
            <a:pPr>
              <a:spcBef>
                <a:spcPct val="50000"/>
              </a:spcBef>
            </a:pPr>
            <a:endParaRPr lang="en-US" sz="40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700">
                <a:latin typeface="Calibri" pitchFamily="34" charset="0"/>
              </a:rPr>
              <a:t>Processor reads the status of the port for this purpose</a:t>
            </a:r>
          </a:p>
        </p:txBody>
      </p:sp>
      <p:sp>
        <p:nvSpPr>
          <p:cNvPr id="2867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6F1B71A-A44D-41CD-8C63-16A9A5C92B43}" type="slidenum">
              <a:rPr lang="en-US" sz="1400">
                <a:latin typeface="Calibri" pitchFamily="34" charset="0"/>
              </a:rPr>
              <a:pPr algn="r"/>
              <a:t>32</a:t>
            </a:fld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43000" y="0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Port C as provider of Status </a:t>
            </a:r>
            <a:endParaRPr lang="en-US" sz="240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1676400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45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600">
              <a:latin typeface="Calibri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762000"/>
            <a:ext cx="8686800" cy="6618288"/>
            <a:chOff x="288" y="480"/>
            <a:chExt cx="5472" cy="4169"/>
          </a:xfrm>
        </p:grpSpPr>
        <p:sp>
          <p:nvSpPr>
            <p:cNvPr id="29707" name="Rectangle 6"/>
            <p:cNvSpPr>
              <a:spLocks noChangeArrowheads="1"/>
            </p:cNvSpPr>
            <p:nvPr/>
          </p:nvSpPr>
          <p:spPr bwMode="auto">
            <a:xfrm>
              <a:off x="288" y="480"/>
              <a:ext cx="5472" cy="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700" b="1">
                  <a:latin typeface="Calibri" pitchFamily="34" charset="0"/>
                </a:rPr>
                <a:t>PC provides status info of PA &amp; PB when not in mode 0 </a:t>
              </a:r>
            </a:p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700" b="1">
                  <a:latin typeface="Calibri" pitchFamily="34" charset="0"/>
                </a:rPr>
                <a:t>         </a:t>
              </a:r>
              <a:r>
                <a:rPr lang="en-US" sz="2200" b="1">
                  <a:latin typeface="Calibri" pitchFamily="34" charset="0"/>
                </a:rPr>
                <a:t>PC7     PC6   PC5   PC4   PC3    PC2        PC1        PC0</a:t>
              </a:r>
            </a:p>
          </p:txBody>
        </p:sp>
        <p:sp>
          <p:nvSpPr>
            <p:cNvPr id="29708" name="Rectangle 7"/>
            <p:cNvSpPr>
              <a:spLocks noChangeArrowheads="1"/>
            </p:cNvSpPr>
            <p:nvPr/>
          </p:nvSpPr>
          <p:spPr bwMode="auto">
            <a:xfrm>
              <a:off x="288" y="1366"/>
              <a:ext cx="43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09" name="Rectangle 8"/>
            <p:cNvSpPr>
              <a:spLocks noChangeArrowheads="1"/>
            </p:cNvSpPr>
            <p:nvPr/>
          </p:nvSpPr>
          <p:spPr bwMode="auto">
            <a:xfrm>
              <a:off x="720" y="1366"/>
              <a:ext cx="62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OBF*</a:t>
              </a:r>
            </a:p>
          </p:txBody>
        </p:sp>
        <p:sp>
          <p:nvSpPr>
            <p:cNvPr id="29710" name="Rectangle 9"/>
            <p:cNvSpPr>
              <a:spLocks noChangeArrowheads="1"/>
            </p:cNvSpPr>
            <p:nvPr/>
          </p:nvSpPr>
          <p:spPr bwMode="auto">
            <a:xfrm>
              <a:off x="1344" y="1366"/>
              <a:ext cx="5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INTE</a:t>
              </a:r>
            </a:p>
          </p:txBody>
        </p:sp>
        <p:sp>
          <p:nvSpPr>
            <p:cNvPr id="29711" name="Rectangle 10"/>
            <p:cNvSpPr>
              <a:spLocks noChangeArrowheads="1"/>
            </p:cNvSpPr>
            <p:nvPr/>
          </p:nvSpPr>
          <p:spPr bwMode="auto">
            <a:xfrm>
              <a:off x="1920" y="1366"/>
              <a:ext cx="43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IBF </a:t>
              </a:r>
            </a:p>
          </p:txBody>
        </p:sp>
        <p:sp>
          <p:nvSpPr>
            <p:cNvPr id="29712" name="Rectangle 11"/>
            <p:cNvSpPr>
              <a:spLocks noChangeArrowheads="1"/>
            </p:cNvSpPr>
            <p:nvPr/>
          </p:nvSpPr>
          <p:spPr bwMode="auto">
            <a:xfrm>
              <a:off x="2352" y="1366"/>
              <a:ext cx="5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INTE</a:t>
              </a:r>
            </a:p>
          </p:txBody>
        </p:sp>
        <p:sp>
          <p:nvSpPr>
            <p:cNvPr id="29713" name="Rectangle 12"/>
            <p:cNvSpPr>
              <a:spLocks noChangeArrowheads="1"/>
            </p:cNvSpPr>
            <p:nvPr/>
          </p:nvSpPr>
          <p:spPr bwMode="auto">
            <a:xfrm>
              <a:off x="2928" y="1366"/>
              <a:ext cx="43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INT</a:t>
              </a:r>
            </a:p>
          </p:txBody>
        </p:sp>
        <p:sp>
          <p:nvSpPr>
            <p:cNvPr id="29714" name="Rectangle 13"/>
            <p:cNvSpPr>
              <a:spLocks noChangeArrowheads="1"/>
            </p:cNvSpPr>
            <p:nvPr/>
          </p:nvSpPr>
          <p:spPr bwMode="auto">
            <a:xfrm>
              <a:off x="3360" y="1366"/>
              <a:ext cx="57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INTE</a:t>
              </a:r>
            </a:p>
          </p:txBody>
        </p:sp>
        <p:sp>
          <p:nvSpPr>
            <p:cNvPr id="29715" name="Rectangle 14"/>
            <p:cNvSpPr>
              <a:spLocks noChangeArrowheads="1"/>
            </p:cNvSpPr>
            <p:nvPr/>
          </p:nvSpPr>
          <p:spPr bwMode="auto">
            <a:xfrm>
              <a:off x="3936" y="1366"/>
              <a:ext cx="96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IBF/OBF*</a:t>
              </a:r>
            </a:p>
          </p:txBody>
        </p:sp>
        <p:sp>
          <p:nvSpPr>
            <p:cNvPr id="29716" name="Rectangle 15"/>
            <p:cNvSpPr>
              <a:spLocks noChangeArrowheads="1"/>
            </p:cNvSpPr>
            <p:nvPr/>
          </p:nvSpPr>
          <p:spPr bwMode="auto">
            <a:xfrm>
              <a:off x="4896" y="1366"/>
              <a:ext cx="43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INT</a:t>
              </a:r>
            </a:p>
          </p:txBody>
        </p:sp>
        <p:sp>
          <p:nvSpPr>
            <p:cNvPr id="29717" name="Rectangle 16"/>
            <p:cNvSpPr>
              <a:spLocks noChangeArrowheads="1"/>
            </p:cNvSpPr>
            <p:nvPr/>
          </p:nvSpPr>
          <p:spPr bwMode="auto">
            <a:xfrm>
              <a:off x="5328" y="1366"/>
              <a:ext cx="43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18" name="Rectangle 17"/>
            <p:cNvSpPr>
              <a:spLocks noChangeArrowheads="1"/>
            </p:cNvSpPr>
            <p:nvPr/>
          </p:nvSpPr>
          <p:spPr bwMode="auto">
            <a:xfrm>
              <a:off x="288" y="1674"/>
              <a:ext cx="1632" cy="1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  <a:p>
              <a:pPr algn="r"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PA status in Mode 1 o/p (along with INT) </a:t>
              </a:r>
            </a:p>
          </p:txBody>
        </p:sp>
        <p:sp>
          <p:nvSpPr>
            <p:cNvPr id="29719" name="Rectangle 18"/>
            <p:cNvSpPr>
              <a:spLocks noChangeArrowheads="1"/>
            </p:cNvSpPr>
            <p:nvPr/>
          </p:nvSpPr>
          <p:spPr bwMode="auto">
            <a:xfrm>
              <a:off x="1920" y="1674"/>
              <a:ext cx="1440" cy="1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PA status in Mode 1 i/p</a:t>
              </a:r>
            </a:p>
          </p:txBody>
        </p:sp>
        <p:sp>
          <p:nvSpPr>
            <p:cNvPr id="29720" name="Rectangle 19"/>
            <p:cNvSpPr>
              <a:spLocks noChangeArrowheads="1"/>
            </p:cNvSpPr>
            <p:nvPr/>
          </p:nvSpPr>
          <p:spPr bwMode="auto">
            <a:xfrm>
              <a:off x="3360" y="1674"/>
              <a:ext cx="2400" cy="1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  PB status in Mode 1</a:t>
              </a:r>
            </a:p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         i/p or o/p</a:t>
              </a:r>
            </a:p>
          </p:txBody>
        </p:sp>
        <p:sp>
          <p:nvSpPr>
            <p:cNvPr id="29721" name="Rectangle 20"/>
            <p:cNvSpPr>
              <a:spLocks noChangeArrowheads="1"/>
            </p:cNvSpPr>
            <p:nvPr/>
          </p:nvSpPr>
          <p:spPr bwMode="auto">
            <a:xfrm>
              <a:off x="288" y="2697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22" name="Rectangle 21"/>
            <p:cNvSpPr>
              <a:spLocks noChangeArrowheads="1"/>
            </p:cNvSpPr>
            <p:nvPr/>
          </p:nvSpPr>
          <p:spPr bwMode="auto">
            <a:xfrm>
              <a:off x="720" y="2697"/>
              <a:ext cx="264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PA status in Mode 2</a:t>
              </a:r>
            </a:p>
          </p:txBody>
        </p:sp>
        <p:sp>
          <p:nvSpPr>
            <p:cNvPr id="29723" name="Rectangle 22"/>
            <p:cNvSpPr>
              <a:spLocks noChangeArrowheads="1"/>
            </p:cNvSpPr>
            <p:nvPr/>
          </p:nvSpPr>
          <p:spPr bwMode="auto">
            <a:xfrm>
              <a:off x="3360" y="2697"/>
              <a:ext cx="240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    IBF = i/p buffer full</a:t>
              </a:r>
            </a:p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    OBF* = o/p buffer full</a:t>
              </a:r>
            </a:p>
          </p:txBody>
        </p:sp>
        <p:sp>
          <p:nvSpPr>
            <p:cNvPr id="29724" name="Rectangle 23"/>
            <p:cNvSpPr>
              <a:spLocks noChangeArrowheads="1"/>
            </p:cNvSpPr>
            <p:nvPr/>
          </p:nvSpPr>
          <p:spPr bwMode="auto">
            <a:xfrm>
              <a:off x="288" y="2984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25" name="Rectangle 24"/>
            <p:cNvSpPr>
              <a:spLocks noChangeArrowheads="1"/>
            </p:cNvSpPr>
            <p:nvPr/>
          </p:nvSpPr>
          <p:spPr bwMode="auto">
            <a:xfrm>
              <a:off x="288" y="3271"/>
              <a:ext cx="5472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en-US" sz="2400" b="1">
                  <a:latin typeface="Calibri" pitchFamily="34" charset="0"/>
                </a:rPr>
                <a:t>                        INT = Interrupt            INTE = Interrupt Enable </a:t>
              </a:r>
            </a:p>
          </p:txBody>
        </p:sp>
        <p:sp>
          <p:nvSpPr>
            <p:cNvPr id="29726" name="Rectangle 25"/>
            <p:cNvSpPr>
              <a:spLocks noChangeArrowheads="1"/>
            </p:cNvSpPr>
            <p:nvPr/>
          </p:nvSpPr>
          <p:spPr bwMode="auto">
            <a:xfrm>
              <a:off x="288" y="3788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27" name="Rectangle 26"/>
            <p:cNvSpPr>
              <a:spLocks noChangeArrowheads="1"/>
            </p:cNvSpPr>
            <p:nvPr/>
          </p:nvSpPr>
          <p:spPr bwMode="auto">
            <a:xfrm>
              <a:off x="720" y="3788"/>
              <a:ext cx="62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28" name="Rectangle 27"/>
            <p:cNvSpPr>
              <a:spLocks noChangeArrowheads="1"/>
            </p:cNvSpPr>
            <p:nvPr/>
          </p:nvSpPr>
          <p:spPr bwMode="auto">
            <a:xfrm>
              <a:off x="1344" y="3788"/>
              <a:ext cx="5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29" name="Rectangle 28"/>
            <p:cNvSpPr>
              <a:spLocks noChangeArrowheads="1"/>
            </p:cNvSpPr>
            <p:nvPr/>
          </p:nvSpPr>
          <p:spPr bwMode="auto">
            <a:xfrm>
              <a:off x="1920" y="3788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30" name="Rectangle 29"/>
            <p:cNvSpPr>
              <a:spLocks noChangeArrowheads="1"/>
            </p:cNvSpPr>
            <p:nvPr/>
          </p:nvSpPr>
          <p:spPr bwMode="auto">
            <a:xfrm>
              <a:off x="2352" y="3788"/>
              <a:ext cx="5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31" name="Rectangle 30"/>
            <p:cNvSpPr>
              <a:spLocks noChangeArrowheads="1"/>
            </p:cNvSpPr>
            <p:nvPr/>
          </p:nvSpPr>
          <p:spPr bwMode="auto">
            <a:xfrm>
              <a:off x="2928" y="3788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32" name="Rectangle 31"/>
            <p:cNvSpPr>
              <a:spLocks noChangeArrowheads="1"/>
            </p:cNvSpPr>
            <p:nvPr/>
          </p:nvSpPr>
          <p:spPr bwMode="auto">
            <a:xfrm>
              <a:off x="3360" y="3788"/>
              <a:ext cx="5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33" name="Rectangle 32"/>
            <p:cNvSpPr>
              <a:spLocks noChangeArrowheads="1"/>
            </p:cNvSpPr>
            <p:nvPr/>
          </p:nvSpPr>
          <p:spPr bwMode="auto">
            <a:xfrm>
              <a:off x="3936" y="3788"/>
              <a:ext cx="96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34" name="Rectangle 33"/>
            <p:cNvSpPr>
              <a:spLocks noChangeArrowheads="1"/>
            </p:cNvSpPr>
            <p:nvPr/>
          </p:nvSpPr>
          <p:spPr bwMode="auto">
            <a:xfrm>
              <a:off x="4896" y="3788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35" name="Rectangle 34"/>
            <p:cNvSpPr>
              <a:spLocks noChangeArrowheads="1"/>
            </p:cNvSpPr>
            <p:nvPr/>
          </p:nvSpPr>
          <p:spPr bwMode="auto">
            <a:xfrm>
              <a:off x="5328" y="3788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36" name="Rectangle 35"/>
            <p:cNvSpPr>
              <a:spLocks noChangeArrowheads="1"/>
            </p:cNvSpPr>
            <p:nvPr/>
          </p:nvSpPr>
          <p:spPr bwMode="auto">
            <a:xfrm>
              <a:off x="288" y="4075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37" name="Rectangle 36"/>
            <p:cNvSpPr>
              <a:spLocks noChangeArrowheads="1"/>
            </p:cNvSpPr>
            <p:nvPr/>
          </p:nvSpPr>
          <p:spPr bwMode="auto">
            <a:xfrm>
              <a:off x="720" y="4075"/>
              <a:ext cx="62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38" name="Rectangle 37"/>
            <p:cNvSpPr>
              <a:spLocks noChangeArrowheads="1"/>
            </p:cNvSpPr>
            <p:nvPr/>
          </p:nvSpPr>
          <p:spPr bwMode="auto">
            <a:xfrm>
              <a:off x="1344" y="4075"/>
              <a:ext cx="5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39" name="Rectangle 38"/>
            <p:cNvSpPr>
              <a:spLocks noChangeArrowheads="1"/>
            </p:cNvSpPr>
            <p:nvPr/>
          </p:nvSpPr>
          <p:spPr bwMode="auto">
            <a:xfrm>
              <a:off x="1920" y="4075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40" name="Rectangle 39"/>
            <p:cNvSpPr>
              <a:spLocks noChangeArrowheads="1"/>
            </p:cNvSpPr>
            <p:nvPr/>
          </p:nvSpPr>
          <p:spPr bwMode="auto">
            <a:xfrm>
              <a:off x="2352" y="4075"/>
              <a:ext cx="5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41" name="Rectangle 40"/>
            <p:cNvSpPr>
              <a:spLocks noChangeArrowheads="1"/>
            </p:cNvSpPr>
            <p:nvPr/>
          </p:nvSpPr>
          <p:spPr bwMode="auto">
            <a:xfrm>
              <a:off x="2928" y="4075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42" name="Rectangle 41"/>
            <p:cNvSpPr>
              <a:spLocks noChangeArrowheads="1"/>
            </p:cNvSpPr>
            <p:nvPr/>
          </p:nvSpPr>
          <p:spPr bwMode="auto">
            <a:xfrm>
              <a:off x="3360" y="4075"/>
              <a:ext cx="5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43" name="Rectangle 42"/>
            <p:cNvSpPr>
              <a:spLocks noChangeArrowheads="1"/>
            </p:cNvSpPr>
            <p:nvPr/>
          </p:nvSpPr>
          <p:spPr bwMode="auto">
            <a:xfrm>
              <a:off x="3936" y="4075"/>
              <a:ext cx="96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44" name="Rectangle 43"/>
            <p:cNvSpPr>
              <a:spLocks noChangeArrowheads="1"/>
            </p:cNvSpPr>
            <p:nvPr/>
          </p:nvSpPr>
          <p:spPr bwMode="auto">
            <a:xfrm>
              <a:off x="4896" y="4075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45" name="Rectangle 44"/>
            <p:cNvSpPr>
              <a:spLocks noChangeArrowheads="1"/>
            </p:cNvSpPr>
            <p:nvPr/>
          </p:nvSpPr>
          <p:spPr bwMode="auto">
            <a:xfrm>
              <a:off x="5328" y="4075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46" name="Rectangle 45"/>
            <p:cNvSpPr>
              <a:spLocks noChangeArrowheads="1"/>
            </p:cNvSpPr>
            <p:nvPr/>
          </p:nvSpPr>
          <p:spPr bwMode="auto">
            <a:xfrm>
              <a:off x="288" y="4362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47" name="Rectangle 46"/>
            <p:cNvSpPr>
              <a:spLocks noChangeArrowheads="1"/>
            </p:cNvSpPr>
            <p:nvPr/>
          </p:nvSpPr>
          <p:spPr bwMode="auto">
            <a:xfrm>
              <a:off x="720" y="4362"/>
              <a:ext cx="62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48" name="Rectangle 47"/>
            <p:cNvSpPr>
              <a:spLocks noChangeArrowheads="1"/>
            </p:cNvSpPr>
            <p:nvPr/>
          </p:nvSpPr>
          <p:spPr bwMode="auto">
            <a:xfrm>
              <a:off x="1344" y="4362"/>
              <a:ext cx="5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49" name="Rectangle 48"/>
            <p:cNvSpPr>
              <a:spLocks noChangeArrowheads="1"/>
            </p:cNvSpPr>
            <p:nvPr/>
          </p:nvSpPr>
          <p:spPr bwMode="auto">
            <a:xfrm>
              <a:off x="1920" y="4362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50" name="Rectangle 49"/>
            <p:cNvSpPr>
              <a:spLocks noChangeArrowheads="1"/>
            </p:cNvSpPr>
            <p:nvPr/>
          </p:nvSpPr>
          <p:spPr bwMode="auto">
            <a:xfrm>
              <a:off x="2352" y="4362"/>
              <a:ext cx="5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51" name="Rectangle 50"/>
            <p:cNvSpPr>
              <a:spLocks noChangeArrowheads="1"/>
            </p:cNvSpPr>
            <p:nvPr/>
          </p:nvSpPr>
          <p:spPr bwMode="auto">
            <a:xfrm>
              <a:off x="2928" y="4362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52" name="Rectangle 51"/>
            <p:cNvSpPr>
              <a:spLocks noChangeArrowheads="1"/>
            </p:cNvSpPr>
            <p:nvPr/>
          </p:nvSpPr>
          <p:spPr bwMode="auto">
            <a:xfrm>
              <a:off x="3360" y="4362"/>
              <a:ext cx="5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53" name="Rectangle 52"/>
            <p:cNvSpPr>
              <a:spLocks noChangeArrowheads="1"/>
            </p:cNvSpPr>
            <p:nvPr/>
          </p:nvSpPr>
          <p:spPr bwMode="auto">
            <a:xfrm>
              <a:off x="3936" y="4362"/>
              <a:ext cx="96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54" name="Rectangle 53"/>
            <p:cNvSpPr>
              <a:spLocks noChangeArrowheads="1"/>
            </p:cNvSpPr>
            <p:nvPr/>
          </p:nvSpPr>
          <p:spPr bwMode="auto">
            <a:xfrm>
              <a:off x="4896" y="4362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55" name="Rectangle 54"/>
            <p:cNvSpPr>
              <a:spLocks noChangeArrowheads="1"/>
            </p:cNvSpPr>
            <p:nvPr/>
          </p:nvSpPr>
          <p:spPr bwMode="auto">
            <a:xfrm>
              <a:off x="5328" y="4362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charset="0"/>
                <a:buNone/>
              </a:pPr>
              <a:endParaRPr lang="en-US" sz="2400" b="1">
                <a:latin typeface="Calibri" pitchFamily="34" charset="0"/>
              </a:endParaRPr>
            </a:p>
          </p:txBody>
        </p:sp>
        <p:sp>
          <p:nvSpPr>
            <p:cNvPr id="29756" name="Line 55"/>
            <p:cNvSpPr>
              <a:spLocks noChangeShapeType="1"/>
            </p:cNvSpPr>
            <p:nvPr/>
          </p:nvSpPr>
          <p:spPr bwMode="auto">
            <a:xfrm>
              <a:off x="720" y="1366"/>
              <a:ext cx="0" cy="3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56"/>
            <p:cNvSpPr>
              <a:spLocks noChangeShapeType="1"/>
            </p:cNvSpPr>
            <p:nvPr/>
          </p:nvSpPr>
          <p:spPr bwMode="auto">
            <a:xfrm>
              <a:off x="1344" y="1366"/>
              <a:ext cx="0" cy="3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57"/>
            <p:cNvSpPr>
              <a:spLocks noChangeShapeType="1"/>
            </p:cNvSpPr>
            <p:nvPr/>
          </p:nvSpPr>
          <p:spPr bwMode="auto">
            <a:xfrm>
              <a:off x="1920" y="1366"/>
              <a:ext cx="0" cy="3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Line 58"/>
            <p:cNvSpPr>
              <a:spLocks noChangeShapeType="1"/>
            </p:cNvSpPr>
            <p:nvPr/>
          </p:nvSpPr>
          <p:spPr bwMode="auto">
            <a:xfrm>
              <a:off x="2352" y="1366"/>
              <a:ext cx="0" cy="3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Line 59"/>
            <p:cNvSpPr>
              <a:spLocks noChangeShapeType="1"/>
            </p:cNvSpPr>
            <p:nvPr/>
          </p:nvSpPr>
          <p:spPr bwMode="auto">
            <a:xfrm>
              <a:off x="2928" y="1366"/>
              <a:ext cx="0" cy="3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Line 60"/>
            <p:cNvSpPr>
              <a:spLocks noChangeShapeType="1"/>
            </p:cNvSpPr>
            <p:nvPr/>
          </p:nvSpPr>
          <p:spPr bwMode="auto">
            <a:xfrm>
              <a:off x="3360" y="1366"/>
              <a:ext cx="0" cy="3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Line 61"/>
            <p:cNvSpPr>
              <a:spLocks noChangeShapeType="1"/>
            </p:cNvSpPr>
            <p:nvPr/>
          </p:nvSpPr>
          <p:spPr bwMode="auto">
            <a:xfrm>
              <a:off x="3936" y="1366"/>
              <a:ext cx="0" cy="3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Line 62"/>
            <p:cNvSpPr>
              <a:spLocks noChangeShapeType="1"/>
            </p:cNvSpPr>
            <p:nvPr/>
          </p:nvSpPr>
          <p:spPr bwMode="auto">
            <a:xfrm>
              <a:off x="4896" y="1366"/>
              <a:ext cx="0" cy="3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Line 63"/>
            <p:cNvSpPr>
              <a:spLocks noChangeShapeType="1"/>
            </p:cNvSpPr>
            <p:nvPr/>
          </p:nvSpPr>
          <p:spPr bwMode="auto">
            <a:xfrm>
              <a:off x="5328" y="1366"/>
              <a:ext cx="0" cy="3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Line 64"/>
            <p:cNvSpPr>
              <a:spLocks noChangeShapeType="1"/>
            </p:cNvSpPr>
            <p:nvPr/>
          </p:nvSpPr>
          <p:spPr bwMode="auto">
            <a:xfrm>
              <a:off x="720" y="1366"/>
              <a:ext cx="460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6" name="Line 65"/>
            <p:cNvSpPr>
              <a:spLocks noChangeShapeType="1"/>
            </p:cNvSpPr>
            <p:nvPr/>
          </p:nvSpPr>
          <p:spPr bwMode="auto">
            <a:xfrm>
              <a:off x="720" y="1674"/>
              <a:ext cx="460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702" name="AutoShape 175"/>
          <p:cNvCxnSpPr>
            <a:cxnSpLocks noChangeShapeType="1"/>
          </p:cNvCxnSpPr>
          <p:nvPr/>
        </p:nvCxnSpPr>
        <p:spPr bwMode="auto">
          <a:xfrm>
            <a:off x="5181600" y="2895600"/>
            <a:ext cx="3124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703" name="AutoShape 177"/>
          <p:cNvCxnSpPr>
            <a:cxnSpLocks noChangeShapeType="1"/>
          </p:cNvCxnSpPr>
          <p:nvPr/>
        </p:nvCxnSpPr>
        <p:spPr bwMode="auto">
          <a:xfrm>
            <a:off x="2819400" y="2895600"/>
            <a:ext cx="228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704" name="AutoShape 178"/>
          <p:cNvCxnSpPr>
            <a:cxnSpLocks noChangeShapeType="1"/>
          </p:cNvCxnSpPr>
          <p:nvPr/>
        </p:nvCxnSpPr>
        <p:spPr bwMode="auto">
          <a:xfrm>
            <a:off x="914400" y="28956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705" name="AutoShape 205"/>
          <p:cNvCxnSpPr>
            <a:cxnSpLocks noChangeShapeType="1"/>
          </p:cNvCxnSpPr>
          <p:nvPr/>
        </p:nvCxnSpPr>
        <p:spPr bwMode="auto">
          <a:xfrm>
            <a:off x="838200" y="4495800"/>
            <a:ext cx="419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9706" name="Slide Number Placeholder 9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2EBF75E-BB6A-45C4-951F-4E6FB5E64023}" type="slidenum">
              <a:rPr lang="en-US" sz="1400">
                <a:latin typeface="Calibri" pitchFamily="34" charset="0"/>
              </a:rPr>
              <a:pPr algn="r"/>
              <a:t>33</a:t>
            </a:fld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09600" y="38100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Handshake status check i/p port</a:t>
            </a:r>
            <a:endParaRPr lang="en-US" sz="240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1676400"/>
            <a:ext cx="870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45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600">
              <a:latin typeface="Calibri" pitchFamily="34" charset="0"/>
            </a:endParaRPr>
          </a:p>
        </p:txBody>
      </p:sp>
      <p:graphicFrame>
        <p:nvGraphicFramePr>
          <p:cNvPr id="46085" name="Group 5"/>
          <p:cNvGraphicFramePr>
            <a:graphicFrameLocks noGrp="1"/>
          </p:cNvGraphicFramePr>
          <p:nvPr/>
        </p:nvGraphicFramePr>
        <p:xfrm>
          <a:off x="533400" y="1143000"/>
          <a:ext cx="8048625" cy="4267200"/>
        </p:xfrm>
        <a:graphic>
          <a:graphicData uri="http://schemas.openxmlformats.org/drawingml/2006/table">
            <a:tbl>
              <a:tblPr/>
              <a:tblGrid>
                <a:gridCol w="8048625"/>
              </a:tblGrid>
              <a:tr h="266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Suppose Port B is in mode 1 status check i/p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Processor reads bit 1 (IBF) of Port C repeatedly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till it is set and then the processor reads Port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AGAIN:  IN AL, 7EH; Read Port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          ROR AL,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          ROR AL, 1;  Check bit 1 of Port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          JNC AGAIN; If it is 0, repeat checking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             IN AL, 7DH ; Read from Port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1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468D6A8-2D4C-4709-8327-03C8422CB3A4}" type="slidenum">
              <a:rPr lang="en-US" sz="1400">
                <a:latin typeface="Calibri" pitchFamily="34" charset="0"/>
              </a:rPr>
              <a:pPr algn="r"/>
              <a:t>34</a:t>
            </a:fld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pins: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Data bus(D</a:t>
            </a:r>
            <a:r>
              <a:rPr lang="en-US" baseline="-25000" dirty="0"/>
              <a:t>0</a:t>
            </a:r>
            <a:r>
              <a:rPr lang="en-US" dirty="0"/>
              <a:t>-D</a:t>
            </a:r>
            <a:r>
              <a:rPr lang="en-US" baseline="-25000" dirty="0"/>
              <a:t>7</a:t>
            </a:r>
            <a:r>
              <a:rPr lang="en-US" dirty="0">
                <a:latin typeface="Book Antiqua" pitchFamily="18" charset="0"/>
              </a:rPr>
              <a:t>)</a:t>
            </a:r>
            <a:r>
              <a:rPr lang="en-US" dirty="0"/>
              <a:t>:These are 8-bit bi-directional buses, connected to 8085 data bus for transferring data.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CS: This is Active Low signal. When it is low, then data is transfer from 8085.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Read: This is Active Low signal, when it is Low read operation will be start.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Write: This is Active Low signal, when it is Low Write operation will be start.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(A</a:t>
            </a:r>
            <a:r>
              <a:rPr lang="en-US" baseline="-25000" dirty="0" smtClean="0"/>
              <a:t>0</a:t>
            </a:r>
            <a:r>
              <a:rPr lang="en-US" dirty="0" smtClean="0"/>
              <a:t>-A</a:t>
            </a:r>
            <a:r>
              <a:rPr lang="en-US" baseline="-25000" dirty="0" smtClean="0"/>
              <a:t>1</a:t>
            </a:r>
            <a:r>
              <a:rPr lang="en-US" dirty="0" smtClean="0"/>
              <a:t>):This is used to select the ports. like this</a:t>
            </a:r>
          </a:p>
          <a:p>
            <a:endParaRPr lang="en-US" dirty="0"/>
          </a:p>
        </p:txBody>
      </p:sp>
      <p:graphicFrame>
        <p:nvGraphicFramePr>
          <p:cNvPr id="4" name="Group 98"/>
          <p:cNvGraphicFramePr>
            <a:graphicFrameLocks/>
          </p:cNvGraphicFramePr>
          <p:nvPr/>
        </p:nvGraphicFramePr>
        <p:xfrm>
          <a:off x="2362200" y="2743200"/>
          <a:ext cx="4038600" cy="3144838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A1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A0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Select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PA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PB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Control reg.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80000"/>
              </a:lnSpc>
              <a:defRPr/>
            </a:pPr>
            <a:r>
              <a:rPr lang="en-US" dirty="0"/>
              <a:t>RESET: This is used to reset the device. That means clear control registers.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endParaRPr lang="en-US" dirty="0"/>
          </a:p>
          <a:p>
            <a:pPr marL="533400" indent="-533400">
              <a:lnSpc>
                <a:spcPct val="80000"/>
              </a:lnSpc>
              <a:defRPr/>
            </a:pPr>
            <a:r>
              <a:rPr lang="en-US" dirty="0"/>
              <a:t>PA</a:t>
            </a:r>
            <a:r>
              <a:rPr lang="en-US" baseline="-25000" dirty="0"/>
              <a:t>0</a:t>
            </a:r>
            <a:r>
              <a:rPr lang="en-US" dirty="0"/>
              <a:t>-PA</a:t>
            </a:r>
            <a:r>
              <a:rPr lang="en-US" baseline="-25000" dirty="0"/>
              <a:t>7</a:t>
            </a:r>
            <a:r>
              <a:rPr lang="en-US" dirty="0"/>
              <a:t>:It is the 8-bit bi-directional I/O pins used to send the data to peripheral </a:t>
            </a:r>
            <a:r>
              <a:rPr lang="en-US" dirty="0" smtClean="0"/>
              <a:t>or to </a:t>
            </a:r>
            <a:r>
              <a:rPr lang="en-US" dirty="0"/>
              <a:t>receive the data from peripheral. 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endParaRPr lang="en-US" dirty="0"/>
          </a:p>
          <a:p>
            <a:pPr marL="533400" indent="-533400">
              <a:lnSpc>
                <a:spcPct val="80000"/>
              </a:lnSpc>
              <a:defRPr/>
            </a:pPr>
            <a:r>
              <a:rPr lang="en-US" dirty="0"/>
              <a:t>PB</a:t>
            </a:r>
            <a:r>
              <a:rPr lang="en-US" baseline="-25000" dirty="0"/>
              <a:t>0</a:t>
            </a:r>
            <a:r>
              <a:rPr lang="en-US" dirty="0"/>
              <a:t>-PB</a:t>
            </a:r>
            <a:r>
              <a:rPr lang="en-US" baseline="-25000" dirty="0"/>
              <a:t>7</a:t>
            </a:r>
            <a:r>
              <a:rPr lang="en-US" dirty="0"/>
              <a:t>:Similar to PA</a:t>
            </a:r>
          </a:p>
          <a:p>
            <a:pPr marL="533400" indent="-533400">
              <a:lnSpc>
                <a:spcPct val="80000"/>
              </a:lnSpc>
              <a:defRPr/>
            </a:pPr>
            <a:endParaRPr lang="en-US" dirty="0"/>
          </a:p>
          <a:p>
            <a:pPr marL="533400" indent="-533400">
              <a:lnSpc>
                <a:spcPct val="80000"/>
              </a:lnSpc>
              <a:defRPr/>
            </a:pPr>
            <a:r>
              <a:rPr lang="en-US" dirty="0"/>
              <a:t>PC</a:t>
            </a:r>
            <a:r>
              <a:rPr lang="en-US" baseline="-25000" dirty="0"/>
              <a:t>0</a:t>
            </a:r>
            <a:r>
              <a:rPr lang="en-US" dirty="0"/>
              <a:t>-PC</a:t>
            </a:r>
            <a:r>
              <a:rPr lang="en-US" baseline="-25000" dirty="0"/>
              <a:t>7</a:t>
            </a:r>
            <a:r>
              <a:rPr lang="en-US" dirty="0"/>
              <a:t>:This is also 8-bit bidirectional I/O pins. These lines are divided into two groups.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/>
              <a:t>PC</a:t>
            </a:r>
            <a:r>
              <a:rPr lang="en-US" baseline="-25000" dirty="0"/>
              <a:t>0</a:t>
            </a:r>
            <a:r>
              <a:rPr lang="en-US" dirty="0"/>
              <a:t> to PC</a:t>
            </a:r>
            <a:r>
              <a:rPr lang="en-US" baseline="-25000" dirty="0"/>
              <a:t>3</a:t>
            </a:r>
            <a:r>
              <a:rPr lang="en-US" dirty="0"/>
              <a:t>(Lower Groups)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/>
              <a:t>PC</a:t>
            </a:r>
            <a:r>
              <a:rPr lang="en-US" baseline="-25000" dirty="0"/>
              <a:t>4</a:t>
            </a:r>
            <a:r>
              <a:rPr lang="en-US" dirty="0"/>
              <a:t> to PC</a:t>
            </a:r>
            <a:r>
              <a:rPr lang="en-US" baseline="-25000" dirty="0"/>
              <a:t>7</a:t>
            </a:r>
            <a:r>
              <a:rPr lang="en-US" dirty="0"/>
              <a:t> (Higher groups)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dirty="0"/>
              <a:t>   These two groups working in separately using 4 data’s.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5344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Bus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It </a:t>
            </a:r>
            <a:r>
              <a:rPr lang="en-US" dirty="0"/>
              <a:t>is a 8-bit bidirectional Data bus.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Used to interface between 8255 data bus with system bus.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The internal data bus and Outer pins D</a:t>
            </a:r>
            <a:r>
              <a:rPr lang="en-US" baseline="-25000" dirty="0"/>
              <a:t>0</a:t>
            </a:r>
            <a:r>
              <a:rPr lang="en-US" dirty="0"/>
              <a:t>-D</a:t>
            </a:r>
            <a:r>
              <a:rPr lang="en-US" baseline="-25000" dirty="0"/>
              <a:t>7</a:t>
            </a:r>
            <a:r>
              <a:rPr lang="en-US" dirty="0"/>
              <a:t> pins are connected in internally.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The direction of data buffer is decided by Read/Control Logic.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Read/Write Control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/>
              <a:t>This </a:t>
            </a:r>
            <a:r>
              <a:rPr lang="en-US" b="1" dirty="0"/>
              <a:t>is getting the input signals from control bus and Address bus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Control signal are RD and WR.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Address signals are A0,A1,and CS.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8255 operation is enabled or disabled by CS.</a:t>
            </a:r>
          </a:p>
          <a:p>
            <a:pPr>
              <a:defRPr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2042</Words>
  <Application>Microsoft Office PowerPoint</Application>
  <PresentationFormat>On-screen Show (4:3)</PresentationFormat>
  <Paragraphs>431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8255 PPI</vt:lpstr>
      <vt:lpstr>Features</vt:lpstr>
      <vt:lpstr>Pin Diagram</vt:lpstr>
      <vt:lpstr>Function of pins:</vt:lpstr>
      <vt:lpstr>Slide 5</vt:lpstr>
      <vt:lpstr>Slide 6</vt:lpstr>
      <vt:lpstr>Block Diagram</vt:lpstr>
      <vt:lpstr>Data Bus buffer</vt:lpstr>
      <vt:lpstr>Read/Write Control Logic</vt:lpstr>
      <vt:lpstr>Group A and Group B control</vt:lpstr>
      <vt:lpstr>Slide 11</vt:lpstr>
      <vt:lpstr>Operation modes: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Public</cp:lastModifiedBy>
  <cp:revision>28</cp:revision>
  <dcterms:created xsi:type="dcterms:W3CDTF">2012-08-12T14:10:43Z</dcterms:created>
  <dcterms:modified xsi:type="dcterms:W3CDTF">2014-02-04T04:58:02Z</dcterms:modified>
</cp:coreProperties>
</file>