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33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2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3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4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5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6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7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8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9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0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DEFAB-4213-4894-88D9-1035AA270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F59ED-5BD5-4B43-833B-035200EB4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FA58A-9E02-4C17-A99B-7F60D853D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C29E14-BB0E-44C9-96FF-7ADCC79AD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C9157-2527-44F4-988F-91566131B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3646E-4512-408D-9D45-A9DD868B1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80C3D-390B-4F3D-BD0E-FA5BD8A74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192CC-EC5A-4C53-A6BC-7C5EC62F1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C33DD-8894-4B8F-8E58-21761ECF5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9FFCA-DAA4-4C7B-814C-064E0FB3B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443D4-9C41-4ECE-ADAF-42F882FF1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3D2ED-8226-4DFA-A4D5-7A3815FB6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4B9924CA-D3CC-4F02-A08A-8E88B1280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ransition>
    <p:zoom/>
    <p:sndAc>
      <p:stSnd>
        <p:snd r:embed="rId14" name="chimes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dirty="0" smtClean="0">
                <a:latin typeface="Bookman Old Style" pitchFamily="18" charset="0"/>
              </a:rPr>
              <a:t>PROGRAMMABLE PERIPHERAL INTERFACE      -8255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51075"/>
            <a:ext cx="8229600" cy="3768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smtClean="0"/>
              <a:t>Features: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It is a programmable device.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It has 24 I/O programmable pins like PA,PB,PC (3-8 pins).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Char char=""/>
              <a:defRPr/>
            </a:pPr>
            <a:r>
              <a:rPr lang="en-US" sz="2800" smtClean="0"/>
              <a:t>T T L compatible.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"/>
              <a:defRPr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Char char=""/>
              <a:defRPr/>
            </a:pPr>
            <a:r>
              <a:rPr lang="en-US" sz="2800" smtClean="0"/>
              <a:t>Improved dc driving capability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smtClean="0"/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smtClean="0"/>
              <a:t>PORT B:</a:t>
            </a:r>
          </a:p>
          <a:p>
            <a:r>
              <a:rPr lang="en-US" smtClean="0"/>
              <a:t>This is a 8-bit buffer I/O latch.</a:t>
            </a:r>
          </a:p>
          <a:p>
            <a:r>
              <a:rPr lang="en-US" smtClean="0"/>
              <a:t>It can be programmed by mode 0 and   mode 1.</a:t>
            </a:r>
          </a:p>
          <a:p>
            <a:r>
              <a:rPr lang="en-US" sz="4000" smtClean="0"/>
              <a:t>PORT C</a:t>
            </a:r>
            <a:r>
              <a:rPr lang="en-US" smtClean="0"/>
              <a:t>:</a:t>
            </a:r>
          </a:p>
          <a:p>
            <a:r>
              <a:rPr lang="en-US" smtClean="0"/>
              <a:t>This is a 8-bit  Unlatched buffer Input and an Output latch.</a:t>
            </a:r>
          </a:p>
          <a:p>
            <a:r>
              <a:rPr lang="en-US" smtClean="0"/>
              <a:t>It is splitted into two parts.</a:t>
            </a:r>
          </a:p>
          <a:p>
            <a:r>
              <a:rPr lang="en-US" smtClean="0"/>
              <a:t>It can be programmed by bit set/reset operation.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2100"/>
            <a:ext cx="8839200" cy="8509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Operation modes: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715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 dirty="0" smtClean="0"/>
              <a:t>BIT SET/RESET MODE:</a:t>
            </a:r>
            <a:endParaRPr lang="en-US" dirty="0" smtClean="0"/>
          </a:p>
          <a:p>
            <a:pPr>
              <a:defRPr/>
            </a:pPr>
            <a:r>
              <a:rPr lang="en-US" sz="2800" dirty="0" smtClean="0"/>
              <a:t>The PORT C can be Set or Reset by sending OUT instruction to the CONTROL registers.</a:t>
            </a:r>
          </a:p>
          <a:p>
            <a:pPr>
              <a:buFontTx/>
              <a:buNone/>
              <a:defRPr/>
            </a:pPr>
            <a:r>
              <a:rPr lang="en-US" dirty="0" smtClean="0"/>
              <a:t>I/O MODES:</a:t>
            </a:r>
          </a:p>
          <a:p>
            <a:pPr>
              <a:defRPr/>
            </a:pPr>
            <a:r>
              <a:rPr lang="en-US" dirty="0" smtClean="0"/>
              <a:t>MODE 0(Simple input / Output):</a:t>
            </a:r>
          </a:p>
          <a:p>
            <a:pPr>
              <a:defRPr/>
            </a:pPr>
            <a:r>
              <a:rPr lang="en-US" sz="2800" dirty="0" smtClean="0"/>
              <a:t>In this mode , port A, port B and port C is used as individually (Simply).</a:t>
            </a:r>
          </a:p>
          <a:p>
            <a:pPr>
              <a:defRPr/>
            </a:pPr>
            <a:r>
              <a:rPr lang="en-US" dirty="0" smtClean="0"/>
              <a:t>Features:</a:t>
            </a:r>
          </a:p>
          <a:p>
            <a:pPr>
              <a:defRPr/>
            </a:pPr>
            <a:r>
              <a:rPr lang="en-US" sz="2800" dirty="0" smtClean="0"/>
              <a:t>Outputs are latched , Inputs are buffered not latched.</a:t>
            </a:r>
          </a:p>
          <a:p>
            <a:pPr>
              <a:defRPr/>
            </a:pPr>
            <a:r>
              <a:rPr lang="en-US" sz="2800" dirty="0" smtClean="0"/>
              <a:t>Ports do not have Handshake or interrupt capability.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MODE 1 :(Input/output with Hand shake)</a:t>
            </a:r>
          </a:p>
          <a:p>
            <a:pPr>
              <a:defRPr/>
            </a:pPr>
            <a:r>
              <a:rPr lang="en-US" dirty="0" smtClean="0"/>
              <a:t>In this mode, input or output is transferred by hand shaking Signals.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Handshaking signals is used to transfer data between whose data transfer is not same.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676400" y="2514600"/>
            <a:ext cx="1295400" cy="1676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Computer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181600" y="2514600"/>
            <a:ext cx="1219200" cy="1752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Printer</a:t>
            </a:r>
          </a:p>
        </p:txBody>
      </p:sp>
      <p:cxnSp>
        <p:nvCxnSpPr>
          <p:cNvPr id="14341" name="Straight Arrow Connector 6"/>
          <p:cNvCxnSpPr>
            <a:cxnSpLocks noChangeShapeType="1"/>
          </p:cNvCxnSpPr>
          <p:nvPr/>
        </p:nvCxnSpPr>
        <p:spPr bwMode="auto">
          <a:xfrm>
            <a:off x="2971800" y="2971800"/>
            <a:ext cx="2209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2" name="Straight Arrow Connector 10"/>
          <p:cNvCxnSpPr>
            <a:cxnSpLocks noChangeShapeType="1"/>
          </p:cNvCxnSpPr>
          <p:nvPr/>
        </p:nvCxnSpPr>
        <p:spPr bwMode="auto">
          <a:xfrm rot="10800000">
            <a:off x="2971800" y="3200400"/>
            <a:ext cx="22098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3" name="Straight Arrow Connector 12"/>
          <p:cNvCxnSpPr>
            <a:cxnSpLocks noChangeShapeType="1"/>
          </p:cNvCxnSpPr>
          <p:nvPr/>
        </p:nvCxnSpPr>
        <p:spPr bwMode="auto">
          <a:xfrm rot="10800000">
            <a:off x="2971800" y="3733800"/>
            <a:ext cx="2209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44" name="Right Arrow 16"/>
          <p:cNvSpPr>
            <a:spLocks noChangeArrowheads="1"/>
          </p:cNvSpPr>
          <p:nvPr/>
        </p:nvSpPr>
        <p:spPr bwMode="auto">
          <a:xfrm>
            <a:off x="2895600" y="2590800"/>
            <a:ext cx="2209800" cy="152400"/>
          </a:xfrm>
          <a:prstGeom prst="rightArrow">
            <a:avLst>
              <a:gd name="adj1" fmla="val 50000"/>
              <a:gd name="adj2" fmla="val 500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  DATA BUS</a:t>
            </a:r>
          </a:p>
          <a:p>
            <a:r>
              <a:rPr lang="en-US"/>
              <a:t>      STB</a:t>
            </a:r>
          </a:p>
          <a:p>
            <a:r>
              <a:rPr lang="en-US"/>
              <a:t>      ACK</a:t>
            </a:r>
          </a:p>
          <a:p>
            <a:endParaRPr lang="en-US"/>
          </a:p>
          <a:p>
            <a:r>
              <a:rPr lang="en-US"/>
              <a:t>      Busy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429000" y="3276600"/>
            <a:ext cx="381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3429000" y="2971800"/>
            <a:ext cx="304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>
              <a:defRPr/>
            </a:pPr>
            <a:r>
              <a:rPr lang="en-US" dirty="0" smtClean="0"/>
              <a:t>The computer send the data to the printer large speed compared to the printer.</a:t>
            </a:r>
          </a:p>
          <a:p>
            <a:pPr>
              <a:defRPr/>
            </a:pPr>
            <a:r>
              <a:rPr lang="en-US" dirty="0" smtClean="0"/>
              <a:t>When computer send the data according to the printer speed at the time only, printer can accept. </a:t>
            </a:r>
          </a:p>
          <a:p>
            <a:pPr>
              <a:defRPr/>
            </a:pPr>
            <a:r>
              <a:rPr lang="en-US" dirty="0" smtClean="0"/>
              <a:t>If printer is not ready to accept the data then after sending the data bus , computer uses another handshaking signal to tell printer that valid data is available on the data bus.</a:t>
            </a:r>
          </a:p>
          <a:p>
            <a:pPr>
              <a:defRPr/>
            </a:pPr>
            <a:r>
              <a:rPr lang="en-US" dirty="0" smtClean="0"/>
              <a:t>Each port uses three lines from port C as handshake signals</a:t>
            </a:r>
            <a:endParaRPr lang="en-US" dirty="0"/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MODE 2:bi-directional I/O data transfer:</a:t>
            </a:r>
          </a:p>
          <a:p>
            <a:pPr>
              <a:defRPr/>
            </a:pPr>
            <a:r>
              <a:rPr lang="en-US" dirty="0" smtClean="0"/>
              <a:t>This mode allows bidirectional data transfer over a single 8-bit data bus using handshake signals.</a:t>
            </a:r>
          </a:p>
          <a:p>
            <a:pPr>
              <a:defRPr/>
            </a:pPr>
            <a:r>
              <a:rPr lang="en-US" dirty="0" smtClean="0"/>
              <a:t>This feature is possible only Group A</a:t>
            </a:r>
          </a:p>
          <a:p>
            <a:pPr>
              <a:defRPr/>
            </a:pPr>
            <a:r>
              <a:rPr lang="en-US" dirty="0" smtClean="0"/>
              <a:t>Port A  is working as 8-biy bidirectional.</a:t>
            </a:r>
          </a:p>
          <a:p>
            <a:pPr>
              <a:defRPr/>
            </a:pPr>
            <a:r>
              <a:rPr lang="en-US" dirty="0" smtClean="0"/>
              <a:t>PC</a:t>
            </a:r>
            <a:r>
              <a:rPr lang="en-US" sz="2000" dirty="0" smtClean="0"/>
              <a:t>3</a:t>
            </a:r>
            <a:r>
              <a:rPr lang="en-US" dirty="0" smtClean="0"/>
              <a:t>-PC</a:t>
            </a:r>
            <a:r>
              <a:rPr lang="en-US" sz="2000" dirty="0" smtClean="0"/>
              <a:t>7</a:t>
            </a:r>
            <a:r>
              <a:rPr lang="en-US" dirty="0" smtClean="0"/>
              <a:t> is used for handshaking purpose.</a:t>
            </a:r>
          </a:p>
          <a:p>
            <a:pPr>
              <a:defRPr/>
            </a:pPr>
            <a:r>
              <a:rPr lang="en-US" dirty="0" smtClean="0"/>
              <a:t>The data is sent by CPU through this port , when the peripheral request it.</a:t>
            </a:r>
          </a:p>
          <a:p>
            <a:pPr>
              <a:defRPr/>
            </a:pPr>
            <a:r>
              <a:rPr lang="en-US" dirty="0" smtClean="0"/>
              <a:t>CONTROL WORD FORMATS:</a:t>
            </a:r>
          </a:p>
          <a:p>
            <a:pPr>
              <a:defRPr/>
            </a:pPr>
            <a:r>
              <a:rPr lang="en-US" dirty="0" smtClean="0"/>
              <a:t>In the INPUT mode , When RESET  is High all 24 pins (3-ports) be a input mode.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r>
              <a:rPr lang="en-US" smtClean="0"/>
              <a:t>i.e all flip flops are cleared and the interrupts are rest.</a:t>
            </a:r>
          </a:p>
          <a:p>
            <a:r>
              <a:rPr lang="en-US" smtClean="0"/>
              <a:t>This condition is maintained even after RESET goes low.</a:t>
            </a:r>
          </a:p>
          <a:p>
            <a:r>
              <a:rPr lang="en-US" smtClean="0"/>
              <a:t>This can be avoid by writing single control word to the control registers , when required.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705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FOR BIT SET/RESET MODE:</a:t>
            </a:r>
          </a:p>
          <a:p>
            <a:pPr>
              <a:defRPr/>
            </a:pPr>
            <a:r>
              <a:rPr lang="en-US" dirty="0" smtClean="0"/>
              <a:t>This is bit set/reset control word format.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        X   X   X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</a:t>
            </a:r>
            <a:r>
              <a:rPr lang="en-US" sz="2800" dirty="0" smtClean="0"/>
              <a:t>Don’t care</a:t>
            </a:r>
          </a:p>
          <a:p>
            <a:pPr>
              <a:buFontTx/>
              <a:buNone/>
              <a:defRPr/>
            </a:pPr>
            <a:endParaRPr lang="en-US" sz="2400" dirty="0" smtClean="0"/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Bit select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 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B</a:t>
            </a:r>
            <a:r>
              <a:rPr lang="en-US" sz="1600" dirty="0" smtClean="0"/>
              <a:t>0</a:t>
            </a:r>
            <a:r>
              <a:rPr lang="en-US" sz="2400" dirty="0" smtClean="0"/>
              <a:t>                                                                                 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B</a:t>
            </a:r>
            <a:r>
              <a:rPr lang="en-US" sz="1600" dirty="0" smtClean="0"/>
              <a:t>1</a:t>
            </a:r>
            <a:r>
              <a:rPr lang="en-US" sz="2400" dirty="0" smtClean="0"/>
              <a:t>                                                                                   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B</a:t>
            </a:r>
            <a:r>
              <a:rPr lang="en-US" sz="1600" dirty="0" smtClean="0"/>
              <a:t>2</a:t>
            </a:r>
            <a:r>
              <a:rPr lang="en-US" sz="2400" dirty="0" smtClean="0"/>
              <a:t>                                                                                   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3600" y="4038600"/>
          <a:ext cx="2514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02" name="Rectangle 5"/>
          <p:cNvSpPr>
            <a:spLocks noChangeArrowheads="1"/>
          </p:cNvSpPr>
          <p:nvPr/>
        </p:nvSpPr>
        <p:spPr bwMode="auto">
          <a:xfrm>
            <a:off x="6477000" y="2057400"/>
            <a:ext cx="1752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BIT SET/RESET</a:t>
            </a:r>
          </a:p>
          <a:p>
            <a:r>
              <a:rPr lang="en-US"/>
              <a:t>1=SET</a:t>
            </a:r>
          </a:p>
          <a:p>
            <a:r>
              <a:rPr lang="en-US"/>
              <a:t>0=RESET</a:t>
            </a:r>
          </a:p>
        </p:txBody>
      </p:sp>
      <p:cxnSp>
        <p:nvCxnSpPr>
          <p:cNvPr id="18503" name="Elbow Connector 7"/>
          <p:cNvCxnSpPr>
            <a:cxnSpLocks noChangeShapeType="1"/>
            <a:endCxn id="18502" idx="1"/>
          </p:cNvCxnSpPr>
          <p:nvPr/>
        </p:nvCxnSpPr>
        <p:spPr bwMode="auto">
          <a:xfrm>
            <a:off x="5181600" y="1752600"/>
            <a:ext cx="1295400" cy="800100"/>
          </a:xfrm>
          <a:prstGeom prst="bentConnector3">
            <a:avLst>
              <a:gd name="adj1" fmla="val -56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4" name="Elbow Connector 45"/>
          <p:cNvCxnSpPr>
            <a:cxnSpLocks noChangeShapeType="1"/>
          </p:cNvCxnSpPr>
          <p:nvPr/>
        </p:nvCxnSpPr>
        <p:spPr bwMode="auto">
          <a:xfrm rot="16200000" flipH="1">
            <a:off x="3886200" y="2286000"/>
            <a:ext cx="2743200" cy="1676400"/>
          </a:xfrm>
          <a:prstGeom prst="bentConnector3">
            <a:avLst>
              <a:gd name="adj1" fmla="val 10074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5" name="Elbow Connector 51"/>
          <p:cNvCxnSpPr>
            <a:cxnSpLocks noChangeShapeType="1"/>
          </p:cNvCxnSpPr>
          <p:nvPr/>
        </p:nvCxnSpPr>
        <p:spPr bwMode="auto">
          <a:xfrm rot="16200000" flipH="1">
            <a:off x="3390900" y="2171700"/>
            <a:ext cx="3124200" cy="2286000"/>
          </a:xfrm>
          <a:prstGeom prst="bentConnector3">
            <a:avLst>
              <a:gd name="adj1" fmla="val 9849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6" name="Elbow Connector 54"/>
          <p:cNvCxnSpPr>
            <a:cxnSpLocks noChangeShapeType="1"/>
          </p:cNvCxnSpPr>
          <p:nvPr/>
        </p:nvCxnSpPr>
        <p:spPr bwMode="auto">
          <a:xfrm rot="16200000" flipH="1">
            <a:off x="2933700" y="2019300"/>
            <a:ext cx="3429000" cy="2895600"/>
          </a:xfrm>
          <a:prstGeom prst="bentConnector3">
            <a:avLst>
              <a:gd name="adj1" fmla="val 100944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7" name="Straight Connector 57"/>
          <p:cNvCxnSpPr>
            <a:cxnSpLocks noChangeShapeType="1"/>
          </p:cNvCxnSpPr>
          <p:nvPr/>
        </p:nvCxnSpPr>
        <p:spPr bwMode="auto">
          <a:xfrm rot="5400000">
            <a:off x="1296988" y="1905000"/>
            <a:ext cx="303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508" name="Straight Connector 59"/>
          <p:cNvCxnSpPr>
            <a:cxnSpLocks noChangeShapeType="1"/>
          </p:cNvCxnSpPr>
          <p:nvPr/>
        </p:nvCxnSpPr>
        <p:spPr bwMode="auto">
          <a:xfrm rot="5400000">
            <a:off x="1906588" y="1905000"/>
            <a:ext cx="303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509" name="Straight Connector 61"/>
          <p:cNvCxnSpPr>
            <a:cxnSpLocks noChangeShapeType="1"/>
          </p:cNvCxnSpPr>
          <p:nvPr/>
        </p:nvCxnSpPr>
        <p:spPr bwMode="auto">
          <a:xfrm rot="5400000">
            <a:off x="2516188" y="1905000"/>
            <a:ext cx="303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510" name="Rectangle 70"/>
          <p:cNvSpPr>
            <a:spLocks noChangeArrowheads="1"/>
          </p:cNvSpPr>
          <p:nvPr/>
        </p:nvSpPr>
        <p:spPr bwMode="auto">
          <a:xfrm>
            <a:off x="6019800" y="5867400"/>
            <a:ext cx="2667000" cy="838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BIT SET/RESET FLAG</a:t>
            </a:r>
          </a:p>
          <a:p>
            <a:r>
              <a:rPr lang="en-US"/>
              <a:t>      =0 Active</a:t>
            </a:r>
          </a:p>
        </p:txBody>
      </p:sp>
      <p:cxnSp>
        <p:nvCxnSpPr>
          <p:cNvPr id="18511" name="Elbow Connector 72"/>
          <p:cNvCxnSpPr>
            <a:cxnSpLocks noChangeShapeType="1"/>
            <a:endCxn id="18510" idx="1"/>
          </p:cNvCxnSpPr>
          <p:nvPr/>
        </p:nvCxnSpPr>
        <p:spPr bwMode="auto">
          <a:xfrm>
            <a:off x="838200" y="1752600"/>
            <a:ext cx="5181600" cy="4533900"/>
          </a:xfrm>
          <a:prstGeom prst="bentConnector3">
            <a:avLst>
              <a:gd name="adj1" fmla="val 48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r>
              <a:rPr lang="en-US" smtClean="0"/>
              <a:t>PC</a:t>
            </a:r>
            <a:r>
              <a:rPr lang="en-US" sz="2000" smtClean="0"/>
              <a:t>0</a:t>
            </a:r>
            <a:r>
              <a:rPr lang="en-US" smtClean="0"/>
              <a:t>-PC</a:t>
            </a:r>
            <a:r>
              <a:rPr lang="en-US" sz="2000" smtClean="0"/>
              <a:t>7</a:t>
            </a:r>
            <a:r>
              <a:rPr lang="en-US" smtClean="0"/>
              <a:t> is set or reset as per the status of D</a:t>
            </a:r>
            <a:r>
              <a:rPr lang="en-US" sz="2000" smtClean="0"/>
              <a:t>0.</a:t>
            </a:r>
          </a:p>
          <a:p>
            <a:r>
              <a:rPr lang="en-US" smtClean="0"/>
              <a:t>A BSR word is written for each bit</a:t>
            </a:r>
          </a:p>
          <a:p>
            <a:r>
              <a:rPr lang="en-US" smtClean="0"/>
              <a:t>Example:</a:t>
            </a:r>
          </a:p>
          <a:p>
            <a:r>
              <a:rPr lang="en-US" smtClean="0"/>
              <a:t>PC</a:t>
            </a:r>
            <a:r>
              <a:rPr lang="en-US" sz="2000" smtClean="0"/>
              <a:t>3</a:t>
            </a:r>
            <a:r>
              <a:rPr lang="en-US" smtClean="0"/>
              <a:t> is Set then control register will be 0XXX0111.</a:t>
            </a:r>
          </a:p>
          <a:p>
            <a:r>
              <a:rPr lang="en-US" smtClean="0"/>
              <a:t>PC</a:t>
            </a:r>
            <a:r>
              <a:rPr lang="en-US" sz="2000" smtClean="0"/>
              <a:t>4</a:t>
            </a:r>
            <a:r>
              <a:rPr lang="en-US" smtClean="0"/>
              <a:t> is Reset then control register will be 0XXX01000.</a:t>
            </a:r>
          </a:p>
          <a:p>
            <a:r>
              <a:rPr lang="en-US" smtClean="0"/>
              <a:t>X is a don’t care.</a:t>
            </a:r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8763000" cy="6324600"/>
          </a:xfrm>
          <a:noFill/>
          <a:ln/>
        </p:spPr>
        <p:txBody>
          <a:bodyPr/>
          <a:lstStyle/>
          <a:p>
            <a:r>
              <a:rPr lang="en-US" sz="2800" smtClean="0"/>
              <a:t>FOR I/O MODE:</a:t>
            </a:r>
          </a:p>
          <a:p>
            <a:pPr>
              <a:buFontTx/>
              <a:buNone/>
            </a:pPr>
            <a:r>
              <a:rPr lang="en-US" sz="2800" smtClean="0"/>
              <a:t>The mode format for I/O as shown in figure</a:t>
            </a:r>
          </a:p>
          <a:p>
            <a:endParaRPr lang="en-US" sz="2800" smtClean="0"/>
          </a:p>
          <a:p>
            <a:pPr>
              <a:buFontTx/>
              <a:buNone/>
            </a:pPr>
            <a:endParaRPr lang="en-US" sz="2800" smtClean="0">
              <a:effectLst/>
            </a:endParaRPr>
          </a:p>
        </p:txBody>
      </p:sp>
      <p:graphicFrame>
        <p:nvGraphicFramePr>
          <p:cNvPr id="31824" name="Group 80"/>
          <p:cNvGraphicFramePr>
            <a:graphicFrameLocks noGrp="1"/>
          </p:cNvGraphicFramePr>
          <p:nvPr>
            <p:ph sz="quarter" idx="2"/>
          </p:nvPr>
        </p:nvGraphicFramePr>
        <p:xfrm>
          <a:off x="914400" y="1524000"/>
          <a:ext cx="4038600" cy="457200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81" name="Group 137"/>
          <p:cNvGraphicFramePr>
            <a:graphicFrameLocks noGrp="1"/>
          </p:cNvGraphicFramePr>
          <p:nvPr>
            <p:ph sz="quarter" idx="3"/>
          </p:nvPr>
        </p:nvGraphicFramePr>
        <p:xfrm>
          <a:off x="3200400" y="2667000"/>
          <a:ext cx="1371600" cy="3011424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 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C Upper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B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 selection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00=mode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01=mode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1x=mode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67" name="Group 123"/>
          <p:cNvGraphicFramePr>
            <a:graphicFrameLocks noGrp="1"/>
          </p:cNvGraphicFramePr>
          <p:nvPr/>
        </p:nvGraphicFramePr>
        <p:xfrm>
          <a:off x="5943600" y="2743200"/>
          <a:ext cx="1676400" cy="2983992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C Lower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B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 selection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0=mode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1=mode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91" name="Group 147"/>
          <p:cNvGraphicFramePr>
            <a:graphicFrameLocks noGrp="1"/>
          </p:cNvGraphicFramePr>
          <p:nvPr/>
        </p:nvGraphicFramePr>
        <p:xfrm>
          <a:off x="533400" y="3352800"/>
          <a:ext cx="1371600" cy="7620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 set flag=1=Active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93" name="Line 149"/>
          <p:cNvSpPr>
            <a:spLocks noChangeShapeType="1"/>
          </p:cNvSpPr>
          <p:nvPr/>
        </p:nvSpPr>
        <p:spPr bwMode="auto">
          <a:xfrm>
            <a:off x="1066800" y="1981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4" name="Line 150"/>
          <p:cNvSpPr>
            <a:spLocks noChangeShapeType="1"/>
          </p:cNvSpPr>
          <p:nvPr/>
        </p:nvSpPr>
        <p:spPr bwMode="auto">
          <a:xfrm>
            <a:off x="16002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5" name="Line 151"/>
          <p:cNvSpPr>
            <a:spLocks noChangeShapeType="1"/>
          </p:cNvSpPr>
          <p:nvPr/>
        </p:nvSpPr>
        <p:spPr bwMode="auto">
          <a:xfrm>
            <a:off x="21336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6" name="Line 152"/>
          <p:cNvSpPr>
            <a:spLocks noChangeShapeType="1"/>
          </p:cNvSpPr>
          <p:nvPr/>
        </p:nvSpPr>
        <p:spPr bwMode="auto">
          <a:xfrm>
            <a:off x="1600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7" name="Line 153"/>
          <p:cNvSpPr>
            <a:spLocks noChangeShapeType="1"/>
          </p:cNvSpPr>
          <p:nvPr/>
        </p:nvSpPr>
        <p:spPr bwMode="auto">
          <a:xfrm>
            <a:off x="1752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9" name="Line 155"/>
          <p:cNvSpPr>
            <a:spLocks noChangeShapeType="1"/>
          </p:cNvSpPr>
          <p:nvPr/>
        </p:nvSpPr>
        <p:spPr bwMode="auto">
          <a:xfrm>
            <a:off x="1752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1" name="Line 157"/>
          <p:cNvSpPr>
            <a:spLocks noChangeShapeType="1"/>
          </p:cNvSpPr>
          <p:nvPr/>
        </p:nvSpPr>
        <p:spPr bwMode="auto">
          <a:xfrm>
            <a:off x="2286000" y="2895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2" name="Line 158"/>
          <p:cNvSpPr>
            <a:spLocks noChangeShapeType="1"/>
          </p:cNvSpPr>
          <p:nvPr/>
        </p:nvSpPr>
        <p:spPr bwMode="auto">
          <a:xfrm>
            <a:off x="22860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3" name="Line 159"/>
          <p:cNvSpPr>
            <a:spLocks noChangeShapeType="1"/>
          </p:cNvSpPr>
          <p:nvPr/>
        </p:nvSpPr>
        <p:spPr bwMode="auto">
          <a:xfrm>
            <a:off x="2590800" y="1981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4" name="Line 160"/>
          <p:cNvSpPr>
            <a:spLocks noChangeShapeType="1"/>
          </p:cNvSpPr>
          <p:nvPr/>
        </p:nvSpPr>
        <p:spPr bwMode="auto">
          <a:xfrm>
            <a:off x="25908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5" name="Line 161"/>
          <p:cNvSpPr>
            <a:spLocks noChangeShapeType="1"/>
          </p:cNvSpPr>
          <p:nvPr/>
        </p:nvSpPr>
        <p:spPr bwMode="auto">
          <a:xfrm>
            <a:off x="2971800" y="1981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6" name="Line 162"/>
          <p:cNvSpPr>
            <a:spLocks noChangeShapeType="1"/>
          </p:cNvSpPr>
          <p:nvPr/>
        </p:nvSpPr>
        <p:spPr bwMode="auto">
          <a:xfrm>
            <a:off x="29718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7" name="Line 163"/>
          <p:cNvSpPr>
            <a:spLocks noChangeShapeType="1"/>
          </p:cNvSpPr>
          <p:nvPr/>
        </p:nvSpPr>
        <p:spPr bwMode="auto">
          <a:xfrm>
            <a:off x="35814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8" name="Line 164"/>
          <p:cNvSpPr>
            <a:spLocks noChangeShapeType="1"/>
          </p:cNvSpPr>
          <p:nvPr/>
        </p:nvSpPr>
        <p:spPr bwMode="auto">
          <a:xfrm>
            <a:off x="35814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9" name="Line 165"/>
          <p:cNvSpPr>
            <a:spLocks noChangeShapeType="1"/>
          </p:cNvSpPr>
          <p:nvPr/>
        </p:nvSpPr>
        <p:spPr bwMode="auto">
          <a:xfrm>
            <a:off x="4800600" y="2438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0" name="Line 166"/>
          <p:cNvSpPr>
            <a:spLocks noChangeShapeType="1"/>
          </p:cNvSpPr>
          <p:nvPr/>
        </p:nvSpPr>
        <p:spPr bwMode="auto">
          <a:xfrm>
            <a:off x="48006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1" name="Line 167"/>
          <p:cNvSpPr>
            <a:spLocks noChangeShapeType="1"/>
          </p:cNvSpPr>
          <p:nvPr/>
        </p:nvSpPr>
        <p:spPr bwMode="auto">
          <a:xfrm>
            <a:off x="41148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2" name="Line 168"/>
          <p:cNvSpPr>
            <a:spLocks noChangeShapeType="1"/>
          </p:cNvSpPr>
          <p:nvPr/>
        </p:nvSpPr>
        <p:spPr bwMode="auto">
          <a:xfrm>
            <a:off x="41148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3" name="Line 169"/>
          <p:cNvSpPr>
            <a:spLocks noChangeShapeType="1"/>
          </p:cNvSpPr>
          <p:nvPr/>
        </p:nvSpPr>
        <p:spPr bwMode="auto">
          <a:xfrm>
            <a:off x="5029200" y="2286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4" name="Line 170"/>
          <p:cNvSpPr>
            <a:spLocks noChangeShapeType="1"/>
          </p:cNvSpPr>
          <p:nvPr/>
        </p:nvSpPr>
        <p:spPr bwMode="auto">
          <a:xfrm>
            <a:off x="50292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5" name="Line 171"/>
          <p:cNvSpPr>
            <a:spLocks noChangeShapeType="1"/>
          </p:cNvSpPr>
          <p:nvPr/>
        </p:nvSpPr>
        <p:spPr bwMode="auto">
          <a:xfrm>
            <a:off x="4724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6" name="Line 172"/>
          <p:cNvSpPr>
            <a:spLocks noChangeShapeType="1"/>
          </p:cNvSpPr>
          <p:nvPr/>
        </p:nvSpPr>
        <p:spPr bwMode="auto">
          <a:xfrm>
            <a:off x="47244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7" name="Line 173"/>
          <p:cNvSpPr>
            <a:spLocks noChangeShapeType="1"/>
          </p:cNvSpPr>
          <p:nvPr/>
        </p:nvSpPr>
        <p:spPr bwMode="auto">
          <a:xfrm>
            <a:off x="5257800" y="2133600"/>
            <a:ext cx="76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8" name="Line 174"/>
          <p:cNvSpPr>
            <a:spLocks noChangeShapeType="1"/>
          </p:cNvSpPr>
          <p:nvPr/>
        </p:nvSpPr>
        <p:spPr bwMode="auto">
          <a:xfrm>
            <a:off x="53340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791200"/>
          </a:xfrm>
          <a:noFill/>
          <a:ln/>
        </p:spPr>
        <p:txBody>
          <a:bodyPr/>
          <a:lstStyle/>
          <a:p>
            <a:r>
              <a:rPr lang="en-US" smtClean="0">
                <a:effectLst/>
              </a:rPr>
              <a:t>The control word for both  mode is same.</a:t>
            </a:r>
          </a:p>
          <a:p>
            <a:r>
              <a:rPr lang="en-US" smtClean="0">
                <a:effectLst/>
              </a:rPr>
              <a:t>Bit D7 is used for specifying whether word loaded in to Bit set/reset mode or Mode definition word.</a:t>
            </a:r>
          </a:p>
          <a:p>
            <a:r>
              <a:rPr lang="en-US" smtClean="0">
                <a:effectLst/>
              </a:rPr>
              <a:t>D7=1=Mode definition mode.</a:t>
            </a:r>
          </a:p>
          <a:p>
            <a:r>
              <a:rPr lang="en-US" smtClean="0">
                <a:effectLst/>
              </a:rPr>
              <a:t>D7=0=Bit set/Reset mode.</a:t>
            </a:r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77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Pin Diagram</a:t>
            </a:r>
          </a:p>
        </p:txBody>
      </p:sp>
      <p:pic>
        <p:nvPicPr>
          <p:cNvPr id="5123" name="Picture 4" descr="[Pinout 8255]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57400" y="1295400"/>
            <a:ext cx="4343400" cy="5105400"/>
          </a:xfrm>
          <a:noFill/>
        </p:spPr>
      </p:pic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7200" smtClean="0">
                <a:effectLst/>
              </a:rPr>
              <a:t>Thank you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>
              <a:buFontTx/>
              <a:buNone/>
            </a:pPr>
            <a:endParaRPr lang="en-US" sz="9600" smtClean="0">
              <a:effectLst/>
            </a:endParaRPr>
          </a:p>
          <a:p>
            <a:pPr algn="ctr">
              <a:buFontTx/>
              <a:buNone/>
            </a:pPr>
            <a:r>
              <a:rPr lang="en-US" sz="9600" smtClean="0">
                <a:effectLst/>
              </a:rPr>
              <a:t>Q&amp;A</a:t>
            </a:r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6032500"/>
          </a:xfrm>
          <a:noFill/>
          <a:ln/>
        </p:spPr>
        <p:txBody>
          <a:bodyPr/>
          <a:lstStyle/>
          <a:p>
            <a:r>
              <a:rPr lang="en-US" sz="8000" smtClean="0">
                <a:effectLst/>
              </a:rPr>
              <a:t>Prepared by </a:t>
            </a:r>
            <a:br>
              <a:rPr lang="en-US" sz="8000" smtClean="0">
                <a:effectLst/>
              </a:rPr>
            </a:br>
            <a:r>
              <a:rPr lang="en-US" sz="8000" smtClean="0">
                <a:effectLst/>
              </a:rPr>
              <a:t>	Prof.R.K.Kumar</a:t>
            </a:r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6223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Function of pins: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Data bus(D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-D</a:t>
            </a:r>
            <a:r>
              <a:rPr lang="en-US" sz="2800" baseline="-25000" dirty="0" smtClean="0"/>
              <a:t>7</a:t>
            </a:r>
            <a:r>
              <a:rPr lang="en-US" sz="2800" dirty="0" smtClean="0">
                <a:latin typeface="Book Antiqua" pitchFamily="18" charset="0"/>
              </a:rPr>
              <a:t>)</a:t>
            </a:r>
            <a:r>
              <a:rPr lang="en-US" sz="2800" dirty="0" smtClean="0"/>
              <a:t>:These are 8-bit bi-directional buses, connected to 8085 data bus for transferring data.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CS: This is Active Low signal. When it is low, then data is transfer from 8085.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Read: This is Active Low signal, when it is Low read operation will be start.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Write: This is Active Low signal, when it is Low Write operation will be start.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  <p:cxnSp>
        <p:nvCxnSpPr>
          <p:cNvPr id="6148" name="Straight Connector 4"/>
          <p:cNvCxnSpPr>
            <a:cxnSpLocks noChangeShapeType="1"/>
          </p:cNvCxnSpPr>
          <p:nvPr/>
        </p:nvCxnSpPr>
        <p:spPr bwMode="auto">
          <a:xfrm>
            <a:off x="914400" y="2819400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9" name="Straight Connector 6"/>
          <p:cNvCxnSpPr>
            <a:cxnSpLocks noChangeShapeType="1"/>
          </p:cNvCxnSpPr>
          <p:nvPr/>
        </p:nvCxnSpPr>
        <p:spPr bwMode="auto">
          <a:xfrm>
            <a:off x="914400" y="4191000"/>
            <a:ext cx="685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0" name="Straight Connector 8"/>
          <p:cNvCxnSpPr>
            <a:cxnSpLocks noChangeShapeType="1"/>
          </p:cNvCxnSpPr>
          <p:nvPr/>
        </p:nvCxnSpPr>
        <p:spPr bwMode="auto">
          <a:xfrm>
            <a:off x="914400" y="5486400"/>
            <a:ext cx="762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Address (A</a:t>
            </a:r>
            <a:r>
              <a:rPr lang="en-US" baseline="-25000" smtClean="0"/>
              <a:t>0</a:t>
            </a:r>
            <a:r>
              <a:rPr lang="en-US" smtClean="0"/>
              <a:t>-A</a:t>
            </a:r>
            <a:r>
              <a:rPr lang="en-US" baseline="-25000" smtClean="0"/>
              <a:t>1</a:t>
            </a:r>
            <a:r>
              <a:rPr lang="en-US" smtClean="0"/>
              <a:t>):This is used to select the ports. like this</a:t>
            </a:r>
          </a:p>
          <a:p>
            <a:pPr eaLnBrk="1" hangingPunct="1">
              <a:buFontTx/>
              <a:buNone/>
              <a:defRPr/>
            </a:pPr>
            <a:endParaRPr lang="en-US" smtClean="0"/>
          </a:p>
        </p:txBody>
      </p:sp>
      <p:graphicFrame>
        <p:nvGraphicFramePr>
          <p:cNvPr id="7266" name="Group 98"/>
          <p:cNvGraphicFramePr>
            <a:graphicFrameLocks noGrp="1"/>
          </p:cNvGraphicFramePr>
          <p:nvPr>
            <p:ph sz="half" idx="4294967295"/>
          </p:nvPr>
        </p:nvGraphicFramePr>
        <p:xfrm>
          <a:off x="2362200" y="2320925"/>
          <a:ext cx="4038600" cy="3144838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628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A1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A0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Select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PA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PB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Control reg.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800" smtClean="0"/>
              <a:t>RESET: This is used to reset the device. That means clear control registers.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endParaRPr lang="en-US" sz="2800" smtClean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800" smtClean="0"/>
              <a:t>PA</a:t>
            </a:r>
            <a:r>
              <a:rPr lang="en-US" sz="2800" baseline="-25000" smtClean="0"/>
              <a:t>0</a:t>
            </a:r>
            <a:r>
              <a:rPr lang="en-US" sz="2800" smtClean="0"/>
              <a:t>-PA</a:t>
            </a:r>
            <a:r>
              <a:rPr lang="en-US" sz="2800" baseline="-25000" smtClean="0"/>
              <a:t>7</a:t>
            </a:r>
            <a:r>
              <a:rPr lang="en-US" sz="2800" smtClean="0"/>
              <a:t>:It is the 8-bit bi-directional I/O pins used to send the data to peripheral or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smtClean="0"/>
              <a:t>  or to receive the data from peripheral.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endParaRPr lang="en-US" sz="2800" smtClean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800" smtClean="0"/>
              <a:t>PB</a:t>
            </a:r>
            <a:r>
              <a:rPr lang="en-US" sz="2800" baseline="-25000" smtClean="0"/>
              <a:t>0</a:t>
            </a:r>
            <a:r>
              <a:rPr lang="en-US" sz="2800" smtClean="0"/>
              <a:t>-PB</a:t>
            </a:r>
            <a:r>
              <a:rPr lang="en-US" sz="2800" baseline="-25000" smtClean="0"/>
              <a:t>7</a:t>
            </a:r>
            <a:r>
              <a:rPr lang="en-US" sz="2800" smtClean="0"/>
              <a:t>:Similar to PA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sz="2800" smtClean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800" smtClean="0"/>
              <a:t>PC</a:t>
            </a:r>
            <a:r>
              <a:rPr lang="en-US" sz="2800" baseline="-25000" smtClean="0"/>
              <a:t>0</a:t>
            </a:r>
            <a:r>
              <a:rPr lang="en-US" sz="2800" smtClean="0"/>
              <a:t>-PC</a:t>
            </a:r>
            <a:r>
              <a:rPr lang="en-US" sz="2800" baseline="-25000" smtClean="0"/>
              <a:t>7</a:t>
            </a:r>
            <a:r>
              <a:rPr lang="en-US" sz="2800" smtClean="0"/>
              <a:t>:This is also 8-bit bidirectional I/O pins. These lines are divided into two groups.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800" smtClean="0"/>
              <a:t>PC</a:t>
            </a:r>
            <a:r>
              <a:rPr lang="en-US" sz="2800" baseline="-25000" smtClean="0"/>
              <a:t>0</a:t>
            </a:r>
            <a:r>
              <a:rPr lang="en-US" sz="2800" smtClean="0"/>
              <a:t> to PC</a:t>
            </a:r>
            <a:r>
              <a:rPr lang="en-US" sz="2800" baseline="-25000" smtClean="0"/>
              <a:t>3</a:t>
            </a:r>
            <a:r>
              <a:rPr lang="en-US" sz="2800" smtClean="0"/>
              <a:t>(Lower Groups)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800" smtClean="0"/>
              <a:t>PC</a:t>
            </a:r>
            <a:r>
              <a:rPr lang="en-US" sz="2800" baseline="-25000" smtClean="0"/>
              <a:t>4</a:t>
            </a:r>
            <a:r>
              <a:rPr lang="en-US" sz="2800" smtClean="0"/>
              <a:t> to PC</a:t>
            </a:r>
            <a:r>
              <a:rPr lang="en-US" sz="2800" baseline="-25000" smtClean="0"/>
              <a:t>7</a:t>
            </a:r>
            <a:r>
              <a:rPr lang="en-US" sz="2800" smtClean="0"/>
              <a:t> (Higher groups)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smtClean="0"/>
              <a:t>   These two groups working in separately using 4 data’s.</a:t>
            </a:r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985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smtClean="0"/>
              <a:t>Block Diagram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838200"/>
          <a:ext cx="8153400" cy="5715000"/>
        </p:xfrm>
        <a:graphic>
          <a:graphicData uri="http://schemas.openxmlformats.org/presentationml/2006/ole">
            <p:oleObj spid="_x0000_s1026" name="Bitmap Image" r:id="rId4" imgW="6609524" imgH="4772691" progId="Paint.Picture">
              <p:embed/>
            </p:oleObj>
          </a:graphicData>
        </a:graphic>
      </p:graphicFrame>
    </p:spTree>
  </p:cSld>
  <p:clrMapOvr>
    <a:masterClrMapping/>
  </p:clrMapOvr>
  <p:transition>
    <p:zo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4000" b="1" dirty="0" smtClean="0"/>
              <a:t>Data Bus buffer</a:t>
            </a:r>
            <a:r>
              <a:rPr lang="en-US" sz="4000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It is a 8-bit bidirectional Data bus.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Used to interface between 8255 data bus with system bus.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internal data bus and Outer pins D</a:t>
            </a:r>
            <a:r>
              <a:rPr lang="en-US" baseline="-25000" dirty="0" smtClean="0"/>
              <a:t>0</a:t>
            </a:r>
            <a:r>
              <a:rPr lang="en-US" dirty="0" smtClean="0"/>
              <a:t>-D</a:t>
            </a:r>
            <a:r>
              <a:rPr lang="en-US" baseline="-25000" dirty="0" smtClean="0"/>
              <a:t>7</a:t>
            </a:r>
            <a:r>
              <a:rPr lang="en-US" dirty="0" smtClean="0"/>
              <a:t> pins are connected in internally.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direction of data buffer is decided by Read/Control Logic.</a:t>
            </a:r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000" b="1" dirty="0" smtClean="0"/>
              <a:t>Read/Write Control Logic:</a:t>
            </a:r>
          </a:p>
          <a:p>
            <a:pPr eaLnBrk="1" hangingPunct="1">
              <a:defRPr/>
            </a:pPr>
            <a:r>
              <a:rPr lang="en-US" b="1" dirty="0" smtClean="0"/>
              <a:t>This is getting the input signals from control bus and Address bus</a:t>
            </a:r>
          </a:p>
          <a:p>
            <a:pPr eaLnBrk="1" hangingPunct="1">
              <a:defRPr/>
            </a:pPr>
            <a:endParaRPr lang="en-US" b="1" dirty="0" smtClean="0"/>
          </a:p>
          <a:p>
            <a:pPr eaLnBrk="1" hangingPunct="1">
              <a:defRPr/>
            </a:pPr>
            <a:r>
              <a:rPr lang="en-US" b="1" dirty="0" smtClean="0"/>
              <a:t>Control signal are RD and WR.</a:t>
            </a:r>
          </a:p>
          <a:p>
            <a:pPr eaLnBrk="1" hangingPunct="1">
              <a:defRPr/>
            </a:pPr>
            <a:endParaRPr lang="en-US" b="1" dirty="0" smtClean="0"/>
          </a:p>
          <a:p>
            <a:pPr eaLnBrk="1" hangingPunct="1">
              <a:defRPr/>
            </a:pPr>
            <a:r>
              <a:rPr lang="en-US" b="1" dirty="0" smtClean="0"/>
              <a:t>Address signals are A0,A1,and CS.</a:t>
            </a:r>
          </a:p>
          <a:p>
            <a:pPr eaLnBrk="1" hangingPunct="1">
              <a:defRPr/>
            </a:pPr>
            <a:endParaRPr lang="en-US" b="1" dirty="0" smtClean="0"/>
          </a:p>
          <a:p>
            <a:pPr eaLnBrk="1" hangingPunct="1">
              <a:defRPr/>
            </a:pPr>
            <a:r>
              <a:rPr lang="en-US" b="1" dirty="0" smtClean="0"/>
              <a:t>8255 operation is enabled or disabled by CS.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  <p:cxnSp>
        <p:nvCxnSpPr>
          <p:cNvPr id="10243" name="Straight Connector 3"/>
          <p:cNvCxnSpPr>
            <a:cxnSpLocks noChangeShapeType="1"/>
          </p:cNvCxnSpPr>
          <p:nvPr/>
        </p:nvCxnSpPr>
        <p:spPr bwMode="auto">
          <a:xfrm>
            <a:off x="4648200" y="2743200"/>
            <a:ext cx="533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4" name="Straight Connector 5"/>
          <p:cNvCxnSpPr>
            <a:cxnSpLocks noChangeShapeType="1"/>
          </p:cNvCxnSpPr>
          <p:nvPr/>
        </p:nvCxnSpPr>
        <p:spPr bwMode="auto">
          <a:xfrm>
            <a:off x="6248400" y="2743200"/>
            <a:ext cx="685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5" name="Straight Connector 7"/>
          <p:cNvCxnSpPr>
            <a:cxnSpLocks noChangeShapeType="1"/>
          </p:cNvCxnSpPr>
          <p:nvPr/>
        </p:nvCxnSpPr>
        <p:spPr bwMode="auto">
          <a:xfrm>
            <a:off x="7162800" y="3886200"/>
            <a:ext cx="533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6" name="Straight Connector 9"/>
          <p:cNvCxnSpPr>
            <a:cxnSpLocks noChangeShapeType="1"/>
          </p:cNvCxnSpPr>
          <p:nvPr/>
        </p:nvCxnSpPr>
        <p:spPr bwMode="auto">
          <a:xfrm>
            <a:off x="1524000" y="5562600"/>
            <a:ext cx="533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4000" dirty="0" smtClean="0"/>
              <a:t>Group A and Group B control:</a:t>
            </a:r>
          </a:p>
          <a:p>
            <a:pPr marL="609600" indent="-609600" eaLnBrk="1" hangingPunct="1">
              <a:defRPr/>
            </a:pPr>
            <a:r>
              <a:rPr lang="en-US" sz="2800" dirty="0" smtClean="0"/>
              <a:t>Group A and B get the Control 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2800" dirty="0" smtClean="0"/>
              <a:t>    Signal from CPU and send the command to the individual control blocks. </a:t>
            </a:r>
          </a:p>
          <a:p>
            <a:pPr marL="609600" indent="-609600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Group A send the control signal to port A and Port C (Upper) PC</a:t>
            </a:r>
            <a:r>
              <a:rPr lang="en-US" sz="1800" dirty="0" smtClean="0"/>
              <a:t>7</a:t>
            </a:r>
            <a:r>
              <a:rPr lang="en-US" sz="2800" dirty="0" smtClean="0"/>
              <a:t>-PC</a:t>
            </a:r>
            <a:r>
              <a:rPr lang="en-US" sz="1800" dirty="0" smtClean="0"/>
              <a:t>4</a:t>
            </a:r>
            <a:r>
              <a:rPr lang="en-US" sz="2800" dirty="0" smtClean="0"/>
              <a:t>.</a:t>
            </a:r>
          </a:p>
          <a:p>
            <a:pPr marL="609600" indent="-609600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Group B send the control signal to port B and Port C (Lower) PC</a:t>
            </a:r>
            <a:r>
              <a:rPr lang="en-US" sz="1800" dirty="0" smtClean="0"/>
              <a:t>3</a:t>
            </a:r>
            <a:r>
              <a:rPr lang="en-US" sz="2800" dirty="0" smtClean="0"/>
              <a:t>-PC</a:t>
            </a:r>
            <a:r>
              <a:rPr lang="en-US" sz="1800" dirty="0" smtClean="0"/>
              <a:t>0</a:t>
            </a:r>
            <a:r>
              <a:rPr lang="en-US" sz="2800" dirty="0" smtClean="0"/>
              <a:t>.</a:t>
            </a:r>
          </a:p>
          <a:p>
            <a:pPr marL="609600" indent="-609600" eaLnBrk="1" hangingPunct="1">
              <a:buFont typeface="Arial" pitchFamily="34" charset="0"/>
              <a:buChar char="•"/>
              <a:defRPr/>
            </a:pPr>
            <a:r>
              <a:rPr lang="en-US" sz="4000" dirty="0" smtClean="0"/>
              <a:t>PORT A</a:t>
            </a:r>
            <a:r>
              <a:rPr lang="en-US" sz="2800" dirty="0" smtClean="0"/>
              <a:t>:</a:t>
            </a:r>
          </a:p>
          <a:p>
            <a:pPr marL="609600" indent="-609600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This is a 8-bit buffered I/O latch.</a:t>
            </a:r>
          </a:p>
          <a:p>
            <a:pPr marL="609600" indent="-609600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It can be programmed by mode 0 , mode 1, mode 2 .</a:t>
            </a:r>
          </a:p>
          <a:p>
            <a:pPr marL="609600" indent="-609600" eaLnBrk="1" hangingPunct="1"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609600" indent="-609600" eaLnBrk="1" hangingPunct="1">
              <a:buFontTx/>
              <a:buNone/>
              <a:defRPr/>
            </a:pPr>
            <a:r>
              <a:rPr lang="en-US" sz="2800" dirty="0" smtClean="0"/>
              <a:t> </a:t>
            </a:r>
          </a:p>
          <a:p>
            <a:pPr marL="609600" indent="-609600" eaLnBrk="1" hangingPunct="1">
              <a:defRPr/>
            </a:pPr>
            <a:endParaRPr lang="en-US" sz="4000" dirty="0" smtClean="0"/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297</TotalTime>
  <Words>1011</Words>
  <Application>Microsoft Office PowerPoint</Application>
  <PresentationFormat>On-screen Show (4:3)</PresentationFormat>
  <Paragraphs>223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Tahoma</vt:lpstr>
      <vt:lpstr>Arial</vt:lpstr>
      <vt:lpstr>Wingdings</vt:lpstr>
      <vt:lpstr>Calibri</vt:lpstr>
      <vt:lpstr>Bookman Old Style</vt:lpstr>
      <vt:lpstr>Symbol</vt:lpstr>
      <vt:lpstr>Book Antiqua</vt:lpstr>
      <vt:lpstr>Verdana</vt:lpstr>
      <vt:lpstr>Times New Roman</vt:lpstr>
      <vt:lpstr>Ocean</vt:lpstr>
      <vt:lpstr>Bitmap Image</vt:lpstr>
      <vt:lpstr>PROGRAMMABLE PERIPHERAL INTERFACE      -8255</vt:lpstr>
      <vt:lpstr>Pin Diagram</vt:lpstr>
      <vt:lpstr>Function of pins:</vt:lpstr>
      <vt:lpstr>Slide 4</vt:lpstr>
      <vt:lpstr>Slide 5</vt:lpstr>
      <vt:lpstr>Block Diagram</vt:lpstr>
      <vt:lpstr>Slide 7</vt:lpstr>
      <vt:lpstr>Slide 8</vt:lpstr>
      <vt:lpstr>Slide 9</vt:lpstr>
      <vt:lpstr>Slide 10</vt:lpstr>
      <vt:lpstr>Operation modes: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Thank you</vt:lpstr>
      <vt:lpstr>Prepared by   Prof.R.K.Kumar</vt:lpstr>
    </vt:vector>
  </TitlesOfParts>
  <Company>siesgst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PERIPHERAL INTERFACE      -8255</dc:title>
  <dc:creator>ramakrishna</dc:creator>
  <cp:lastModifiedBy>Public</cp:lastModifiedBy>
  <cp:revision>49</cp:revision>
  <dcterms:created xsi:type="dcterms:W3CDTF">2009-09-23T05:27:17Z</dcterms:created>
  <dcterms:modified xsi:type="dcterms:W3CDTF">2014-02-04T04:52:43Z</dcterms:modified>
</cp:coreProperties>
</file>