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5E75-3F67-C902-7A58-519107E4A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5F4EF9-7649-DAC6-7EDE-D2DF22EE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FC3CA5-9691-AD58-7182-ACAFBC4A8D09}"/>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D5E53BA6-4BA4-A1F3-38EE-EF635183F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5C176-F487-491E-4DA3-671FF40263E1}"/>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171256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2847-E273-1959-FD58-3761A765B0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BA0041-D51A-0830-8C9E-2FF0B139D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4D1F3-162A-3CCD-41F9-9A5B431CAD82}"/>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E0082DA6-C4EF-FDF5-E4BA-FBDBA3CA1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FBB09-65E8-CDAE-F259-E491A0C52CD2}"/>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33332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6D5BE-A903-B82A-A6B5-6ABCCC3C4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647D4-569F-43D0-DAD2-940DE7DE4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CB611-789F-B0A1-92B9-3A52F8E8F9DE}"/>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78F4E24C-1624-0CDC-17C2-9FECC6C06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D1B8A-3EBE-8727-BA2E-FBE9049CCF0C}"/>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235123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194-3CD5-CD7B-8356-2F579089E4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CBF77-A745-7206-2A74-DF0F7EF8B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D3AD6-2693-07EA-FA0D-ABE54D591026}"/>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BDFFF470-D67B-342C-89B3-1678983F4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EE947-BA77-916C-D80B-B1E11F9620E3}"/>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284627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D1FF-4212-251A-D619-A56579E5B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53F9D9-4EB1-446C-DF4B-B755647A1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565E3-CF57-AEED-60DB-D4A83168E280}"/>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660AEF76-7F8D-DBA1-DB8A-3149297B3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F8AC8-2B65-8C67-8D7E-DC696F890A16}"/>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347461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0557-B748-C438-9CB0-D4991E026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012D8F-6A81-EAB6-6214-98C7D1C216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68FEA-88A9-88CE-22D6-01CBE8CD9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DC3280-13BE-A212-DA14-62272FCA9226}"/>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6" name="Footer Placeholder 5">
            <a:extLst>
              <a:ext uri="{FF2B5EF4-FFF2-40B4-BE49-F238E27FC236}">
                <a16:creationId xmlns:a16="http://schemas.microsoft.com/office/drawing/2014/main" id="{FD09C8A6-E903-6EF5-3EBD-1B5CBA60B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7B5592-3C18-73A3-578A-7B6A8BA52780}"/>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309329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CBBA-4305-63B4-BE76-79F11D0A0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7C889D-7991-2F3F-242C-02B0B1E51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9C04B-5771-42E2-0FAE-0B906E4C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E6B87B-9314-126B-DE1D-6360DF9B21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646FB-55D1-36DA-06DE-C59541685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81823-0A41-41D1-41CD-DEB563C195CE}"/>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8" name="Footer Placeholder 7">
            <a:extLst>
              <a:ext uri="{FF2B5EF4-FFF2-40B4-BE49-F238E27FC236}">
                <a16:creationId xmlns:a16="http://schemas.microsoft.com/office/drawing/2014/main" id="{7B9B89A6-5C65-8F8D-E14A-3D01182A10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724723-CE29-4903-C3EE-0FD27838778F}"/>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99363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C3F-3E9E-3732-3FC6-F923B9E7F5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78798D-EF92-4391-4FD1-49757C68D704}"/>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4" name="Footer Placeholder 3">
            <a:extLst>
              <a:ext uri="{FF2B5EF4-FFF2-40B4-BE49-F238E27FC236}">
                <a16:creationId xmlns:a16="http://schemas.microsoft.com/office/drawing/2014/main" id="{635A87CE-3A11-295E-16C7-8205DD31EB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260EA9-0455-4A20-1F9D-4E24B3EF0AC8}"/>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243005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59253-34E0-B3A4-A269-4FE02C4D92E4}"/>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3" name="Footer Placeholder 2">
            <a:extLst>
              <a:ext uri="{FF2B5EF4-FFF2-40B4-BE49-F238E27FC236}">
                <a16:creationId xmlns:a16="http://schemas.microsoft.com/office/drawing/2014/main" id="{2F092089-4E84-0F3B-91F0-41BC9E9BD4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B5E637-FCB6-5B7C-DD17-EBA92A166AAE}"/>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412427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0A8A-7E73-FC44-9C83-A17D56020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5CFABE-07F5-D0D2-7949-0E2BB0A6B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28D1B2-09A0-1552-5B26-189A07B64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6290B-190E-A985-9D8C-A3296AEC9550}"/>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6" name="Footer Placeholder 5">
            <a:extLst>
              <a:ext uri="{FF2B5EF4-FFF2-40B4-BE49-F238E27FC236}">
                <a16:creationId xmlns:a16="http://schemas.microsoft.com/office/drawing/2014/main" id="{E8FA6C86-AA57-82D1-7E55-C265A6073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D344F-5FA4-B1EB-9EC1-C00FD5EDC75E}"/>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258480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2CCD-C914-CA95-703C-E2C6C0A82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892EF8-21E1-F3B6-E61C-DD19054F8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2987DB-A4E9-79A2-5ED9-CDC991722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84F39-FA54-773C-B2E8-5A00DCAE7EC3}"/>
              </a:ext>
            </a:extLst>
          </p:cNvPr>
          <p:cNvSpPr>
            <a:spLocks noGrp="1"/>
          </p:cNvSpPr>
          <p:nvPr>
            <p:ph type="dt" sz="half" idx="10"/>
          </p:nvPr>
        </p:nvSpPr>
        <p:spPr/>
        <p:txBody>
          <a:bodyPr/>
          <a:lstStyle/>
          <a:p>
            <a:fld id="{018E1E43-8CD4-4E3A-BC1C-E47CD83585FE}" type="datetimeFigureOut">
              <a:rPr lang="en-IN" smtClean="0"/>
              <a:t>15-05-2023</a:t>
            </a:fld>
            <a:endParaRPr lang="en-IN"/>
          </a:p>
        </p:txBody>
      </p:sp>
      <p:sp>
        <p:nvSpPr>
          <p:cNvPr id="6" name="Footer Placeholder 5">
            <a:extLst>
              <a:ext uri="{FF2B5EF4-FFF2-40B4-BE49-F238E27FC236}">
                <a16:creationId xmlns:a16="http://schemas.microsoft.com/office/drawing/2014/main" id="{D832EC0A-E2DF-C52B-0C38-F55AF7A8B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34376-5C18-645A-3F20-23C52F09CC69}"/>
              </a:ext>
            </a:extLst>
          </p:cNvPr>
          <p:cNvSpPr>
            <a:spLocks noGrp="1"/>
          </p:cNvSpPr>
          <p:nvPr>
            <p:ph type="sldNum" sz="quarter" idx="12"/>
          </p:nvPr>
        </p:nvSpPr>
        <p:spPr/>
        <p:txBody>
          <a:bodyPr/>
          <a:lstStyle/>
          <a:p>
            <a:fld id="{ED881999-C4CE-46E5-89C1-616BCA9BB8C6}" type="slidenum">
              <a:rPr lang="en-IN" smtClean="0"/>
              <a:t>‹#›</a:t>
            </a:fld>
            <a:endParaRPr lang="en-IN"/>
          </a:p>
        </p:txBody>
      </p:sp>
    </p:spTree>
    <p:extLst>
      <p:ext uri="{BB962C8B-B14F-4D97-AF65-F5344CB8AC3E}">
        <p14:creationId xmlns:p14="http://schemas.microsoft.com/office/powerpoint/2010/main" val="23501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C24A2-2428-EABA-9712-054B3CD363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EEA3E-DC42-683D-620E-8FA3DB1C0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BAA15-C103-2C13-AFE4-8F0B79EB0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E1E43-8CD4-4E3A-BC1C-E47CD83585FE}" type="datetimeFigureOut">
              <a:rPr lang="en-IN" smtClean="0"/>
              <a:t>15-05-2023</a:t>
            </a:fld>
            <a:endParaRPr lang="en-IN"/>
          </a:p>
        </p:txBody>
      </p:sp>
      <p:sp>
        <p:nvSpPr>
          <p:cNvPr id="5" name="Footer Placeholder 4">
            <a:extLst>
              <a:ext uri="{FF2B5EF4-FFF2-40B4-BE49-F238E27FC236}">
                <a16:creationId xmlns:a16="http://schemas.microsoft.com/office/drawing/2014/main" id="{712713EF-9ACA-CC02-E43B-CD1F42F6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CF3221-C057-DC7D-4A8D-9A60EFA77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81999-C4CE-46E5-89C1-616BCA9BB8C6}" type="slidenum">
              <a:rPr lang="en-IN" smtClean="0"/>
              <a:t>‹#›</a:t>
            </a:fld>
            <a:endParaRPr lang="en-IN"/>
          </a:p>
        </p:txBody>
      </p:sp>
    </p:spTree>
    <p:extLst>
      <p:ext uri="{BB962C8B-B14F-4D97-AF65-F5344CB8AC3E}">
        <p14:creationId xmlns:p14="http://schemas.microsoft.com/office/powerpoint/2010/main" val="135355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D93AD-3171-102D-5F39-75A8B263DB6D}"/>
              </a:ext>
            </a:extLst>
          </p:cNvPr>
          <p:cNvSpPr>
            <a:spLocks noGrp="1"/>
          </p:cNvSpPr>
          <p:nvPr>
            <p:ph type="title"/>
          </p:nvPr>
        </p:nvSpPr>
        <p:spPr>
          <a:xfrm>
            <a:off x="445008" y="3748405"/>
            <a:ext cx="10515600" cy="1325563"/>
          </a:xfrm>
        </p:spPr>
        <p:txBody>
          <a:bodyPr>
            <a:normAutofit fontScale="90000"/>
          </a:bodyPr>
          <a:lstStyle/>
          <a:p>
            <a:r>
              <a:rPr lang="en-IN" dirty="0"/>
              <a:t>                    SURVEY QUESTIONS</a:t>
            </a:r>
            <a:br>
              <a:rPr lang="en-IN" dirty="0"/>
            </a:br>
            <a:r>
              <a:rPr lang="en-IN"/>
              <a:t>             </a:t>
            </a:r>
            <a:br>
              <a:rPr lang="en-IN" sz="3200" dirty="0"/>
            </a:br>
            <a:r>
              <a:rPr lang="en-IN" sz="3200" dirty="0"/>
              <a:t>Name of the interviewer:                                         Date:                           </a:t>
            </a:r>
            <a:br>
              <a:rPr lang="en-IN" sz="3200" dirty="0"/>
            </a:br>
            <a:r>
              <a:rPr lang="en-IN" sz="3200" dirty="0"/>
              <a:t>Information:</a:t>
            </a:r>
            <a:br>
              <a:rPr lang="en-IN" sz="3200" dirty="0"/>
            </a:br>
            <a:br>
              <a:rPr lang="en-IN" sz="3200" dirty="0"/>
            </a:br>
            <a:r>
              <a:rPr lang="en-IN" sz="3200" dirty="0"/>
              <a:t>Name :</a:t>
            </a:r>
            <a:br>
              <a:rPr lang="en-IN" sz="3200" dirty="0"/>
            </a:br>
            <a:r>
              <a:rPr lang="en-IN" sz="3200" dirty="0" err="1"/>
              <a:t>Gender:male</a:t>
            </a:r>
            <a:r>
              <a:rPr lang="en-IN" sz="3200" dirty="0"/>
              <a:t>/female</a:t>
            </a:r>
            <a:br>
              <a:rPr lang="en-IN" sz="3200" dirty="0"/>
            </a:br>
            <a:r>
              <a:rPr lang="en-IN" sz="3200" dirty="0"/>
              <a:t>Age(in years):</a:t>
            </a:r>
            <a:br>
              <a:rPr lang="en-IN" sz="3200" dirty="0"/>
            </a:br>
            <a:r>
              <a:rPr lang="en-IN" sz="3200" dirty="0"/>
              <a:t>Marital </a:t>
            </a:r>
            <a:r>
              <a:rPr lang="en-IN" sz="3200" dirty="0" err="1"/>
              <a:t>status:Married</a:t>
            </a:r>
            <a:r>
              <a:rPr lang="en-IN" sz="3200" dirty="0"/>
              <a:t>/Unmarried</a:t>
            </a:r>
            <a:br>
              <a:rPr lang="en-IN" sz="3200" dirty="0"/>
            </a:br>
            <a:br>
              <a:rPr lang="en-IN" sz="3200" dirty="0"/>
            </a:br>
            <a:r>
              <a:rPr lang="en-IN" sz="3200" dirty="0"/>
              <a:t>Educational qualifications:(   )</a:t>
            </a:r>
            <a:br>
              <a:rPr lang="en-IN" sz="3200" dirty="0"/>
            </a:br>
            <a:br>
              <a:rPr lang="en-IN" sz="3200" dirty="0"/>
            </a:br>
            <a:r>
              <a:rPr lang="en-IN" sz="3200" dirty="0"/>
              <a:t>a) illiterate   b)graduate  c)postgraduate  d)any other</a:t>
            </a:r>
            <a:br>
              <a:rPr lang="en-IN" sz="3200" dirty="0"/>
            </a:br>
            <a:br>
              <a:rPr lang="en-IN" sz="3200" dirty="0"/>
            </a:br>
            <a:r>
              <a:rPr lang="en-IN" sz="3200" dirty="0"/>
              <a:t>source of job:</a:t>
            </a:r>
            <a:br>
              <a:rPr lang="en-IN" sz="3200" dirty="0"/>
            </a:br>
            <a:br>
              <a:rPr lang="en-IN" sz="3200" dirty="0"/>
            </a:br>
            <a:r>
              <a:rPr lang="en-IN" sz="3200" dirty="0"/>
              <a:t> </a:t>
            </a:r>
            <a:br>
              <a:rPr lang="en-IN" sz="3200" dirty="0"/>
            </a:br>
            <a:r>
              <a:rPr lang="en-IN" sz="3200" dirty="0"/>
              <a:t>                           </a:t>
            </a:r>
            <a:br>
              <a:rPr lang="en-IN" sz="3200" dirty="0"/>
            </a:br>
            <a:r>
              <a:rPr lang="en-IN" sz="3200" dirty="0"/>
              <a:t>  </a:t>
            </a:r>
            <a:br>
              <a:rPr lang="en-IN" sz="3200" dirty="0"/>
            </a:br>
            <a:endParaRPr lang="en-IN" dirty="0"/>
          </a:p>
        </p:txBody>
      </p:sp>
      <p:cxnSp>
        <p:nvCxnSpPr>
          <p:cNvPr id="2" name="Straight Arrow Connector 1">
            <a:extLst>
              <a:ext uri="{FF2B5EF4-FFF2-40B4-BE49-F238E27FC236}">
                <a16:creationId xmlns:a16="http://schemas.microsoft.com/office/drawing/2014/main" id="{1AD2ED98-B740-C8C2-2A14-80AA7DC2F6A1}"/>
              </a:ext>
            </a:extLst>
          </p:cNvPr>
          <p:cNvCxnSpPr>
            <a:cxnSpLocks/>
          </p:cNvCxnSpPr>
          <p:nvPr/>
        </p:nvCxnSpPr>
        <p:spPr>
          <a:xfrm>
            <a:off x="216408" y="1481328"/>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4C15F047-73FA-D351-9F50-443AA199C70C}"/>
              </a:ext>
            </a:extLst>
          </p:cNvPr>
          <p:cNvCxnSpPr>
            <a:cxnSpLocks/>
          </p:cNvCxnSpPr>
          <p:nvPr/>
        </p:nvCxnSpPr>
        <p:spPr>
          <a:xfrm>
            <a:off x="228600" y="3118104"/>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47C7240-4070-72D5-4227-89C84729BFAC}"/>
              </a:ext>
            </a:extLst>
          </p:cNvPr>
          <p:cNvCxnSpPr>
            <a:cxnSpLocks/>
          </p:cNvCxnSpPr>
          <p:nvPr/>
        </p:nvCxnSpPr>
        <p:spPr>
          <a:xfrm>
            <a:off x="228600" y="1898904"/>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EF7983E-D70D-7895-8822-22AE83C1D277}"/>
              </a:ext>
            </a:extLst>
          </p:cNvPr>
          <p:cNvCxnSpPr>
            <a:cxnSpLocks/>
          </p:cNvCxnSpPr>
          <p:nvPr/>
        </p:nvCxnSpPr>
        <p:spPr>
          <a:xfrm>
            <a:off x="228600" y="2654808"/>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3531950-D4A2-EDE2-0726-AD26F69DC2F0}"/>
              </a:ext>
            </a:extLst>
          </p:cNvPr>
          <p:cNvCxnSpPr>
            <a:cxnSpLocks/>
          </p:cNvCxnSpPr>
          <p:nvPr/>
        </p:nvCxnSpPr>
        <p:spPr>
          <a:xfrm>
            <a:off x="216408" y="3456432"/>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B63D78-D921-AA1C-4BB8-E9F2F1F03DA4}"/>
              </a:ext>
            </a:extLst>
          </p:cNvPr>
          <p:cNvCxnSpPr>
            <a:cxnSpLocks/>
          </p:cNvCxnSpPr>
          <p:nvPr/>
        </p:nvCxnSpPr>
        <p:spPr>
          <a:xfrm>
            <a:off x="216408" y="3892296"/>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61F26D-C9C9-A199-48B5-33E24CD10AF9}"/>
              </a:ext>
            </a:extLst>
          </p:cNvPr>
          <p:cNvCxnSpPr>
            <a:cxnSpLocks/>
          </p:cNvCxnSpPr>
          <p:nvPr/>
        </p:nvCxnSpPr>
        <p:spPr>
          <a:xfrm>
            <a:off x="228600" y="4730496"/>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24ECA40-C9FF-D7BF-843B-4427EEB97D94}"/>
              </a:ext>
            </a:extLst>
          </p:cNvPr>
          <p:cNvCxnSpPr>
            <a:cxnSpLocks/>
          </p:cNvCxnSpPr>
          <p:nvPr/>
        </p:nvCxnSpPr>
        <p:spPr>
          <a:xfrm>
            <a:off x="228600" y="630936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5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DA05-BCFE-E493-2F0E-6A55BD500535}"/>
              </a:ext>
            </a:extLst>
          </p:cNvPr>
          <p:cNvSpPr>
            <a:spLocks noGrp="1"/>
          </p:cNvSpPr>
          <p:nvPr>
            <p:ph type="title"/>
          </p:nvPr>
        </p:nvSpPr>
        <p:spPr>
          <a:xfrm>
            <a:off x="384048" y="3493323"/>
            <a:ext cx="10515600" cy="1325563"/>
          </a:xfrm>
        </p:spPr>
        <p:txBody>
          <a:bodyPr>
            <a:normAutofit fontScale="90000"/>
          </a:bodyPr>
          <a:lstStyle/>
          <a:p>
            <a:br>
              <a:rPr lang="en-IN" dirty="0"/>
            </a:br>
            <a:br>
              <a:rPr lang="en-IN" dirty="0"/>
            </a:br>
            <a:r>
              <a:rPr lang="en-IN" dirty="0"/>
              <a:t>Illiteracy survey questions:</a:t>
            </a:r>
            <a:br>
              <a:rPr lang="en-IN" dirty="0"/>
            </a:br>
            <a:r>
              <a:rPr lang="en-IN" sz="3200" dirty="0"/>
              <a:t>How familiar are you with the issue of illiteracy?</a:t>
            </a:r>
            <a:br>
              <a:rPr lang="en-IN" sz="3200" dirty="0"/>
            </a:br>
            <a:br>
              <a:rPr lang="en-IN" sz="3200" dirty="0"/>
            </a:br>
            <a:br>
              <a:rPr lang="en-IN" sz="3200" dirty="0"/>
            </a:br>
            <a:r>
              <a:rPr lang="en-IN" sz="3200" dirty="0"/>
              <a:t>In your </a:t>
            </a:r>
            <a:r>
              <a:rPr lang="en-IN" sz="3200" dirty="0" err="1"/>
              <a:t>opinion,what</a:t>
            </a:r>
            <a:r>
              <a:rPr lang="en-IN" sz="3200" dirty="0"/>
              <a:t> do you do believe are the main causes of illiteracy?</a:t>
            </a:r>
            <a:br>
              <a:rPr lang="en-IN" sz="3200" dirty="0"/>
            </a:br>
            <a:br>
              <a:rPr lang="en-IN" sz="3200" dirty="0"/>
            </a:br>
            <a:br>
              <a:rPr lang="en-IN" sz="3200" dirty="0"/>
            </a:br>
            <a:r>
              <a:rPr lang="en-IN" sz="3200" dirty="0"/>
              <a:t>How do you think illiteracy affects individuals and communities?</a:t>
            </a:r>
            <a:br>
              <a:rPr lang="en-IN" sz="3200" dirty="0"/>
            </a:br>
            <a:br>
              <a:rPr lang="en-IN" sz="3200" dirty="0"/>
            </a:br>
            <a:br>
              <a:rPr lang="en-IN" sz="3200" dirty="0"/>
            </a:br>
            <a:r>
              <a:rPr lang="en-IN" sz="3200" dirty="0"/>
              <a:t>Do you believe that illiteracy is a significant issue in your region?</a:t>
            </a:r>
            <a:br>
              <a:rPr lang="en-IN" sz="3200" dirty="0"/>
            </a:br>
            <a:br>
              <a:rPr lang="en-IN" sz="3200" dirty="0"/>
            </a:br>
            <a:br>
              <a:rPr lang="en-IN" sz="3200" dirty="0"/>
            </a:br>
            <a:r>
              <a:rPr lang="en-IN" sz="3200" dirty="0"/>
              <a:t>What measures do you think could be effective in addressing illiteracy</a:t>
            </a:r>
            <a:br>
              <a:rPr lang="en-IN" sz="3200" dirty="0"/>
            </a:br>
            <a:br>
              <a:rPr lang="en-IN" sz="3200" dirty="0"/>
            </a:br>
            <a:br>
              <a:rPr lang="en-IN" sz="3200" dirty="0"/>
            </a:br>
            <a:br>
              <a:rPr lang="en-IN" sz="3200" dirty="0"/>
            </a:br>
            <a:br>
              <a:rPr lang="en-IN" sz="3200" dirty="0"/>
            </a:br>
            <a:endParaRPr lang="en-IN" dirty="0"/>
          </a:p>
        </p:txBody>
      </p:sp>
      <p:cxnSp>
        <p:nvCxnSpPr>
          <p:cNvPr id="4" name="Straight Arrow Connector 3">
            <a:extLst>
              <a:ext uri="{FF2B5EF4-FFF2-40B4-BE49-F238E27FC236}">
                <a16:creationId xmlns:a16="http://schemas.microsoft.com/office/drawing/2014/main" id="{B53E2B4B-B8DA-CE38-5222-EC7FD08F119D}"/>
              </a:ext>
            </a:extLst>
          </p:cNvPr>
          <p:cNvCxnSpPr>
            <a:cxnSpLocks/>
          </p:cNvCxnSpPr>
          <p:nvPr/>
        </p:nvCxnSpPr>
        <p:spPr>
          <a:xfrm>
            <a:off x="128016" y="1362456"/>
            <a:ext cx="256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A32AC05-FB2D-8F3F-9CE7-179538617441}"/>
              </a:ext>
            </a:extLst>
          </p:cNvPr>
          <p:cNvCxnSpPr>
            <a:cxnSpLocks/>
          </p:cNvCxnSpPr>
          <p:nvPr/>
        </p:nvCxnSpPr>
        <p:spPr>
          <a:xfrm>
            <a:off x="128016" y="2560320"/>
            <a:ext cx="256032"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4D8D61-EA17-9082-5F5A-43D3A7644EB6}"/>
              </a:ext>
            </a:extLst>
          </p:cNvPr>
          <p:cNvCxnSpPr>
            <a:cxnSpLocks/>
          </p:cNvCxnSpPr>
          <p:nvPr/>
        </p:nvCxnSpPr>
        <p:spPr>
          <a:xfrm>
            <a:off x="128016" y="4087368"/>
            <a:ext cx="24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0D341F-A48E-7207-46ED-E14EEDF391E2}"/>
              </a:ext>
            </a:extLst>
          </p:cNvPr>
          <p:cNvCxnSpPr>
            <a:cxnSpLocks/>
          </p:cNvCxnSpPr>
          <p:nvPr/>
        </p:nvCxnSpPr>
        <p:spPr>
          <a:xfrm>
            <a:off x="182880" y="5330952"/>
            <a:ext cx="18897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DC1453-F416-DB76-55A1-AA106E4CDE5C}"/>
              </a:ext>
            </a:extLst>
          </p:cNvPr>
          <p:cNvCxnSpPr>
            <a:cxnSpLocks/>
          </p:cNvCxnSpPr>
          <p:nvPr/>
        </p:nvCxnSpPr>
        <p:spPr>
          <a:xfrm>
            <a:off x="128016" y="6510528"/>
            <a:ext cx="24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0476752-9357-F2FA-0C6D-12D0470FFF41}"/>
              </a:ext>
            </a:extLst>
          </p:cNvPr>
          <p:cNvCxnSpPr>
            <a:cxnSpLocks/>
          </p:cNvCxnSpPr>
          <p:nvPr/>
        </p:nvCxnSpPr>
        <p:spPr>
          <a:xfrm flipV="1">
            <a:off x="493776" y="1984248"/>
            <a:ext cx="10296144" cy="9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137918-F98D-CCC3-E7C0-F179EB0F4052}"/>
              </a:ext>
            </a:extLst>
          </p:cNvPr>
          <p:cNvCxnSpPr>
            <a:cxnSpLocks/>
          </p:cNvCxnSpPr>
          <p:nvPr/>
        </p:nvCxnSpPr>
        <p:spPr>
          <a:xfrm>
            <a:off x="493776" y="3557016"/>
            <a:ext cx="10204704" cy="1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FF2351-453F-7B8C-A0EA-8F94E3BB1BC4}"/>
              </a:ext>
            </a:extLst>
          </p:cNvPr>
          <p:cNvCxnSpPr>
            <a:cxnSpLocks/>
          </p:cNvCxnSpPr>
          <p:nvPr/>
        </p:nvCxnSpPr>
        <p:spPr>
          <a:xfrm flipV="1">
            <a:off x="493776" y="4782312"/>
            <a:ext cx="10232136" cy="36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E3B641-2378-438D-F26E-882598E3A474}"/>
              </a:ext>
            </a:extLst>
          </p:cNvPr>
          <p:cNvCxnSpPr>
            <a:cxnSpLocks/>
          </p:cNvCxnSpPr>
          <p:nvPr/>
        </p:nvCxnSpPr>
        <p:spPr>
          <a:xfrm flipV="1">
            <a:off x="493776" y="6062472"/>
            <a:ext cx="10424160" cy="18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9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5112-228D-6542-C726-7A7F3CA438CC}"/>
              </a:ext>
            </a:extLst>
          </p:cNvPr>
          <p:cNvSpPr>
            <a:spLocks noGrp="1"/>
          </p:cNvSpPr>
          <p:nvPr>
            <p:ph type="title"/>
          </p:nvPr>
        </p:nvSpPr>
        <p:spPr>
          <a:xfrm>
            <a:off x="426720" y="3145536"/>
            <a:ext cx="10515600" cy="1325563"/>
          </a:xfrm>
        </p:spPr>
        <p:txBody>
          <a:bodyPr>
            <a:normAutofit fontScale="90000"/>
          </a:bodyPr>
          <a:lstStyle/>
          <a:p>
            <a:br>
              <a:rPr lang="en-IN" dirty="0"/>
            </a:br>
            <a:br>
              <a:rPr lang="en-IN" dirty="0"/>
            </a:br>
            <a:r>
              <a:rPr lang="en-IN" sz="3200" dirty="0"/>
              <a:t>Have you been personally been involved in any initiatives or organizations addressing illiteracy?</a:t>
            </a:r>
            <a:br>
              <a:rPr lang="en-IN" sz="3200" dirty="0"/>
            </a:br>
            <a:br>
              <a:rPr lang="en-IN" sz="3200" dirty="0"/>
            </a:br>
            <a:br>
              <a:rPr lang="en-IN" sz="3200" dirty="0"/>
            </a:br>
            <a:r>
              <a:rPr lang="en-IN" sz="3200" dirty="0"/>
              <a:t>If you answered “yes” to the previous question, please describe your involvement and the impact you believe it has had.</a:t>
            </a:r>
            <a:br>
              <a:rPr lang="en-IN" sz="3200" dirty="0"/>
            </a:br>
            <a:r>
              <a:rPr lang="en-IN" sz="3200" dirty="0"/>
              <a:t>In your </a:t>
            </a:r>
            <a:r>
              <a:rPr lang="en-IN" sz="3200" dirty="0" err="1"/>
              <a:t>opinion,what</a:t>
            </a:r>
            <a:r>
              <a:rPr lang="en-IN" sz="3200" dirty="0"/>
              <a:t> role can technology play in combating illiteracy?</a:t>
            </a:r>
            <a:br>
              <a:rPr lang="en-IN" sz="3200" dirty="0"/>
            </a:br>
            <a:br>
              <a:rPr lang="en-IN" sz="3200" dirty="0"/>
            </a:br>
            <a:br>
              <a:rPr lang="en-IN" sz="3200" dirty="0"/>
            </a:br>
            <a:r>
              <a:rPr lang="en-IN" sz="3200" dirty="0"/>
              <a:t>Do you think illiteracy should be a priority for government policies and programs?</a:t>
            </a:r>
            <a:br>
              <a:rPr lang="en-IN" sz="3200" dirty="0"/>
            </a:br>
            <a:br>
              <a:rPr lang="en-IN" sz="3200" dirty="0"/>
            </a:br>
            <a:br>
              <a:rPr lang="en-IN" sz="3200" dirty="0"/>
            </a:br>
            <a:r>
              <a:rPr lang="en-IN" sz="3200" dirty="0"/>
              <a:t>How likely are you to support or participate in initiatives aimed at reducing illiteracy?</a:t>
            </a:r>
            <a:br>
              <a:rPr lang="en-IN" sz="3200" dirty="0"/>
            </a:br>
            <a:br>
              <a:rPr lang="en-IN" sz="3200" dirty="0"/>
            </a:br>
            <a:br>
              <a:rPr lang="en-IN" dirty="0"/>
            </a:br>
            <a:endParaRPr lang="en-IN" dirty="0"/>
          </a:p>
        </p:txBody>
      </p:sp>
      <p:cxnSp>
        <p:nvCxnSpPr>
          <p:cNvPr id="4" name="Straight Connector 3">
            <a:extLst>
              <a:ext uri="{FF2B5EF4-FFF2-40B4-BE49-F238E27FC236}">
                <a16:creationId xmlns:a16="http://schemas.microsoft.com/office/drawing/2014/main" id="{3F1911FA-0955-5424-A80C-594DDD6347F8}"/>
              </a:ext>
            </a:extLst>
          </p:cNvPr>
          <p:cNvCxnSpPr>
            <a:cxnSpLocks/>
          </p:cNvCxnSpPr>
          <p:nvPr/>
        </p:nvCxnSpPr>
        <p:spPr>
          <a:xfrm flipV="1">
            <a:off x="850392" y="530352"/>
            <a:ext cx="10332720" cy="9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29A50DF-1BB0-3474-88D0-2EA7182370ED}"/>
              </a:ext>
            </a:extLst>
          </p:cNvPr>
          <p:cNvCxnSpPr>
            <a:cxnSpLocks/>
          </p:cNvCxnSpPr>
          <p:nvPr/>
        </p:nvCxnSpPr>
        <p:spPr>
          <a:xfrm flipV="1">
            <a:off x="850392" y="1865376"/>
            <a:ext cx="10287000" cy="18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ECD1ADC-76B8-80BE-28C8-EB00AC70701F}"/>
              </a:ext>
            </a:extLst>
          </p:cNvPr>
          <p:cNvCxnSpPr>
            <a:stCxn id="2" idx="1"/>
            <a:endCxn id="2" idx="3"/>
          </p:cNvCxnSpPr>
          <p:nvPr/>
        </p:nvCxnSpPr>
        <p:spPr>
          <a:xfrm>
            <a:off x="426720" y="3808318"/>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FC896-988A-3AEA-D7CA-A2E3C783CA79}"/>
              </a:ext>
            </a:extLst>
          </p:cNvPr>
          <p:cNvCxnSpPr>
            <a:cxnSpLocks/>
          </p:cNvCxnSpPr>
          <p:nvPr/>
        </p:nvCxnSpPr>
        <p:spPr>
          <a:xfrm flipV="1">
            <a:off x="850392" y="5303520"/>
            <a:ext cx="10360152" cy="5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1D11F51-8788-D3A0-0CDD-1193D31FB32F}"/>
              </a:ext>
            </a:extLst>
          </p:cNvPr>
          <p:cNvCxnSpPr>
            <a:cxnSpLocks/>
          </p:cNvCxnSpPr>
          <p:nvPr/>
        </p:nvCxnSpPr>
        <p:spPr>
          <a:xfrm>
            <a:off x="228600" y="832104"/>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B815D-9513-BD88-5F52-89FCF2CBF110}"/>
              </a:ext>
            </a:extLst>
          </p:cNvPr>
          <p:cNvCxnSpPr>
            <a:cxnSpLocks/>
          </p:cNvCxnSpPr>
          <p:nvPr/>
        </p:nvCxnSpPr>
        <p:spPr>
          <a:xfrm>
            <a:off x="114300" y="24384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EE254E-3C3A-B168-0568-7837AB12CF11}"/>
              </a:ext>
            </a:extLst>
          </p:cNvPr>
          <p:cNvCxnSpPr>
            <a:cxnSpLocks/>
          </p:cNvCxnSpPr>
          <p:nvPr/>
        </p:nvCxnSpPr>
        <p:spPr>
          <a:xfrm>
            <a:off x="198120" y="4376928"/>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F4A8B2-7778-B369-A483-F5F56BEB7BF3}"/>
              </a:ext>
            </a:extLst>
          </p:cNvPr>
          <p:cNvCxnSpPr>
            <a:cxnSpLocks/>
          </p:cNvCxnSpPr>
          <p:nvPr/>
        </p:nvCxnSpPr>
        <p:spPr>
          <a:xfrm>
            <a:off x="228600" y="5940552"/>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4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817A-2CF9-B132-1801-559F84281251}"/>
              </a:ext>
            </a:extLst>
          </p:cNvPr>
          <p:cNvSpPr>
            <a:spLocks noGrp="1"/>
          </p:cNvSpPr>
          <p:nvPr>
            <p:ph type="title"/>
          </p:nvPr>
        </p:nvSpPr>
        <p:spPr/>
        <p:txBody>
          <a:bodyPr>
            <a:normAutofit/>
          </a:bodyPr>
          <a:lstStyle/>
          <a:p>
            <a:endParaRPr lang="en-IN" sz="3200" dirty="0"/>
          </a:p>
        </p:txBody>
      </p:sp>
      <p:cxnSp>
        <p:nvCxnSpPr>
          <p:cNvPr id="4" name="Straight Connector 3">
            <a:extLst>
              <a:ext uri="{FF2B5EF4-FFF2-40B4-BE49-F238E27FC236}">
                <a16:creationId xmlns:a16="http://schemas.microsoft.com/office/drawing/2014/main" id="{21D5092E-6DE5-B8F8-E8CF-67CA0E1927BE}"/>
              </a:ext>
            </a:extLst>
          </p:cNvPr>
          <p:cNvCxnSpPr>
            <a:cxnSpLocks/>
          </p:cNvCxnSpPr>
          <p:nvPr/>
        </p:nvCxnSpPr>
        <p:spPr>
          <a:xfrm flipV="1">
            <a:off x="1097280" y="749808"/>
            <a:ext cx="10131552" cy="18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896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253</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SURVEY QUESTIONS               Name of the interviewer:                                         Date:                            Information:  Name : Gender:male/female Age(in years): Marital status:Married/Unmarried  Educational qualifications:(   )  a) illiterate   b)graduate  c)postgraduate  d)any other  source of job:                                   </vt:lpstr>
      <vt:lpstr>  Illiteracy survey questions: How familiar are you with the issue of illiteracy?   In your opinion,what do you do believe are the main causes of illiteracy?   How do you think illiteracy affects individuals and communities?   Do you believe that illiteracy is a significant issue in your region?   What measures do you think could be effective in addressing illiteracy     </vt:lpstr>
      <vt:lpstr>  Have you been personally been involved in any initiatives or organizations addressing illiteracy?   If you answered “yes” to the previous question, please describe your involvement and the impact you believe it has had. In your opinion,what role can technology play in combating illiteracy?   Do you think illiteracy should be a priority for government policies and programs?   How likely are you to support or participate in initiatives aimed at reducing illiteracy?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SURVEY QUESTIONS              (Academic performance improvement) Name of the interviewer:                                         Date:                            Information:  Name : Gender:male/female Age(in years): Marital status:Married/Unmarried  Educational qualifications:(   )  a) illiterate   b)graduate  c)postgraduate  d)any other  source of job:                                   </dc:title>
  <dc:creator>Aparna Yallajosyula</dc:creator>
  <cp:lastModifiedBy>Aparna Yallajosyula</cp:lastModifiedBy>
  <cp:revision>4</cp:revision>
  <dcterms:created xsi:type="dcterms:W3CDTF">2023-05-15T13:10:54Z</dcterms:created>
  <dcterms:modified xsi:type="dcterms:W3CDTF">2023-05-15T14:31:19Z</dcterms:modified>
</cp:coreProperties>
</file>