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46"/>
  </p:notesMasterIdLst>
  <p:handoutMasterIdLst>
    <p:handoutMasterId r:id="rId47"/>
  </p:handoutMasterIdLst>
  <p:sldIdLst>
    <p:sldId id="256" r:id="rId2"/>
    <p:sldId id="419" r:id="rId3"/>
    <p:sldId id="269" r:id="rId4"/>
    <p:sldId id="299" r:id="rId5"/>
    <p:sldId id="258" r:id="rId6"/>
    <p:sldId id="389" r:id="rId7"/>
    <p:sldId id="390" r:id="rId8"/>
    <p:sldId id="391" r:id="rId9"/>
    <p:sldId id="392" r:id="rId10"/>
    <p:sldId id="402" r:id="rId11"/>
    <p:sldId id="406" r:id="rId12"/>
    <p:sldId id="285" r:id="rId13"/>
    <p:sldId id="407" r:id="rId14"/>
    <p:sldId id="408" r:id="rId15"/>
    <p:sldId id="409" r:id="rId16"/>
    <p:sldId id="376" r:id="rId17"/>
    <p:sldId id="393" r:id="rId18"/>
    <p:sldId id="430" r:id="rId19"/>
    <p:sldId id="394" r:id="rId20"/>
    <p:sldId id="439" r:id="rId21"/>
    <p:sldId id="436" r:id="rId22"/>
    <p:sldId id="437" r:id="rId23"/>
    <p:sldId id="395" r:id="rId24"/>
    <p:sldId id="432" r:id="rId25"/>
    <p:sldId id="433" r:id="rId26"/>
    <p:sldId id="438" r:id="rId27"/>
    <p:sldId id="397" r:id="rId28"/>
    <p:sldId id="434" r:id="rId29"/>
    <p:sldId id="399" r:id="rId30"/>
    <p:sldId id="435" r:id="rId31"/>
    <p:sldId id="420" r:id="rId32"/>
    <p:sldId id="421" r:id="rId33"/>
    <p:sldId id="422" r:id="rId34"/>
    <p:sldId id="423" r:id="rId35"/>
    <p:sldId id="424" r:id="rId36"/>
    <p:sldId id="425" r:id="rId37"/>
    <p:sldId id="426" r:id="rId38"/>
    <p:sldId id="427" r:id="rId39"/>
    <p:sldId id="404" r:id="rId40"/>
    <p:sldId id="403" r:id="rId41"/>
    <p:sldId id="428" r:id="rId42"/>
    <p:sldId id="387" r:id="rId43"/>
    <p:sldId id="429" r:id="rId44"/>
    <p:sldId id="34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FD7"/>
    <a:srgbClr val="D72978"/>
    <a:srgbClr val="EA8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276" autoAdjust="0"/>
  </p:normalViewPr>
  <p:slideViewPr>
    <p:cSldViewPr snapToGrid="0">
      <p:cViewPr varScale="1">
        <p:scale>
          <a:sx n="74" d="100"/>
          <a:sy n="74" d="100"/>
        </p:scale>
        <p:origin x="55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E3D43E-AFF2-45A8-9DCB-7C4F3AD809A9}" type="datetimeFigureOut">
              <a:rPr lang="en-IN" smtClean="0"/>
              <a:pPr/>
              <a:t>28-09-2022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0C48D-A031-4AB4-AA7B-7C24FEA99A98}" type="slidenum">
              <a:rPr lang="en-IN" smtClean="0"/>
              <a:pPr/>
              <a:t>‹#›</a:t>
            </a:fld>
            <a:endParaRPr lang="en-IN"/>
          </a:p>
        </p:txBody>
      </p:sp>
    </p:spTree>
    <p:extLst>
      <p:ext uri="{BB962C8B-B14F-4D97-AF65-F5344CB8AC3E}">
        <p14:creationId xmlns:p14="http://schemas.microsoft.com/office/powerpoint/2010/main" val="2642356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B13E1-1D1F-417F-ADA3-689BEA6D80E4}" type="datetimeFigureOut">
              <a:rPr lang="en-IN" smtClean="0"/>
              <a:pPr/>
              <a:t>28-09-2022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77F80-7AA9-4FC4-A3C8-B4EC29873965}" type="slidenum">
              <a:rPr lang="en-IN" smtClean="0"/>
              <a:pPr/>
              <a:t>‹#›</a:t>
            </a:fld>
            <a:endParaRPr lang="en-IN"/>
          </a:p>
        </p:txBody>
      </p:sp>
    </p:spTree>
    <p:extLst>
      <p:ext uri="{BB962C8B-B14F-4D97-AF65-F5344CB8AC3E}">
        <p14:creationId xmlns:p14="http://schemas.microsoft.com/office/powerpoint/2010/main" val="221190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677F80-7AA9-4FC4-A3C8-B4EC29873965}" type="slidenum">
              <a:rPr lang="en-IN" smtClean="0"/>
              <a:pPr/>
              <a:t>1</a:t>
            </a:fld>
            <a:endParaRPr lang="en-IN"/>
          </a:p>
        </p:txBody>
      </p:sp>
    </p:spTree>
    <p:extLst>
      <p:ext uri="{BB962C8B-B14F-4D97-AF65-F5344CB8AC3E}">
        <p14:creationId xmlns:p14="http://schemas.microsoft.com/office/powerpoint/2010/main" val="144578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677F80-7AA9-4FC4-A3C8-B4EC29873965}" type="slidenum">
              <a:rPr lang="en-IN" smtClean="0"/>
              <a:pPr/>
              <a:t>11</a:t>
            </a:fld>
            <a:endParaRPr lang="en-IN"/>
          </a:p>
        </p:txBody>
      </p:sp>
    </p:spTree>
    <p:extLst>
      <p:ext uri="{BB962C8B-B14F-4D97-AF65-F5344CB8AC3E}">
        <p14:creationId xmlns:p14="http://schemas.microsoft.com/office/powerpoint/2010/main" val="809062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677F80-7AA9-4FC4-A3C8-B4EC29873965}" type="slidenum">
              <a:rPr lang="en-IN" smtClean="0"/>
              <a:pPr/>
              <a:t>12</a:t>
            </a:fld>
            <a:endParaRPr lang="en-IN"/>
          </a:p>
        </p:txBody>
      </p:sp>
    </p:spTree>
    <p:extLst>
      <p:ext uri="{BB962C8B-B14F-4D97-AF65-F5344CB8AC3E}">
        <p14:creationId xmlns:p14="http://schemas.microsoft.com/office/powerpoint/2010/main" val="809062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677F80-7AA9-4FC4-A3C8-B4EC29873965}" type="slidenum">
              <a:rPr lang="en-IN" smtClean="0"/>
              <a:pPr/>
              <a:t>13</a:t>
            </a:fld>
            <a:endParaRPr lang="en-IN"/>
          </a:p>
        </p:txBody>
      </p:sp>
    </p:spTree>
    <p:extLst>
      <p:ext uri="{BB962C8B-B14F-4D97-AF65-F5344CB8AC3E}">
        <p14:creationId xmlns:p14="http://schemas.microsoft.com/office/powerpoint/2010/main" val="809062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677F80-7AA9-4FC4-A3C8-B4EC29873965}" type="slidenum">
              <a:rPr lang="en-IN" smtClean="0"/>
              <a:pPr/>
              <a:t>14</a:t>
            </a:fld>
            <a:endParaRPr lang="en-IN"/>
          </a:p>
        </p:txBody>
      </p:sp>
    </p:spTree>
    <p:extLst>
      <p:ext uri="{BB962C8B-B14F-4D97-AF65-F5344CB8AC3E}">
        <p14:creationId xmlns:p14="http://schemas.microsoft.com/office/powerpoint/2010/main" val="809062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677F80-7AA9-4FC4-A3C8-B4EC29873965}" type="slidenum">
              <a:rPr lang="en-IN" smtClean="0"/>
              <a:pPr/>
              <a:t>15</a:t>
            </a:fld>
            <a:endParaRPr lang="en-IN"/>
          </a:p>
        </p:txBody>
      </p:sp>
    </p:spTree>
    <p:extLst>
      <p:ext uri="{BB962C8B-B14F-4D97-AF65-F5344CB8AC3E}">
        <p14:creationId xmlns:p14="http://schemas.microsoft.com/office/powerpoint/2010/main" val="809062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A5E5857-5745-4666-9B92-CF6FB2905865}" type="datetime1">
              <a:rPr lang="en-US" smtClean="0"/>
              <a:t>9/28/2022</a:t>
            </a:fld>
            <a:endParaRPr lang="en-US" dirty="0"/>
          </a:p>
        </p:txBody>
      </p:sp>
      <p:sp>
        <p:nvSpPr>
          <p:cNvPr id="5" name="Footer Placeholder 4"/>
          <p:cNvSpPr>
            <a:spLocks noGrp="1"/>
          </p:cNvSpPr>
          <p:nvPr>
            <p:ph type="ftr" sz="quarter" idx="11"/>
          </p:nvPr>
        </p:nvSpPr>
        <p:spPr/>
        <p:txBody>
          <a:bodyPr/>
          <a:lstStyle/>
          <a:p>
            <a:r>
              <a:rPr lang="en-IN" smtClean="0"/>
              <a:t>Semi-supervised machine learning approach for DDoS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399636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11334B-5E0C-4C1D-AD64-E7AE2CC38B48}" type="datetime1">
              <a:rPr lang="en-US" smtClean="0"/>
              <a:t>9/28/2022</a:t>
            </a:fld>
            <a:endParaRPr lang="en-US" dirty="0"/>
          </a:p>
        </p:txBody>
      </p:sp>
      <p:sp>
        <p:nvSpPr>
          <p:cNvPr id="5" name="Footer Placeholder 4"/>
          <p:cNvSpPr>
            <a:spLocks noGrp="1"/>
          </p:cNvSpPr>
          <p:nvPr>
            <p:ph type="ftr" sz="quarter" idx="11"/>
          </p:nvPr>
        </p:nvSpPr>
        <p:spPr/>
        <p:txBody>
          <a:bodyPr/>
          <a:lstStyle/>
          <a:p>
            <a:r>
              <a:rPr lang="en-IN" smtClean="0"/>
              <a:t>Semi-supervised machine learning approach for DDoS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213061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15AC1A-7759-4184-B7D0-95D20552AB6C}" type="datetime1">
              <a:rPr lang="en-US" smtClean="0"/>
              <a:t>9/28/2022</a:t>
            </a:fld>
            <a:endParaRPr lang="en-US" dirty="0"/>
          </a:p>
        </p:txBody>
      </p:sp>
      <p:sp>
        <p:nvSpPr>
          <p:cNvPr id="5" name="Footer Placeholder 4"/>
          <p:cNvSpPr>
            <a:spLocks noGrp="1"/>
          </p:cNvSpPr>
          <p:nvPr>
            <p:ph type="ftr" sz="quarter" idx="11"/>
          </p:nvPr>
        </p:nvSpPr>
        <p:spPr/>
        <p:txBody>
          <a:bodyPr/>
          <a:lstStyle/>
          <a:p>
            <a:r>
              <a:rPr lang="en-IN" smtClean="0"/>
              <a:t>Semi-supervised machine learning approach for DDoS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224639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808CE4-1525-47D6-A561-F09B3D188534}" type="datetime1">
              <a:rPr lang="en-US" smtClean="0"/>
              <a:t>9/28/2022</a:t>
            </a:fld>
            <a:endParaRPr lang="en-US" dirty="0"/>
          </a:p>
        </p:txBody>
      </p:sp>
      <p:sp>
        <p:nvSpPr>
          <p:cNvPr id="5" name="Footer Placeholder 4"/>
          <p:cNvSpPr>
            <a:spLocks noGrp="1"/>
          </p:cNvSpPr>
          <p:nvPr>
            <p:ph type="ftr" sz="quarter" idx="11"/>
          </p:nvPr>
        </p:nvSpPr>
        <p:spPr/>
        <p:txBody>
          <a:bodyPr/>
          <a:lstStyle/>
          <a:p>
            <a:r>
              <a:rPr lang="en-IN" smtClean="0"/>
              <a:t>Semi-supervised machine learning approach for DDoS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402195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7DFBA9-9BE0-434C-89F6-52F2ABF62D0D}" type="datetime1">
              <a:rPr lang="en-US" smtClean="0"/>
              <a:t>9/28/2022</a:t>
            </a:fld>
            <a:endParaRPr lang="en-US" dirty="0"/>
          </a:p>
        </p:txBody>
      </p:sp>
      <p:sp>
        <p:nvSpPr>
          <p:cNvPr id="5" name="Footer Placeholder 4"/>
          <p:cNvSpPr>
            <a:spLocks noGrp="1"/>
          </p:cNvSpPr>
          <p:nvPr>
            <p:ph type="ftr" sz="quarter" idx="11"/>
          </p:nvPr>
        </p:nvSpPr>
        <p:spPr/>
        <p:txBody>
          <a:bodyPr/>
          <a:lstStyle/>
          <a:p>
            <a:r>
              <a:rPr lang="en-IN" smtClean="0"/>
              <a:t>Semi-supervised machine learning approach for DDoS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5495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BCB917D-3681-4827-BFC7-B20158D2DA40}" type="datetime1">
              <a:rPr lang="en-US" smtClean="0"/>
              <a:t>9/28/2022</a:t>
            </a:fld>
            <a:endParaRPr lang="en-US" dirty="0"/>
          </a:p>
        </p:txBody>
      </p:sp>
      <p:sp>
        <p:nvSpPr>
          <p:cNvPr id="6" name="Footer Placeholder 5"/>
          <p:cNvSpPr>
            <a:spLocks noGrp="1"/>
          </p:cNvSpPr>
          <p:nvPr>
            <p:ph type="ftr" sz="quarter" idx="11"/>
          </p:nvPr>
        </p:nvSpPr>
        <p:spPr/>
        <p:txBody>
          <a:bodyPr/>
          <a:lstStyle/>
          <a:p>
            <a:r>
              <a:rPr lang="en-IN" smtClean="0"/>
              <a:t>Semi-supervised machine learning approach for DDoS detection</a:t>
            </a:r>
            <a:endParaRPr lang="en-US" dirty="0"/>
          </a:p>
        </p:txBody>
      </p:sp>
      <p:sp>
        <p:nvSpPr>
          <p:cNvPr id="7" name="Slide Number Placeholder 6"/>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392284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DD43B0F-C863-44DA-A56E-2EC51CD8B8AF}" type="datetime1">
              <a:rPr lang="en-US" smtClean="0"/>
              <a:t>9/28/2022</a:t>
            </a:fld>
            <a:endParaRPr lang="en-US" dirty="0"/>
          </a:p>
        </p:txBody>
      </p:sp>
      <p:sp>
        <p:nvSpPr>
          <p:cNvPr id="8" name="Footer Placeholder 7"/>
          <p:cNvSpPr>
            <a:spLocks noGrp="1"/>
          </p:cNvSpPr>
          <p:nvPr>
            <p:ph type="ftr" sz="quarter" idx="11"/>
          </p:nvPr>
        </p:nvSpPr>
        <p:spPr/>
        <p:txBody>
          <a:bodyPr/>
          <a:lstStyle/>
          <a:p>
            <a:r>
              <a:rPr lang="en-IN" smtClean="0"/>
              <a:t>Semi-supervised machine learning approach for DDoS detection</a:t>
            </a:r>
            <a:endParaRPr lang="en-US" dirty="0"/>
          </a:p>
        </p:txBody>
      </p:sp>
      <p:sp>
        <p:nvSpPr>
          <p:cNvPr id="9" name="Slide Number Placeholder 8"/>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4858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039884-560B-4558-9EB5-FD19A24F84A2}" type="datetime1">
              <a:rPr lang="en-US" smtClean="0"/>
              <a:t>9/28/2022</a:t>
            </a:fld>
            <a:endParaRPr lang="en-US" dirty="0"/>
          </a:p>
        </p:txBody>
      </p:sp>
      <p:sp>
        <p:nvSpPr>
          <p:cNvPr id="4" name="Footer Placeholder 3"/>
          <p:cNvSpPr>
            <a:spLocks noGrp="1"/>
          </p:cNvSpPr>
          <p:nvPr>
            <p:ph type="ftr" sz="quarter" idx="11"/>
          </p:nvPr>
        </p:nvSpPr>
        <p:spPr/>
        <p:txBody>
          <a:bodyPr/>
          <a:lstStyle/>
          <a:p>
            <a:r>
              <a:rPr lang="en-IN" smtClean="0"/>
              <a:t>Semi-supervised machine learning approach for DDoS detection</a:t>
            </a:r>
            <a:endParaRPr lang="en-US" dirty="0"/>
          </a:p>
        </p:txBody>
      </p:sp>
      <p:sp>
        <p:nvSpPr>
          <p:cNvPr id="5" name="Slide Number Placeholder 4"/>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336732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9/28/2022</a:t>
            </a:fld>
            <a:endParaRPr lang="en-US" dirty="0"/>
          </a:p>
        </p:txBody>
      </p:sp>
      <p:sp>
        <p:nvSpPr>
          <p:cNvPr id="3" name="Footer Placeholder 2"/>
          <p:cNvSpPr>
            <a:spLocks noGrp="1"/>
          </p:cNvSpPr>
          <p:nvPr>
            <p:ph type="ftr" sz="quarter" idx="11"/>
          </p:nvPr>
        </p:nvSpPr>
        <p:spPr/>
        <p:txBody>
          <a:bodyPr/>
          <a:lstStyle/>
          <a:p>
            <a:r>
              <a:rPr lang="en-IN" smtClean="0"/>
              <a:t>Semi-supervised machine learning approach for DDoS detection</a:t>
            </a:r>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145322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67DB5B-CF48-44D7-B492-6581CB403005}" type="datetime1">
              <a:rPr lang="en-US" smtClean="0"/>
              <a:t>9/28/2022</a:t>
            </a:fld>
            <a:endParaRPr lang="en-US" dirty="0"/>
          </a:p>
        </p:txBody>
      </p:sp>
      <p:sp>
        <p:nvSpPr>
          <p:cNvPr id="6" name="Footer Placeholder 5"/>
          <p:cNvSpPr>
            <a:spLocks noGrp="1"/>
          </p:cNvSpPr>
          <p:nvPr>
            <p:ph type="ftr" sz="quarter" idx="11"/>
          </p:nvPr>
        </p:nvSpPr>
        <p:spPr/>
        <p:txBody>
          <a:bodyPr/>
          <a:lstStyle/>
          <a:p>
            <a:r>
              <a:rPr lang="en-IN" smtClean="0"/>
              <a:t>Semi-supervised machine learning approach for DDoS detection</a:t>
            </a:r>
            <a:endParaRPr lang="en-US" dirty="0"/>
          </a:p>
        </p:txBody>
      </p:sp>
      <p:sp>
        <p:nvSpPr>
          <p:cNvPr id="7" name="Slide Number Placeholder 6"/>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298856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76A78-5C18-4005-B457-F892FA517F47}" type="datetime1">
              <a:rPr lang="en-US" smtClean="0"/>
              <a:t>9/28/2022</a:t>
            </a:fld>
            <a:endParaRPr lang="en-US" dirty="0"/>
          </a:p>
        </p:txBody>
      </p:sp>
      <p:sp>
        <p:nvSpPr>
          <p:cNvPr id="6" name="Footer Placeholder 5"/>
          <p:cNvSpPr>
            <a:spLocks noGrp="1"/>
          </p:cNvSpPr>
          <p:nvPr>
            <p:ph type="ftr" sz="quarter" idx="11"/>
          </p:nvPr>
        </p:nvSpPr>
        <p:spPr/>
        <p:txBody>
          <a:bodyPr/>
          <a:lstStyle/>
          <a:p>
            <a:r>
              <a:rPr lang="en-IN" smtClean="0"/>
              <a:t>Semi-supervised machine learning approach for DDoS detection</a:t>
            </a:r>
            <a:endParaRPr lang="en-US" dirty="0"/>
          </a:p>
        </p:txBody>
      </p:sp>
      <p:sp>
        <p:nvSpPr>
          <p:cNvPr id="7" name="Slide Number Placeholder 6"/>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136395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E050C-66B2-4E0D-A142-00F453CC71CD}" type="datetime1">
              <a:rPr lang="en-US" smtClean="0"/>
              <a:t>9/28/2022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Semi-supervised machine learning approach for DDoS detection</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415313091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1</a:t>
            </a:fld>
            <a:endParaRPr lang="en-US" dirty="0"/>
          </a:p>
        </p:txBody>
      </p:sp>
      <p:sp>
        <p:nvSpPr>
          <p:cNvPr id="6" name="Title 1"/>
          <p:cNvSpPr txBox="1">
            <a:spLocks/>
          </p:cNvSpPr>
          <p:nvPr/>
        </p:nvSpPr>
        <p:spPr>
          <a:xfrm>
            <a:off x="1348306" y="2459864"/>
            <a:ext cx="9881754" cy="1295113"/>
          </a:xfrm>
          <a:prstGeom prst="rect">
            <a:avLst/>
          </a:prstGeom>
          <a:noFill/>
        </p:spPr>
        <p:txBody>
          <a:bodyPr vert="horz"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i="1" dirty="0" smtClean="0"/>
              <a:t>Geometric </a:t>
            </a:r>
            <a:r>
              <a:rPr lang="en-IN" sz="3600" b="1" i="1" dirty="0" err="1"/>
              <a:t>DeepLearning</a:t>
            </a:r>
            <a:r>
              <a:rPr lang="en-IN" sz="3600" b="1" i="1" dirty="0"/>
              <a:t> for subject-independent epileptic seizure prediction using scalp EEG signals</a:t>
            </a:r>
          </a:p>
        </p:txBody>
      </p:sp>
    </p:spTree>
    <p:extLst>
      <p:ext uri="{BB962C8B-B14F-4D97-AF65-F5344CB8AC3E}">
        <p14:creationId xmlns:p14="http://schemas.microsoft.com/office/powerpoint/2010/main" val="711823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rmAutofit/>
          </a:bodyPr>
          <a:lstStyle/>
          <a:p>
            <a:r>
              <a:rPr lang="en-IN" sz="3200" b="1" dirty="0" smtClean="0">
                <a:latin typeface="Times New Roman" pitchFamily="18" charset="0"/>
                <a:cs typeface="Times New Roman" pitchFamily="18" charset="0"/>
              </a:rPr>
              <a:t>ARCHITECTURE DIAGRAM</a:t>
            </a:r>
            <a:endParaRPr lang="en-IN"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5808CE4-1525-47D6-A561-F09B3D188534}" type="datetime1">
              <a:rPr lang="en-US" smtClean="0"/>
              <a:t>9/28/2022</a:t>
            </a:fld>
            <a:endParaRPr lang="en-US" dirty="0"/>
          </a:p>
        </p:txBody>
      </p:sp>
      <p:sp>
        <p:nvSpPr>
          <p:cNvPr id="6" name="Slide Number Placeholder 5"/>
          <p:cNvSpPr>
            <a:spLocks noGrp="1"/>
          </p:cNvSpPr>
          <p:nvPr>
            <p:ph type="sldNum" sz="quarter" idx="12"/>
          </p:nvPr>
        </p:nvSpPr>
        <p:spPr/>
        <p:txBody>
          <a:bodyPr>
            <a:normAutofit/>
          </a:bodyPr>
          <a:lstStyle/>
          <a:p>
            <a:fld id="{7DCB20AE-65C4-4F49-978F-B82EFE8D490C}" type="slidenum">
              <a:rPr lang="en-US" smtClean="0"/>
              <a:pPr/>
              <a:t>10</a:t>
            </a:fld>
            <a:endParaRPr lang="en-US" dirty="0"/>
          </a:p>
        </p:txBody>
      </p:sp>
      <p:grpSp>
        <p:nvGrpSpPr>
          <p:cNvPr id="22" name="Group 21"/>
          <p:cNvGrpSpPr/>
          <p:nvPr/>
        </p:nvGrpSpPr>
        <p:grpSpPr>
          <a:xfrm>
            <a:off x="2829560" y="1305560"/>
            <a:ext cx="6532878" cy="4246887"/>
            <a:chOff x="-21" y="299456"/>
            <a:chExt cx="10016543" cy="2781437"/>
          </a:xfrm>
        </p:grpSpPr>
        <p:grpSp>
          <p:nvGrpSpPr>
            <p:cNvPr id="26" name="Group 25"/>
            <p:cNvGrpSpPr/>
            <p:nvPr/>
          </p:nvGrpSpPr>
          <p:grpSpPr>
            <a:xfrm>
              <a:off x="-21" y="299456"/>
              <a:ext cx="10016543" cy="2781437"/>
              <a:chOff x="-21" y="299456"/>
              <a:chExt cx="10016543" cy="2781437"/>
            </a:xfrm>
          </p:grpSpPr>
          <p:grpSp>
            <p:nvGrpSpPr>
              <p:cNvPr id="28" name="Group 27"/>
              <p:cNvGrpSpPr/>
              <p:nvPr/>
            </p:nvGrpSpPr>
            <p:grpSpPr>
              <a:xfrm>
                <a:off x="-21" y="517897"/>
                <a:ext cx="10016543" cy="2562996"/>
                <a:chOff x="6584" y="517896"/>
                <a:chExt cx="8329277" cy="3192875"/>
              </a:xfrm>
            </p:grpSpPr>
            <p:sp>
              <p:nvSpPr>
                <p:cNvPr id="36" name="Rectangle 35"/>
                <p:cNvSpPr/>
                <p:nvPr/>
              </p:nvSpPr>
              <p:spPr>
                <a:xfrm>
                  <a:off x="6584" y="824962"/>
                  <a:ext cx="889152" cy="287541"/>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b="1" kern="1200" dirty="0" smtClean="0">
                      <a:solidFill>
                        <a:schemeClr val="tx1"/>
                      </a:solidFill>
                      <a:effectLst/>
                      <a:latin typeface="Times New Roman"/>
                      <a:ea typeface="Times New Roman"/>
                      <a:cs typeface="Times New Roman"/>
                    </a:rPr>
                    <a:t>Dataset       </a:t>
                  </a:r>
                  <a:endParaRPr lang="en-IN" sz="1200" dirty="0">
                    <a:solidFill>
                      <a:schemeClr val="tx1"/>
                    </a:solidFill>
                    <a:effectLst/>
                    <a:latin typeface="Times New Roman"/>
                    <a:ea typeface="Times New Roman"/>
                  </a:endParaRPr>
                </a:p>
              </p:txBody>
            </p:sp>
            <p:sp>
              <p:nvSpPr>
                <p:cNvPr id="37" name="Rectangle 36"/>
                <p:cNvSpPr/>
                <p:nvPr/>
              </p:nvSpPr>
              <p:spPr>
                <a:xfrm>
                  <a:off x="1357068" y="1864371"/>
                  <a:ext cx="2514600" cy="52826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000" b="1" kern="1200">
                      <a:solidFill>
                        <a:srgbClr val="000000"/>
                      </a:solidFill>
                      <a:effectLst/>
                      <a:latin typeface="Times New Roman"/>
                      <a:ea typeface="Times New Roman"/>
                      <a:cs typeface="Times New Roman"/>
                    </a:rPr>
                    <a:t>Data preprocess</a:t>
                  </a:r>
                  <a:endParaRPr lang="en-IN" sz="1200">
                    <a:effectLst/>
                    <a:latin typeface="Times New Roman"/>
                    <a:ea typeface="Times New Roman"/>
                  </a:endParaRPr>
                </a:p>
              </p:txBody>
            </p:sp>
            <p:sp>
              <p:nvSpPr>
                <p:cNvPr id="38" name="Rectangle 37"/>
                <p:cNvSpPr/>
                <p:nvPr/>
              </p:nvSpPr>
              <p:spPr>
                <a:xfrm>
                  <a:off x="1340669" y="3217857"/>
                  <a:ext cx="2514600" cy="4929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IN" sz="1200" b="1" dirty="0" smtClean="0">
                      <a:effectLst/>
                      <a:latin typeface="Times New Roman"/>
                      <a:ea typeface="Times New Roman"/>
                    </a:rPr>
                    <a:t>Feature Scaling</a:t>
                  </a:r>
                  <a:endParaRPr lang="en-IN" sz="1200" b="1" dirty="0">
                    <a:effectLst/>
                    <a:latin typeface="Times New Roman"/>
                    <a:ea typeface="Times New Roman"/>
                  </a:endParaRPr>
                </a:p>
              </p:txBody>
            </p:sp>
            <p:sp>
              <p:nvSpPr>
                <p:cNvPr id="39" name="Rectangle 38"/>
                <p:cNvSpPr/>
                <p:nvPr/>
              </p:nvSpPr>
              <p:spPr>
                <a:xfrm>
                  <a:off x="5153425" y="517896"/>
                  <a:ext cx="3124200" cy="381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000" b="1" dirty="0">
                      <a:solidFill>
                        <a:srgbClr val="000000"/>
                      </a:solidFill>
                      <a:latin typeface="Times New Roman"/>
                      <a:ea typeface="Times New Roman"/>
                      <a:cs typeface="Times New Roman"/>
                    </a:rPr>
                    <a:t>Splitting Dataset into Train and Test</a:t>
                  </a:r>
                  <a:endParaRPr lang="en-IN" sz="1200" dirty="0">
                    <a:latin typeface="Times New Roman"/>
                    <a:ea typeface="Times New Roman"/>
                  </a:endParaRPr>
                </a:p>
              </p:txBody>
            </p:sp>
            <p:cxnSp>
              <p:nvCxnSpPr>
                <p:cNvPr id="40" name="Straight Arrow Connector 39"/>
                <p:cNvCxnSpPr>
                  <a:stCxn id="39" idx="2"/>
                  <a:endCxn id="41" idx="0"/>
                </p:cNvCxnSpPr>
                <p:nvPr/>
              </p:nvCxnSpPr>
              <p:spPr>
                <a:xfrm>
                  <a:off x="6715524" y="898896"/>
                  <a:ext cx="8843" cy="536338"/>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41" name="Rectangle 40"/>
                <p:cNvSpPr/>
                <p:nvPr/>
              </p:nvSpPr>
              <p:spPr>
                <a:xfrm>
                  <a:off x="5162267" y="1435234"/>
                  <a:ext cx="3124200" cy="381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000" b="1" kern="1200" dirty="0" smtClean="0">
                      <a:solidFill>
                        <a:srgbClr val="000000"/>
                      </a:solidFill>
                      <a:effectLst/>
                      <a:latin typeface="Times New Roman"/>
                      <a:ea typeface="Times New Roman"/>
                      <a:cs typeface="Times New Roman"/>
                    </a:rPr>
                    <a:t>Classification</a:t>
                  </a:r>
                  <a:endParaRPr lang="en-IN" sz="1200" dirty="0">
                    <a:effectLst/>
                    <a:latin typeface="Times New Roman"/>
                    <a:ea typeface="Times New Roman"/>
                  </a:endParaRPr>
                </a:p>
              </p:txBody>
            </p:sp>
            <p:cxnSp>
              <p:nvCxnSpPr>
                <p:cNvPr id="42" name="Straight Arrow Connector 41"/>
                <p:cNvCxnSpPr/>
                <p:nvPr/>
              </p:nvCxnSpPr>
              <p:spPr>
                <a:xfrm rot="5400000">
                  <a:off x="6458461" y="2088526"/>
                  <a:ext cx="533401" cy="1588"/>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43" name="Rectangle 42"/>
                <p:cNvSpPr/>
                <p:nvPr/>
              </p:nvSpPr>
              <p:spPr>
                <a:xfrm>
                  <a:off x="5211661" y="3325549"/>
                  <a:ext cx="3124200" cy="38100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000" b="1" kern="1200">
                      <a:solidFill>
                        <a:srgbClr val="000000"/>
                      </a:solidFill>
                      <a:effectLst/>
                      <a:latin typeface="Times New Roman"/>
                      <a:ea typeface="Times New Roman"/>
                      <a:cs typeface="Times New Roman"/>
                    </a:rPr>
                    <a:t>Result Generation</a:t>
                  </a:r>
                  <a:endParaRPr lang="en-IN" sz="1200">
                    <a:effectLst/>
                    <a:latin typeface="Times New Roman"/>
                    <a:ea typeface="Times New Roman"/>
                  </a:endParaRPr>
                </a:p>
              </p:txBody>
            </p:sp>
          </p:grpSp>
          <p:cxnSp>
            <p:nvCxnSpPr>
              <p:cNvPr id="29" name="Straight Arrow Connector 28"/>
              <p:cNvCxnSpPr/>
              <p:nvPr/>
            </p:nvCxnSpPr>
            <p:spPr>
              <a:xfrm rot="5400000">
                <a:off x="2825730" y="2346540"/>
                <a:ext cx="672842" cy="1588"/>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30" name="Straight Arrow Connector 29"/>
              <p:cNvCxnSpPr>
                <a:stCxn id="35" idx="2"/>
                <a:endCxn id="37" idx="0"/>
              </p:cNvCxnSpPr>
              <p:nvPr/>
            </p:nvCxnSpPr>
            <p:spPr>
              <a:xfrm rot="16200000" flipH="1">
                <a:off x="2716670" y="1179386"/>
                <a:ext cx="834355" cy="4353"/>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31" name="Elbow Connector 30"/>
              <p:cNvCxnSpPr>
                <a:stCxn id="38" idx="2"/>
                <a:endCxn id="39" idx="1"/>
              </p:cNvCxnSpPr>
              <p:nvPr/>
            </p:nvCxnSpPr>
            <p:spPr>
              <a:xfrm rot="5400000" flipH="1" flipV="1">
                <a:off x="3447825" y="339293"/>
                <a:ext cx="2410072" cy="3073116"/>
              </a:xfrm>
              <a:prstGeom prst="bentConnector4">
                <a:avLst>
                  <a:gd name="adj1" fmla="val -9485"/>
                  <a:gd name="adj2" fmla="val 74600"/>
                </a:avLst>
              </a:prstGeom>
              <a:ln>
                <a:tailEnd type="triangle"/>
              </a:ln>
            </p:spPr>
            <p:style>
              <a:lnRef idx="2">
                <a:schemeClr val="accent4"/>
              </a:lnRef>
              <a:fillRef idx="1">
                <a:schemeClr val="lt1"/>
              </a:fillRef>
              <a:effectRef idx="0">
                <a:schemeClr val="accent4"/>
              </a:effectRef>
              <a:fontRef idx="minor">
                <a:schemeClr val="dk1"/>
              </a:fontRef>
            </p:style>
          </p:cxnSp>
          <p:cxnSp>
            <p:nvCxnSpPr>
              <p:cNvPr id="32" name="Straight Arrow Connector 31"/>
              <p:cNvCxnSpPr/>
              <p:nvPr/>
            </p:nvCxnSpPr>
            <p:spPr>
              <a:xfrm rot="5400000">
                <a:off x="7866569" y="2523761"/>
                <a:ext cx="428173" cy="1910"/>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33" name="Rectangle 32"/>
              <p:cNvSpPr/>
              <p:nvPr/>
            </p:nvSpPr>
            <p:spPr>
              <a:xfrm>
                <a:off x="6208313" y="1988711"/>
                <a:ext cx="3757070" cy="30583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000" b="1" kern="1200">
                    <a:solidFill>
                      <a:srgbClr val="000000"/>
                    </a:solidFill>
                    <a:effectLst/>
                    <a:latin typeface="Times New Roman"/>
                    <a:ea typeface="Times New Roman"/>
                    <a:cs typeface="Times New Roman"/>
                  </a:rPr>
                  <a:t>Prediction</a:t>
                </a:r>
                <a:endParaRPr lang="en-IN" sz="1200">
                  <a:effectLst/>
                  <a:latin typeface="Times New Roman"/>
                  <a:ea typeface="Times New Roman"/>
                </a:endParaRPr>
              </a:p>
            </p:txBody>
          </p:sp>
          <p:pic>
            <p:nvPicPr>
              <p:cNvPr id="34" name="Picture 33" descr="Image result for text file png"/>
              <p:cNvPicPr>
                <a:picLocks noChangeAspect="1" noChangeArrowheads="1"/>
              </p:cNvPicPr>
              <p:nvPr/>
            </p:nvPicPr>
            <p:blipFill>
              <a:blip r:embed="rId2" cstate="print"/>
              <a:srcRect/>
              <a:stretch>
                <a:fillRect/>
              </a:stretch>
            </p:blipFill>
            <p:spPr bwMode="auto">
              <a:xfrm>
                <a:off x="-20" y="299456"/>
                <a:ext cx="1070792" cy="464930"/>
              </a:xfrm>
              <a:prstGeom prst="rect">
                <a:avLst/>
              </a:prstGeom>
              <a:ln>
                <a:noFill/>
              </a:ln>
            </p:spPr>
            <p:style>
              <a:lnRef idx="2">
                <a:schemeClr val="accent4"/>
              </a:lnRef>
              <a:fillRef idx="1">
                <a:schemeClr val="lt1"/>
              </a:fillRef>
              <a:effectRef idx="0">
                <a:schemeClr val="accent4"/>
              </a:effectRef>
              <a:fontRef idx="minor">
                <a:schemeClr val="dk1"/>
              </a:fontRef>
            </p:style>
          </p:pic>
          <p:sp>
            <p:nvSpPr>
              <p:cNvPr id="35" name="Rectangle 34"/>
              <p:cNvSpPr/>
              <p:nvPr/>
            </p:nvSpPr>
            <p:spPr>
              <a:xfrm>
                <a:off x="1619679" y="340332"/>
                <a:ext cx="3023984" cy="42405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000" b="1" kern="1200">
                    <a:solidFill>
                      <a:srgbClr val="000000"/>
                    </a:solidFill>
                    <a:effectLst/>
                    <a:latin typeface="Times New Roman"/>
                    <a:ea typeface="Times New Roman"/>
                    <a:cs typeface="Times New Roman"/>
                  </a:rPr>
                  <a:t>Select and View Dataset</a:t>
                </a:r>
                <a:endParaRPr lang="en-IN" sz="1200">
                  <a:effectLst/>
                  <a:latin typeface="Times New Roman"/>
                  <a:ea typeface="Times New Roman"/>
                </a:endParaRPr>
              </a:p>
            </p:txBody>
          </p:sp>
        </p:grpSp>
        <p:cxnSp>
          <p:nvCxnSpPr>
            <p:cNvPr id="27" name="Straight Arrow Connector 26"/>
            <p:cNvCxnSpPr>
              <a:endCxn id="35" idx="1"/>
            </p:cNvCxnSpPr>
            <p:nvPr/>
          </p:nvCxnSpPr>
          <p:spPr>
            <a:xfrm>
              <a:off x="803212" y="552359"/>
              <a:ext cx="816467" cy="0"/>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grpSp>
    </p:spTree>
    <p:extLst>
      <p:ext uri="{BB962C8B-B14F-4D97-AF65-F5344CB8AC3E}">
        <p14:creationId xmlns:p14="http://schemas.microsoft.com/office/powerpoint/2010/main" val="243279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461" y="203717"/>
            <a:ext cx="10058400" cy="627559"/>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FLOW DIAGRAM</a:t>
            </a:r>
            <a:endParaRPr lang="en-US" sz="3600" b="1"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FA1ECE9E-BD6E-4E47-9AE8-EB9C74669028}" type="datetime1">
              <a:rPr lang="en-US" smtClean="0"/>
              <a:t>9/28/2022</a:t>
            </a:fld>
            <a:endParaRPr lang="en-US" dirty="0"/>
          </a:p>
        </p:txBody>
      </p:sp>
      <p:sp>
        <p:nvSpPr>
          <p:cNvPr id="7" name="Slide Number Placeholder 6"/>
          <p:cNvSpPr>
            <a:spLocks noGrp="1"/>
          </p:cNvSpPr>
          <p:nvPr>
            <p:ph type="sldNum" sz="quarter" idx="12"/>
          </p:nvPr>
        </p:nvSpPr>
        <p:spPr/>
        <p:txBody>
          <a:bodyPr>
            <a:normAutofit/>
          </a:bodyPr>
          <a:lstStyle/>
          <a:p>
            <a:fld id="{7DCB20AE-65C4-4F49-978F-B82EFE8D490C}" type="slidenum">
              <a:rPr lang="en-US" smtClean="0"/>
              <a:pPr/>
              <a:t>11</a:t>
            </a:fld>
            <a:endParaRPr lang="en-US" dirty="0"/>
          </a:p>
        </p:txBody>
      </p:sp>
      <p:sp>
        <p:nvSpPr>
          <p:cNvPr id="4" name="Rectangle 40"/>
          <p:cNvSpPr>
            <a:spLocks noChangeArrowheads="1"/>
          </p:cNvSpPr>
          <p:nvPr/>
        </p:nvSpPr>
        <p:spPr bwMode="auto">
          <a:xfrm>
            <a:off x="1662546" y="831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26" name="Group 25"/>
          <p:cNvGrpSpPr/>
          <p:nvPr/>
        </p:nvGrpSpPr>
        <p:grpSpPr>
          <a:xfrm>
            <a:off x="1662546" y="831276"/>
            <a:ext cx="9087297" cy="5772593"/>
            <a:chOff x="1662546" y="831276"/>
            <a:chExt cx="9087297" cy="5772593"/>
          </a:xfrm>
        </p:grpSpPr>
        <p:grpSp>
          <p:nvGrpSpPr>
            <p:cNvPr id="6" name="Group 5"/>
            <p:cNvGrpSpPr/>
            <p:nvPr/>
          </p:nvGrpSpPr>
          <p:grpSpPr>
            <a:xfrm>
              <a:off x="1662546" y="831276"/>
              <a:ext cx="9087297" cy="5772593"/>
              <a:chOff x="1662546" y="848680"/>
              <a:chExt cx="9087297" cy="5772593"/>
            </a:xfrm>
          </p:grpSpPr>
          <p:grpSp>
            <p:nvGrpSpPr>
              <p:cNvPr id="33" name="Group 32"/>
              <p:cNvGrpSpPr/>
              <p:nvPr/>
            </p:nvGrpSpPr>
            <p:grpSpPr>
              <a:xfrm>
                <a:off x="1662546" y="848680"/>
                <a:ext cx="6865503" cy="5772593"/>
                <a:chOff x="0" y="0"/>
                <a:chExt cx="9988308" cy="3617738"/>
              </a:xfrm>
            </p:grpSpPr>
            <p:grpSp>
              <p:nvGrpSpPr>
                <p:cNvPr id="40" name="Group 39"/>
                <p:cNvGrpSpPr/>
                <p:nvPr/>
              </p:nvGrpSpPr>
              <p:grpSpPr>
                <a:xfrm>
                  <a:off x="0" y="0"/>
                  <a:ext cx="9988308" cy="3617738"/>
                  <a:chOff x="0" y="0"/>
                  <a:chExt cx="8305800" cy="4506827"/>
                </a:xfrm>
              </p:grpSpPr>
              <p:sp>
                <p:nvSpPr>
                  <p:cNvPr id="44" name="Rectangle 43"/>
                  <p:cNvSpPr/>
                  <p:nvPr/>
                </p:nvSpPr>
                <p:spPr>
                  <a:xfrm>
                    <a:off x="0" y="0"/>
                    <a:ext cx="15240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Start</a:t>
                    </a:r>
                    <a:endParaRPr lang="en-IN" sz="1200">
                      <a:effectLst/>
                      <a:latin typeface="Times New Roman"/>
                      <a:ea typeface="Times New Roman"/>
                    </a:endParaRPr>
                  </a:p>
                </p:txBody>
              </p:sp>
              <p:cxnSp>
                <p:nvCxnSpPr>
                  <p:cNvPr id="45" name="Straight Arrow Connector 44"/>
                  <p:cNvCxnSpPr/>
                  <p:nvPr/>
                </p:nvCxnSpPr>
                <p:spPr>
                  <a:xfrm>
                    <a:off x="1524000" y="227012"/>
                    <a:ext cx="457200" cy="1588"/>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70" name="Rectangle 69"/>
                  <p:cNvSpPr/>
                  <p:nvPr/>
                </p:nvSpPr>
                <p:spPr>
                  <a:xfrm>
                    <a:off x="1981200" y="0"/>
                    <a:ext cx="15240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Select Dataset</a:t>
                    </a:r>
                    <a:endParaRPr lang="en-IN" sz="1200">
                      <a:effectLst/>
                      <a:latin typeface="Times New Roman"/>
                      <a:ea typeface="Times New Roman"/>
                    </a:endParaRPr>
                  </a:p>
                </p:txBody>
              </p:sp>
              <p:sp>
                <p:nvSpPr>
                  <p:cNvPr id="71" name="Rectangle 70"/>
                  <p:cNvSpPr/>
                  <p:nvPr/>
                </p:nvSpPr>
                <p:spPr>
                  <a:xfrm>
                    <a:off x="3962400" y="0"/>
                    <a:ext cx="2133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View Data</a:t>
                    </a:r>
                    <a:endParaRPr lang="en-IN" sz="1200">
                      <a:effectLst/>
                      <a:latin typeface="Times New Roman"/>
                      <a:ea typeface="Times New Roman"/>
                    </a:endParaRPr>
                  </a:p>
                </p:txBody>
              </p:sp>
              <p:cxnSp>
                <p:nvCxnSpPr>
                  <p:cNvPr id="72" name="Straight Arrow Connector 71"/>
                  <p:cNvCxnSpPr/>
                  <p:nvPr/>
                </p:nvCxnSpPr>
                <p:spPr>
                  <a:xfrm>
                    <a:off x="3505200" y="228600"/>
                    <a:ext cx="457200" cy="1588"/>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cxnSp>
                <p:nvCxnSpPr>
                  <p:cNvPr id="73" name="Elbow Connector 72"/>
                  <p:cNvCxnSpPr>
                    <a:stCxn id="71" idx="3"/>
                  </p:cNvCxnSpPr>
                  <p:nvPr/>
                </p:nvCxnSpPr>
                <p:spPr>
                  <a:xfrm flipH="1">
                    <a:off x="304800" y="228600"/>
                    <a:ext cx="5791200" cy="609600"/>
                  </a:xfrm>
                  <a:prstGeom prst="bentConnector3">
                    <a:avLst>
                      <a:gd name="adj1" fmla="val -3947"/>
                    </a:avLst>
                  </a:prstGeom>
                  <a:ln/>
                </p:spPr>
                <p:style>
                  <a:lnRef idx="2">
                    <a:schemeClr val="accent4"/>
                  </a:lnRef>
                  <a:fillRef idx="1">
                    <a:schemeClr val="lt1"/>
                  </a:fillRef>
                  <a:effectRef idx="0">
                    <a:schemeClr val="accent4"/>
                  </a:effectRef>
                  <a:fontRef idx="minor">
                    <a:schemeClr val="dk1"/>
                  </a:fontRef>
                </p:style>
              </p:cxnSp>
              <p:sp>
                <p:nvSpPr>
                  <p:cNvPr id="74" name="Rectangle 73"/>
                  <p:cNvSpPr/>
                  <p:nvPr/>
                </p:nvSpPr>
                <p:spPr>
                  <a:xfrm>
                    <a:off x="1143000" y="1143000"/>
                    <a:ext cx="3124199" cy="1900788"/>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sp>
                <p:nvSpPr>
                  <p:cNvPr id="75" name="Rectangle 74"/>
                  <p:cNvSpPr/>
                  <p:nvPr/>
                </p:nvSpPr>
                <p:spPr>
                  <a:xfrm>
                    <a:off x="1371600" y="1219200"/>
                    <a:ext cx="2590800" cy="2286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Data Preprocessing</a:t>
                    </a:r>
                    <a:endParaRPr lang="en-IN" sz="1200">
                      <a:effectLst/>
                      <a:latin typeface="Times New Roman"/>
                      <a:ea typeface="Times New Roman"/>
                    </a:endParaRPr>
                  </a:p>
                </p:txBody>
              </p:sp>
              <p:sp>
                <p:nvSpPr>
                  <p:cNvPr id="76" name="Rectangle 75"/>
                  <p:cNvSpPr/>
                  <p:nvPr/>
                </p:nvSpPr>
                <p:spPr>
                  <a:xfrm>
                    <a:off x="1371600" y="1600200"/>
                    <a:ext cx="2514600" cy="381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b="1" kern="1200" dirty="0">
                        <a:solidFill>
                          <a:srgbClr val="000000"/>
                        </a:solidFill>
                        <a:effectLst/>
                        <a:latin typeface="Times New Roman"/>
                        <a:ea typeface="Times New Roman"/>
                        <a:cs typeface="Times New Roman"/>
                      </a:rPr>
                      <a:t>Data Cleaning and </a:t>
                    </a:r>
                    <a:r>
                      <a:rPr lang="en-US" sz="1200" b="1" kern="1200" dirty="0" smtClean="0">
                        <a:solidFill>
                          <a:srgbClr val="000000"/>
                        </a:solidFill>
                        <a:effectLst/>
                        <a:latin typeface="Times New Roman"/>
                        <a:ea typeface="Times New Roman"/>
                        <a:cs typeface="Times New Roman"/>
                      </a:rPr>
                      <a:t>Label encoding</a:t>
                    </a:r>
                    <a:endParaRPr lang="en-IN" sz="1200" dirty="0">
                      <a:effectLst/>
                      <a:latin typeface="Times New Roman"/>
                      <a:ea typeface="Times New Roman"/>
                    </a:endParaRPr>
                  </a:p>
                </p:txBody>
              </p:sp>
              <p:cxnSp>
                <p:nvCxnSpPr>
                  <p:cNvPr id="77" name="Elbow Connector 76"/>
                  <p:cNvCxnSpPr>
                    <a:endCxn id="76" idx="1"/>
                  </p:cNvCxnSpPr>
                  <p:nvPr/>
                </p:nvCxnSpPr>
                <p:spPr>
                  <a:xfrm>
                    <a:off x="304800" y="838200"/>
                    <a:ext cx="1066800" cy="952500"/>
                  </a:xfrm>
                  <a:prstGeom prst="bentConnector3">
                    <a:avLst>
                      <a:gd name="adj1" fmla="val -1173"/>
                    </a:avLst>
                  </a:prstGeom>
                  <a:ln>
                    <a:tailEnd type="arrow"/>
                  </a:ln>
                </p:spPr>
                <p:style>
                  <a:lnRef idx="2">
                    <a:schemeClr val="accent4"/>
                  </a:lnRef>
                  <a:fillRef idx="1">
                    <a:schemeClr val="lt1"/>
                  </a:fillRef>
                  <a:effectRef idx="0">
                    <a:schemeClr val="accent4"/>
                  </a:effectRef>
                  <a:fontRef idx="minor">
                    <a:schemeClr val="dk1"/>
                  </a:fontRef>
                </p:style>
              </p:cxnSp>
              <p:sp>
                <p:nvSpPr>
                  <p:cNvPr id="78" name="Rectangle 77"/>
                  <p:cNvSpPr/>
                  <p:nvPr/>
                </p:nvSpPr>
                <p:spPr>
                  <a:xfrm>
                    <a:off x="1371600" y="2414980"/>
                    <a:ext cx="2514600" cy="381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b="1" kern="1200" dirty="0" smtClean="0">
                        <a:solidFill>
                          <a:srgbClr val="000000"/>
                        </a:solidFill>
                        <a:effectLst/>
                        <a:latin typeface="Times New Roman"/>
                        <a:ea typeface="Times New Roman"/>
                        <a:cs typeface="Times New Roman"/>
                      </a:rPr>
                      <a:t>Feature Selection</a:t>
                    </a:r>
                    <a:endParaRPr lang="en-IN" sz="1200" dirty="0">
                      <a:effectLst/>
                      <a:latin typeface="Times New Roman"/>
                      <a:ea typeface="Times New Roman"/>
                    </a:endParaRPr>
                  </a:p>
                </p:txBody>
              </p:sp>
              <p:cxnSp>
                <p:nvCxnSpPr>
                  <p:cNvPr id="79" name="Straight Arrow Connector 78"/>
                  <p:cNvCxnSpPr/>
                  <p:nvPr/>
                </p:nvCxnSpPr>
                <p:spPr>
                  <a:xfrm>
                    <a:off x="2667000" y="3007395"/>
                    <a:ext cx="0" cy="308218"/>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80" name="Rectangle 79"/>
                  <p:cNvSpPr/>
                  <p:nvPr/>
                </p:nvSpPr>
                <p:spPr>
                  <a:xfrm>
                    <a:off x="1066801" y="3352006"/>
                    <a:ext cx="3124199" cy="381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IN" sz="1200" b="1" dirty="0">
                        <a:effectLst/>
                        <a:latin typeface="Times New Roman"/>
                        <a:ea typeface="Times New Roman"/>
                      </a:rPr>
                      <a:t>Data Visualization</a:t>
                    </a:r>
                    <a:endParaRPr lang="en-IN" sz="1200" dirty="0">
                      <a:effectLst/>
                      <a:latin typeface="Times New Roman"/>
                      <a:ea typeface="Times New Roman"/>
                    </a:endParaRPr>
                  </a:p>
                </p:txBody>
              </p:sp>
              <p:cxnSp>
                <p:nvCxnSpPr>
                  <p:cNvPr id="81" name="Straight Arrow Connector 80"/>
                  <p:cNvCxnSpPr>
                    <a:stCxn id="80" idx="2"/>
                  </p:cNvCxnSpPr>
                  <p:nvPr/>
                </p:nvCxnSpPr>
                <p:spPr>
                  <a:xfrm flipH="1">
                    <a:off x="2628899" y="3733006"/>
                    <a:ext cx="1" cy="392821"/>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82" name="Rectangle 81"/>
                  <p:cNvSpPr/>
                  <p:nvPr/>
                </p:nvSpPr>
                <p:spPr>
                  <a:xfrm>
                    <a:off x="1066798" y="4125827"/>
                    <a:ext cx="3124199" cy="381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endParaRPr lang="en-US" sz="1200" b="1" kern="1200" dirty="0" smtClean="0">
                      <a:solidFill>
                        <a:srgbClr val="000000"/>
                      </a:solidFill>
                      <a:effectLst/>
                      <a:latin typeface="Times New Roman"/>
                      <a:ea typeface="Times New Roman"/>
                      <a:cs typeface="Times New Roman"/>
                    </a:endParaRPr>
                  </a:p>
                  <a:p>
                    <a:pPr algn="ctr">
                      <a:spcAft>
                        <a:spcPts val="0"/>
                      </a:spcAft>
                    </a:pPr>
                    <a:r>
                      <a:rPr lang="en-US" sz="1200" b="1" kern="1200" dirty="0" smtClean="0">
                        <a:solidFill>
                          <a:srgbClr val="000000"/>
                        </a:solidFill>
                        <a:effectLst/>
                        <a:latin typeface="Times New Roman"/>
                        <a:ea typeface="Times New Roman"/>
                        <a:cs typeface="Times New Roman"/>
                      </a:rPr>
                      <a:t>Splitting </a:t>
                    </a:r>
                    <a:r>
                      <a:rPr lang="en-US" sz="1200" b="1" kern="1200" dirty="0">
                        <a:solidFill>
                          <a:srgbClr val="000000"/>
                        </a:solidFill>
                        <a:effectLst/>
                        <a:latin typeface="Times New Roman"/>
                        <a:ea typeface="Times New Roman"/>
                        <a:cs typeface="Times New Roman"/>
                      </a:rPr>
                      <a:t>Dataset into Training and Test Dataset</a:t>
                    </a:r>
                    <a:endParaRPr lang="en-IN" sz="1200" dirty="0">
                      <a:effectLst/>
                      <a:latin typeface="Times New Roman"/>
                      <a:ea typeface="Times New Roman"/>
                    </a:endParaRPr>
                  </a:p>
                  <a:p>
                    <a:pPr algn="ctr">
                      <a:spcAft>
                        <a:spcPts val="0"/>
                      </a:spcAft>
                    </a:pPr>
                    <a:r>
                      <a:rPr lang="en-IN" sz="1200" dirty="0">
                        <a:effectLst/>
                        <a:latin typeface="Times New Roman"/>
                        <a:ea typeface="Times New Roman"/>
                      </a:rPr>
                      <a:t> </a:t>
                    </a:r>
                  </a:p>
                </p:txBody>
              </p:sp>
              <p:cxnSp>
                <p:nvCxnSpPr>
                  <p:cNvPr id="83" name="Shape 80"/>
                  <p:cNvCxnSpPr>
                    <a:stCxn id="82" idx="3"/>
                  </p:cNvCxnSpPr>
                  <p:nvPr/>
                </p:nvCxnSpPr>
                <p:spPr>
                  <a:xfrm flipV="1">
                    <a:off x="4190998" y="1296879"/>
                    <a:ext cx="533402" cy="3019448"/>
                  </a:xfrm>
                  <a:prstGeom prst="bentConnector2">
                    <a:avLst/>
                  </a:prstGeom>
                  <a:ln/>
                </p:spPr>
                <p:style>
                  <a:lnRef idx="2">
                    <a:schemeClr val="accent4"/>
                  </a:lnRef>
                  <a:fillRef idx="1">
                    <a:schemeClr val="lt1"/>
                  </a:fillRef>
                  <a:effectRef idx="0">
                    <a:schemeClr val="accent4"/>
                  </a:effectRef>
                  <a:fontRef idx="minor">
                    <a:schemeClr val="dk1"/>
                  </a:fontRef>
                </p:style>
              </p:cxnSp>
              <p:cxnSp>
                <p:nvCxnSpPr>
                  <p:cNvPr id="84" name="Straight Arrow Connector 83"/>
                  <p:cNvCxnSpPr/>
                  <p:nvPr/>
                </p:nvCxnSpPr>
                <p:spPr>
                  <a:xfrm>
                    <a:off x="4724400" y="1295400"/>
                    <a:ext cx="457200" cy="1588"/>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85" name="Rectangle 84"/>
                  <p:cNvSpPr/>
                  <p:nvPr/>
                </p:nvSpPr>
                <p:spPr>
                  <a:xfrm>
                    <a:off x="5181600" y="1143000"/>
                    <a:ext cx="3124200" cy="381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b="1" kern="1200" dirty="0">
                        <a:solidFill>
                          <a:srgbClr val="000000"/>
                        </a:solidFill>
                        <a:effectLst/>
                        <a:latin typeface="Times New Roman"/>
                        <a:ea typeface="Times New Roman"/>
                        <a:cs typeface="Times New Roman"/>
                      </a:rPr>
                      <a:t>Classification using ML and DL Algorithm</a:t>
                    </a:r>
                    <a:endParaRPr lang="en-IN" sz="1200" dirty="0">
                      <a:effectLst/>
                      <a:latin typeface="Times New Roman"/>
                      <a:ea typeface="Times New Roman"/>
                    </a:endParaRPr>
                  </a:p>
                </p:txBody>
              </p:sp>
              <p:cxnSp>
                <p:nvCxnSpPr>
                  <p:cNvPr id="86" name="Straight Arrow Connector 85"/>
                  <p:cNvCxnSpPr>
                    <a:stCxn id="85" idx="2"/>
                    <a:endCxn id="87" idx="0"/>
                  </p:cNvCxnSpPr>
                  <p:nvPr/>
                </p:nvCxnSpPr>
                <p:spPr>
                  <a:xfrm rot="5400000">
                    <a:off x="6477000" y="1790700"/>
                    <a:ext cx="533400" cy="1588"/>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87" name="Rectangle 86"/>
                  <p:cNvSpPr/>
                  <p:nvPr/>
                </p:nvSpPr>
                <p:spPr>
                  <a:xfrm>
                    <a:off x="5181600" y="2057400"/>
                    <a:ext cx="3124200" cy="381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Prediction</a:t>
                    </a:r>
                    <a:endParaRPr lang="en-IN" sz="1200">
                      <a:effectLst/>
                      <a:latin typeface="Times New Roman"/>
                      <a:ea typeface="Times New Roman"/>
                    </a:endParaRPr>
                  </a:p>
                </p:txBody>
              </p:sp>
            </p:grpSp>
            <p:cxnSp>
              <p:nvCxnSpPr>
                <p:cNvPr id="41" name="Elbow Connector 40"/>
                <p:cNvCxnSpPr/>
                <p:nvPr/>
              </p:nvCxnSpPr>
              <p:spPr>
                <a:xfrm>
                  <a:off x="4659634" y="1404319"/>
                  <a:ext cx="12700" cy="654043"/>
                </a:xfrm>
                <a:prstGeom prst="bentConnector3">
                  <a:avLst>
                    <a:gd name="adj1" fmla="val 1800000"/>
                  </a:avLst>
                </a:prstGeom>
                <a:ln>
                  <a:tailEnd type="triangle"/>
                </a:ln>
              </p:spPr>
              <p:style>
                <a:lnRef idx="2">
                  <a:schemeClr val="accent4"/>
                </a:lnRef>
                <a:fillRef idx="1">
                  <a:schemeClr val="lt1"/>
                </a:fillRef>
                <a:effectRef idx="0">
                  <a:schemeClr val="accent4"/>
                </a:effectRef>
                <a:fontRef idx="minor">
                  <a:schemeClr val="dk1"/>
                </a:fontRef>
              </p:style>
            </p:cxnSp>
            <p:cxnSp>
              <p:nvCxnSpPr>
                <p:cNvPr id="42" name="Straight Arrow Connector 41"/>
                <p:cNvCxnSpPr>
                  <a:endCxn id="43" idx="0"/>
                </p:cNvCxnSpPr>
                <p:nvPr/>
              </p:nvCxnSpPr>
              <p:spPr>
                <a:xfrm rot="5400000">
                  <a:off x="7885737" y="2170493"/>
                  <a:ext cx="428173" cy="1910"/>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43" name="Rectangle 42"/>
                <p:cNvSpPr/>
                <p:nvPr/>
              </p:nvSpPr>
              <p:spPr>
                <a:xfrm>
                  <a:off x="6221289" y="2384897"/>
                  <a:ext cx="3757070" cy="30583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Result Generation</a:t>
                  </a:r>
                  <a:endParaRPr lang="en-IN" sz="1200">
                    <a:effectLst/>
                    <a:latin typeface="Times New Roman"/>
                    <a:ea typeface="Times New Roman"/>
                  </a:endParaRPr>
                </a:p>
              </p:txBody>
            </p:sp>
          </p:grpSp>
          <p:grpSp>
            <p:nvGrpSpPr>
              <p:cNvPr id="34" name="Group 33"/>
              <p:cNvGrpSpPr/>
              <p:nvPr/>
            </p:nvGrpSpPr>
            <p:grpSpPr>
              <a:xfrm>
                <a:off x="9127105" y="2157665"/>
                <a:ext cx="1622738" cy="798071"/>
                <a:chOff x="-28345" y="318088"/>
                <a:chExt cx="1161691" cy="734010"/>
              </a:xfrm>
            </p:grpSpPr>
            <p:sp>
              <p:nvSpPr>
                <p:cNvPr id="35" name="Rectangle 34"/>
                <p:cNvSpPr/>
                <p:nvPr/>
              </p:nvSpPr>
              <p:spPr>
                <a:xfrm>
                  <a:off x="-28345" y="318088"/>
                  <a:ext cx="1161691" cy="73401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7" name="Rectangle 36"/>
                <p:cNvSpPr/>
                <p:nvPr/>
              </p:nvSpPr>
              <p:spPr>
                <a:xfrm>
                  <a:off x="66725" y="427690"/>
                  <a:ext cx="971550" cy="2095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b="1" dirty="0" smtClean="0">
                      <a:effectLst/>
                      <a:latin typeface="Times New Roman"/>
                      <a:ea typeface="Calibri"/>
                      <a:cs typeface="Times New Roman"/>
                    </a:rPr>
                    <a:t>KNN</a:t>
                  </a:r>
                  <a:endParaRPr lang="en-IN" sz="1100" dirty="0">
                    <a:effectLst/>
                    <a:ea typeface="Calibri"/>
                    <a:cs typeface="Times New Roman"/>
                  </a:endParaRPr>
                </a:p>
              </p:txBody>
            </p:sp>
            <p:sp>
              <p:nvSpPr>
                <p:cNvPr id="39" name="Rectangle 38"/>
                <p:cNvSpPr/>
                <p:nvPr/>
              </p:nvSpPr>
              <p:spPr>
                <a:xfrm>
                  <a:off x="66725" y="716043"/>
                  <a:ext cx="971550" cy="2074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b="1" dirty="0">
                      <a:effectLst/>
                      <a:latin typeface="Times New Roman"/>
                      <a:ea typeface="Calibri"/>
                      <a:cs typeface="Times New Roman"/>
                    </a:rPr>
                    <a:t>LSTM</a:t>
                  </a:r>
                  <a:endParaRPr lang="en-IN" sz="1100" dirty="0">
                    <a:effectLst/>
                    <a:ea typeface="Calibri"/>
                    <a:cs typeface="Times New Roman"/>
                  </a:endParaRPr>
                </a:p>
              </p:txBody>
            </p:sp>
          </p:grpSp>
        </p:grpSp>
        <p:cxnSp>
          <p:nvCxnSpPr>
            <p:cNvPr id="10" name="Straight Arrow Connector 9"/>
            <p:cNvCxnSpPr>
              <a:stCxn id="85" idx="3"/>
              <a:endCxn id="35" idx="1"/>
            </p:cNvCxnSpPr>
            <p:nvPr/>
          </p:nvCxnSpPr>
          <p:spPr>
            <a:xfrm>
              <a:off x="8528049" y="2539297"/>
              <a:ext cx="599056" cy="0"/>
            </a:xfrm>
            <a:prstGeom prst="straightConnector1">
              <a:avLst/>
            </a:prstGeom>
            <a:ln>
              <a:headEnd type="arrow"/>
              <a:tailEnd type="arrow"/>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828913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865" y="239214"/>
            <a:ext cx="10058400" cy="627559"/>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USECASE DIAGRAM</a:t>
            </a:r>
            <a:endParaRPr lang="en-US" sz="3600" b="1"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FA1ECE9E-BD6E-4E47-9AE8-EB9C74669028}" type="datetime1">
              <a:rPr lang="en-US" smtClean="0"/>
              <a:t>9/28/2022</a:t>
            </a:fld>
            <a:endParaRPr lang="en-US" dirty="0"/>
          </a:p>
        </p:txBody>
      </p:sp>
      <p:sp>
        <p:nvSpPr>
          <p:cNvPr id="7" name="Slide Number Placeholder 6"/>
          <p:cNvSpPr>
            <a:spLocks noGrp="1"/>
          </p:cNvSpPr>
          <p:nvPr>
            <p:ph type="sldNum" sz="quarter" idx="12"/>
          </p:nvPr>
        </p:nvSpPr>
        <p:spPr/>
        <p:txBody>
          <a:bodyPr>
            <a:normAutofit/>
          </a:bodyPr>
          <a:lstStyle/>
          <a:p>
            <a:fld id="{7DCB20AE-65C4-4F49-978F-B82EFE8D490C}" type="slidenum">
              <a:rPr lang="en-US" smtClean="0"/>
              <a:pPr/>
              <a:t>12</a:t>
            </a:fld>
            <a:endParaRPr lang="en-US" dirty="0"/>
          </a:p>
        </p:txBody>
      </p:sp>
      <p:grpSp>
        <p:nvGrpSpPr>
          <p:cNvPr id="37" name="Group 36"/>
          <p:cNvGrpSpPr/>
          <p:nvPr/>
        </p:nvGrpSpPr>
        <p:grpSpPr>
          <a:xfrm>
            <a:off x="2942907" y="1520438"/>
            <a:ext cx="6123283" cy="3849127"/>
            <a:chOff x="0" y="32004"/>
            <a:chExt cx="6123283" cy="3849737"/>
          </a:xfrm>
        </p:grpSpPr>
        <p:grpSp>
          <p:nvGrpSpPr>
            <p:cNvPr id="38" name="Group 37"/>
            <p:cNvGrpSpPr/>
            <p:nvPr/>
          </p:nvGrpSpPr>
          <p:grpSpPr>
            <a:xfrm>
              <a:off x="0" y="32004"/>
              <a:ext cx="6123283" cy="3849737"/>
              <a:chOff x="0" y="37156"/>
              <a:chExt cx="7060865" cy="4469432"/>
            </a:xfrm>
          </p:grpSpPr>
          <p:sp>
            <p:nvSpPr>
              <p:cNvPr id="40" name="Oval 39"/>
              <p:cNvSpPr/>
              <p:nvPr/>
            </p:nvSpPr>
            <p:spPr>
              <a:xfrm>
                <a:off x="3023436" y="588912"/>
                <a:ext cx="4023360" cy="44748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View Dataset</a:t>
                </a:r>
                <a:endParaRPr lang="en-IN" sz="1200">
                  <a:effectLst/>
                  <a:latin typeface="Times New Roman"/>
                  <a:ea typeface="Times New Roman"/>
                </a:endParaRPr>
              </a:p>
            </p:txBody>
          </p:sp>
          <p:sp>
            <p:nvSpPr>
              <p:cNvPr id="41" name="Oval 40"/>
              <p:cNvSpPr/>
              <p:nvPr/>
            </p:nvSpPr>
            <p:spPr>
              <a:xfrm>
                <a:off x="3023436" y="37156"/>
                <a:ext cx="4023360" cy="44748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Data Selection </a:t>
                </a:r>
                <a:endParaRPr lang="en-IN" sz="1200">
                  <a:effectLst/>
                  <a:latin typeface="Times New Roman"/>
                  <a:ea typeface="Times New Roman"/>
                </a:endParaRPr>
              </a:p>
            </p:txBody>
          </p:sp>
          <p:sp>
            <p:nvSpPr>
              <p:cNvPr id="42" name="Oval 41"/>
              <p:cNvSpPr/>
              <p:nvPr/>
            </p:nvSpPr>
            <p:spPr>
              <a:xfrm>
                <a:off x="3023436" y="1110565"/>
                <a:ext cx="4023361" cy="44748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Data Preprocessing</a:t>
                </a:r>
                <a:endParaRPr lang="en-IN" sz="1200">
                  <a:effectLst/>
                  <a:latin typeface="Times New Roman"/>
                  <a:ea typeface="Times New Roman"/>
                </a:endParaRPr>
              </a:p>
            </p:txBody>
          </p:sp>
          <p:sp>
            <p:nvSpPr>
              <p:cNvPr id="43" name="Oval 42"/>
              <p:cNvSpPr/>
              <p:nvPr/>
            </p:nvSpPr>
            <p:spPr>
              <a:xfrm>
                <a:off x="3023436" y="1661326"/>
                <a:ext cx="4023360" cy="44748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IN" sz="1200" b="1">
                    <a:effectLst/>
                    <a:latin typeface="Times New Roman"/>
                    <a:ea typeface="Times New Roman"/>
                  </a:rPr>
                  <a:t>Feature Selection</a:t>
                </a:r>
                <a:endParaRPr lang="en-IN" sz="1200">
                  <a:effectLst/>
                  <a:latin typeface="Times New Roman"/>
                  <a:ea typeface="Times New Roman"/>
                </a:endParaRPr>
              </a:p>
            </p:txBody>
          </p:sp>
          <p:sp>
            <p:nvSpPr>
              <p:cNvPr id="44" name="Oval 43"/>
              <p:cNvSpPr/>
              <p:nvPr/>
            </p:nvSpPr>
            <p:spPr>
              <a:xfrm>
                <a:off x="3037504" y="2212820"/>
                <a:ext cx="4009292" cy="7176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Splitting dataset into Train and Test</a:t>
                </a:r>
                <a:endParaRPr lang="en-IN" sz="1200">
                  <a:effectLst/>
                  <a:latin typeface="Times New Roman"/>
                  <a:ea typeface="Times New Roman"/>
                </a:endParaRPr>
              </a:p>
            </p:txBody>
          </p:sp>
          <p:sp>
            <p:nvSpPr>
              <p:cNvPr id="45" name="Oval 44"/>
              <p:cNvSpPr/>
              <p:nvPr/>
            </p:nvSpPr>
            <p:spPr>
              <a:xfrm>
                <a:off x="3037504" y="3612332"/>
                <a:ext cx="4023361" cy="44748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Prediction Result</a:t>
                </a:r>
                <a:endParaRPr lang="en-IN" sz="1200">
                  <a:effectLst/>
                  <a:latin typeface="Times New Roman"/>
                  <a:ea typeface="Times New Roman"/>
                </a:endParaRPr>
              </a:p>
            </p:txBody>
          </p:sp>
          <p:grpSp>
            <p:nvGrpSpPr>
              <p:cNvPr id="47" name="Group 46"/>
              <p:cNvGrpSpPr/>
              <p:nvPr/>
            </p:nvGrpSpPr>
            <p:grpSpPr>
              <a:xfrm>
                <a:off x="377963" y="2846538"/>
                <a:ext cx="450166" cy="1172455"/>
                <a:chOff x="377963" y="2846538"/>
                <a:chExt cx="450166" cy="1172455"/>
              </a:xfrm>
            </p:grpSpPr>
            <p:sp>
              <p:nvSpPr>
                <p:cNvPr id="56" name="Oval 55"/>
                <p:cNvSpPr/>
                <p:nvPr/>
              </p:nvSpPr>
              <p:spPr>
                <a:xfrm>
                  <a:off x="377963" y="2846538"/>
                  <a:ext cx="450166" cy="44093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cxnSp>
              <p:nvCxnSpPr>
                <p:cNvPr id="57" name="Straight Connector 56"/>
                <p:cNvCxnSpPr>
                  <a:stCxn id="56" idx="4"/>
                </p:cNvCxnSpPr>
                <p:nvPr/>
              </p:nvCxnSpPr>
              <p:spPr>
                <a:xfrm flipH="1">
                  <a:off x="603045" y="3287473"/>
                  <a:ext cx="1" cy="450755"/>
                </a:xfrm>
                <a:prstGeom prst="line">
                  <a:avLst/>
                </a:prstGeom>
                <a:ln/>
              </p:spPr>
              <p:style>
                <a:lnRef idx="2">
                  <a:schemeClr val="accent4"/>
                </a:lnRef>
                <a:fillRef idx="1">
                  <a:schemeClr val="lt1"/>
                </a:fillRef>
                <a:effectRef idx="0">
                  <a:schemeClr val="accent4"/>
                </a:effectRef>
                <a:fontRef idx="minor">
                  <a:schemeClr val="dk1"/>
                </a:fontRef>
              </p:style>
            </p:cxnSp>
            <p:cxnSp>
              <p:nvCxnSpPr>
                <p:cNvPr id="58" name="Straight Connector 57"/>
                <p:cNvCxnSpPr/>
                <p:nvPr/>
              </p:nvCxnSpPr>
              <p:spPr>
                <a:xfrm flipH="1">
                  <a:off x="377963" y="3738228"/>
                  <a:ext cx="225082" cy="280765"/>
                </a:xfrm>
                <a:prstGeom prst="line">
                  <a:avLst/>
                </a:prstGeom>
                <a:ln/>
              </p:spPr>
              <p:style>
                <a:lnRef idx="2">
                  <a:schemeClr val="accent4"/>
                </a:lnRef>
                <a:fillRef idx="1">
                  <a:schemeClr val="lt1"/>
                </a:fillRef>
                <a:effectRef idx="0">
                  <a:schemeClr val="accent4"/>
                </a:effectRef>
                <a:fontRef idx="minor">
                  <a:schemeClr val="dk1"/>
                </a:fontRef>
              </p:style>
            </p:cxnSp>
            <p:cxnSp>
              <p:nvCxnSpPr>
                <p:cNvPr id="59" name="Straight Connector 58"/>
                <p:cNvCxnSpPr/>
                <p:nvPr/>
              </p:nvCxnSpPr>
              <p:spPr>
                <a:xfrm>
                  <a:off x="603045" y="3738228"/>
                  <a:ext cx="225084" cy="280765"/>
                </a:xfrm>
                <a:prstGeom prst="line">
                  <a:avLst/>
                </a:prstGeom>
                <a:ln/>
              </p:spPr>
              <p:style>
                <a:lnRef idx="2">
                  <a:schemeClr val="accent4"/>
                </a:lnRef>
                <a:fillRef idx="1">
                  <a:schemeClr val="lt1"/>
                </a:fillRef>
                <a:effectRef idx="0">
                  <a:schemeClr val="accent4"/>
                </a:effectRef>
                <a:fontRef idx="minor">
                  <a:schemeClr val="dk1"/>
                </a:fontRef>
              </p:style>
            </p:cxnSp>
            <p:cxnSp>
              <p:nvCxnSpPr>
                <p:cNvPr id="60" name="Straight Connector 59"/>
                <p:cNvCxnSpPr/>
                <p:nvPr/>
              </p:nvCxnSpPr>
              <p:spPr>
                <a:xfrm>
                  <a:off x="377963" y="3496264"/>
                  <a:ext cx="450166" cy="0"/>
                </a:xfrm>
                <a:prstGeom prst="line">
                  <a:avLst/>
                </a:prstGeom>
                <a:ln/>
              </p:spPr>
              <p:style>
                <a:lnRef idx="2">
                  <a:schemeClr val="accent4"/>
                </a:lnRef>
                <a:fillRef idx="1">
                  <a:schemeClr val="lt1"/>
                </a:fillRef>
                <a:effectRef idx="0">
                  <a:schemeClr val="accent4"/>
                </a:effectRef>
                <a:fontRef idx="minor">
                  <a:schemeClr val="dk1"/>
                </a:fontRef>
              </p:style>
            </p:cxnSp>
          </p:grpSp>
          <p:cxnSp>
            <p:nvCxnSpPr>
              <p:cNvPr id="48" name="Straight Arrow Connector 47"/>
              <p:cNvCxnSpPr>
                <a:stCxn id="56" idx="5"/>
                <a:endCxn id="41" idx="2"/>
              </p:cNvCxnSpPr>
              <p:nvPr/>
            </p:nvCxnSpPr>
            <p:spPr>
              <a:xfrm flipV="1">
                <a:off x="762204" y="260899"/>
                <a:ext cx="2261232" cy="296200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49" name="Straight Arrow Connector 48"/>
              <p:cNvCxnSpPr>
                <a:endCxn id="42" idx="2"/>
              </p:cNvCxnSpPr>
              <p:nvPr/>
            </p:nvCxnSpPr>
            <p:spPr>
              <a:xfrm flipV="1">
                <a:off x="828129" y="1334309"/>
                <a:ext cx="2195307" cy="1897328"/>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sp>
            <p:nvSpPr>
              <p:cNvPr id="50" name="Oval 49"/>
              <p:cNvSpPr/>
              <p:nvPr/>
            </p:nvSpPr>
            <p:spPr>
              <a:xfrm>
                <a:off x="3037504" y="3026114"/>
                <a:ext cx="4023361" cy="44748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Regression</a:t>
                </a:r>
                <a:endParaRPr lang="en-IN" sz="1200">
                  <a:effectLst/>
                  <a:latin typeface="Times New Roman"/>
                  <a:ea typeface="Times New Roman"/>
                </a:endParaRPr>
              </a:p>
            </p:txBody>
          </p:sp>
          <p:cxnSp>
            <p:nvCxnSpPr>
              <p:cNvPr id="51" name="Straight Arrow Connector 50"/>
              <p:cNvCxnSpPr>
                <a:endCxn id="40" idx="2"/>
              </p:cNvCxnSpPr>
              <p:nvPr/>
            </p:nvCxnSpPr>
            <p:spPr>
              <a:xfrm flipV="1">
                <a:off x="828129" y="812656"/>
                <a:ext cx="2195307" cy="2382122"/>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52" name="Straight Arrow Connector 51"/>
              <p:cNvCxnSpPr>
                <a:stCxn id="56" idx="5"/>
                <a:endCxn id="43" idx="2"/>
              </p:cNvCxnSpPr>
              <p:nvPr/>
            </p:nvCxnSpPr>
            <p:spPr>
              <a:xfrm flipV="1">
                <a:off x="762203" y="1885070"/>
                <a:ext cx="2261232" cy="1337829"/>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53" name="Straight Arrow Connector 52"/>
              <p:cNvCxnSpPr>
                <a:stCxn id="56" idx="5"/>
                <a:endCxn id="44" idx="2"/>
              </p:cNvCxnSpPr>
              <p:nvPr/>
            </p:nvCxnSpPr>
            <p:spPr>
              <a:xfrm flipV="1">
                <a:off x="762204" y="2571630"/>
                <a:ext cx="2275300" cy="651269"/>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54" name="Straight Arrow Connector 53"/>
              <p:cNvCxnSpPr>
                <a:stCxn id="56" idx="5"/>
                <a:endCxn id="45" idx="2"/>
              </p:cNvCxnSpPr>
              <p:nvPr/>
            </p:nvCxnSpPr>
            <p:spPr>
              <a:xfrm>
                <a:off x="762204" y="3222899"/>
                <a:ext cx="2275300" cy="613177"/>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sp>
            <p:nvSpPr>
              <p:cNvPr id="55" name="TextBox 21"/>
              <p:cNvSpPr txBox="1"/>
              <p:nvPr/>
            </p:nvSpPr>
            <p:spPr>
              <a:xfrm>
                <a:off x="0" y="4184994"/>
                <a:ext cx="1283246" cy="321594"/>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1200" b="1" kern="1200">
                    <a:solidFill>
                      <a:srgbClr val="000000"/>
                    </a:solidFill>
                    <a:effectLst/>
                    <a:latin typeface="Times New Roman"/>
                    <a:ea typeface="Tahoma"/>
                    <a:cs typeface="Times New Roman"/>
                  </a:rPr>
                  <a:t>ANALYST</a:t>
                </a:r>
                <a:endParaRPr lang="en-IN" sz="1200">
                  <a:effectLst/>
                  <a:latin typeface="Times New Roman"/>
                  <a:ea typeface="Times New Roman"/>
                </a:endParaRPr>
              </a:p>
            </p:txBody>
          </p:sp>
        </p:grpSp>
        <p:cxnSp>
          <p:nvCxnSpPr>
            <p:cNvPr id="39" name="Straight Arrow Connector 38"/>
            <p:cNvCxnSpPr/>
            <p:nvPr/>
          </p:nvCxnSpPr>
          <p:spPr>
            <a:xfrm>
              <a:off x="714375" y="2752725"/>
              <a:ext cx="1989475" cy="79652"/>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grpSp>
    </p:spTree>
    <p:extLst>
      <p:ext uri="{BB962C8B-B14F-4D97-AF65-F5344CB8AC3E}">
        <p14:creationId xmlns:p14="http://schemas.microsoft.com/office/powerpoint/2010/main" val="2397841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111" y="203717"/>
            <a:ext cx="10058400" cy="627559"/>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CLASS DIAGRAM</a:t>
            </a:r>
            <a:endParaRPr lang="en-US" sz="3600" b="1"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FA1ECE9E-BD6E-4E47-9AE8-EB9C74669028}" type="datetime1">
              <a:rPr lang="en-US" smtClean="0"/>
              <a:t>9/28/2022</a:t>
            </a:fld>
            <a:endParaRPr lang="en-US" dirty="0"/>
          </a:p>
        </p:txBody>
      </p:sp>
      <p:sp>
        <p:nvSpPr>
          <p:cNvPr id="7" name="Slide Number Placeholder 6"/>
          <p:cNvSpPr>
            <a:spLocks noGrp="1"/>
          </p:cNvSpPr>
          <p:nvPr>
            <p:ph type="sldNum" sz="quarter" idx="12"/>
          </p:nvPr>
        </p:nvSpPr>
        <p:spPr/>
        <p:txBody>
          <a:bodyPr>
            <a:normAutofit/>
          </a:bodyPr>
          <a:lstStyle/>
          <a:p>
            <a:fld id="{7DCB20AE-65C4-4F49-978F-B82EFE8D490C}" type="slidenum">
              <a:rPr lang="en-US" smtClean="0"/>
              <a:pPr/>
              <a:t>13</a:t>
            </a:fld>
            <a:endParaRPr lang="en-US" dirty="0"/>
          </a:p>
        </p:txBody>
      </p:sp>
      <p:sp>
        <p:nvSpPr>
          <p:cNvPr id="4" name="Rectangle 40"/>
          <p:cNvSpPr>
            <a:spLocks noChangeArrowheads="1"/>
          </p:cNvSpPr>
          <p:nvPr/>
        </p:nvSpPr>
        <p:spPr bwMode="auto">
          <a:xfrm>
            <a:off x="1662546" y="831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29" name="Group 28"/>
          <p:cNvGrpSpPr/>
          <p:nvPr/>
        </p:nvGrpSpPr>
        <p:grpSpPr>
          <a:xfrm>
            <a:off x="2752407" y="1153478"/>
            <a:ext cx="6687184" cy="4551045"/>
            <a:chOff x="0" y="0"/>
            <a:chExt cx="10122292" cy="4012638"/>
          </a:xfrm>
        </p:grpSpPr>
        <p:grpSp>
          <p:nvGrpSpPr>
            <p:cNvPr id="30" name="Group 29"/>
            <p:cNvGrpSpPr/>
            <p:nvPr/>
          </p:nvGrpSpPr>
          <p:grpSpPr>
            <a:xfrm>
              <a:off x="7089" y="0"/>
              <a:ext cx="10115203" cy="3998616"/>
              <a:chOff x="7089" y="0"/>
              <a:chExt cx="11027391" cy="3998616"/>
            </a:xfrm>
          </p:grpSpPr>
          <p:sp>
            <p:nvSpPr>
              <p:cNvPr id="35" name="Rectangle 34"/>
              <p:cNvSpPr/>
              <p:nvPr/>
            </p:nvSpPr>
            <p:spPr>
              <a:xfrm>
                <a:off x="7089" y="0"/>
                <a:ext cx="3002507" cy="166502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400" b="1" kern="1200">
                    <a:solidFill>
                      <a:srgbClr val="000000"/>
                    </a:solidFill>
                    <a:effectLst/>
                    <a:latin typeface="Times New Roman"/>
                    <a:ea typeface="Times New Roman"/>
                  </a:rPr>
                  <a:t>DATASET</a:t>
                </a:r>
                <a:endParaRPr lang="en-IN" sz="1200">
                  <a:effectLst/>
                  <a:latin typeface="Times New Roman"/>
                  <a:ea typeface="Times New Roman"/>
                </a:endParaRPr>
              </a:p>
              <a:p>
                <a:pPr algn="ctr">
                  <a:spcAft>
                    <a:spcPts val="0"/>
                  </a:spcAft>
                </a:pPr>
                <a:r>
                  <a:rPr lang="en-US" sz="1400" b="1" kern="1200">
                    <a:solidFill>
                      <a:srgbClr val="000000"/>
                    </a:solidFill>
                    <a:effectLst/>
                    <a:latin typeface="Times New Roman"/>
                    <a:ea typeface="Times New Roman"/>
                  </a:rPr>
                  <a:t> </a:t>
                </a:r>
                <a:endParaRPr lang="en-IN" sz="1200">
                  <a:effectLst/>
                  <a:latin typeface="Times New Roman"/>
                  <a:ea typeface="Times New Roman"/>
                </a:endParaRPr>
              </a:p>
              <a:p>
                <a:pPr algn="ctr">
                  <a:spcAft>
                    <a:spcPts val="0"/>
                  </a:spcAft>
                </a:pPr>
                <a:r>
                  <a:rPr lang="en-IN" sz="1200">
                    <a:effectLst/>
                    <a:latin typeface="Times New Roman"/>
                    <a:ea typeface="Times New Roman"/>
                  </a:rPr>
                  <a:t> </a:t>
                </a:r>
              </a:p>
              <a:p>
                <a:pPr indent="457200">
                  <a:lnSpc>
                    <a:spcPct val="150000"/>
                  </a:lnSpc>
                  <a:spcAft>
                    <a:spcPts val="0"/>
                  </a:spcAft>
                </a:pPr>
                <a:r>
                  <a:rPr lang="en-US" sz="1400" kern="1200">
                    <a:solidFill>
                      <a:srgbClr val="000000"/>
                    </a:solidFill>
                    <a:effectLst/>
                    <a:latin typeface="Times New Roman"/>
                    <a:ea typeface="Times New Roman"/>
                  </a:rPr>
                  <a:t>Select dataset ()</a:t>
                </a:r>
                <a:endParaRPr lang="en-IN" sz="1200">
                  <a:effectLst/>
                  <a:latin typeface="Times New Roman"/>
                  <a:ea typeface="Times New Roman"/>
                </a:endParaRPr>
              </a:p>
              <a:p>
                <a:pPr algn="ctr">
                  <a:lnSpc>
                    <a:spcPct val="150000"/>
                  </a:lnSpc>
                  <a:spcAft>
                    <a:spcPts val="0"/>
                  </a:spcAft>
                </a:pPr>
                <a:r>
                  <a:rPr lang="en-IN" sz="1400">
                    <a:effectLst/>
                    <a:latin typeface="Times New Roman"/>
                    <a:ea typeface="Times New Roman"/>
                  </a:rPr>
                  <a:t>Import dataset ()</a:t>
                </a:r>
                <a:endParaRPr lang="en-IN" sz="1200">
                  <a:effectLst/>
                  <a:latin typeface="Times New Roman"/>
                  <a:ea typeface="Times New Roman"/>
                </a:endParaRPr>
              </a:p>
              <a:p>
                <a:pPr algn="ctr">
                  <a:lnSpc>
                    <a:spcPct val="150000"/>
                  </a:lnSpc>
                  <a:spcAft>
                    <a:spcPts val="0"/>
                  </a:spcAft>
                </a:pPr>
                <a:r>
                  <a:rPr lang="en-IN" sz="1200">
                    <a:effectLst/>
                    <a:latin typeface="Times New Roman"/>
                    <a:ea typeface="Times New Roman"/>
                  </a:rPr>
                  <a:t> </a:t>
                </a:r>
              </a:p>
              <a:p>
                <a:pPr algn="ctr">
                  <a:lnSpc>
                    <a:spcPct val="150000"/>
                  </a:lnSpc>
                  <a:spcAft>
                    <a:spcPts val="0"/>
                  </a:spcAft>
                </a:pPr>
                <a:r>
                  <a:rPr lang="en-US" sz="1400" kern="1200">
                    <a:solidFill>
                      <a:srgbClr val="000000"/>
                    </a:solidFill>
                    <a:effectLst/>
                    <a:latin typeface="Times New Roman"/>
                    <a:ea typeface="Times New Roman"/>
                  </a:rPr>
                  <a:t>View dataset ()</a:t>
                </a:r>
                <a:endParaRPr lang="en-IN" sz="1200">
                  <a:effectLst/>
                  <a:latin typeface="Times New Roman"/>
                  <a:ea typeface="Times New Roman"/>
                </a:endParaRPr>
              </a:p>
            </p:txBody>
          </p:sp>
          <p:sp>
            <p:nvSpPr>
              <p:cNvPr id="36" name="Rectangle 35"/>
              <p:cNvSpPr/>
              <p:nvPr/>
            </p:nvSpPr>
            <p:spPr>
              <a:xfrm>
                <a:off x="7501984" y="0"/>
                <a:ext cx="3138635" cy="166502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400" b="1" kern="1200">
                    <a:solidFill>
                      <a:srgbClr val="000000"/>
                    </a:solidFill>
                    <a:effectLst/>
                    <a:latin typeface="Times New Roman"/>
                    <a:ea typeface="Times New Roman"/>
                  </a:rPr>
                  <a:t>FEATURE SELECTION</a:t>
                </a:r>
                <a:endParaRPr lang="en-IN" sz="1200">
                  <a:effectLst/>
                  <a:latin typeface="Times New Roman"/>
                  <a:ea typeface="Times New Roman"/>
                </a:endParaRPr>
              </a:p>
              <a:p>
                <a:pPr algn="ctr">
                  <a:spcAft>
                    <a:spcPts val="0"/>
                  </a:spcAft>
                </a:pPr>
                <a:r>
                  <a:rPr lang="en-IN" sz="1200">
                    <a:effectLst/>
                    <a:latin typeface="Times New Roman"/>
                    <a:ea typeface="Times New Roman"/>
                  </a:rPr>
                  <a:t> </a:t>
                </a:r>
              </a:p>
              <a:p>
                <a:pPr algn="ctr">
                  <a:spcAft>
                    <a:spcPts val="0"/>
                  </a:spcAft>
                </a:pPr>
                <a:r>
                  <a:rPr lang="en-US" sz="1400" kern="1200">
                    <a:solidFill>
                      <a:srgbClr val="000000"/>
                    </a:solidFill>
                    <a:effectLst/>
                    <a:latin typeface="Times New Roman"/>
                    <a:ea typeface="Times New Roman"/>
                  </a:rPr>
                  <a:t>Dataset Splitting Train and Test</a:t>
                </a:r>
                <a:endParaRPr lang="en-IN" sz="1200">
                  <a:effectLst/>
                  <a:latin typeface="Times New Roman"/>
                  <a:ea typeface="Times New Roman"/>
                </a:endParaRPr>
              </a:p>
              <a:p>
                <a:pPr algn="ctr">
                  <a:spcAft>
                    <a:spcPts val="0"/>
                  </a:spcAft>
                </a:pPr>
                <a:r>
                  <a:rPr lang="en-US" sz="1400" kern="1200">
                    <a:solidFill>
                      <a:srgbClr val="000000"/>
                    </a:solidFill>
                    <a:effectLst/>
                    <a:latin typeface="Times New Roman"/>
                    <a:ea typeface="Times New Roman"/>
                  </a:rPr>
                  <a:t> </a:t>
                </a:r>
                <a:endParaRPr lang="en-IN" sz="1200">
                  <a:effectLst/>
                  <a:latin typeface="Times New Roman"/>
                  <a:ea typeface="Times New Roman"/>
                </a:endParaRPr>
              </a:p>
              <a:p>
                <a:pPr algn="ctr">
                  <a:spcAft>
                    <a:spcPts val="0"/>
                  </a:spcAft>
                </a:pPr>
                <a:r>
                  <a:rPr lang="en-US" sz="1400" kern="1200">
                    <a:solidFill>
                      <a:srgbClr val="000000"/>
                    </a:solidFill>
                    <a:effectLst/>
                    <a:latin typeface="Times New Roman"/>
                    <a:ea typeface="Times New Roman"/>
                  </a:rPr>
                  <a:t>Feature Select ()</a:t>
                </a:r>
                <a:endParaRPr lang="en-IN" sz="1200">
                  <a:effectLst/>
                  <a:latin typeface="Times New Roman"/>
                  <a:ea typeface="Times New Roman"/>
                </a:endParaRPr>
              </a:p>
            </p:txBody>
          </p:sp>
          <p:sp>
            <p:nvSpPr>
              <p:cNvPr id="37" name="Rectangle 36"/>
              <p:cNvSpPr/>
              <p:nvPr/>
            </p:nvSpPr>
            <p:spPr>
              <a:xfrm>
                <a:off x="3823741" y="0"/>
                <a:ext cx="3002506" cy="187468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lnSpc>
                    <a:spcPct val="150000"/>
                  </a:lnSpc>
                  <a:spcAft>
                    <a:spcPts val="0"/>
                  </a:spcAft>
                </a:pPr>
                <a:r>
                  <a:rPr lang="en-US" sz="1400" b="1" kern="1200">
                    <a:solidFill>
                      <a:srgbClr val="000000"/>
                    </a:solidFill>
                    <a:effectLst/>
                    <a:latin typeface="Times New Roman"/>
                    <a:ea typeface="Times New Roman"/>
                  </a:rPr>
                  <a:t>DATA PREPROCESSING</a:t>
                </a:r>
                <a:endParaRPr lang="en-IN" sz="1200">
                  <a:effectLst/>
                  <a:latin typeface="Times New Roman"/>
                  <a:ea typeface="Times New Roman"/>
                </a:endParaRPr>
              </a:p>
              <a:p>
                <a:pPr algn="ctr">
                  <a:lnSpc>
                    <a:spcPct val="150000"/>
                  </a:lnSpc>
                  <a:spcAft>
                    <a:spcPts val="0"/>
                  </a:spcAft>
                </a:pPr>
                <a:r>
                  <a:rPr lang="en-IN" sz="900" b="1">
                    <a:effectLst/>
                    <a:latin typeface="Times New Roman"/>
                    <a:ea typeface="Times New Roman"/>
                  </a:rPr>
                  <a:t> </a:t>
                </a:r>
                <a:endParaRPr lang="en-IN" sz="1200">
                  <a:effectLst/>
                  <a:latin typeface="Times New Roman"/>
                  <a:ea typeface="Times New Roman"/>
                </a:endParaRPr>
              </a:p>
              <a:p>
                <a:pPr algn="ctr">
                  <a:lnSpc>
                    <a:spcPct val="150000"/>
                  </a:lnSpc>
                  <a:spcAft>
                    <a:spcPts val="0"/>
                  </a:spcAft>
                </a:pPr>
                <a:r>
                  <a:rPr lang="en-US" sz="1400" kern="1200">
                    <a:solidFill>
                      <a:srgbClr val="000000"/>
                    </a:solidFill>
                    <a:effectLst/>
                    <a:latin typeface="Times New Roman"/>
                    <a:ea typeface="Times New Roman"/>
                  </a:rPr>
                  <a:t>Data Normalization ()</a:t>
                </a:r>
                <a:endParaRPr lang="en-IN" sz="1200">
                  <a:effectLst/>
                  <a:latin typeface="Times New Roman"/>
                  <a:ea typeface="Times New Roman"/>
                </a:endParaRPr>
              </a:p>
              <a:p>
                <a:pPr algn="ctr">
                  <a:lnSpc>
                    <a:spcPct val="150000"/>
                  </a:lnSpc>
                  <a:spcAft>
                    <a:spcPts val="0"/>
                  </a:spcAft>
                </a:pPr>
                <a:r>
                  <a:rPr lang="en-US" sz="1400" kern="1200">
                    <a:solidFill>
                      <a:srgbClr val="000000"/>
                    </a:solidFill>
                    <a:effectLst/>
                    <a:latin typeface="Times New Roman"/>
                    <a:ea typeface="Times New Roman"/>
                  </a:rPr>
                  <a:t> </a:t>
                </a:r>
                <a:endParaRPr lang="en-IN" sz="1200">
                  <a:effectLst/>
                  <a:latin typeface="Times New Roman"/>
                  <a:ea typeface="Times New Roman"/>
                </a:endParaRPr>
              </a:p>
              <a:p>
                <a:pPr algn="ctr">
                  <a:lnSpc>
                    <a:spcPct val="150000"/>
                  </a:lnSpc>
                  <a:spcAft>
                    <a:spcPts val="0"/>
                  </a:spcAft>
                </a:pPr>
                <a:r>
                  <a:rPr lang="en-IN" sz="1200">
                    <a:effectLst/>
                    <a:latin typeface="Times New Roman"/>
                    <a:ea typeface="Times New Roman"/>
                  </a:rPr>
                  <a:t> </a:t>
                </a:r>
              </a:p>
              <a:p>
                <a:pPr algn="ctr">
                  <a:lnSpc>
                    <a:spcPct val="150000"/>
                  </a:lnSpc>
                  <a:spcAft>
                    <a:spcPts val="0"/>
                  </a:spcAft>
                </a:pPr>
                <a:r>
                  <a:rPr lang="en-US" sz="1400" kern="1200">
                    <a:solidFill>
                      <a:srgbClr val="000000"/>
                    </a:solidFill>
                    <a:effectLst/>
                    <a:latin typeface="Times New Roman"/>
                    <a:ea typeface="Times New Roman"/>
                  </a:rPr>
                  <a:t>Label Encoding ()</a:t>
                </a:r>
                <a:endParaRPr lang="en-IN" sz="1200">
                  <a:effectLst/>
                  <a:latin typeface="Times New Roman"/>
                  <a:ea typeface="Times New Roman"/>
                </a:endParaRPr>
              </a:p>
            </p:txBody>
          </p:sp>
          <p:sp>
            <p:nvSpPr>
              <p:cNvPr id="38" name="Rectangle 37"/>
              <p:cNvSpPr/>
              <p:nvPr/>
            </p:nvSpPr>
            <p:spPr>
              <a:xfrm>
                <a:off x="6190821" y="2333590"/>
                <a:ext cx="3534714" cy="166502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IN" sz="1400" b="1" kern="1200">
                    <a:solidFill>
                      <a:srgbClr val="000000"/>
                    </a:solidFill>
                    <a:effectLst/>
                    <a:latin typeface="Times New Roman"/>
                    <a:ea typeface="Times New Roman"/>
                  </a:rPr>
                  <a:t>                                                                                     </a:t>
                </a:r>
                <a:r>
                  <a:rPr lang="en-US" sz="1400" b="1" kern="1200">
                    <a:solidFill>
                      <a:srgbClr val="000000"/>
                    </a:solidFill>
                    <a:effectLst/>
                    <a:latin typeface="Times New Roman"/>
                    <a:ea typeface="Times New Roman"/>
                  </a:rPr>
                  <a:t>REGRESSION</a:t>
                </a:r>
                <a:endParaRPr lang="en-IN" sz="1200">
                  <a:effectLst/>
                  <a:latin typeface="Times New Roman"/>
                  <a:ea typeface="Times New Roman"/>
                </a:endParaRPr>
              </a:p>
              <a:p>
                <a:pPr algn="ctr">
                  <a:spcAft>
                    <a:spcPts val="0"/>
                  </a:spcAft>
                </a:pPr>
                <a:r>
                  <a:rPr lang="en-US" sz="1400" b="1" kern="1200">
                    <a:solidFill>
                      <a:srgbClr val="000000"/>
                    </a:solidFill>
                    <a:effectLst/>
                    <a:latin typeface="Times New Roman"/>
                    <a:ea typeface="Times New Roman"/>
                  </a:rPr>
                  <a:t> </a:t>
                </a:r>
                <a:endParaRPr lang="en-IN" sz="1200">
                  <a:effectLst/>
                  <a:latin typeface="Times New Roman"/>
                  <a:ea typeface="Times New Roman"/>
                </a:endParaRPr>
              </a:p>
              <a:p>
                <a:pPr algn="ctr">
                  <a:spcAft>
                    <a:spcPts val="0"/>
                  </a:spcAft>
                </a:pPr>
                <a:r>
                  <a:rPr lang="en-IN" sz="1200">
                    <a:effectLst/>
                    <a:latin typeface="Times New Roman"/>
                    <a:ea typeface="Times New Roman"/>
                  </a:rPr>
                  <a:t> </a:t>
                </a:r>
              </a:p>
              <a:p>
                <a:pPr algn="ctr">
                  <a:spcAft>
                    <a:spcPts val="0"/>
                  </a:spcAft>
                </a:pPr>
                <a:r>
                  <a:rPr lang="en-US" sz="1400" kern="1200">
                    <a:solidFill>
                      <a:srgbClr val="000000"/>
                    </a:solidFill>
                    <a:effectLst/>
                    <a:latin typeface="Times New Roman"/>
                    <a:ea typeface="Times New Roman"/>
                  </a:rPr>
                  <a:t>Detection ()</a:t>
                </a:r>
                <a:endParaRPr lang="en-IN" sz="1200">
                  <a:effectLst/>
                  <a:latin typeface="Times New Roman"/>
                  <a:ea typeface="Times New Roman"/>
                </a:endParaRPr>
              </a:p>
              <a:p>
                <a:pPr algn="ctr">
                  <a:spcAft>
                    <a:spcPts val="0"/>
                  </a:spcAft>
                </a:pPr>
                <a:r>
                  <a:rPr lang="en-US" sz="1400" kern="1200">
                    <a:solidFill>
                      <a:srgbClr val="000000"/>
                    </a:solidFill>
                    <a:effectLst/>
                    <a:latin typeface="Times New Roman"/>
                    <a:ea typeface="Times New Roman"/>
                  </a:rPr>
                  <a:t> </a:t>
                </a:r>
                <a:endParaRPr lang="en-IN" sz="1200">
                  <a:effectLst/>
                  <a:latin typeface="Times New Roman"/>
                  <a:ea typeface="Times New Roman"/>
                </a:endParaRPr>
              </a:p>
              <a:p>
                <a:pPr algn="ctr">
                  <a:spcAft>
                    <a:spcPts val="0"/>
                  </a:spcAft>
                </a:pPr>
                <a:r>
                  <a:rPr lang="en-IN" sz="1200">
                    <a:effectLst/>
                    <a:latin typeface="Times New Roman"/>
                    <a:ea typeface="Times New Roman"/>
                  </a:rPr>
                  <a:t> </a:t>
                </a:r>
              </a:p>
              <a:p>
                <a:pPr algn="ctr">
                  <a:spcAft>
                    <a:spcPts val="0"/>
                  </a:spcAft>
                </a:pPr>
                <a:r>
                  <a:rPr lang="en-US" sz="1400" kern="1200">
                    <a:solidFill>
                      <a:srgbClr val="000000"/>
                    </a:solidFill>
                    <a:effectLst/>
                    <a:latin typeface="Times New Roman"/>
                    <a:ea typeface="Times New Roman"/>
                  </a:rPr>
                  <a:t> Prediction ()</a:t>
                </a:r>
                <a:endParaRPr lang="en-IN" sz="1200">
                  <a:effectLst/>
                  <a:latin typeface="Times New Roman"/>
                  <a:ea typeface="Times New Roman"/>
                </a:endParaRPr>
              </a:p>
            </p:txBody>
          </p:sp>
          <p:cxnSp>
            <p:nvCxnSpPr>
              <p:cNvPr id="39" name="Straight Connector 38"/>
              <p:cNvCxnSpPr/>
              <p:nvPr/>
            </p:nvCxnSpPr>
            <p:spPr>
              <a:xfrm>
                <a:off x="7089" y="873040"/>
                <a:ext cx="3002508" cy="1"/>
              </a:xfrm>
              <a:prstGeom prst="line">
                <a:avLst/>
              </a:prstGeom>
            </p:spPr>
            <p:style>
              <a:lnRef idx="2">
                <a:schemeClr val="accent4"/>
              </a:lnRef>
              <a:fillRef idx="1">
                <a:schemeClr val="lt1"/>
              </a:fillRef>
              <a:effectRef idx="0">
                <a:schemeClr val="accent4"/>
              </a:effectRef>
              <a:fontRef idx="minor">
                <a:schemeClr val="dk1"/>
              </a:fontRef>
            </p:style>
          </p:cxnSp>
          <p:cxnSp>
            <p:nvCxnSpPr>
              <p:cNvPr id="40" name="Straight Connector 39"/>
              <p:cNvCxnSpPr/>
              <p:nvPr/>
            </p:nvCxnSpPr>
            <p:spPr>
              <a:xfrm>
                <a:off x="7089" y="447998"/>
                <a:ext cx="3002508" cy="7676"/>
              </a:xfrm>
              <a:prstGeom prst="line">
                <a:avLst/>
              </a:prstGeom>
            </p:spPr>
            <p:style>
              <a:lnRef idx="2">
                <a:schemeClr val="accent4"/>
              </a:lnRef>
              <a:fillRef idx="1">
                <a:schemeClr val="lt1"/>
              </a:fillRef>
              <a:effectRef idx="0">
                <a:schemeClr val="accent4"/>
              </a:effectRef>
              <a:fontRef idx="minor">
                <a:schemeClr val="dk1"/>
              </a:fontRef>
            </p:style>
          </p:cxnSp>
          <p:cxnSp>
            <p:nvCxnSpPr>
              <p:cNvPr id="41" name="Straight Connector 40"/>
              <p:cNvCxnSpPr/>
              <p:nvPr/>
            </p:nvCxnSpPr>
            <p:spPr>
              <a:xfrm>
                <a:off x="3850865" y="1038186"/>
                <a:ext cx="3002508" cy="1"/>
              </a:xfrm>
              <a:prstGeom prst="line">
                <a:avLst/>
              </a:prstGeom>
            </p:spPr>
            <p:style>
              <a:lnRef idx="2">
                <a:schemeClr val="accent4"/>
              </a:lnRef>
              <a:fillRef idx="1">
                <a:schemeClr val="lt1"/>
              </a:fillRef>
              <a:effectRef idx="0">
                <a:schemeClr val="accent4"/>
              </a:effectRef>
              <a:fontRef idx="minor">
                <a:schemeClr val="dk1"/>
              </a:fontRef>
            </p:style>
          </p:cxnSp>
          <p:cxnSp>
            <p:nvCxnSpPr>
              <p:cNvPr id="42" name="Straight Connector 41"/>
              <p:cNvCxnSpPr/>
              <p:nvPr/>
            </p:nvCxnSpPr>
            <p:spPr>
              <a:xfrm>
                <a:off x="3824432" y="605557"/>
                <a:ext cx="3002507" cy="0"/>
              </a:xfrm>
              <a:prstGeom prst="line">
                <a:avLst/>
              </a:prstGeom>
            </p:spPr>
            <p:style>
              <a:lnRef idx="2">
                <a:schemeClr val="accent4"/>
              </a:lnRef>
              <a:fillRef idx="1">
                <a:schemeClr val="lt1"/>
              </a:fillRef>
              <a:effectRef idx="0">
                <a:schemeClr val="accent4"/>
              </a:effectRef>
              <a:fontRef idx="minor">
                <a:schemeClr val="dk1"/>
              </a:fontRef>
            </p:style>
          </p:cxnSp>
          <p:cxnSp>
            <p:nvCxnSpPr>
              <p:cNvPr id="43" name="Straight Connector 42"/>
              <p:cNvCxnSpPr/>
              <p:nvPr/>
            </p:nvCxnSpPr>
            <p:spPr>
              <a:xfrm>
                <a:off x="7501984" y="1091249"/>
                <a:ext cx="3138635" cy="1"/>
              </a:xfrm>
              <a:prstGeom prst="line">
                <a:avLst/>
              </a:prstGeom>
            </p:spPr>
            <p:style>
              <a:lnRef idx="2">
                <a:schemeClr val="accent4"/>
              </a:lnRef>
              <a:fillRef idx="1">
                <a:schemeClr val="lt1"/>
              </a:fillRef>
              <a:effectRef idx="0">
                <a:schemeClr val="accent4"/>
              </a:effectRef>
              <a:fontRef idx="minor">
                <a:schemeClr val="dk1"/>
              </a:fontRef>
            </p:style>
          </p:cxnSp>
          <p:cxnSp>
            <p:nvCxnSpPr>
              <p:cNvPr id="55" name="Straight Connector 54"/>
              <p:cNvCxnSpPr/>
              <p:nvPr/>
            </p:nvCxnSpPr>
            <p:spPr>
              <a:xfrm>
                <a:off x="7501984" y="591903"/>
                <a:ext cx="3138634" cy="13654"/>
              </a:xfrm>
              <a:prstGeom prst="line">
                <a:avLst/>
              </a:prstGeom>
            </p:spPr>
            <p:style>
              <a:lnRef idx="2">
                <a:schemeClr val="accent4"/>
              </a:lnRef>
              <a:fillRef idx="1">
                <a:schemeClr val="lt1"/>
              </a:fillRef>
              <a:effectRef idx="0">
                <a:schemeClr val="accent4"/>
              </a:effectRef>
              <a:fontRef idx="minor">
                <a:schemeClr val="dk1"/>
              </a:fontRef>
            </p:style>
          </p:cxnSp>
          <p:cxnSp>
            <p:nvCxnSpPr>
              <p:cNvPr id="58" name="Straight Connector 57"/>
              <p:cNvCxnSpPr/>
              <p:nvPr/>
            </p:nvCxnSpPr>
            <p:spPr>
              <a:xfrm flipV="1">
                <a:off x="6194952" y="3418892"/>
                <a:ext cx="3391089" cy="14606"/>
              </a:xfrm>
              <a:prstGeom prst="line">
                <a:avLst/>
              </a:prstGeom>
            </p:spPr>
            <p:style>
              <a:lnRef idx="2">
                <a:schemeClr val="accent4"/>
              </a:lnRef>
              <a:fillRef idx="1">
                <a:schemeClr val="lt1"/>
              </a:fillRef>
              <a:effectRef idx="0">
                <a:schemeClr val="accent4"/>
              </a:effectRef>
              <a:fontRef idx="minor">
                <a:schemeClr val="dk1"/>
              </a:fontRef>
            </p:style>
          </p:cxnSp>
          <p:cxnSp>
            <p:nvCxnSpPr>
              <p:cNvPr id="59" name="Straight Connector 58"/>
              <p:cNvCxnSpPr/>
              <p:nvPr/>
            </p:nvCxnSpPr>
            <p:spPr>
              <a:xfrm>
                <a:off x="6190871" y="2879035"/>
                <a:ext cx="3413265" cy="10990"/>
              </a:xfrm>
              <a:prstGeom prst="line">
                <a:avLst/>
              </a:prstGeom>
            </p:spPr>
            <p:style>
              <a:lnRef idx="2">
                <a:schemeClr val="accent4"/>
              </a:lnRef>
              <a:fillRef idx="1">
                <a:schemeClr val="lt1"/>
              </a:fillRef>
              <a:effectRef idx="0">
                <a:schemeClr val="accent4"/>
              </a:effectRef>
              <a:fontRef idx="minor">
                <a:schemeClr val="dk1"/>
              </a:fontRef>
            </p:style>
          </p:cxnSp>
          <p:cxnSp>
            <p:nvCxnSpPr>
              <p:cNvPr id="63" name="Straight Arrow Connector 62"/>
              <p:cNvCxnSpPr>
                <a:stCxn id="35" idx="3"/>
                <a:endCxn id="37" idx="1"/>
              </p:cNvCxnSpPr>
              <p:nvPr/>
            </p:nvCxnSpPr>
            <p:spPr>
              <a:xfrm>
                <a:off x="3009595" y="832513"/>
                <a:ext cx="814146" cy="104829"/>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64" name="Straight Arrow Connector 63"/>
              <p:cNvCxnSpPr>
                <a:stCxn id="37" idx="3"/>
                <a:endCxn id="36" idx="1"/>
              </p:cNvCxnSpPr>
              <p:nvPr/>
            </p:nvCxnSpPr>
            <p:spPr>
              <a:xfrm flipV="1">
                <a:off x="6826223" y="832513"/>
                <a:ext cx="675762" cy="104829"/>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65" name="Straight Connector 64"/>
              <p:cNvCxnSpPr>
                <a:stCxn id="36" idx="3"/>
              </p:cNvCxnSpPr>
              <p:nvPr/>
            </p:nvCxnSpPr>
            <p:spPr>
              <a:xfrm>
                <a:off x="10640619" y="832513"/>
                <a:ext cx="393861" cy="0"/>
              </a:xfrm>
              <a:prstGeom prst="line">
                <a:avLst/>
              </a:prstGeom>
              <a:ln/>
            </p:spPr>
            <p:style>
              <a:lnRef idx="2">
                <a:schemeClr val="accent4"/>
              </a:lnRef>
              <a:fillRef idx="1">
                <a:schemeClr val="lt1"/>
              </a:fillRef>
              <a:effectRef idx="0">
                <a:schemeClr val="accent4"/>
              </a:effectRef>
              <a:fontRef idx="minor">
                <a:schemeClr val="dk1"/>
              </a:fontRef>
            </p:style>
          </p:cxnSp>
          <p:cxnSp>
            <p:nvCxnSpPr>
              <p:cNvPr id="66" name="Straight Connector 65"/>
              <p:cNvCxnSpPr/>
              <p:nvPr/>
            </p:nvCxnSpPr>
            <p:spPr>
              <a:xfrm>
                <a:off x="11034480" y="832513"/>
                <a:ext cx="0" cy="2388356"/>
              </a:xfrm>
              <a:prstGeom prst="line">
                <a:avLst/>
              </a:prstGeom>
              <a:ln/>
            </p:spPr>
            <p:style>
              <a:lnRef idx="2">
                <a:schemeClr val="accent4"/>
              </a:lnRef>
              <a:fillRef idx="1">
                <a:schemeClr val="lt1"/>
              </a:fillRef>
              <a:effectRef idx="0">
                <a:schemeClr val="accent4"/>
              </a:effectRef>
              <a:fontRef idx="minor">
                <a:schemeClr val="dk1"/>
              </a:fontRef>
            </p:style>
          </p:cxnSp>
          <p:cxnSp>
            <p:nvCxnSpPr>
              <p:cNvPr id="67" name="Straight Arrow Connector 66"/>
              <p:cNvCxnSpPr/>
              <p:nvPr/>
            </p:nvCxnSpPr>
            <p:spPr>
              <a:xfrm flipH="1">
                <a:off x="9767545" y="3205415"/>
                <a:ext cx="1266696" cy="15405"/>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grpSp>
        <p:cxnSp>
          <p:nvCxnSpPr>
            <p:cNvPr id="31" name="Straight Connector 30"/>
            <p:cNvCxnSpPr/>
            <p:nvPr/>
          </p:nvCxnSpPr>
          <p:spPr>
            <a:xfrm>
              <a:off x="0" y="1235615"/>
              <a:ext cx="2754140" cy="1"/>
            </a:xfrm>
            <a:prstGeom prst="line">
              <a:avLst/>
            </a:prstGeom>
          </p:spPr>
          <p:style>
            <a:lnRef idx="2">
              <a:schemeClr val="accent4"/>
            </a:lnRef>
            <a:fillRef idx="1">
              <a:schemeClr val="lt1"/>
            </a:fillRef>
            <a:effectRef idx="0">
              <a:schemeClr val="accent4"/>
            </a:effectRef>
            <a:fontRef idx="minor">
              <a:schemeClr val="dk1"/>
            </a:fontRef>
          </p:style>
        </p:cxnSp>
        <p:sp>
          <p:nvSpPr>
            <p:cNvPr id="32" name="Rectangle 31"/>
            <p:cNvSpPr/>
            <p:nvPr/>
          </p:nvSpPr>
          <p:spPr>
            <a:xfrm>
              <a:off x="1998815" y="2347612"/>
              <a:ext cx="3130919" cy="166502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IN" sz="1400" b="1" kern="1200">
                  <a:solidFill>
                    <a:srgbClr val="000000"/>
                  </a:solidFill>
                  <a:effectLst/>
                  <a:latin typeface="Times New Roman"/>
                  <a:ea typeface="Times New Roman"/>
                </a:rPr>
                <a:t>RESULT GENERATION </a:t>
              </a:r>
              <a:endParaRPr lang="en-IN" sz="1200">
                <a:effectLst/>
                <a:latin typeface="Times New Roman"/>
                <a:ea typeface="Times New Roman"/>
              </a:endParaRPr>
            </a:p>
            <a:p>
              <a:pPr algn="ctr">
                <a:spcAft>
                  <a:spcPts val="0"/>
                </a:spcAft>
              </a:pPr>
              <a:r>
                <a:rPr lang="en-IN" sz="1400" b="1" kern="1200">
                  <a:solidFill>
                    <a:srgbClr val="000000"/>
                  </a:solidFill>
                  <a:effectLst/>
                  <a:latin typeface="Times New Roman"/>
                  <a:ea typeface="Times New Roman"/>
                </a:rPr>
                <a:t> </a:t>
              </a:r>
              <a:endParaRPr lang="en-IN" sz="1200">
                <a:effectLst/>
                <a:latin typeface="Times New Roman"/>
                <a:ea typeface="Times New Roman"/>
              </a:endParaRPr>
            </a:p>
            <a:p>
              <a:pPr algn="ctr">
                <a:spcAft>
                  <a:spcPts val="0"/>
                </a:spcAft>
              </a:pPr>
              <a:r>
                <a:rPr lang="en-IN" sz="1400" b="1" kern="1200">
                  <a:solidFill>
                    <a:srgbClr val="000000"/>
                  </a:solidFill>
                  <a:effectLst/>
                  <a:latin typeface="Times New Roman"/>
                  <a:ea typeface="Times New Roman"/>
                </a:rPr>
                <a:t>                                                                                     </a:t>
              </a:r>
              <a:endParaRPr lang="en-IN" sz="1200">
                <a:effectLst/>
                <a:latin typeface="Times New Roman"/>
                <a:ea typeface="Times New Roman"/>
              </a:endParaRPr>
            </a:p>
            <a:p>
              <a:pPr algn="ctr">
                <a:spcAft>
                  <a:spcPts val="0"/>
                </a:spcAft>
              </a:pPr>
              <a:r>
                <a:rPr lang="en-US" sz="1400" kern="1200">
                  <a:solidFill>
                    <a:srgbClr val="000000"/>
                  </a:solidFill>
                  <a:effectLst/>
                  <a:latin typeface="Times New Roman"/>
                  <a:ea typeface="Times New Roman"/>
                </a:rPr>
                <a:t> Result Generation ()</a:t>
              </a:r>
              <a:endParaRPr lang="en-IN" sz="1200">
                <a:effectLst/>
                <a:latin typeface="Times New Roman"/>
                <a:ea typeface="Times New Roman"/>
              </a:endParaRPr>
            </a:p>
          </p:txBody>
        </p:sp>
        <p:cxnSp>
          <p:nvCxnSpPr>
            <p:cNvPr id="33" name="Straight Connector 32"/>
            <p:cNvCxnSpPr/>
            <p:nvPr/>
          </p:nvCxnSpPr>
          <p:spPr>
            <a:xfrm>
              <a:off x="2014652" y="3105866"/>
              <a:ext cx="3130919" cy="10990"/>
            </a:xfrm>
            <a:prstGeom prst="line">
              <a:avLst/>
            </a:prstGeom>
          </p:spPr>
          <p:style>
            <a:lnRef idx="2">
              <a:schemeClr val="accent4"/>
            </a:lnRef>
            <a:fillRef idx="1">
              <a:schemeClr val="lt1"/>
            </a:fillRef>
            <a:effectRef idx="0">
              <a:schemeClr val="accent4"/>
            </a:effectRef>
            <a:fontRef idx="minor">
              <a:schemeClr val="dk1"/>
            </a:fontRef>
          </p:style>
        </p:cxnSp>
        <p:cxnSp>
          <p:nvCxnSpPr>
            <p:cNvPr id="34" name="Straight Arrow Connector 33"/>
            <p:cNvCxnSpPr>
              <a:stCxn id="38" idx="1"/>
              <a:endCxn id="32" idx="3"/>
            </p:cNvCxnSpPr>
            <p:nvPr/>
          </p:nvCxnSpPr>
          <p:spPr>
            <a:xfrm flipH="1">
              <a:off x="5129733" y="3166090"/>
              <a:ext cx="549568" cy="14035"/>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grpSp>
    </p:spTree>
    <p:extLst>
      <p:ext uri="{BB962C8B-B14F-4D97-AF65-F5344CB8AC3E}">
        <p14:creationId xmlns:p14="http://schemas.microsoft.com/office/powerpoint/2010/main" val="3828913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64" y="177960"/>
            <a:ext cx="10058400" cy="627559"/>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SEQUENCE DIAGRAM</a:t>
            </a:r>
            <a:endParaRPr lang="en-US" sz="3600" b="1"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FA1ECE9E-BD6E-4E47-9AE8-EB9C74669028}" type="datetime1">
              <a:rPr lang="en-US" smtClean="0"/>
              <a:t>9/28/2022</a:t>
            </a:fld>
            <a:endParaRPr lang="en-US" dirty="0"/>
          </a:p>
        </p:txBody>
      </p:sp>
      <p:sp>
        <p:nvSpPr>
          <p:cNvPr id="7" name="Slide Number Placeholder 6"/>
          <p:cNvSpPr>
            <a:spLocks noGrp="1"/>
          </p:cNvSpPr>
          <p:nvPr>
            <p:ph type="sldNum" sz="quarter" idx="12"/>
          </p:nvPr>
        </p:nvSpPr>
        <p:spPr/>
        <p:txBody>
          <a:bodyPr>
            <a:normAutofit/>
          </a:bodyPr>
          <a:lstStyle/>
          <a:p>
            <a:fld id="{7DCB20AE-65C4-4F49-978F-B82EFE8D490C}" type="slidenum">
              <a:rPr lang="en-US" smtClean="0"/>
              <a:pPr/>
              <a:t>14</a:t>
            </a:fld>
            <a:endParaRPr lang="en-US" dirty="0"/>
          </a:p>
        </p:txBody>
      </p:sp>
      <p:grpSp>
        <p:nvGrpSpPr>
          <p:cNvPr id="55" name="Group 54"/>
          <p:cNvGrpSpPr/>
          <p:nvPr/>
        </p:nvGrpSpPr>
        <p:grpSpPr>
          <a:xfrm>
            <a:off x="2682550" y="999939"/>
            <a:ext cx="6811645" cy="5142791"/>
            <a:chOff x="1" y="-7693"/>
            <a:chExt cx="10193134" cy="4488515"/>
          </a:xfrm>
          <a:noFill/>
        </p:grpSpPr>
        <p:grpSp>
          <p:nvGrpSpPr>
            <p:cNvPr id="58" name="Group 57"/>
            <p:cNvGrpSpPr/>
            <p:nvPr/>
          </p:nvGrpSpPr>
          <p:grpSpPr>
            <a:xfrm>
              <a:off x="1" y="-7693"/>
              <a:ext cx="10193134" cy="4488515"/>
              <a:chOff x="1" y="-7914"/>
              <a:chExt cx="10744280" cy="4617298"/>
            </a:xfrm>
            <a:grpFill/>
          </p:grpSpPr>
          <p:grpSp>
            <p:nvGrpSpPr>
              <p:cNvPr id="64" name="Group 63"/>
              <p:cNvGrpSpPr/>
              <p:nvPr/>
            </p:nvGrpSpPr>
            <p:grpSpPr>
              <a:xfrm>
                <a:off x="1" y="-7914"/>
                <a:ext cx="1893465" cy="4488468"/>
                <a:chOff x="1" y="-7914"/>
                <a:chExt cx="1893465" cy="4488468"/>
              </a:xfrm>
              <a:grpFill/>
            </p:grpSpPr>
            <p:grpSp>
              <p:nvGrpSpPr>
                <p:cNvPr id="135" name="Group 134"/>
                <p:cNvGrpSpPr/>
                <p:nvPr/>
              </p:nvGrpSpPr>
              <p:grpSpPr>
                <a:xfrm>
                  <a:off x="1" y="-7914"/>
                  <a:ext cx="1893465" cy="755476"/>
                  <a:chOff x="1" y="-9000"/>
                  <a:chExt cx="2039116" cy="859094"/>
                </a:xfrm>
                <a:grpFill/>
              </p:grpSpPr>
              <p:sp>
                <p:nvSpPr>
                  <p:cNvPr id="138" name="Rounded Rectangle 137"/>
                  <p:cNvSpPr/>
                  <p:nvPr/>
                </p:nvSpPr>
                <p:spPr>
                  <a:xfrm>
                    <a:off x="1" y="0"/>
                    <a:ext cx="1969476" cy="850094"/>
                  </a:xfrm>
                  <a:prstGeom prst="roundRect">
                    <a:avLst/>
                  </a:prstGeom>
                  <a:grpFill/>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sp>
                <p:nvSpPr>
                  <p:cNvPr id="139" name="TextBox 48"/>
                  <p:cNvSpPr txBox="1"/>
                  <p:nvPr/>
                </p:nvSpPr>
                <p:spPr>
                  <a:xfrm>
                    <a:off x="29066" y="-9000"/>
                    <a:ext cx="2010051" cy="842866"/>
                  </a:xfrm>
                  <a:prstGeom prst="rect">
                    <a:avLst/>
                  </a:prstGeom>
                  <a:grp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900" kern="1200" dirty="0">
                        <a:solidFill>
                          <a:srgbClr val="000000"/>
                        </a:solidFill>
                        <a:effectLst/>
                        <a:latin typeface="Times New Roman"/>
                        <a:ea typeface="Times New Roman"/>
                      </a:rPr>
                      <a:t>DATA SELECTION &amp; VIEW</a:t>
                    </a:r>
                    <a:endParaRPr lang="en-IN" sz="1200" dirty="0">
                      <a:effectLst/>
                      <a:latin typeface="Times New Roman"/>
                      <a:ea typeface="Times New Roman"/>
                    </a:endParaRPr>
                  </a:p>
                </p:txBody>
              </p:sp>
            </p:grpSp>
            <p:sp>
              <p:nvSpPr>
                <p:cNvPr id="136" name="Rectangle 135"/>
                <p:cNvSpPr/>
                <p:nvPr/>
              </p:nvSpPr>
              <p:spPr>
                <a:xfrm>
                  <a:off x="840436" y="915333"/>
                  <a:ext cx="119792" cy="3544128"/>
                </a:xfrm>
                <a:prstGeom prst="rect">
                  <a:avLst/>
                </a:prstGeom>
                <a:grpFill/>
                <a:ln/>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cxnSp>
              <p:nvCxnSpPr>
                <p:cNvPr id="137" name="Straight Connector 136"/>
                <p:cNvCxnSpPr/>
                <p:nvPr/>
              </p:nvCxnSpPr>
              <p:spPr>
                <a:xfrm flipH="1">
                  <a:off x="828965" y="768655"/>
                  <a:ext cx="1" cy="3711899"/>
                </a:xfrm>
                <a:prstGeom prst="line">
                  <a:avLst/>
                </a:prstGeom>
                <a:grpFill/>
                <a:ln/>
              </p:spPr>
              <p:style>
                <a:lnRef idx="2">
                  <a:schemeClr val="accent4"/>
                </a:lnRef>
                <a:fillRef idx="1">
                  <a:schemeClr val="lt1"/>
                </a:fillRef>
                <a:effectRef idx="0">
                  <a:schemeClr val="accent4"/>
                </a:effectRef>
                <a:fontRef idx="minor">
                  <a:schemeClr val="dk1"/>
                </a:fontRef>
              </p:style>
            </p:cxnSp>
          </p:grpSp>
          <p:grpSp>
            <p:nvGrpSpPr>
              <p:cNvPr id="65" name="Group 64"/>
              <p:cNvGrpSpPr/>
              <p:nvPr/>
            </p:nvGrpSpPr>
            <p:grpSpPr>
              <a:xfrm>
                <a:off x="2169005" y="0"/>
                <a:ext cx="1887412" cy="4544926"/>
                <a:chOff x="2169005" y="0"/>
                <a:chExt cx="1887412" cy="4544926"/>
              </a:xfrm>
              <a:grpFill/>
            </p:grpSpPr>
            <p:grpSp>
              <p:nvGrpSpPr>
                <p:cNvPr id="130" name="Group 129"/>
                <p:cNvGrpSpPr/>
                <p:nvPr/>
              </p:nvGrpSpPr>
              <p:grpSpPr>
                <a:xfrm>
                  <a:off x="2169005" y="0"/>
                  <a:ext cx="1887412" cy="834330"/>
                  <a:chOff x="2169005" y="0"/>
                  <a:chExt cx="1969476" cy="859410"/>
                </a:xfrm>
                <a:grpFill/>
              </p:grpSpPr>
              <p:sp>
                <p:nvSpPr>
                  <p:cNvPr id="133" name="Rounded Rectangle 132"/>
                  <p:cNvSpPr/>
                  <p:nvPr/>
                </p:nvSpPr>
                <p:spPr>
                  <a:xfrm>
                    <a:off x="2169005" y="0"/>
                    <a:ext cx="1969476" cy="859410"/>
                  </a:xfrm>
                  <a:prstGeom prst="roundRect">
                    <a:avLst/>
                  </a:prstGeom>
                  <a:grpFill/>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sp>
                <p:nvSpPr>
                  <p:cNvPr id="134" name="TextBox 43"/>
                  <p:cNvSpPr txBox="1"/>
                  <p:nvPr/>
                </p:nvSpPr>
                <p:spPr>
                  <a:xfrm>
                    <a:off x="2230203" y="99661"/>
                    <a:ext cx="1908278" cy="655673"/>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900" kern="1200">
                        <a:solidFill>
                          <a:srgbClr val="000000"/>
                        </a:solidFill>
                        <a:effectLst/>
                        <a:latin typeface="Times New Roman"/>
                        <a:ea typeface="Times New Roman"/>
                      </a:rPr>
                      <a:t>PREPROCESSING</a:t>
                    </a:r>
                    <a:endParaRPr lang="en-IN" sz="1200">
                      <a:effectLst/>
                      <a:latin typeface="Times New Roman"/>
                      <a:ea typeface="Times New Roman"/>
                    </a:endParaRPr>
                  </a:p>
                </p:txBody>
              </p:sp>
            </p:grpSp>
            <p:sp>
              <p:nvSpPr>
                <p:cNvPr id="131" name="Rectangle 130"/>
                <p:cNvSpPr/>
                <p:nvPr/>
              </p:nvSpPr>
              <p:spPr>
                <a:xfrm>
                  <a:off x="3052814" y="1213226"/>
                  <a:ext cx="126225" cy="3291843"/>
                </a:xfrm>
                <a:prstGeom prst="rect">
                  <a:avLst/>
                </a:prstGeom>
                <a:grpFill/>
                <a:ln/>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cxnSp>
              <p:nvCxnSpPr>
                <p:cNvPr id="132" name="Straight Connector 131"/>
                <p:cNvCxnSpPr/>
                <p:nvPr/>
              </p:nvCxnSpPr>
              <p:spPr>
                <a:xfrm flipH="1">
                  <a:off x="3040444" y="833027"/>
                  <a:ext cx="1" cy="3711899"/>
                </a:xfrm>
                <a:prstGeom prst="line">
                  <a:avLst/>
                </a:prstGeom>
                <a:grpFill/>
                <a:ln/>
              </p:spPr>
              <p:style>
                <a:lnRef idx="2">
                  <a:schemeClr val="accent4"/>
                </a:lnRef>
                <a:fillRef idx="1">
                  <a:schemeClr val="lt1"/>
                </a:fillRef>
                <a:effectRef idx="0">
                  <a:schemeClr val="accent4"/>
                </a:effectRef>
                <a:fontRef idx="minor">
                  <a:schemeClr val="dk1"/>
                </a:fontRef>
              </p:style>
            </p:cxnSp>
          </p:grpSp>
          <p:grpSp>
            <p:nvGrpSpPr>
              <p:cNvPr id="66" name="Group 65"/>
              <p:cNvGrpSpPr/>
              <p:nvPr/>
            </p:nvGrpSpPr>
            <p:grpSpPr>
              <a:xfrm>
                <a:off x="4469357" y="17478"/>
                <a:ext cx="2134389" cy="4555962"/>
                <a:chOff x="4469357" y="17478"/>
                <a:chExt cx="2134389" cy="4555962"/>
              </a:xfrm>
              <a:grpFill/>
            </p:grpSpPr>
            <p:grpSp>
              <p:nvGrpSpPr>
                <p:cNvPr id="125" name="Group 124"/>
                <p:cNvGrpSpPr/>
                <p:nvPr/>
              </p:nvGrpSpPr>
              <p:grpSpPr>
                <a:xfrm>
                  <a:off x="4469357" y="17478"/>
                  <a:ext cx="2134389" cy="820622"/>
                  <a:chOff x="4469357" y="17478"/>
                  <a:chExt cx="2262320" cy="933175"/>
                </a:xfrm>
                <a:grpFill/>
              </p:grpSpPr>
              <p:sp>
                <p:nvSpPr>
                  <p:cNvPr id="128" name="Rounded Rectangle 127"/>
                  <p:cNvSpPr/>
                  <p:nvPr/>
                </p:nvSpPr>
                <p:spPr>
                  <a:xfrm>
                    <a:off x="4516011" y="17478"/>
                    <a:ext cx="2098686" cy="933175"/>
                  </a:xfrm>
                  <a:prstGeom prst="roundRect">
                    <a:avLst/>
                  </a:prstGeom>
                  <a:grpFill/>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sp>
                <p:nvSpPr>
                  <p:cNvPr id="129" name="TextBox 38"/>
                  <p:cNvSpPr txBox="1"/>
                  <p:nvPr/>
                </p:nvSpPr>
                <p:spPr>
                  <a:xfrm>
                    <a:off x="4469357" y="42478"/>
                    <a:ext cx="2262320" cy="87663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900" kern="1200">
                        <a:solidFill>
                          <a:srgbClr val="000000"/>
                        </a:solidFill>
                        <a:effectLst/>
                        <a:latin typeface="Times New Roman"/>
                        <a:ea typeface="Times New Roman"/>
                      </a:rPr>
                      <a:t>FEATURE </a:t>
                    </a:r>
                    <a:endParaRPr lang="en-IN" sz="1200">
                      <a:effectLst/>
                      <a:latin typeface="Times New Roman"/>
                      <a:ea typeface="Times New Roman"/>
                    </a:endParaRPr>
                  </a:p>
                  <a:p>
                    <a:pPr algn="ctr">
                      <a:spcAft>
                        <a:spcPts val="0"/>
                      </a:spcAft>
                    </a:pPr>
                    <a:r>
                      <a:rPr lang="en-US" sz="900" kern="1200">
                        <a:solidFill>
                          <a:srgbClr val="000000"/>
                        </a:solidFill>
                        <a:effectLst/>
                        <a:latin typeface="Times New Roman"/>
                        <a:ea typeface="Times New Roman"/>
                      </a:rPr>
                      <a:t>SELECTION</a:t>
                    </a:r>
                    <a:endParaRPr lang="en-IN" sz="1200">
                      <a:effectLst/>
                      <a:latin typeface="Times New Roman"/>
                      <a:ea typeface="Times New Roman"/>
                    </a:endParaRPr>
                  </a:p>
                </p:txBody>
              </p:sp>
            </p:grpSp>
            <p:sp>
              <p:nvSpPr>
                <p:cNvPr id="126" name="Rectangle 125"/>
                <p:cNvSpPr/>
                <p:nvPr/>
              </p:nvSpPr>
              <p:spPr>
                <a:xfrm>
                  <a:off x="5583101" y="1258155"/>
                  <a:ext cx="126878" cy="3291843"/>
                </a:xfrm>
                <a:prstGeom prst="rect">
                  <a:avLst/>
                </a:prstGeom>
                <a:grpFill/>
                <a:ln/>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cxnSp>
              <p:nvCxnSpPr>
                <p:cNvPr id="127" name="Straight Connector 126"/>
                <p:cNvCxnSpPr/>
                <p:nvPr/>
              </p:nvCxnSpPr>
              <p:spPr>
                <a:xfrm flipH="1">
                  <a:off x="5577816" y="861541"/>
                  <a:ext cx="2" cy="3711899"/>
                </a:xfrm>
                <a:prstGeom prst="line">
                  <a:avLst/>
                </a:prstGeom>
                <a:grpFill/>
                <a:ln/>
              </p:spPr>
              <p:style>
                <a:lnRef idx="2">
                  <a:schemeClr val="accent4"/>
                </a:lnRef>
                <a:fillRef idx="1">
                  <a:schemeClr val="lt1"/>
                </a:fillRef>
                <a:effectRef idx="0">
                  <a:schemeClr val="accent4"/>
                </a:effectRef>
                <a:fontRef idx="minor">
                  <a:schemeClr val="dk1"/>
                </a:fontRef>
              </p:style>
            </p:cxnSp>
          </p:grpSp>
          <p:grpSp>
            <p:nvGrpSpPr>
              <p:cNvPr id="67" name="Group 66"/>
              <p:cNvGrpSpPr/>
              <p:nvPr/>
            </p:nvGrpSpPr>
            <p:grpSpPr>
              <a:xfrm>
                <a:off x="6537397" y="17479"/>
                <a:ext cx="2267136" cy="4591905"/>
                <a:chOff x="6537397" y="17479"/>
                <a:chExt cx="2267136" cy="4591905"/>
              </a:xfrm>
              <a:grpFill/>
            </p:grpSpPr>
            <p:grpSp>
              <p:nvGrpSpPr>
                <p:cNvPr id="120" name="Group 119"/>
                <p:cNvGrpSpPr/>
                <p:nvPr/>
              </p:nvGrpSpPr>
              <p:grpSpPr>
                <a:xfrm>
                  <a:off x="6537397" y="17479"/>
                  <a:ext cx="2267136" cy="839622"/>
                  <a:chOff x="6537397" y="17479"/>
                  <a:chExt cx="2403023" cy="954782"/>
                </a:xfrm>
                <a:grpFill/>
              </p:grpSpPr>
              <p:sp>
                <p:nvSpPr>
                  <p:cNvPr id="123" name="Rounded Rectangle 122"/>
                  <p:cNvSpPr/>
                  <p:nvPr/>
                </p:nvSpPr>
                <p:spPr>
                  <a:xfrm>
                    <a:off x="6726379" y="17479"/>
                    <a:ext cx="2112542" cy="954782"/>
                  </a:xfrm>
                  <a:prstGeom prst="roundRect">
                    <a:avLst/>
                  </a:prstGeom>
                  <a:grpFill/>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sp>
                <p:nvSpPr>
                  <p:cNvPr id="124" name="TextBox 33"/>
                  <p:cNvSpPr txBox="1"/>
                  <p:nvPr/>
                </p:nvSpPr>
                <p:spPr>
                  <a:xfrm>
                    <a:off x="6537397" y="182763"/>
                    <a:ext cx="2403023" cy="648708"/>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900" kern="1200">
                        <a:solidFill>
                          <a:srgbClr val="000000"/>
                        </a:solidFill>
                        <a:effectLst/>
                        <a:latin typeface="Times New Roman"/>
                        <a:ea typeface="Times New Roman"/>
                      </a:rPr>
                      <a:t>REGRESSION</a:t>
                    </a:r>
                    <a:endParaRPr lang="en-IN" sz="1200">
                      <a:effectLst/>
                      <a:latin typeface="Times New Roman"/>
                      <a:ea typeface="Times New Roman"/>
                    </a:endParaRPr>
                  </a:p>
                </p:txBody>
              </p:sp>
            </p:grpSp>
            <p:sp>
              <p:nvSpPr>
                <p:cNvPr id="121" name="Rectangle 120"/>
                <p:cNvSpPr/>
                <p:nvPr/>
              </p:nvSpPr>
              <p:spPr>
                <a:xfrm>
                  <a:off x="7826957" y="2492201"/>
                  <a:ext cx="100233" cy="2096089"/>
                </a:xfrm>
                <a:prstGeom prst="rect">
                  <a:avLst/>
                </a:prstGeom>
                <a:grpFill/>
                <a:ln/>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cxnSp>
              <p:nvCxnSpPr>
                <p:cNvPr id="122" name="Straight Connector 121"/>
                <p:cNvCxnSpPr/>
                <p:nvPr/>
              </p:nvCxnSpPr>
              <p:spPr>
                <a:xfrm flipH="1">
                  <a:off x="7835739" y="897485"/>
                  <a:ext cx="1" cy="3711899"/>
                </a:xfrm>
                <a:prstGeom prst="line">
                  <a:avLst/>
                </a:prstGeom>
                <a:grpFill/>
                <a:ln/>
              </p:spPr>
              <p:style>
                <a:lnRef idx="2">
                  <a:schemeClr val="accent4"/>
                </a:lnRef>
                <a:fillRef idx="1">
                  <a:schemeClr val="lt1"/>
                </a:fillRef>
                <a:effectRef idx="0">
                  <a:schemeClr val="accent4"/>
                </a:effectRef>
                <a:fontRef idx="minor">
                  <a:schemeClr val="dk1"/>
                </a:fontRef>
              </p:style>
            </p:cxnSp>
          </p:grpSp>
          <p:cxnSp>
            <p:nvCxnSpPr>
              <p:cNvPr id="68" name="Straight Arrow Connector 67"/>
              <p:cNvCxnSpPr/>
              <p:nvPr/>
            </p:nvCxnSpPr>
            <p:spPr>
              <a:xfrm>
                <a:off x="984258" y="1702956"/>
                <a:ext cx="2056186" cy="0"/>
              </a:xfrm>
              <a:prstGeom prst="straightConnector1">
                <a:avLst/>
              </a:prstGeom>
              <a:grpFill/>
              <a:ln>
                <a:tailEnd type="triangle"/>
              </a:ln>
            </p:spPr>
            <p:style>
              <a:lnRef idx="2">
                <a:schemeClr val="accent4"/>
              </a:lnRef>
              <a:fillRef idx="1">
                <a:schemeClr val="lt1"/>
              </a:fillRef>
              <a:effectRef idx="0">
                <a:schemeClr val="accent4"/>
              </a:effectRef>
              <a:fontRef idx="minor">
                <a:schemeClr val="dk1"/>
              </a:fontRef>
            </p:style>
          </p:cxnSp>
          <p:cxnSp>
            <p:nvCxnSpPr>
              <p:cNvPr id="69" name="Straight Arrow Connector 68"/>
              <p:cNvCxnSpPr/>
              <p:nvPr/>
            </p:nvCxnSpPr>
            <p:spPr>
              <a:xfrm>
                <a:off x="968127" y="2671131"/>
                <a:ext cx="2072317" cy="0"/>
              </a:xfrm>
              <a:prstGeom prst="straightConnector1">
                <a:avLst/>
              </a:prstGeom>
              <a:grpFill/>
              <a:ln>
                <a:tailEnd type="triangle"/>
              </a:ln>
            </p:spPr>
            <p:style>
              <a:lnRef idx="2">
                <a:schemeClr val="accent4"/>
              </a:lnRef>
              <a:fillRef idx="1">
                <a:schemeClr val="lt1"/>
              </a:fillRef>
              <a:effectRef idx="0">
                <a:schemeClr val="accent4"/>
              </a:effectRef>
              <a:fontRef idx="minor">
                <a:schemeClr val="dk1"/>
              </a:fontRef>
            </p:style>
          </p:cxnSp>
          <p:cxnSp>
            <p:nvCxnSpPr>
              <p:cNvPr id="70" name="Straight Arrow Connector 69"/>
              <p:cNvCxnSpPr/>
              <p:nvPr/>
            </p:nvCxnSpPr>
            <p:spPr>
              <a:xfrm>
                <a:off x="968127" y="3700887"/>
                <a:ext cx="2072317" cy="10741"/>
              </a:xfrm>
              <a:prstGeom prst="straightConnector1">
                <a:avLst/>
              </a:prstGeom>
              <a:grpFill/>
              <a:ln>
                <a:tailEnd type="triangle"/>
              </a:ln>
            </p:spPr>
            <p:style>
              <a:lnRef idx="2">
                <a:schemeClr val="accent4"/>
              </a:lnRef>
              <a:fillRef idx="1">
                <a:schemeClr val="lt1"/>
              </a:fillRef>
              <a:effectRef idx="0">
                <a:schemeClr val="accent4"/>
              </a:effectRef>
              <a:fontRef idx="minor">
                <a:schemeClr val="dk1"/>
              </a:fontRef>
            </p:style>
          </p:cxnSp>
          <p:sp>
            <p:nvSpPr>
              <p:cNvPr id="71" name="TextBox 10"/>
              <p:cNvSpPr txBox="1"/>
              <p:nvPr/>
            </p:nvSpPr>
            <p:spPr>
              <a:xfrm>
                <a:off x="1100942" y="1306717"/>
                <a:ext cx="1846979" cy="118284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900" kern="1200" dirty="0">
                    <a:solidFill>
                      <a:srgbClr val="000000"/>
                    </a:solidFill>
                    <a:effectLst/>
                    <a:latin typeface="Times New Roman"/>
                    <a:ea typeface="Tahoma"/>
                  </a:rPr>
                  <a:t>Select path</a:t>
                </a:r>
                <a:endParaRPr lang="en-IN" sz="1200" dirty="0">
                  <a:effectLst/>
                  <a:latin typeface="Times New Roman"/>
                  <a:ea typeface="Times New Roman"/>
                </a:endParaRPr>
              </a:p>
            </p:txBody>
          </p:sp>
          <p:sp>
            <p:nvSpPr>
              <p:cNvPr id="72" name="TextBox 11"/>
              <p:cNvSpPr txBox="1"/>
              <p:nvPr/>
            </p:nvSpPr>
            <p:spPr>
              <a:xfrm>
                <a:off x="1041540" y="3372884"/>
                <a:ext cx="1846979" cy="834059"/>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900" kern="1200">
                    <a:solidFill>
                      <a:srgbClr val="000000"/>
                    </a:solidFill>
                    <a:effectLst/>
                    <a:latin typeface="Times New Roman"/>
                    <a:ea typeface="Tahoma"/>
                  </a:rPr>
                  <a:t>Preview Data</a:t>
                </a:r>
                <a:endParaRPr lang="en-IN" sz="1200">
                  <a:effectLst/>
                  <a:latin typeface="Times New Roman"/>
                  <a:ea typeface="Times New Roman"/>
                </a:endParaRPr>
              </a:p>
            </p:txBody>
          </p:sp>
          <p:cxnSp>
            <p:nvCxnSpPr>
              <p:cNvPr id="73" name="Straight Arrow Connector 72"/>
              <p:cNvCxnSpPr/>
              <p:nvPr/>
            </p:nvCxnSpPr>
            <p:spPr>
              <a:xfrm>
                <a:off x="3171944" y="1904538"/>
                <a:ext cx="2380544" cy="0"/>
              </a:xfrm>
              <a:prstGeom prst="straightConnector1">
                <a:avLst/>
              </a:prstGeom>
              <a:grpFill/>
              <a:ln>
                <a:tailEnd type="triangle"/>
              </a:ln>
            </p:spPr>
            <p:style>
              <a:lnRef idx="2">
                <a:schemeClr val="accent4"/>
              </a:lnRef>
              <a:fillRef idx="1">
                <a:schemeClr val="lt1"/>
              </a:fillRef>
              <a:effectRef idx="0">
                <a:schemeClr val="accent4"/>
              </a:effectRef>
              <a:fontRef idx="minor">
                <a:schemeClr val="dk1"/>
              </a:fontRef>
            </p:style>
          </p:cxnSp>
          <p:sp>
            <p:nvSpPr>
              <p:cNvPr id="74" name="TextBox 13"/>
              <p:cNvSpPr txBox="1"/>
              <p:nvPr/>
            </p:nvSpPr>
            <p:spPr>
              <a:xfrm>
                <a:off x="3250432" y="1572961"/>
                <a:ext cx="2247838" cy="25450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900" kern="1200">
                    <a:solidFill>
                      <a:srgbClr val="000000"/>
                    </a:solidFill>
                    <a:effectLst/>
                    <a:latin typeface="Times New Roman"/>
                    <a:ea typeface="Tahoma"/>
                  </a:rPr>
                  <a:t>Data Preprocess</a:t>
                </a:r>
                <a:endParaRPr lang="en-IN" sz="1200">
                  <a:effectLst/>
                  <a:latin typeface="Times New Roman"/>
                  <a:ea typeface="Times New Roman"/>
                </a:endParaRPr>
              </a:p>
            </p:txBody>
          </p:sp>
          <p:cxnSp>
            <p:nvCxnSpPr>
              <p:cNvPr id="81" name="Straight Arrow Connector 80"/>
              <p:cNvCxnSpPr/>
              <p:nvPr/>
            </p:nvCxnSpPr>
            <p:spPr>
              <a:xfrm>
                <a:off x="5715262" y="2831637"/>
                <a:ext cx="2099746" cy="9551"/>
              </a:xfrm>
              <a:prstGeom prst="straightConnector1">
                <a:avLst/>
              </a:prstGeom>
              <a:grpFill/>
              <a:ln>
                <a:tailEnd type="triangle"/>
              </a:ln>
            </p:spPr>
            <p:style>
              <a:lnRef idx="2">
                <a:schemeClr val="accent4"/>
              </a:lnRef>
              <a:fillRef idx="1">
                <a:schemeClr val="lt1"/>
              </a:fillRef>
              <a:effectRef idx="0">
                <a:schemeClr val="accent4"/>
              </a:effectRef>
              <a:fontRef idx="minor">
                <a:schemeClr val="dk1"/>
              </a:fontRef>
            </p:style>
          </p:cxnSp>
          <p:cxnSp>
            <p:nvCxnSpPr>
              <p:cNvPr id="82" name="Straight Arrow Connector 81"/>
              <p:cNvCxnSpPr/>
              <p:nvPr/>
            </p:nvCxnSpPr>
            <p:spPr>
              <a:xfrm>
                <a:off x="3224321" y="3370731"/>
                <a:ext cx="2319385" cy="2343"/>
              </a:xfrm>
              <a:prstGeom prst="straightConnector1">
                <a:avLst/>
              </a:prstGeom>
              <a:grpFill/>
              <a:ln>
                <a:tailEnd type="triangle"/>
              </a:ln>
            </p:spPr>
            <p:style>
              <a:lnRef idx="2">
                <a:schemeClr val="accent4"/>
              </a:lnRef>
              <a:fillRef idx="1">
                <a:schemeClr val="lt1"/>
              </a:fillRef>
              <a:effectRef idx="0">
                <a:schemeClr val="accent4"/>
              </a:effectRef>
              <a:fontRef idx="minor">
                <a:schemeClr val="dk1"/>
              </a:fontRef>
            </p:style>
          </p:cxnSp>
          <p:sp>
            <p:nvSpPr>
              <p:cNvPr id="83" name="TextBox 16"/>
              <p:cNvSpPr txBox="1"/>
              <p:nvPr/>
            </p:nvSpPr>
            <p:spPr>
              <a:xfrm>
                <a:off x="3171705" y="2904077"/>
                <a:ext cx="2247838" cy="431436"/>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900" kern="1200" dirty="0">
                    <a:solidFill>
                      <a:srgbClr val="000000"/>
                    </a:solidFill>
                    <a:effectLst/>
                    <a:latin typeface="Times New Roman"/>
                    <a:ea typeface="Tahoma"/>
                  </a:rPr>
                  <a:t>Label encoding</a:t>
                </a:r>
                <a:endParaRPr lang="en-IN" sz="1200" dirty="0">
                  <a:effectLst/>
                  <a:latin typeface="Times New Roman"/>
                  <a:ea typeface="Times New Roman"/>
                </a:endParaRPr>
              </a:p>
            </p:txBody>
          </p:sp>
          <p:sp>
            <p:nvSpPr>
              <p:cNvPr id="84" name="TextBox 17"/>
              <p:cNvSpPr txBox="1"/>
              <p:nvPr/>
            </p:nvSpPr>
            <p:spPr>
              <a:xfrm>
                <a:off x="8027930" y="2642849"/>
                <a:ext cx="1878726" cy="19834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900" kern="1200" dirty="0">
                    <a:solidFill>
                      <a:srgbClr val="000000"/>
                    </a:solidFill>
                    <a:effectLst/>
                    <a:latin typeface="Times New Roman"/>
                    <a:ea typeface="Tahoma"/>
                  </a:rPr>
                  <a:t>Regression</a:t>
                </a:r>
                <a:endParaRPr lang="en-IN" sz="1200" dirty="0">
                  <a:effectLst/>
                  <a:latin typeface="Times New Roman"/>
                  <a:ea typeface="Times New Roman"/>
                </a:endParaRPr>
              </a:p>
            </p:txBody>
          </p:sp>
          <p:grpSp>
            <p:nvGrpSpPr>
              <p:cNvPr id="85" name="Group 84"/>
              <p:cNvGrpSpPr/>
              <p:nvPr/>
            </p:nvGrpSpPr>
            <p:grpSpPr>
              <a:xfrm>
                <a:off x="8876326" y="17478"/>
                <a:ext cx="1867955" cy="4555962"/>
                <a:chOff x="8876326" y="17478"/>
                <a:chExt cx="1867955" cy="4555962"/>
              </a:xfrm>
              <a:grpFill/>
            </p:grpSpPr>
            <p:grpSp>
              <p:nvGrpSpPr>
                <p:cNvPr id="115" name="Group 114"/>
                <p:cNvGrpSpPr/>
                <p:nvPr/>
              </p:nvGrpSpPr>
              <p:grpSpPr>
                <a:xfrm>
                  <a:off x="8876326" y="17478"/>
                  <a:ext cx="1867955" cy="820622"/>
                  <a:chOff x="8876326" y="17478"/>
                  <a:chExt cx="1979916" cy="933175"/>
                </a:xfrm>
                <a:grpFill/>
              </p:grpSpPr>
              <p:sp>
                <p:nvSpPr>
                  <p:cNvPr id="118" name="Rounded Rectangle 117"/>
                  <p:cNvSpPr/>
                  <p:nvPr/>
                </p:nvSpPr>
                <p:spPr>
                  <a:xfrm>
                    <a:off x="8876326" y="17478"/>
                    <a:ext cx="1969476" cy="933175"/>
                  </a:xfrm>
                  <a:prstGeom prst="roundRect">
                    <a:avLst/>
                  </a:prstGeom>
                  <a:grpFill/>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sp>
                <p:nvSpPr>
                  <p:cNvPr id="119" name="TextBox 28"/>
                  <p:cNvSpPr txBox="1"/>
                  <p:nvPr/>
                </p:nvSpPr>
                <p:spPr>
                  <a:xfrm>
                    <a:off x="8876326" y="197335"/>
                    <a:ext cx="1979916" cy="68530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900" kern="1200" dirty="0">
                        <a:solidFill>
                          <a:srgbClr val="000000"/>
                        </a:solidFill>
                        <a:effectLst/>
                        <a:latin typeface="Times New Roman"/>
                        <a:ea typeface="Times New Roman"/>
                      </a:rPr>
                      <a:t>RESULT GENERATION</a:t>
                    </a:r>
                    <a:endParaRPr lang="en-IN" sz="1200" dirty="0">
                      <a:effectLst/>
                      <a:latin typeface="Times New Roman"/>
                      <a:ea typeface="Times New Roman"/>
                    </a:endParaRPr>
                  </a:p>
                </p:txBody>
              </p:sp>
            </p:grpSp>
            <p:sp>
              <p:nvSpPr>
                <p:cNvPr id="116" name="Rectangle 115"/>
                <p:cNvSpPr/>
                <p:nvPr/>
              </p:nvSpPr>
              <p:spPr>
                <a:xfrm>
                  <a:off x="9946053" y="1258155"/>
                  <a:ext cx="126878" cy="3291843"/>
                </a:xfrm>
                <a:prstGeom prst="rect">
                  <a:avLst/>
                </a:prstGeom>
                <a:grpFill/>
                <a:ln/>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cxnSp>
              <p:nvCxnSpPr>
                <p:cNvPr id="117" name="Straight Connector 116"/>
                <p:cNvCxnSpPr/>
                <p:nvPr/>
              </p:nvCxnSpPr>
              <p:spPr>
                <a:xfrm flipH="1">
                  <a:off x="9940769" y="861541"/>
                  <a:ext cx="1" cy="3711899"/>
                </a:xfrm>
                <a:prstGeom prst="line">
                  <a:avLst/>
                </a:prstGeom>
                <a:grpFill/>
                <a:ln/>
              </p:spPr>
              <p:style>
                <a:lnRef idx="2">
                  <a:schemeClr val="accent4"/>
                </a:lnRef>
                <a:fillRef idx="1">
                  <a:schemeClr val="lt1"/>
                </a:fillRef>
                <a:effectRef idx="0">
                  <a:schemeClr val="accent4"/>
                </a:effectRef>
                <a:fontRef idx="minor">
                  <a:schemeClr val="dk1"/>
                </a:fontRef>
              </p:style>
            </p:cxnSp>
          </p:grpSp>
          <p:sp>
            <p:nvSpPr>
              <p:cNvPr id="86" name="TextBox 19"/>
              <p:cNvSpPr txBox="1"/>
              <p:nvPr/>
            </p:nvSpPr>
            <p:spPr>
              <a:xfrm>
                <a:off x="1061795" y="2285922"/>
                <a:ext cx="1846979" cy="834059"/>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spcAft>
                    <a:spcPts val="0"/>
                  </a:spcAft>
                </a:pPr>
                <a:r>
                  <a:rPr lang="en-US" sz="900" kern="1200">
                    <a:solidFill>
                      <a:srgbClr val="000000"/>
                    </a:solidFill>
                    <a:effectLst/>
                    <a:latin typeface="Times New Roman"/>
                    <a:ea typeface="Tahoma"/>
                  </a:rPr>
                  <a:t>Import Dataset</a:t>
                </a:r>
                <a:endParaRPr lang="en-IN" sz="1200">
                  <a:effectLst/>
                  <a:latin typeface="Times New Roman"/>
                  <a:ea typeface="Times New Roman"/>
                </a:endParaRPr>
              </a:p>
            </p:txBody>
          </p:sp>
          <p:sp>
            <p:nvSpPr>
              <p:cNvPr id="87" name="TextBox 20"/>
              <p:cNvSpPr txBox="1"/>
              <p:nvPr/>
            </p:nvSpPr>
            <p:spPr>
              <a:xfrm>
                <a:off x="5922903" y="2095175"/>
                <a:ext cx="1754564" cy="564365"/>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900" kern="1200" dirty="0">
                    <a:solidFill>
                      <a:srgbClr val="000000"/>
                    </a:solidFill>
                    <a:effectLst/>
                    <a:latin typeface="Times New Roman"/>
                    <a:ea typeface="Times New Roman"/>
                  </a:rPr>
                  <a:t>Splitting Dataset into Training and Test Data</a:t>
                </a:r>
                <a:endParaRPr lang="en-IN" sz="1200" dirty="0">
                  <a:effectLst/>
                  <a:latin typeface="Times New Roman"/>
                  <a:ea typeface="Times New Roman"/>
                </a:endParaRPr>
              </a:p>
            </p:txBody>
          </p:sp>
          <p:cxnSp>
            <p:nvCxnSpPr>
              <p:cNvPr id="88" name="Straight Arrow Connector 87"/>
              <p:cNvCxnSpPr/>
              <p:nvPr/>
            </p:nvCxnSpPr>
            <p:spPr>
              <a:xfrm>
                <a:off x="7927190" y="2966838"/>
                <a:ext cx="1996347" cy="9081"/>
              </a:xfrm>
              <a:prstGeom prst="straightConnector1">
                <a:avLst/>
              </a:prstGeom>
              <a:grpFill/>
              <a:ln>
                <a:tailEnd type="triangle"/>
              </a:ln>
            </p:spPr>
            <p:style>
              <a:lnRef idx="2">
                <a:schemeClr val="accent4"/>
              </a:lnRef>
              <a:fillRef idx="1">
                <a:schemeClr val="lt1"/>
              </a:fillRef>
              <a:effectRef idx="0">
                <a:schemeClr val="accent4"/>
              </a:effectRef>
              <a:fontRef idx="minor">
                <a:schemeClr val="dk1"/>
              </a:fontRef>
            </p:style>
          </p:cxnSp>
        </p:grpSp>
        <p:cxnSp>
          <p:nvCxnSpPr>
            <p:cNvPr id="59" name="Straight Arrow Connector 58"/>
            <p:cNvCxnSpPr/>
            <p:nvPr/>
          </p:nvCxnSpPr>
          <p:spPr>
            <a:xfrm>
              <a:off x="3058924" y="2608574"/>
              <a:ext cx="2200408" cy="2278"/>
            </a:xfrm>
            <a:prstGeom prst="straightConnector1">
              <a:avLst/>
            </a:prstGeom>
            <a:grpFill/>
            <a:ln>
              <a:tailEnd type="triangle"/>
            </a:ln>
          </p:spPr>
          <p:style>
            <a:lnRef idx="2">
              <a:schemeClr val="accent4"/>
            </a:lnRef>
            <a:fillRef idx="1">
              <a:schemeClr val="lt1"/>
            </a:fillRef>
            <a:effectRef idx="0">
              <a:schemeClr val="accent4"/>
            </a:effectRef>
            <a:fontRef idx="minor">
              <a:schemeClr val="dk1"/>
            </a:fontRef>
          </p:style>
        </p:cxnSp>
        <p:sp>
          <p:nvSpPr>
            <p:cNvPr id="63" name="TextBox 16"/>
            <p:cNvSpPr txBox="1"/>
            <p:nvPr/>
          </p:nvSpPr>
          <p:spPr>
            <a:xfrm>
              <a:off x="3009007" y="2154936"/>
              <a:ext cx="2132532" cy="41940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900" kern="1200" dirty="0">
                  <a:solidFill>
                    <a:srgbClr val="000000"/>
                  </a:solidFill>
                  <a:effectLst/>
                  <a:latin typeface="Times New Roman"/>
                  <a:ea typeface="Tahoma"/>
                </a:rPr>
                <a:t>Data normalize</a:t>
              </a:r>
              <a:endParaRPr lang="en-IN" sz="1200" dirty="0">
                <a:effectLst/>
                <a:latin typeface="Times New Roman"/>
                <a:ea typeface="Times New Roman"/>
              </a:endParaRPr>
            </a:p>
          </p:txBody>
        </p:sp>
      </p:grpSp>
    </p:spTree>
    <p:extLst>
      <p:ext uri="{BB962C8B-B14F-4D97-AF65-F5344CB8AC3E}">
        <p14:creationId xmlns:p14="http://schemas.microsoft.com/office/powerpoint/2010/main" val="3828913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919" y="203717"/>
            <a:ext cx="10058400" cy="627559"/>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ER-DIAGRAM</a:t>
            </a:r>
            <a:endParaRPr lang="en-US" sz="3600" b="1"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FA1ECE9E-BD6E-4E47-9AE8-EB9C74669028}" type="datetime1">
              <a:rPr lang="en-US" smtClean="0"/>
              <a:t>9/28/2022</a:t>
            </a:fld>
            <a:endParaRPr lang="en-US" dirty="0"/>
          </a:p>
        </p:txBody>
      </p:sp>
      <p:sp>
        <p:nvSpPr>
          <p:cNvPr id="7" name="Slide Number Placeholder 6"/>
          <p:cNvSpPr>
            <a:spLocks noGrp="1"/>
          </p:cNvSpPr>
          <p:nvPr>
            <p:ph type="sldNum" sz="quarter" idx="12"/>
          </p:nvPr>
        </p:nvSpPr>
        <p:spPr/>
        <p:txBody>
          <a:bodyPr>
            <a:normAutofit/>
          </a:bodyPr>
          <a:lstStyle/>
          <a:p>
            <a:fld id="{7DCB20AE-65C4-4F49-978F-B82EFE8D490C}" type="slidenum">
              <a:rPr lang="en-US" smtClean="0"/>
              <a:pPr/>
              <a:t>15</a:t>
            </a:fld>
            <a:endParaRPr lang="en-US" dirty="0"/>
          </a:p>
        </p:txBody>
      </p:sp>
      <p:sp>
        <p:nvSpPr>
          <p:cNvPr id="4" name="Rectangle 40"/>
          <p:cNvSpPr>
            <a:spLocks noChangeArrowheads="1"/>
          </p:cNvSpPr>
          <p:nvPr/>
        </p:nvSpPr>
        <p:spPr bwMode="auto">
          <a:xfrm>
            <a:off x="1662546" y="831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55" name="Group 54"/>
          <p:cNvGrpSpPr/>
          <p:nvPr/>
        </p:nvGrpSpPr>
        <p:grpSpPr>
          <a:xfrm>
            <a:off x="2486024" y="1104524"/>
            <a:ext cx="7971621" cy="5276219"/>
            <a:chOff x="0" y="-130631"/>
            <a:chExt cx="10724787" cy="4523199"/>
          </a:xfrm>
        </p:grpSpPr>
        <p:grpSp>
          <p:nvGrpSpPr>
            <p:cNvPr id="58" name="Group 57"/>
            <p:cNvGrpSpPr/>
            <p:nvPr/>
          </p:nvGrpSpPr>
          <p:grpSpPr>
            <a:xfrm>
              <a:off x="0" y="-130631"/>
              <a:ext cx="9960752" cy="4523199"/>
              <a:chOff x="0" y="-130631"/>
              <a:chExt cx="9960752" cy="4523199"/>
            </a:xfrm>
          </p:grpSpPr>
          <p:grpSp>
            <p:nvGrpSpPr>
              <p:cNvPr id="66" name="Group 65"/>
              <p:cNvGrpSpPr/>
              <p:nvPr/>
            </p:nvGrpSpPr>
            <p:grpSpPr>
              <a:xfrm>
                <a:off x="181211" y="-130631"/>
                <a:ext cx="9044177" cy="4523199"/>
                <a:chOff x="181212" y="-156752"/>
                <a:chExt cx="11790052" cy="5427593"/>
              </a:xfrm>
            </p:grpSpPr>
            <p:grpSp>
              <p:nvGrpSpPr>
                <p:cNvPr id="71" name="Group 70"/>
                <p:cNvGrpSpPr/>
                <p:nvPr/>
              </p:nvGrpSpPr>
              <p:grpSpPr>
                <a:xfrm>
                  <a:off x="2121431" y="1470390"/>
                  <a:ext cx="2268670" cy="787023"/>
                  <a:chOff x="2121431" y="1470390"/>
                  <a:chExt cx="2268670" cy="787023"/>
                </a:xfrm>
              </p:grpSpPr>
              <p:sp>
                <p:nvSpPr>
                  <p:cNvPr id="128" name="Rounded Rectangle 127"/>
                  <p:cNvSpPr/>
                  <p:nvPr/>
                </p:nvSpPr>
                <p:spPr>
                  <a:xfrm>
                    <a:off x="2121431" y="1470390"/>
                    <a:ext cx="1987483" cy="74756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sp>
                <p:nvSpPr>
                  <p:cNvPr id="129" name="TextBox 45"/>
                  <p:cNvSpPr txBox="1"/>
                  <p:nvPr/>
                </p:nvSpPr>
                <p:spPr>
                  <a:xfrm>
                    <a:off x="2121431" y="1571336"/>
                    <a:ext cx="2268670" cy="68607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1200" kern="1200" dirty="0">
                        <a:solidFill>
                          <a:srgbClr val="000000"/>
                        </a:solidFill>
                        <a:effectLst/>
                        <a:latin typeface="Times New Roman"/>
                        <a:ea typeface="Times New Roman"/>
                      </a:rPr>
                      <a:t>DATA SELECTION &amp; LOAD</a:t>
                    </a:r>
                    <a:endParaRPr lang="en-IN" sz="1200" dirty="0">
                      <a:effectLst/>
                      <a:latin typeface="Times New Roman"/>
                      <a:ea typeface="Times New Roman"/>
                    </a:endParaRPr>
                  </a:p>
                </p:txBody>
              </p:sp>
            </p:grpSp>
            <p:grpSp>
              <p:nvGrpSpPr>
                <p:cNvPr id="72" name="Group 71"/>
                <p:cNvGrpSpPr/>
                <p:nvPr/>
              </p:nvGrpSpPr>
              <p:grpSpPr>
                <a:xfrm>
                  <a:off x="5256992" y="1471712"/>
                  <a:ext cx="2434671" cy="834329"/>
                  <a:chOff x="5256992" y="1471712"/>
                  <a:chExt cx="2434671" cy="834329"/>
                </a:xfrm>
              </p:grpSpPr>
              <p:sp>
                <p:nvSpPr>
                  <p:cNvPr id="126" name="Rounded Rectangle 125"/>
                  <p:cNvSpPr/>
                  <p:nvPr/>
                </p:nvSpPr>
                <p:spPr>
                  <a:xfrm>
                    <a:off x="5412851" y="1471712"/>
                    <a:ext cx="2048148" cy="83432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sp>
                <p:nvSpPr>
                  <p:cNvPr id="127" name="TextBox 43"/>
                  <p:cNvSpPr txBox="1"/>
                  <p:nvPr/>
                </p:nvSpPr>
                <p:spPr>
                  <a:xfrm>
                    <a:off x="5256992" y="1601559"/>
                    <a:ext cx="2434671" cy="66645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1200" kern="1200" dirty="0">
                        <a:solidFill>
                          <a:srgbClr val="000000"/>
                        </a:solidFill>
                        <a:effectLst/>
                        <a:latin typeface="Times New Roman"/>
                        <a:ea typeface="Times New Roman"/>
                      </a:rPr>
                      <a:t>DATA PREPROCESS</a:t>
                    </a:r>
                    <a:endParaRPr lang="en-IN" sz="1200" dirty="0">
                      <a:effectLst/>
                      <a:latin typeface="Times New Roman"/>
                      <a:ea typeface="Times New Roman"/>
                    </a:endParaRPr>
                  </a:p>
                </p:txBody>
              </p:sp>
            </p:grpSp>
            <p:grpSp>
              <p:nvGrpSpPr>
                <p:cNvPr id="73" name="Group 72"/>
                <p:cNvGrpSpPr/>
                <p:nvPr/>
              </p:nvGrpSpPr>
              <p:grpSpPr>
                <a:xfrm>
                  <a:off x="8447886" y="1501847"/>
                  <a:ext cx="3523378" cy="820622"/>
                  <a:chOff x="8447886" y="1501847"/>
                  <a:chExt cx="3523378" cy="820622"/>
                </a:xfrm>
              </p:grpSpPr>
              <p:sp>
                <p:nvSpPr>
                  <p:cNvPr id="124" name="Rounded Rectangle 123"/>
                  <p:cNvSpPr/>
                  <p:nvPr/>
                </p:nvSpPr>
                <p:spPr>
                  <a:xfrm>
                    <a:off x="8447886" y="1501847"/>
                    <a:ext cx="3523378" cy="8206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sp>
                <p:nvSpPr>
                  <p:cNvPr id="125" name="TextBox 41"/>
                  <p:cNvSpPr txBox="1"/>
                  <p:nvPr/>
                </p:nvSpPr>
                <p:spPr>
                  <a:xfrm>
                    <a:off x="8613886" y="1584979"/>
                    <a:ext cx="3154004" cy="69363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1200" kern="1200" dirty="0">
                        <a:solidFill>
                          <a:srgbClr val="000000"/>
                        </a:solidFill>
                        <a:effectLst/>
                        <a:latin typeface="Times New Roman"/>
                        <a:ea typeface="Times New Roman"/>
                      </a:rPr>
                      <a:t>FEATURE SELECTION</a:t>
                    </a:r>
                    <a:endParaRPr lang="en-IN" sz="1200" dirty="0">
                      <a:effectLst/>
                      <a:latin typeface="Times New Roman"/>
                      <a:ea typeface="Times New Roman"/>
                    </a:endParaRPr>
                  </a:p>
                </p:txBody>
              </p:sp>
            </p:grpSp>
            <p:grpSp>
              <p:nvGrpSpPr>
                <p:cNvPr id="74" name="Group 73"/>
                <p:cNvGrpSpPr/>
                <p:nvPr/>
              </p:nvGrpSpPr>
              <p:grpSpPr>
                <a:xfrm>
                  <a:off x="4666154" y="3578902"/>
                  <a:ext cx="3117730" cy="839622"/>
                  <a:chOff x="4666154" y="3578902"/>
                  <a:chExt cx="3117730" cy="839622"/>
                </a:xfrm>
              </p:grpSpPr>
              <p:sp>
                <p:nvSpPr>
                  <p:cNvPr id="122" name="Rounded Rectangle 121"/>
                  <p:cNvSpPr/>
                  <p:nvPr/>
                </p:nvSpPr>
                <p:spPr>
                  <a:xfrm>
                    <a:off x="4772392" y="3578902"/>
                    <a:ext cx="3011492" cy="8396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sp>
                <p:nvSpPr>
                  <p:cNvPr id="123" name="TextBox 39"/>
                  <p:cNvSpPr txBox="1"/>
                  <p:nvPr/>
                </p:nvSpPr>
                <p:spPr>
                  <a:xfrm>
                    <a:off x="4666154" y="3688167"/>
                    <a:ext cx="2988619" cy="588335"/>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1200" kern="1200">
                        <a:solidFill>
                          <a:srgbClr val="000000"/>
                        </a:solidFill>
                        <a:effectLst/>
                        <a:latin typeface="Times New Roman"/>
                        <a:ea typeface="Times New Roman"/>
                      </a:rPr>
                      <a:t>REGRESSION</a:t>
                    </a:r>
                    <a:endParaRPr lang="en-IN" sz="1200">
                      <a:effectLst/>
                      <a:latin typeface="Times New Roman"/>
                      <a:ea typeface="Times New Roman"/>
                    </a:endParaRPr>
                  </a:p>
                </p:txBody>
              </p:sp>
            </p:grpSp>
            <p:grpSp>
              <p:nvGrpSpPr>
                <p:cNvPr id="81" name="Group 80"/>
                <p:cNvGrpSpPr/>
                <p:nvPr/>
              </p:nvGrpSpPr>
              <p:grpSpPr>
                <a:xfrm>
                  <a:off x="181212" y="3575693"/>
                  <a:ext cx="2387565" cy="820623"/>
                  <a:chOff x="181212" y="3575693"/>
                  <a:chExt cx="2387565" cy="820623"/>
                </a:xfrm>
              </p:grpSpPr>
              <p:sp>
                <p:nvSpPr>
                  <p:cNvPr id="120" name="Rounded Rectangle 119"/>
                  <p:cNvSpPr/>
                  <p:nvPr/>
                </p:nvSpPr>
                <p:spPr>
                  <a:xfrm>
                    <a:off x="314236" y="3575693"/>
                    <a:ext cx="2164380" cy="820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sp>
                <p:nvSpPr>
                  <p:cNvPr id="121" name="TextBox 37"/>
                  <p:cNvSpPr txBox="1"/>
                  <p:nvPr/>
                </p:nvSpPr>
                <p:spPr>
                  <a:xfrm>
                    <a:off x="181212" y="3668727"/>
                    <a:ext cx="2387565" cy="706988"/>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1200" kern="1200" dirty="0">
                        <a:solidFill>
                          <a:srgbClr val="000000"/>
                        </a:solidFill>
                        <a:effectLst/>
                        <a:latin typeface="Times New Roman"/>
                        <a:ea typeface="Times New Roman"/>
                      </a:rPr>
                      <a:t>RESULT GENERATION</a:t>
                    </a:r>
                    <a:endParaRPr lang="en-IN" sz="1200" dirty="0">
                      <a:effectLst/>
                      <a:latin typeface="Times New Roman"/>
                      <a:ea typeface="Times New Roman"/>
                    </a:endParaRPr>
                  </a:p>
                </p:txBody>
              </p:sp>
            </p:grpSp>
            <p:sp>
              <p:nvSpPr>
                <p:cNvPr id="82" name="Oval 81"/>
                <p:cNvSpPr/>
                <p:nvPr/>
              </p:nvSpPr>
              <p:spPr>
                <a:xfrm>
                  <a:off x="701207" y="235109"/>
                  <a:ext cx="2354410" cy="67132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kern="1200">
                      <a:solidFill>
                        <a:srgbClr val="000000"/>
                      </a:solidFill>
                      <a:effectLst/>
                      <a:latin typeface="Times New Roman"/>
                      <a:ea typeface="Times New Roman"/>
                    </a:rPr>
                    <a:t>Select Data</a:t>
                  </a:r>
                  <a:endParaRPr lang="en-IN" sz="1200">
                    <a:effectLst/>
                    <a:latin typeface="Times New Roman"/>
                    <a:ea typeface="Times New Roman"/>
                  </a:endParaRPr>
                </a:p>
              </p:txBody>
            </p:sp>
            <p:sp>
              <p:nvSpPr>
                <p:cNvPr id="83" name="Oval 82"/>
                <p:cNvSpPr/>
                <p:nvPr/>
              </p:nvSpPr>
              <p:spPr>
                <a:xfrm>
                  <a:off x="2674767" y="646545"/>
                  <a:ext cx="2195584" cy="64759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kern="1200" dirty="0">
                      <a:solidFill>
                        <a:srgbClr val="000000"/>
                      </a:solidFill>
                      <a:effectLst/>
                      <a:latin typeface="Times New Roman"/>
                      <a:ea typeface="Times New Roman"/>
                    </a:rPr>
                    <a:t>Preview Data</a:t>
                  </a:r>
                  <a:endParaRPr lang="en-IN" sz="1200" dirty="0">
                    <a:effectLst/>
                    <a:latin typeface="Times New Roman"/>
                    <a:ea typeface="Times New Roman"/>
                  </a:endParaRPr>
                </a:p>
              </p:txBody>
            </p:sp>
            <p:sp>
              <p:nvSpPr>
                <p:cNvPr id="84" name="Oval 83"/>
                <p:cNvSpPr/>
                <p:nvPr/>
              </p:nvSpPr>
              <p:spPr>
                <a:xfrm>
                  <a:off x="4108915" y="-156748"/>
                  <a:ext cx="2803903" cy="91873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kern="1200" dirty="0">
                      <a:solidFill>
                        <a:srgbClr val="000000"/>
                      </a:solidFill>
                      <a:effectLst/>
                      <a:latin typeface="Times New Roman"/>
                      <a:ea typeface="Times New Roman"/>
                    </a:rPr>
                    <a:t>Data </a:t>
                  </a:r>
                  <a:r>
                    <a:rPr lang="en-US" sz="1200" kern="1200" dirty="0" smtClean="0">
                      <a:solidFill>
                        <a:srgbClr val="000000"/>
                      </a:solidFill>
                      <a:effectLst/>
                      <a:latin typeface="Times New Roman"/>
                      <a:ea typeface="Times New Roman"/>
                    </a:rPr>
                    <a:t>clean</a:t>
                  </a:r>
                  <a:endParaRPr lang="en-IN" sz="1200" dirty="0">
                    <a:effectLst/>
                    <a:latin typeface="Times New Roman"/>
                    <a:ea typeface="Times New Roman"/>
                  </a:endParaRPr>
                </a:p>
              </p:txBody>
            </p:sp>
            <p:sp>
              <p:nvSpPr>
                <p:cNvPr id="85" name="Oval 84"/>
                <p:cNvSpPr/>
                <p:nvPr/>
              </p:nvSpPr>
              <p:spPr>
                <a:xfrm>
                  <a:off x="5971849" y="646545"/>
                  <a:ext cx="3599592" cy="69692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kern="1200">
                      <a:solidFill>
                        <a:srgbClr val="000000"/>
                      </a:solidFill>
                      <a:effectLst/>
                      <a:latin typeface="Times New Roman"/>
                      <a:ea typeface="Times New Roman"/>
                    </a:rPr>
                    <a:t>Label encoding</a:t>
                  </a:r>
                  <a:endParaRPr lang="en-IN" sz="1200">
                    <a:effectLst/>
                    <a:latin typeface="Times New Roman"/>
                    <a:ea typeface="Times New Roman"/>
                  </a:endParaRPr>
                </a:p>
              </p:txBody>
            </p:sp>
            <p:sp>
              <p:nvSpPr>
                <p:cNvPr id="86" name="Oval 85"/>
                <p:cNvSpPr/>
                <p:nvPr/>
              </p:nvSpPr>
              <p:spPr>
                <a:xfrm>
                  <a:off x="8008529" y="-156752"/>
                  <a:ext cx="3132247" cy="76148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kern="1200">
                      <a:solidFill>
                        <a:srgbClr val="000000"/>
                      </a:solidFill>
                      <a:effectLst/>
                      <a:latin typeface="Times New Roman"/>
                      <a:ea typeface="Times New Roman"/>
                    </a:rPr>
                    <a:t>Dataset Splitting</a:t>
                  </a:r>
                  <a:endParaRPr lang="en-IN" sz="1200">
                    <a:effectLst/>
                    <a:latin typeface="Times New Roman"/>
                    <a:ea typeface="Times New Roman"/>
                  </a:endParaRPr>
                </a:p>
              </p:txBody>
            </p:sp>
            <p:sp>
              <p:nvSpPr>
                <p:cNvPr id="87" name="Oval 86"/>
                <p:cNvSpPr/>
                <p:nvPr/>
              </p:nvSpPr>
              <p:spPr>
                <a:xfrm>
                  <a:off x="3772557" y="4753598"/>
                  <a:ext cx="2589885" cy="51724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kern="1200">
                      <a:solidFill>
                        <a:srgbClr val="000000"/>
                      </a:solidFill>
                      <a:effectLst/>
                      <a:latin typeface="Times New Roman"/>
                      <a:ea typeface="Times New Roman"/>
                    </a:rPr>
                    <a:t>Survival </a:t>
                  </a:r>
                  <a:endParaRPr lang="en-IN" sz="1200">
                    <a:effectLst/>
                    <a:latin typeface="Times New Roman"/>
                    <a:ea typeface="Times New Roman"/>
                  </a:endParaRPr>
                </a:p>
              </p:txBody>
            </p:sp>
            <p:sp>
              <p:nvSpPr>
                <p:cNvPr id="88" name="Oval 87"/>
                <p:cNvSpPr/>
                <p:nvPr/>
              </p:nvSpPr>
              <p:spPr>
                <a:xfrm>
                  <a:off x="6724697" y="4673862"/>
                  <a:ext cx="2548716" cy="48005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kern="1200">
                      <a:solidFill>
                        <a:srgbClr val="000000"/>
                      </a:solidFill>
                      <a:effectLst/>
                      <a:latin typeface="Times New Roman"/>
                      <a:ea typeface="Times New Roman"/>
                    </a:rPr>
                    <a:t>Damage</a:t>
                  </a:r>
                  <a:endParaRPr lang="en-IN" sz="1200">
                    <a:effectLst/>
                    <a:latin typeface="Times New Roman"/>
                    <a:ea typeface="Times New Roman"/>
                  </a:endParaRPr>
                </a:p>
              </p:txBody>
            </p:sp>
            <p:cxnSp>
              <p:nvCxnSpPr>
                <p:cNvPr id="110" name="Straight Arrow Connector 109"/>
                <p:cNvCxnSpPr>
                  <a:stCxn id="128" idx="0"/>
                  <a:endCxn id="82" idx="4"/>
                </p:cNvCxnSpPr>
                <p:nvPr/>
              </p:nvCxnSpPr>
              <p:spPr>
                <a:xfrm flipH="1" flipV="1">
                  <a:off x="1878412" y="906431"/>
                  <a:ext cx="1236761" cy="563959"/>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11" name="Straight Arrow Connector 110"/>
                <p:cNvCxnSpPr>
                  <a:stCxn id="128" idx="0"/>
                  <a:endCxn id="83" idx="4"/>
                </p:cNvCxnSpPr>
                <p:nvPr/>
              </p:nvCxnSpPr>
              <p:spPr>
                <a:xfrm flipV="1">
                  <a:off x="3115173" y="1294138"/>
                  <a:ext cx="657386" cy="176252"/>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12" name="Straight Arrow Connector 111"/>
                <p:cNvCxnSpPr>
                  <a:stCxn id="126" idx="0"/>
                  <a:endCxn id="84" idx="4"/>
                </p:cNvCxnSpPr>
                <p:nvPr/>
              </p:nvCxnSpPr>
              <p:spPr>
                <a:xfrm flipH="1" flipV="1">
                  <a:off x="5510867" y="761989"/>
                  <a:ext cx="926058" cy="709723"/>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13" name="Straight Arrow Connector 112"/>
                <p:cNvCxnSpPr>
                  <a:stCxn id="126" idx="0"/>
                  <a:endCxn id="85" idx="4"/>
                </p:cNvCxnSpPr>
                <p:nvPr/>
              </p:nvCxnSpPr>
              <p:spPr>
                <a:xfrm flipV="1">
                  <a:off x="6436925" y="1343468"/>
                  <a:ext cx="1334721" cy="128244"/>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14" name="Straight Arrow Connector 113"/>
                <p:cNvCxnSpPr/>
                <p:nvPr/>
              </p:nvCxnSpPr>
              <p:spPr>
                <a:xfrm>
                  <a:off x="4108914" y="1858919"/>
                  <a:ext cx="1303937" cy="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15" name="Straight Arrow Connector 114"/>
                <p:cNvCxnSpPr>
                  <a:stCxn id="126" idx="3"/>
                  <a:endCxn id="124" idx="1"/>
                </p:cNvCxnSpPr>
                <p:nvPr/>
              </p:nvCxnSpPr>
              <p:spPr>
                <a:xfrm>
                  <a:off x="7460999" y="1888877"/>
                  <a:ext cx="986887" cy="23281"/>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16" name="Straight Arrow Connector 115"/>
                <p:cNvCxnSpPr>
                  <a:stCxn id="122" idx="1"/>
                  <a:endCxn id="120" idx="3"/>
                </p:cNvCxnSpPr>
                <p:nvPr/>
              </p:nvCxnSpPr>
              <p:spPr>
                <a:xfrm flipH="1" flipV="1">
                  <a:off x="2478617" y="3986005"/>
                  <a:ext cx="2293776" cy="12709"/>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17" name="Straight Arrow Connector 116"/>
                <p:cNvCxnSpPr>
                  <a:stCxn id="124" idx="0"/>
                </p:cNvCxnSpPr>
                <p:nvPr/>
              </p:nvCxnSpPr>
              <p:spPr>
                <a:xfrm flipH="1" flipV="1">
                  <a:off x="9377544" y="583383"/>
                  <a:ext cx="832033" cy="918465"/>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18" name="Straight Arrow Connector 117"/>
                <p:cNvCxnSpPr>
                  <a:stCxn id="122" idx="2"/>
                  <a:endCxn id="88" idx="1"/>
                </p:cNvCxnSpPr>
                <p:nvPr/>
              </p:nvCxnSpPr>
              <p:spPr>
                <a:xfrm>
                  <a:off x="6278140" y="4418524"/>
                  <a:ext cx="819808" cy="325639"/>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19" name="Straight Arrow Connector 118"/>
                <p:cNvCxnSpPr>
                  <a:stCxn id="122" idx="2"/>
                </p:cNvCxnSpPr>
                <p:nvPr/>
              </p:nvCxnSpPr>
              <p:spPr>
                <a:xfrm flipH="1">
                  <a:off x="5277951" y="4418525"/>
                  <a:ext cx="1000188" cy="334952"/>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grpSp>
          <p:sp>
            <p:nvSpPr>
              <p:cNvPr id="67" name="Rounded Rectangle 66"/>
              <p:cNvSpPr/>
              <p:nvPr/>
            </p:nvSpPr>
            <p:spPr>
              <a:xfrm>
                <a:off x="7155859" y="2864198"/>
                <a:ext cx="2804893" cy="69971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IN"/>
              </a:p>
            </p:txBody>
          </p:sp>
          <p:sp>
            <p:nvSpPr>
              <p:cNvPr id="68" name="TextBox 50"/>
              <p:cNvSpPr txBox="1"/>
              <p:nvPr/>
            </p:nvSpPr>
            <p:spPr>
              <a:xfrm>
                <a:off x="7384478" y="3049524"/>
                <a:ext cx="2321595" cy="476619"/>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noAutofit/>
              </a:bodyPr>
              <a:lstStyle/>
              <a:p>
                <a:pPr algn="ctr">
                  <a:spcAft>
                    <a:spcPts val="0"/>
                  </a:spcAft>
                </a:pPr>
                <a:r>
                  <a:rPr lang="en-US" sz="1200" kern="1200" dirty="0">
                    <a:solidFill>
                      <a:srgbClr val="000000"/>
                    </a:solidFill>
                    <a:effectLst/>
                    <a:latin typeface="Times New Roman"/>
                    <a:ea typeface="Times New Roman"/>
                  </a:rPr>
                  <a:t>FEATURES</a:t>
                </a:r>
                <a:endParaRPr lang="en-IN" sz="1200" dirty="0">
                  <a:effectLst/>
                  <a:latin typeface="Times New Roman"/>
                  <a:ea typeface="Times New Roman"/>
                </a:endParaRPr>
              </a:p>
            </p:txBody>
          </p:sp>
          <p:cxnSp>
            <p:nvCxnSpPr>
              <p:cNvPr id="69" name="Straight Arrow Connector 68"/>
              <p:cNvCxnSpPr>
                <a:stCxn id="128" idx="0"/>
                <a:endCxn id="70" idx="6"/>
              </p:cNvCxnSpPr>
              <p:nvPr/>
            </p:nvCxnSpPr>
            <p:spPr>
              <a:xfrm flipH="1" flipV="1">
                <a:off x="1418079" y="997207"/>
                <a:ext cx="1013780" cy="228175"/>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sp>
            <p:nvSpPr>
              <p:cNvPr id="70" name="Oval 69"/>
              <p:cNvSpPr/>
              <p:nvPr/>
            </p:nvSpPr>
            <p:spPr>
              <a:xfrm>
                <a:off x="0" y="727449"/>
                <a:ext cx="1418079" cy="53951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kern="1200">
                    <a:solidFill>
                      <a:srgbClr val="000000"/>
                    </a:solidFill>
                    <a:effectLst/>
                    <a:latin typeface="Times New Roman"/>
                    <a:ea typeface="Times New Roman"/>
                  </a:rPr>
                  <a:t>Set Path</a:t>
                </a:r>
                <a:endParaRPr lang="en-IN" sz="1200">
                  <a:effectLst/>
                  <a:latin typeface="Times New Roman"/>
                  <a:ea typeface="Times New Roman"/>
                </a:endParaRPr>
              </a:p>
            </p:txBody>
          </p:sp>
        </p:grpSp>
        <p:cxnSp>
          <p:nvCxnSpPr>
            <p:cNvPr id="59" name="Straight Arrow Connector 58"/>
            <p:cNvCxnSpPr>
              <a:stCxn id="124" idx="0"/>
              <a:endCxn id="63" idx="2"/>
            </p:cNvCxnSpPr>
            <p:nvPr/>
          </p:nvCxnSpPr>
          <p:spPr>
            <a:xfrm flipV="1">
              <a:off x="7873992" y="478468"/>
              <a:ext cx="741972" cy="773128"/>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sp>
          <p:nvSpPr>
            <p:cNvPr id="63" name="Oval 62"/>
            <p:cNvSpPr/>
            <p:nvPr/>
          </p:nvSpPr>
          <p:spPr>
            <a:xfrm>
              <a:off x="8615963" y="226464"/>
              <a:ext cx="2108824" cy="50400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spcAft>
                  <a:spcPts val="0"/>
                </a:spcAft>
              </a:pPr>
              <a:r>
                <a:rPr lang="en-US" sz="1200" kern="1200">
                  <a:solidFill>
                    <a:srgbClr val="000000"/>
                  </a:solidFill>
                  <a:effectLst/>
                  <a:latin typeface="Times New Roman"/>
                  <a:ea typeface="Times New Roman"/>
                </a:rPr>
                <a:t>Features</a:t>
              </a:r>
              <a:endParaRPr lang="en-IN" sz="1200">
                <a:effectLst/>
                <a:latin typeface="Times New Roman"/>
                <a:ea typeface="Times New Roman"/>
              </a:endParaRPr>
            </a:p>
          </p:txBody>
        </p:sp>
        <p:cxnSp>
          <p:nvCxnSpPr>
            <p:cNvPr id="64" name="Straight Arrow Connector 63"/>
            <p:cNvCxnSpPr>
              <a:stCxn id="124" idx="2"/>
            </p:cNvCxnSpPr>
            <p:nvPr/>
          </p:nvCxnSpPr>
          <p:spPr>
            <a:xfrm>
              <a:off x="7873991" y="1935478"/>
              <a:ext cx="15854" cy="928719"/>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65" name="Straight Arrow Connector 64"/>
            <p:cNvCxnSpPr>
              <a:endCxn id="122" idx="3"/>
            </p:cNvCxnSpPr>
            <p:nvPr/>
          </p:nvCxnSpPr>
          <p:spPr>
            <a:xfrm flipH="1">
              <a:off x="6013238" y="3321819"/>
              <a:ext cx="1174352" cy="10591"/>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grpSp>
    </p:spTree>
    <p:extLst>
      <p:ext uri="{BB962C8B-B14F-4D97-AF65-F5344CB8AC3E}">
        <p14:creationId xmlns:p14="http://schemas.microsoft.com/office/powerpoint/2010/main" val="3828913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84564" y="831273"/>
            <a:ext cx="9971116" cy="696191"/>
          </a:xfrm>
        </p:spPr>
        <p:txBody>
          <a:bodyPr>
            <a:normAutofit/>
          </a:bodyPr>
          <a:lstStyle/>
          <a:p>
            <a:r>
              <a:rPr lang="en-US" sz="3600" b="1" dirty="0" smtClean="0">
                <a:ln w="10541" cmpd="sng">
                  <a:solidFill>
                    <a:schemeClr val="tx1"/>
                  </a:solidFill>
                  <a:prstDash val="solid"/>
                </a:ln>
                <a:effectLst/>
                <a:latin typeface="Times New Roman" panose="02020603050405020304" pitchFamily="18" charset="0"/>
                <a:cs typeface="Times New Roman" panose="02020603050405020304" pitchFamily="18" charset="0"/>
              </a:rPr>
              <a:t>MODULES</a:t>
            </a:r>
            <a:endParaRPr lang="en-US" sz="3600" b="1" dirty="0">
              <a:ln w="10541" cmpd="sng">
                <a:solidFill>
                  <a:schemeClr val="tx1"/>
                </a:solidFill>
                <a:prstDash val="solid"/>
              </a:ln>
              <a:effectLst/>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FBA8F30F-9BD0-4151-A0D7-E6D194A2CCE6}" type="datetime1">
              <a:rPr lang="en-US" smtClean="0"/>
              <a:t>9/28/2022</a:t>
            </a:fld>
            <a:endParaRPr lang="en-US" dirty="0"/>
          </a:p>
        </p:txBody>
      </p:sp>
      <p:sp>
        <p:nvSpPr>
          <p:cNvPr id="4" name="Slide Number Placeholder 3"/>
          <p:cNvSpPr>
            <a:spLocks noGrp="1"/>
          </p:cNvSpPr>
          <p:nvPr>
            <p:ph type="sldNum" sz="quarter" idx="12"/>
          </p:nvPr>
        </p:nvSpPr>
        <p:spPr/>
        <p:txBody>
          <a:bodyPr>
            <a:normAutofit/>
          </a:bodyPr>
          <a:lstStyle/>
          <a:p>
            <a:fld id="{7DCB20AE-65C4-4F49-978F-B82EFE8D490C}" type="slidenum">
              <a:rPr lang="en-US" smtClean="0"/>
              <a:pPr/>
              <a:t>16</a:t>
            </a:fld>
            <a:endParaRPr lang="en-US" dirty="0"/>
          </a:p>
        </p:txBody>
      </p:sp>
      <p:sp>
        <p:nvSpPr>
          <p:cNvPr id="8" name="Content Placeholder 2"/>
          <p:cNvSpPr txBox="1">
            <a:spLocks/>
          </p:cNvSpPr>
          <p:nvPr/>
        </p:nvSpPr>
        <p:spPr>
          <a:xfrm>
            <a:off x="1184564" y="1759707"/>
            <a:ext cx="9971116" cy="420177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0">
              <a:lnSpc>
                <a:spcPct val="150000"/>
              </a:lnSpc>
              <a:buFont typeface="Wingdings" pitchFamily="2" charset="2"/>
              <a:buChar char="Ø"/>
            </a:pPr>
            <a:r>
              <a:rPr lang="en-US" sz="1800" dirty="0">
                <a:solidFill>
                  <a:schemeClr val="tx1"/>
                </a:solidFill>
                <a:latin typeface="Times New Roman" pitchFamily="18" charset="0"/>
                <a:cs typeface="Times New Roman" pitchFamily="18" charset="0"/>
              </a:rPr>
              <a:t>Data </a:t>
            </a:r>
            <a:r>
              <a:rPr lang="en-US" sz="1800" dirty="0" smtClean="0">
                <a:solidFill>
                  <a:schemeClr val="tx1"/>
                </a:solidFill>
                <a:latin typeface="Times New Roman" pitchFamily="18" charset="0"/>
                <a:cs typeface="Times New Roman" pitchFamily="18" charset="0"/>
              </a:rPr>
              <a:t>Selection and Loading</a:t>
            </a:r>
          </a:p>
          <a:p>
            <a:pPr lvl="0">
              <a:lnSpc>
                <a:spcPct val="150000"/>
              </a:lnSpc>
              <a:buFont typeface="Wingdings" pitchFamily="2" charset="2"/>
              <a:buChar char="Ø"/>
            </a:pP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Data Preprocessing</a:t>
            </a:r>
            <a:endParaRPr lang="en-IN" sz="1800" dirty="0">
              <a:solidFill>
                <a:schemeClr val="tx1"/>
              </a:solidFill>
              <a:latin typeface="Times New Roman" pitchFamily="18" charset="0"/>
              <a:cs typeface="Times New Roman" pitchFamily="18" charset="0"/>
            </a:endParaRPr>
          </a:p>
          <a:p>
            <a:pPr lvl="0">
              <a:lnSpc>
                <a:spcPct val="150000"/>
              </a:lnSpc>
              <a:buFont typeface="Wingdings" pitchFamily="2" charset="2"/>
              <a:buChar char="Ø"/>
            </a:pPr>
            <a:r>
              <a:rPr lang="en-US" sz="1800" dirty="0">
                <a:solidFill>
                  <a:schemeClr val="tx1"/>
                </a:solidFill>
                <a:latin typeface="Times New Roman" pitchFamily="18" charset="0"/>
                <a:cs typeface="Times New Roman" pitchFamily="18" charset="0"/>
              </a:rPr>
              <a:t>  Feature Selection</a:t>
            </a:r>
            <a:endParaRPr lang="en-IN" sz="1800" dirty="0">
              <a:solidFill>
                <a:schemeClr val="tx1"/>
              </a:solidFill>
              <a:latin typeface="Times New Roman" pitchFamily="18" charset="0"/>
              <a:cs typeface="Times New Roman" pitchFamily="18" charset="0"/>
            </a:endParaRPr>
          </a:p>
          <a:p>
            <a:pPr lvl="0">
              <a:lnSpc>
                <a:spcPct val="150000"/>
              </a:lnSpc>
              <a:buFont typeface="Wingdings" pitchFamily="2" charset="2"/>
              <a:buChar char="Ø"/>
            </a:pPr>
            <a:r>
              <a:rPr lang="en-IN" sz="1800" dirty="0">
                <a:solidFill>
                  <a:schemeClr val="tx1"/>
                </a:solidFill>
                <a:latin typeface="Times New Roman" pitchFamily="18" charset="0"/>
                <a:cs typeface="Times New Roman" pitchFamily="18" charset="0"/>
              </a:rPr>
              <a:t> Regression</a:t>
            </a:r>
          </a:p>
          <a:p>
            <a:pPr lvl="0">
              <a:lnSpc>
                <a:spcPct val="150000"/>
              </a:lnSpc>
              <a:buFont typeface="Wingdings" pitchFamily="2" charset="2"/>
              <a:buChar char="Ø"/>
            </a:pPr>
            <a:r>
              <a:rPr lang="en-IN" sz="1800" dirty="0">
                <a:solidFill>
                  <a:schemeClr val="tx1"/>
                </a:solidFill>
                <a:latin typeface="Times New Roman" pitchFamily="18" charset="0"/>
                <a:cs typeface="Times New Roman" pitchFamily="18" charset="0"/>
              </a:rPr>
              <a:t> Prediction </a:t>
            </a:r>
          </a:p>
          <a:p>
            <a:pPr lvl="0">
              <a:lnSpc>
                <a:spcPct val="150000"/>
              </a:lnSpc>
              <a:buFont typeface="Wingdings" pitchFamily="2" charset="2"/>
              <a:buChar char="Ø"/>
            </a:pPr>
            <a:r>
              <a:rPr lang="en-IN" sz="1800" dirty="0">
                <a:solidFill>
                  <a:schemeClr val="tx1"/>
                </a:solidFill>
                <a:latin typeface="Times New Roman" pitchFamily="18" charset="0"/>
                <a:cs typeface="Times New Roman" pitchFamily="18" charset="0"/>
              </a:rPr>
              <a:t>Result Generation</a:t>
            </a:r>
          </a:p>
        </p:txBody>
      </p:sp>
    </p:spTree>
    <p:extLst>
      <p:ext uri="{BB962C8B-B14F-4D97-AF65-F5344CB8AC3E}">
        <p14:creationId xmlns:p14="http://schemas.microsoft.com/office/powerpoint/2010/main" val="3455318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894" y="434048"/>
            <a:ext cx="7533826" cy="737930"/>
          </a:xfrm>
        </p:spPr>
        <p:txBody>
          <a:bodyPr>
            <a:normAutofit/>
          </a:bodyPr>
          <a:lstStyle/>
          <a:p>
            <a:pPr algn="l"/>
            <a:r>
              <a:rPr lang="en-IN" sz="3600" b="1" dirty="0" smtClean="0">
                <a:solidFill>
                  <a:schemeClr val="tx1"/>
                </a:solidFill>
                <a:latin typeface="Times New Roman" panose="02020603050405020304" pitchFamily="18" charset="0"/>
                <a:cs typeface="Times New Roman" panose="02020603050405020304" pitchFamily="18" charset="0"/>
              </a:rPr>
              <a:t>Data </a:t>
            </a:r>
            <a:r>
              <a:rPr lang="en-IN" sz="3600" b="1" dirty="0">
                <a:latin typeface="Times New Roman" pitchFamily="18" charset="0"/>
                <a:cs typeface="Times New Roman" pitchFamily="18" charset="0"/>
              </a:rPr>
              <a:t>Selection and </a:t>
            </a:r>
            <a:r>
              <a:rPr lang="en-IN" sz="3600" b="1" dirty="0" smtClean="0">
                <a:latin typeface="Times New Roman" pitchFamily="18" charset="0"/>
                <a:cs typeface="Times New Roman" pitchFamily="18" charset="0"/>
              </a:rPr>
              <a:t>Loading</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35324" y="1262130"/>
            <a:ext cx="9964280" cy="4868214"/>
          </a:xfrm>
        </p:spPr>
        <p:txBody>
          <a:bodyPr>
            <a:noAutofit/>
          </a:bodyPr>
          <a:lstStyle/>
          <a:p>
            <a:pPr algn="just">
              <a:lnSpc>
                <a:spcPct val="150000"/>
              </a:lnSpc>
            </a:pPr>
            <a:r>
              <a:rPr lang="en-US" sz="1800" dirty="0">
                <a:latin typeface="Times New Roman" pitchFamily="18" charset="0"/>
                <a:cs typeface="Times New Roman" pitchFamily="18" charset="0"/>
              </a:rPr>
              <a:t>The data selection is the process of selecting the data for predicting the depression patient emotion from the </a:t>
            </a:r>
            <a:r>
              <a:rPr lang="en-IN" sz="1800" dirty="0">
                <a:latin typeface="Times New Roman" pitchFamily="18" charset="0"/>
                <a:cs typeface="Times New Roman" pitchFamily="18" charset="0"/>
              </a:rPr>
              <a:t>EEG emotion</a:t>
            </a:r>
            <a:r>
              <a:rPr lang="en-US" sz="1800" dirty="0">
                <a:latin typeface="Times New Roman" pitchFamily="18" charset="0"/>
                <a:cs typeface="Times New Roman" pitchFamily="18" charset="0"/>
              </a:rPr>
              <a:t> dataset</a:t>
            </a:r>
            <a:r>
              <a:rPr lang="en-US" sz="1800" dirty="0" smtClean="0">
                <a:latin typeface="Times New Roman" pitchFamily="18" charset="0"/>
                <a:cs typeface="Times New Roman" pitchFamily="18" charset="0"/>
              </a:rPr>
              <a:t>.</a:t>
            </a:r>
          </a:p>
          <a:p>
            <a:pPr algn="just">
              <a:lnSpc>
                <a:spcPct val="150000"/>
              </a:lnSpc>
            </a:pPr>
            <a:r>
              <a:rPr lang="en-US"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This is a dataset of EEG brainwave data that has been processed with our original strategy of statistical extraction</a:t>
            </a:r>
            <a:r>
              <a:rPr lang="en-IN" sz="1800" dirty="0" smtClean="0">
                <a:latin typeface="Times New Roman" pitchFamily="18" charset="0"/>
                <a:cs typeface="Times New Roman" pitchFamily="18" charset="0"/>
              </a:rPr>
              <a:t>.</a:t>
            </a:r>
          </a:p>
          <a:p>
            <a:pPr algn="just">
              <a:lnSpc>
                <a:spcPct val="150000"/>
              </a:lnSpc>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The data was collected from two people (1 male, 1 female) for 3 minutes per state - positive, neutral, negative</a:t>
            </a:r>
            <a:r>
              <a:rPr lang="en-IN" sz="1800" dirty="0" smtClean="0">
                <a:latin typeface="Times New Roman" pitchFamily="18" charset="0"/>
                <a:cs typeface="Times New Roman" pitchFamily="18" charset="0"/>
              </a:rPr>
              <a:t>.</a:t>
            </a:r>
          </a:p>
          <a:p>
            <a:pPr algn="just">
              <a:lnSpc>
                <a:spcPct val="150000"/>
              </a:lnSpc>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We used a Muse EEG headband which recorded the TP9, AF7, AF8 and TP10 EEG placements via dry electrodes.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Six </a:t>
            </a:r>
            <a:r>
              <a:rPr lang="en-IN" sz="1800" dirty="0">
                <a:latin typeface="Times New Roman" pitchFamily="18" charset="0"/>
                <a:cs typeface="Times New Roman" pitchFamily="18" charset="0"/>
              </a:rPr>
              <a:t>minutes of resting neutral data is also recorded, the stimuli used to evoke the emotions.</a:t>
            </a:r>
          </a:p>
        </p:txBody>
      </p:sp>
      <p:sp>
        <p:nvSpPr>
          <p:cNvPr id="6" name="Date Placeholder 5"/>
          <p:cNvSpPr>
            <a:spLocks noGrp="1"/>
          </p:cNvSpPr>
          <p:nvPr>
            <p:ph type="dt" sz="half" idx="10"/>
          </p:nvPr>
        </p:nvSpPr>
        <p:spPr/>
        <p:txBody>
          <a:bodyPr/>
          <a:lstStyle/>
          <a:p>
            <a:fld id="{B362B322-5784-4C35-8C06-EBAF61745F33}" type="datetime1">
              <a:rPr lang="en-US" smtClean="0"/>
              <a:t>9/28/2022</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17</a:t>
            </a:fld>
            <a:endParaRPr lang="en-US" dirty="0"/>
          </a:p>
        </p:txBody>
      </p:sp>
    </p:spTree>
    <p:extLst>
      <p:ext uri="{BB962C8B-B14F-4D97-AF65-F5344CB8AC3E}">
        <p14:creationId xmlns:p14="http://schemas.microsoft.com/office/powerpoint/2010/main" val="1569371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9/28/2022</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18</a:t>
            </a:fld>
            <a:endParaRPr lang="en-US" dirty="0"/>
          </a:p>
        </p:txBody>
      </p:sp>
      <p:pic>
        <p:nvPicPr>
          <p:cNvPr id="7" name="Picture 6"/>
          <p:cNvPicPr/>
          <p:nvPr/>
        </p:nvPicPr>
        <p:blipFill>
          <a:blip r:embed="rId2"/>
          <a:stretch>
            <a:fillRect/>
          </a:stretch>
        </p:blipFill>
        <p:spPr>
          <a:xfrm>
            <a:off x="3230245" y="921702"/>
            <a:ext cx="5731510" cy="5014595"/>
          </a:xfrm>
          <a:prstGeom prst="rect">
            <a:avLst/>
          </a:prstGeom>
        </p:spPr>
      </p:pic>
    </p:spTree>
    <p:extLst>
      <p:ext uri="{BB962C8B-B14F-4D97-AF65-F5344CB8AC3E}">
        <p14:creationId xmlns:p14="http://schemas.microsoft.com/office/powerpoint/2010/main" val="3819009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832" y="613209"/>
            <a:ext cx="8761413" cy="706964"/>
          </a:xfrm>
        </p:spPr>
        <p:txBody>
          <a:bodyPr>
            <a:normAutofit/>
          </a:bodyPr>
          <a:lstStyle/>
          <a:p>
            <a:pPr algn="l"/>
            <a:r>
              <a:rPr lang="en-US" sz="3600" b="1" dirty="0" smtClean="0">
                <a:solidFill>
                  <a:schemeClr val="tx1"/>
                </a:solidFill>
                <a:latin typeface="Times New Roman" panose="02020603050405020304" pitchFamily="18" charset="0"/>
                <a:cs typeface="Times New Roman" panose="02020603050405020304" pitchFamily="18" charset="0"/>
              </a:rPr>
              <a:t>DATA PREPROCESSING</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2076" y="1442661"/>
            <a:ext cx="9902906" cy="4842230"/>
          </a:xfrm>
        </p:spPr>
        <p:txBody>
          <a:bodyPr>
            <a:noAutofit/>
          </a:bodyPr>
          <a:lstStyle/>
          <a:p>
            <a:pPr algn="just">
              <a:lnSpc>
                <a:spcPct val="150000"/>
              </a:lnSpc>
            </a:pPr>
            <a:r>
              <a:rPr lang="en-IN" sz="1800" dirty="0">
                <a:latin typeface="Times New Roman" pitchFamily="18" charset="0"/>
                <a:cs typeface="Times New Roman" pitchFamily="18" charset="0"/>
              </a:rPr>
              <a:t>Data pre-processing is the process of removing the unwanted data from the dataset. </a:t>
            </a:r>
          </a:p>
          <a:p>
            <a:pPr algn="just">
              <a:lnSpc>
                <a:spcPct val="150000"/>
              </a:lnSpc>
            </a:pPr>
            <a:r>
              <a:rPr lang="en-IN" sz="1800" b="1" dirty="0" smtClean="0">
                <a:latin typeface="Times New Roman" pitchFamily="18" charset="0"/>
                <a:cs typeface="Times New Roman" pitchFamily="18" charset="0"/>
              </a:rPr>
              <a:t>Data </a:t>
            </a:r>
            <a:r>
              <a:rPr lang="en-IN" sz="1800" b="1" dirty="0">
                <a:latin typeface="Times New Roman" pitchFamily="18" charset="0"/>
                <a:cs typeface="Times New Roman" pitchFamily="18" charset="0"/>
              </a:rPr>
              <a:t>Normalization </a:t>
            </a:r>
            <a:r>
              <a:rPr lang="en-IN" sz="1800" dirty="0">
                <a:latin typeface="Times New Roman" pitchFamily="18" charset="0"/>
                <a:cs typeface="Times New Roman" pitchFamily="18" charset="0"/>
              </a:rPr>
              <a:t>is used to scale the data of an attribute so that it falls in a smaller range, such as -1.0 to 1.0 or 0.0 to 1.0. It is generally useful for classification algorithms. Normalization is generally required when we are dealing with attributes on a different scale, otherwise, it may lead to a dilution in effectiveness of an important equally important attribute(on lower scale) because of other attribute having values on larger scale.</a:t>
            </a:r>
          </a:p>
          <a:p>
            <a:pPr algn="just">
              <a:lnSpc>
                <a:spcPct val="150000"/>
              </a:lnSpc>
            </a:pPr>
            <a:r>
              <a:rPr lang="en-IN" sz="1800" dirty="0" smtClean="0">
                <a:latin typeface="Times New Roman" pitchFamily="18" charset="0"/>
                <a:cs typeface="Times New Roman" pitchFamily="18" charset="0"/>
              </a:rPr>
              <a:t>MIN-MAX </a:t>
            </a:r>
            <a:r>
              <a:rPr lang="en-IN" sz="1800" dirty="0">
                <a:latin typeface="Times New Roman" pitchFamily="18" charset="0"/>
                <a:cs typeface="Times New Roman" pitchFamily="18" charset="0"/>
              </a:rPr>
              <a:t>Scalar transform features by </a:t>
            </a:r>
            <a:r>
              <a:rPr lang="en-IN" sz="1800" b="1" dirty="0">
                <a:latin typeface="Times New Roman" pitchFamily="18" charset="0"/>
                <a:cs typeface="Times New Roman" pitchFamily="18" charset="0"/>
              </a:rPr>
              <a:t>scaling each feature to a given range</a:t>
            </a:r>
            <a:r>
              <a:rPr lang="en-IN" sz="1800" dirty="0">
                <a:latin typeface="Times New Roman" pitchFamily="18" charset="0"/>
                <a:cs typeface="Times New Roman" pitchFamily="18" charset="0"/>
              </a:rPr>
              <a:t>. This estimator scales and translates each feature individually such that it is in the given range on the training set, e.g. between zero and one.</a:t>
            </a:r>
          </a:p>
        </p:txBody>
      </p:sp>
      <p:sp>
        <p:nvSpPr>
          <p:cNvPr id="18" name="Date Placeholder 17"/>
          <p:cNvSpPr>
            <a:spLocks noGrp="1"/>
          </p:cNvSpPr>
          <p:nvPr>
            <p:ph type="dt" sz="half" idx="10"/>
          </p:nvPr>
        </p:nvSpPr>
        <p:spPr/>
        <p:txBody>
          <a:bodyPr/>
          <a:lstStyle/>
          <a:p>
            <a:fld id="{4F3551E9-0C8A-4449-B58B-554B3B9773BE}" type="datetime1">
              <a:rPr lang="en-US" smtClean="0"/>
              <a:t>9/28/2022</a:t>
            </a:fld>
            <a:endParaRPr lang="en-US" dirty="0"/>
          </a:p>
        </p:txBody>
      </p:sp>
      <p:sp>
        <p:nvSpPr>
          <p:cNvPr id="17" name="Slide Number Placeholder 16"/>
          <p:cNvSpPr>
            <a:spLocks noGrp="1"/>
          </p:cNvSpPr>
          <p:nvPr>
            <p:ph type="sldNum" sz="quarter" idx="12"/>
          </p:nvPr>
        </p:nvSpPr>
        <p:spPr/>
        <p:txBody>
          <a:bodyPr>
            <a:normAutofit/>
          </a:bodyPr>
          <a:lstStyle/>
          <a:p>
            <a:fld id="{7DCB20AE-65C4-4F49-978F-B82EFE8D490C}" type="slidenum">
              <a:rPr lang="en-US" smtClean="0"/>
              <a:pPr/>
              <a:t>19</a:t>
            </a:fld>
            <a:endParaRPr lang="en-US" dirty="0"/>
          </a:p>
        </p:txBody>
      </p:sp>
    </p:spTree>
    <p:extLst>
      <p:ext uri="{BB962C8B-B14F-4D97-AF65-F5344CB8AC3E}">
        <p14:creationId xmlns:p14="http://schemas.microsoft.com/office/powerpoint/2010/main" val="1419841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795" y="326947"/>
            <a:ext cx="10058400" cy="633846"/>
          </a:xfrm>
        </p:spPr>
        <p:txBody>
          <a:bodyPr>
            <a:normAutofit fontScale="90000"/>
          </a:bodyPr>
          <a:lstStyle/>
          <a:p>
            <a:r>
              <a:rPr lang="en-IN" sz="3600" b="1" dirty="0" smtClean="0">
                <a:latin typeface="Times New Roman" panose="02020603050405020304" pitchFamily="18" charset="0"/>
                <a:cs typeface="Times New Roman" panose="02020603050405020304" pitchFamily="18" charset="0"/>
              </a:rPr>
              <a:t>DOMAIN INTRODUCTION</a:t>
            </a:r>
            <a:endParaRPr lang="en-US" sz="3600" b="1" dirty="0">
              <a:ln w="900" cmpd="sng">
                <a:solidFill>
                  <a:schemeClr val="tx1"/>
                </a:solidFill>
                <a:prstDash val="solid"/>
              </a:l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0105" y="1056068"/>
            <a:ext cx="10005575" cy="5589431"/>
          </a:xfrm>
        </p:spPr>
        <p:txBody>
          <a:bodyPr>
            <a:normAutofit fontScale="92500" lnSpcReduction="20000"/>
          </a:bodyPr>
          <a:lstStyle/>
          <a:p>
            <a:pPr algn="just">
              <a:lnSpc>
                <a:spcPct val="170000"/>
              </a:lnSpc>
              <a:buFont typeface="Wingdings" pitchFamily="2" charset="2"/>
              <a:buChar char="Ø"/>
            </a:pPr>
            <a:r>
              <a:rPr lang="en-IN" sz="1800" b="1" dirty="0" smtClean="0">
                <a:latin typeface="Times New Roman" pitchFamily="18" charset="0"/>
                <a:cs typeface="Times New Roman" pitchFamily="18" charset="0"/>
              </a:rPr>
              <a:t>Datamining</a:t>
            </a:r>
            <a:r>
              <a:rPr lang="en-IN" sz="1800" dirty="0">
                <a:latin typeface="Times New Roman" pitchFamily="18" charset="0"/>
                <a:cs typeface="Times New Roman" pitchFamily="18" charset="0"/>
              </a:rPr>
              <a:t>, also known as text data mining, is the process of transforming unstructured text into a structured format to identify meaningful patterns and new insights</a:t>
            </a:r>
            <a:r>
              <a:rPr lang="en-IN" sz="1800" dirty="0" smtClean="0">
                <a:latin typeface="Times New Roman" pitchFamily="18" charset="0"/>
                <a:cs typeface="Times New Roman" pitchFamily="18" charset="0"/>
              </a:rPr>
              <a:t>.</a:t>
            </a:r>
          </a:p>
          <a:p>
            <a:pPr fontAlgn="base">
              <a:lnSpc>
                <a:spcPct val="170000"/>
              </a:lnSpc>
              <a:buFont typeface="Wingdings" pitchFamily="2" charset="2"/>
              <a:buChar char="Ø"/>
            </a:pPr>
            <a:r>
              <a:rPr lang="en-IN" sz="1800" dirty="0">
                <a:latin typeface="Times New Roman" pitchFamily="18" charset="0"/>
                <a:cs typeface="Times New Roman" pitchFamily="18" charset="0"/>
              </a:rPr>
              <a:t>Text is a one of the most common data types within databases. Depending on the database, this data can be organized as:</a:t>
            </a:r>
          </a:p>
          <a:p>
            <a:pPr lvl="1" fontAlgn="base">
              <a:lnSpc>
                <a:spcPct val="170000"/>
              </a:lnSpc>
            </a:pPr>
            <a:r>
              <a:rPr lang="en-IN" sz="1900" b="1" dirty="0">
                <a:latin typeface="Times New Roman" pitchFamily="18" charset="0"/>
                <a:cs typeface="Times New Roman" pitchFamily="18" charset="0"/>
              </a:rPr>
              <a:t>Structured data</a:t>
            </a:r>
            <a:r>
              <a:rPr lang="en-IN" sz="1900" dirty="0">
                <a:latin typeface="Times New Roman" pitchFamily="18" charset="0"/>
                <a:cs typeface="Times New Roman" pitchFamily="18" charset="0"/>
              </a:rPr>
              <a:t>: This data is standardized into a tabular format with numerous rows and columns, making it easier to store and process for analysis and machine learning algorithms. Structured data can include inputs such as names, addresses, and phone numbers.</a:t>
            </a:r>
          </a:p>
          <a:p>
            <a:pPr lvl="1" fontAlgn="base">
              <a:lnSpc>
                <a:spcPct val="170000"/>
              </a:lnSpc>
            </a:pPr>
            <a:r>
              <a:rPr lang="en-IN" sz="1900" b="1" dirty="0">
                <a:latin typeface="Times New Roman" pitchFamily="18" charset="0"/>
                <a:cs typeface="Times New Roman" pitchFamily="18" charset="0"/>
              </a:rPr>
              <a:t>Unstructured data</a:t>
            </a:r>
            <a:r>
              <a:rPr lang="en-IN" sz="1900" dirty="0">
                <a:latin typeface="Times New Roman" pitchFamily="18" charset="0"/>
                <a:cs typeface="Times New Roman" pitchFamily="18" charset="0"/>
              </a:rPr>
              <a:t>:</a:t>
            </a:r>
            <a:r>
              <a:rPr lang="en-IN" sz="1900" b="1" dirty="0">
                <a:latin typeface="Times New Roman" pitchFamily="18" charset="0"/>
                <a:cs typeface="Times New Roman" pitchFamily="18" charset="0"/>
              </a:rPr>
              <a:t> </a:t>
            </a:r>
            <a:r>
              <a:rPr lang="en-IN" sz="1900" dirty="0">
                <a:latin typeface="Times New Roman" pitchFamily="18" charset="0"/>
                <a:cs typeface="Times New Roman" pitchFamily="18" charset="0"/>
              </a:rPr>
              <a:t>This data does not have a predefined data format. It can include text from sources, like social media or product reviews, or rich media formats like, video and audio files.</a:t>
            </a:r>
          </a:p>
          <a:p>
            <a:pPr lvl="1" fontAlgn="base">
              <a:lnSpc>
                <a:spcPct val="170000"/>
              </a:lnSpc>
            </a:pPr>
            <a:r>
              <a:rPr lang="en-IN" sz="1900" b="1" dirty="0">
                <a:latin typeface="Times New Roman" pitchFamily="18" charset="0"/>
                <a:cs typeface="Times New Roman" pitchFamily="18" charset="0"/>
              </a:rPr>
              <a:t>Semi-structured data</a:t>
            </a:r>
            <a:r>
              <a:rPr lang="en-IN" sz="1900" dirty="0">
                <a:latin typeface="Times New Roman" pitchFamily="18" charset="0"/>
                <a:cs typeface="Times New Roman" pitchFamily="18" charset="0"/>
              </a:rPr>
              <a:t>: As the name suggests, this data is a blend between structured and unstructured data formats. While it has some organization, it doesn’t have enough structure to meet the requirements of a relational database. Examples of semi-structured data include XML, JSON and HTML files.</a:t>
            </a:r>
          </a:p>
          <a:p>
            <a:pPr algn="just">
              <a:lnSpc>
                <a:spcPct val="150000"/>
              </a:lnSpc>
              <a:buFont typeface="Wingdings" pitchFamily="2" charset="2"/>
              <a:buChar char="Ø"/>
            </a:pP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2</a:t>
            </a:fld>
            <a:endParaRPr lang="en-US" dirty="0"/>
          </a:p>
        </p:txBody>
      </p:sp>
    </p:spTree>
    <p:extLst>
      <p:ext uri="{BB962C8B-B14F-4D97-AF65-F5344CB8AC3E}">
        <p14:creationId xmlns:p14="http://schemas.microsoft.com/office/powerpoint/2010/main" val="228899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9/28/2022</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20</a:t>
            </a:fld>
            <a:endParaRPr lang="en-US" dirty="0"/>
          </a:p>
        </p:txBody>
      </p:sp>
      <p:pic>
        <p:nvPicPr>
          <p:cNvPr id="5" name="Picture 4"/>
          <p:cNvPicPr/>
          <p:nvPr/>
        </p:nvPicPr>
        <p:blipFill>
          <a:blip r:embed="rId2"/>
          <a:stretch>
            <a:fillRect/>
          </a:stretch>
        </p:blipFill>
        <p:spPr>
          <a:xfrm>
            <a:off x="818573" y="1585313"/>
            <a:ext cx="4939665" cy="3326765"/>
          </a:xfrm>
          <a:prstGeom prst="rect">
            <a:avLst/>
          </a:prstGeom>
        </p:spPr>
      </p:pic>
      <p:pic>
        <p:nvPicPr>
          <p:cNvPr id="6" name="Picture 5"/>
          <p:cNvPicPr/>
          <p:nvPr/>
        </p:nvPicPr>
        <p:blipFill>
          <a:blip r:embed="rId3"/>
          <a:stretch>
            <a:fillRect/>
          </a:stretch>
        </p:blipFill>
        <p:spPr>
          <a:xfrm>
            <a:off x="5941454" y="1585312"/>
            <a:ext cx="5731510" cy="3593465"/>
          </a:xfrm>
          <a:prstGeom prst="rect">
            <a:avLst/>
          </a:prstGeom>
        </p:spPr>
      </p:pic>
    </p:spTree>
    <p:extLst>
      <p:ext uri="{BB962C8B-B14F-4D97-AF65-F5344CB8AC3E}">
        <p14:creationId xmlns:p14="http://schemas.microsoft.com/office/powerpoint/2010/main" val="482457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832" y="613209"/>
            <a:ext cx="8761413" cy="706964"/>
          </a:xfrm>
        </p:spPr>
        <p:txBody>
          <a:bodyPr>
            <a:normAutofit/>
          </a:bodyPr>
          <a:lstStyle/>
          <a:p>
            <a:pPr algn="l"/>
            <a:r>
              <a:rPr lang="en-US" sz="3600" b="1" dirty="0" smtClean="0">
                <a:solidFill>
                  <a:schemeClr val="tx1"/>
                </a:solidFill>
                <a:latin typeface="Times New Roman" panose="02020603050405020304" pitchFamily="18" charset="0"/>
                <a:cs typeface="Times New Roman" panose="02020603050405020304" pitchFamily="18" charset="0"/>
              </a:rPr>
              <a:t>FEATURE SCALING</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2076" y="1442661"/>
            <a:ext cx="9902906" cy="4842230"/>
          </a:xfrm>
        </p:spPr>
        <p:txBody>
          <a:bodyPr>
            <a:noAutofit/>
          </a:bodyPr>
          <a:lstStyle/>
          <a:p>
            <a:pPr algn="just">
              <a:lnSpc>
                <a:spcPct val="150000"/>
              </a:lnSpc>
            </a:pPr>
            <a:r>
              <a:rPr lang="en-IN" sz="1800" dirty="0">
                <a:latin typeface="Times New Roman" pitchFamily="18" charset="0"/>
                <a:cs typeface="Times New Roman" pitchFamily="18" charset="0"/>
              </a:rPr>
              <a:t>Feature Scaling is a technique to standardize the independent features present in the data in a fixed range</a:t>
            </a:r>
            <a:r>
              <a:rPr lang="en-IN" sz="1800" dirty="0" smtClean="0">
                <a:latin typeface="Times New Roman" pitchFamily="18" charset="0"/>
                <a:cs typeface="Times New Roman" pitchFamily="18" charset="0"/>
              </a:rPr>
              <a:t>.</a:t>
            </a:r>
          </a:p>
          <a:p>
            <a:pPr algn="just">
              <a:lnSpc>
                <a:spcPct val="150000"/>
              </a:lnSpc>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If feature scaling is not done, then a machine learning algorithm tends to weigh greater values, higher and consider smaller values as the lower values, regardless of the unit of the values.</a:t>
            </a:r>
          </a:p>
        </p:txBody>
      </p:sp>
      <p:sp>
        <p:nvSpPr>
          <p:cNvPr id="18" name="Date Placeholder 17"/>
          <p:cNvSpPr>
            <a:spLocks noGrp="1"/>
          </p:cNvSpPr>
          <p:nvPr>
            <p:ph type="dt" sz="half" idx="10"/>
          </p:nvPr>
        </p:nvSpPr>
        <p:spPr/>
        <p:txBody>
          <a:bodyPr/>
          <a:lstStyle/>
          <a:p>
            <a:fld id="{4F3551E9-0C8A-4449-B58B-554B3B9773BE}" type="datetime1">
              <a:rPr lang="en-US" smtClean="0"/>
              <a:t>9/28/2022</a:t>
            </a:fld>
            <a:endParaRPr lang="en-US" dirty="0"/>
          </a:p>
        </p:txBody>
      </p:sp>
      <p:sp>
        <p:nvSpPr>
          <p:cNvPr id="17" name="Slide Number Placeholder 16"/>
          <p:cNvSpPr>
            <a:spLocks noGrp="1"/>
          </p:cNvSpPr>
          <p:nvPr>
            <p:ph type="sldNum" sz="quarter" idx="12"/>
          </p:nvPr>
        </p:nvSpPr>
        <p:spPr/>
        <p:txBody>
          <a:bodyPr>
            <a:normAutofit/>
          </a:bodyPr>
          <a:lstStyle/>
          <a:p>
            <a:fld id="{7DCB20AE-65C4-4F49-978F-B82EFE8D490C}" type="slidenum">
              <a:rPr lang="en-US" smtClean="0"/>
              <a:pPr/>
              <a:t>21</a:t>
            </a:fld>
            <a:endParaRPr lang="en-US" dirty="0"/>
          </a:p>
        </p:txBody>
      </p:sp>
    </p:spTree>
    <p:extLst>
      <p:ext uri="{BB962C8B-B14F-4D97-AF65-F5344CB8AC3E}">
        <p14:creationId xmlns:p14="http://schemas.microsoft.com/office/powerpoint/2010/main" val="8226703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9/28/2022</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22</a:t>
            </a:fld>
            <a:endParaRPr lang="en-US" dirty="0"/>
          </a:p>
        </p:txBody>
      </p:sp>
      <p:pic>
        <p:nvPicPr>
          <p:cNvPr id="5" name="Picture 4"/>
          <p:cNvPicPr/>
          <p:nvPr/>
        </p:nvPicPr>
        <p:blipFill>
          <a:blip r:embed="rId2"/>
          <a:stretch>
            <a:fillRect/>
          </a:stretch>
        </p:blipFill>
        <p:spPr>
          <a:xfrm>
            <a:off x="693107" y="1037611"/>
            <a:ext cx="5076628" cy="4629093"/>
          </a:xfrm>
          <a:prstGeom prst="rect">
            <a:avLst/>
          </a:prstGeom>
        </p:spPr>
      </p:pic>
      <p:pic>
        <p:nvPicPr>
          <p:cNvPr id="6" name="Picture 5"/>
          <p:cNvPicPr/>
          <p:nvPr/>
        </p:nvPicPr>
        <p:blipFill>
          <a:blip r:embed="rId3"/>
          <a:stretch>
            <a:fillRect/>
          </a:stretch>
        </p:blipFill>
        <p:spPr>
          <a:xfrm>
            <a:off x="6168979" y="1037610"/>
            <a:ext cx="5087155" cy="4629093"/>
          </a:xfrm>
          <a:prstGeom prst="rect">
            <a:avLst/>
          </a:prstGeom>
        </p:spPr>
      </p:pic>
    </p:spTree>
    <p:extLst>
      <p:ext uri="{BB962C8B-B14F-4D97-AF65-F5344CB8AC3E}">
        <p14:creationId xmlns:p14="http://schemas.microsoft.com/office/powerpoint/2010/main" val="935891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611" y="502277"/>
            <a:ext cx="9543245" cy="811368"/>
          </a:xfrm>
        </p:spPr>
        <p:txBody>
          <a:bodyPr>
            <a:noAutofit/>
          </a:bodyPr>
          <a:lstStyle/>
          <a:p>
            <a:pPr algn="l">
              <a:lnSpc>
                <a:spcPct val="170000"/>
              </a:lnSpc>
            </a:pPr>
            <a:r>
              <a:rPr lang="en-US" sz="2800" b="1" dirty="0" smtClean="0">
                <a:latin typeface="Times New Roman" panose="02020603050405020304" pitchFamily="18" charset="0"/>
                <a:cs typeface="Times New Roman" panose="02020603050405020304" pitchFamily="18" charset="0"/>
              </a:rPr>
              <a:t>SPLIT DATA INTO TRAIN AND TEST</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8473" y="1532586"/>
            <a:ext cx="9964010" cy="4222575"/>
          </a:xfrm>
        </p:spPr>
        <p:txBody>
          <a:bodyPr>
            <a:normAutofit fontScale="70000" lnSpcReduction="20000"/>
          </a:bodyPr>
          <a:lstStyle/>
          <a:p>
            <a:pPr lvl="1" algn="just">
              <a:lnSpc>
                <a:spcPct val="170000"/>
              </a:lnSpc>
              <a:buFont typeface="Wingdings" pitchFamily="2" charset="2"/>
              <a:buChar char="Ø"/>
            </a:pPr>
            <a:r>
              <a:rPr lang="en-IN" dirty="0" smtClean="0">
                <a:latin typeface="Times New Roman" pitchFamily="18" charset="0"/>
                <a:cs typeface="Times New Roman" pitchFamily="18" charset="0"/>
              </a:rPr>
              <a:t>Data splitting is the act of partitioning available data into. two portions, usually for cross validatory purposes.  </a:t>
            </a:r>
          </a:p>
          <a:p>
            <a:pPr lvl="1" algn="just">
              <a:lnSpc>
                <a:spcPct val="170000"/>
              </a:lnSpc>
              <a:buFont typeface="Wingdings" pitchFamily="2" charset="2"/>
              <a:buChar char="Ø"/>
            </a:pPr>
            <a:r>
              <a:rPr lang="en-IN" dirty="0" smtClean="0">
                <a:latin typeface="Times New Roman" pitchFamily="18" charset="0"/>
                <a:cs typeface="Times New Roman" pitchFamily="18" charset="0"/>
              </a:rPr>
              <a:t> One. portion of the data is used to develop a predictive model. and the other to evaluate the model's performance.</a:t>
            </a:r>
          </a:p>
          <a:p>
            <a:pPr lvl="1" algn="just">
              <a:lnSpc>
                <a:spcPct val="170000"/>
              </a:lnSpc>
              <a:buFont typeface="Wingdings" pitchFamily="2" charset="2"/>
              <a:buChar char="Ø"/>
            </a:pPr>
            <a:r>
              <a:rPr lang="en-IN" dirty="0" smtClean="0">
                <a:latin typeface="Times New Roman" pitchFamily="18" charset="0"/>
                <a:cs typeface="Times New Roman" pitchFamily="18" charset="0"/>
              </a:rPr>
              <a:t> Separating data into training and testing sets is an important part of evaluating data mining models. </a:t>
            </a:r>
          </a:p>
          <a:p>
            <a:pPr lvl="1" algn="just">
              <a:lnSpc>
                <a:spcPct val="170000"/>
              </a:lnSpc>
              <a:buFont typeface="Wingdings" pitchFamily="2" charset="2"/>
              <a:buChar char="Ø"/>
            </a:pPr>
            <a:r>
              <a:rPr lang="en-IN" dirty="0" smtClean="0">
                <a:latin typeface="Times New Roman" pitchFamily="18" charset="0"/>
                <a:cs typeface="Times New Roman" pitchFamily="18" charset="0"/>
              </a:rPr>
              <a:t> Typically, when you separate a data set into a training set and testing set, most of the data is used for training, and a smaller portion of the data is used for testing. </a:t>
            </a:r>
            <a:endParaRPr lang="en-IN"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68483365-56F2-4F68-8992-67A98949BB62}" type="datetime1">
              <a:rPr lang="en-US" smtClean="0"/>
              <a:t>9/28/2022</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23</a:t>
            </a:fld>
            <a:endParaRPr lang="en-US" dirty="0"/>
          </a:p>
        </p:txBody>
      </p:sp>
    </p:spTree>
    <p:extLst>
      <p:ext uri="{BB962C8B-B14F-4D97-AF65-F5344CB8AC3E}">
        <p14:creationId xmlns:p14="http://schemas.microsoft.com/office/powerpoint/2010/main" val="4072200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9/28/2022</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24</a:t>
            </a:fld>
            <a:endParaRPr lang="en-US" dirty="0"/>
          </a:p>
        </p:txBody>
      </p:sp>
      <p:pic>
        <p:nvPicPr>
          <p:cNvPr id="7" name="Picture 6"/>
          <p:cNvPicPr/>
          <p:nvPr/>
        </p:nvPicPr>
        <p:blipFill>
          <a:blip r:embed="rId2"/>
          <a:stretch>
            <a:fillRect/>
          </a:stretch>
        </p:blipFill>
        <p:spPr>
          <a:xfrm>
            <a:off x="847653" y="921701"/>
            <a:ext cx="5089508" cy="4680609"/>
          </a:xfrm>
          <a:prstGeom prst="rect">
            <a:avLst/>
          </a:prstGeom>
        </p:spPr>
      </p:pic>
      <p:pic>
        <p:nvPicPr>
          <p:cNvPr id="8" name="Picture 7"/>
          <p:cNvPicPr/>
          <p:nvPr/>
        </p:nvPicPr>
        <p:blipFill>
          <a:blip r:embed="rId3"/>
          <a:stretch>
            <a:fillRect/>
          </a:stretch>
        </p:blipFill>
        <p:spPr>
          <a:xfrm>
            <a:off x="6143221" y="921700"/>
            <a:ext cx="5035641" cy="4680609"/>
          </a:xfrm>
          <a:prstGeom prst="rect">
            <a:avLst/>
          </a:prstGeom>
        </p:spPr>
      </p:pic>
    </p:spTree>
    <p:extLst>
      <p:ext uri="{BB962C8B-B14F-4D97-AF65-F5344CB8AC3E}">
        <p14:creationId xmlns:p14="http://schemas.microsoft.com/office/powerpoint/2010/main" val="3078511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9/28/2022</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25</a:t>
            </a:fld>
            <a:endParaRPr lang="en-US" dirty="0"/>
          </a:p>
        </p:txBody>
      </p:sp>
      <p:pic>
        <p:nvPicPr>
          <p:cNvPr id="7" name="Picture 6"/>
          <p:cNvPicPr/>
          <p:nvPr/>
        </p:nvPicPr>
        <p:blipFill>
          <a:blip r:embed="rId2"/>
          <a:stretch>
            <a:fillRect/>
          </a:stretch>
        </p:blipFill>
        <p:spPr>
          <a:xfrm>
            <a:off x="821896" y="805791"/>
            <a:ext cx="5089507" cy="4603335"/>
          </a:xfrm>
          <a:prstGeom prst="rect">
            <a:avLst/>
          </a:prstGeom>
        </p:spPr>
      </p:pic>
      <p:pic>
        <p:nvPicPr>
          <p:cNvPr id="8" name="Picture 7"/>
          <p:cNvPicPr/>
          <p:nvPr/>
        </p:nvPicPr>
        <p:blipFill>
          <a:blip r:embed="rId3"/>
          <a:stretch>
            <a:fillRect/>
          </a:stretch>
        </p:blipFill>
        <p:spPr>
          <a:xfrm>
            <a:off x="6387921" y="805790"/>
            <a:ext cx="4984123" cy="4603335"/>
          </a:xfrm>
          <a:prstGeom prst="rect">
            <a:avLst/>
          </a:prstGeom>
        </p:spPr>
      </p:pic>
    </p:spTree>
    <p:extLst>
      <p:ext uri="{BB962C8B-B14F-4D97-AF65-F5344CB8AC3E}">
        <p14:creationId xmlns:p14="http://schemas.microsoft.com/office/powerpoint/2010/main" val="2223852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9/28/2022</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26</a:t>
            </a:fld>
            <a:endParaRPr lang="en-US" dirty="0"/>
          </a:p>
        </p:txBody>
      </p:sp>
      <p:pic>
        <p:nvPicPr>
          <p:cNvPr id="6" name="Picture 5"/>
          <p:cNvPicPr/>
          <p:nvPr/>
        </p:nvPicPr>
        <p:blipFill>
          <a:blip r:embed="rId2"/>
          <a:stretch>
            <a:fillRect/>
          </a:stretch>
        </p:blipFill>
        <p:spPr>
          <a:xfrm>
            <a:off x="770380" y="1076250"/>
            <a:ext cx="5012234" cy="4461666"/>
          </a:xfrm>
          <a:prstGeom prst="rect">
            <a:avLst/>
          </a:prstGeom>
        </p:spPr>
      </p:pic>
      <p:pic>
        <p:nvPicPr>
          <p:cNvPr id="9" name="Picture 8"/>
          <p:cNvPicPr/>
          <p:nvPr/>
        </p:nvPicPr>
        <p:blipFill>
          <a:blip r:embed="rId3"/>
          <a:stretch>
            <a:fillRect/>
          </a:stretch>
        </p:blipFill>
        <p:spPr>
          <a:xfrm>
            <a:off x="6411327" y="1076250"/>
            <a:ext cx="4806172" cy="4461666"/>
          </a:xfrm>
          <a:prstGeom prst="rect">
            <a:avLst/>
          </a:prstGeom>
        </p:spPr>
      </p:pic>
    </p:spTree>
    <p:extLst>
      <p:ext uri="{BB962C8B-B14F-4D97-AF65-F5344CB8AC3E}">
        <p14:creationId xmlns:p14="http://schemas.microsoft.com/office/powerpoint/2010/main" val="4059146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197" y="316995"/>
            <a:ext cx="8761413" cy="706964"/>
          </a:xfrm>
        </p:spPr>
        <p:txBody>
          <a:bodyPr>
            <a:normAutofit/>
          </a:bodyPr>
          <a:lstStyle/>
          <a:p>
            <a:pPr algn="l"/>
            <a:r>
              <a:rPr lang="en-US" sz="3200" b="1" dirty="0" smtClean="0">
                <a:solidFill>
                  <a:schemeClr val="tx1"/>
                </a:solidFill>
                <a:latin typeface="Times New Roman" panose="02020603050405020304" pitchFamily="18" charset="0"/>
                <a:cs typeface="Times New Roman" panose="02020603050405020304" pitchFamily="18" charset="0"/>
              </a:rPr>
              <a:t>CLASSIFICATION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2715" y="1029044"/>
            <a:ext cx="9671164" cy="5101300"/>
          </a:xfrm>
        </p:spPr>
        <p:txBody>
          <a:bodyPr>
            <a:normAutofit/>
          </a:bodyPr>
          <a:lstStyle/>
          <a:p>
            <a:pPr algn="just">
              <a:lnSpc>
                <a:spcPct val="150000"/>
              </a:lnSpc>
              <a:buFont typeface="Wingdings" pitchFamily="2" charset="2"/>
              <a:buChar char="Ø"/>
            </a:pPr>
            <a:r>
              <a:rPr lang="en-IN" sz="1800" dirty="0">
                <a:latin typeface="Times New Roman" pitchFamily="18" charset="0"/>
                <a:cs typeface="Times New Roman" pitchFamily="18" charset="0"/>
              </a:rPr>
              <a:t>Classification is a process related to categorization, the process in which ideas and objects are recognized, differentiated, and understood.  In this project, the KNN and LSTM classification algorithm is used for classifying the data</a:t>
            </a:r>
            <a:r>
              <a:rPr lang="en-IN" sz="1800" dirty="0" smtClean="0">
                <a:latin typeface="Times New Roman" pitchFamily="18" charset="0"/>
                <a:cs typeface="Times New Roman" pitchFamily="18" charset="0"/>
              </a:rPr>
              <a:t>.</a:t>
            </a:r>
          </a:p>
          <a:p>
            <a:pPr algn="just">
              <a:lnSpc>
                <a:spcPct val="150000"/>
              </a:lnSpc>
              <a:buFont typeface="Wingdings" pitchFamily="2" charset="2"/>
              <a:buChar char="Ø"/>
            </a:pPr>
            <a:r>
              <a:rPr lang="en-IN" sz="1800" dirty="0">
                <a:latin typeface="Times New Roman" pitchFamily="18" charset="0"/>
                <a:cs typeface="Times New Roman" pitchFamily="18" charset="0"/>
              </a:rPr>
              <a:t>K-NN algorithm assumes the similarity between the new case/data and available cases and put the new case into the category that is most similar to the available categories. It classifies a new data point based on the similarity. This means when new data appears then it can be easily classified into a well suite category by using K- NN algorithm. </a:t>
            </a:r>
            <a:endParaRPr lang="en-IN" sz="1800" dirty="0" smtClean="0">
              <a:latin typeface="Times New Roman" pitchFamily="18" charset="0"/>
              <a:cs typeface="Times New Roman" pitchFamily="18" charset="0"/>
            </a:endParaRPr>
          </a:p>
          <a:p>
            <a:pPr algn="just">
              <a:lnSpc>
                <a:spcPct val="150000"/>
              </a:lnSpc>
              <a:buFont typeface="Wingdings" pitchFamily="2" charset="2"/>
              <a:buChar char="Ø"/>
            </a:pPr>
            <a:r>
              <a:rPr lang="en-IN" sz="1800" dirty="0">
                <a:latin typeface="Times New Roman" pitchFamily="18" charset="0"/>
                <a:cs typeface="Times New Roman" pitchFamily="18" charset="0"/>
              </a:rPr>
              <a:t>Long short-term memory (</a:t>
            </a:r>
            <a:r>
              <a:rPr lang="en-IN" sz="1800" b="1" dirty="0">
                <a:latin typeface="Times New Roman" pitchFamily="18" charset="0"/>
                <a:cs typeface="Times New Roman" pitchFamily="18" charset="0"/>
              </a:rPr>
              <a:t>LSTM</a:t>
            </a:r>
            <a:r>
              <a:rPr lang="en-IN" sz="1800" dirty="0">
                <a:latin typeface="Times New Roman" pitchFamily="18" charset="0"/>
                <a:cs typeface="Times New Roman" pitchFamily="18" charset="0"/>
              </a:rPr>
              <a:t>) is an artificial recurrent neural network (RNN) architecture</a:t>
            </a:r>
            <a:r>
              <a:rPr lang="en-IN" sz="1800" baseline="30000" dirty="0">
                <a:latin typeface="Times New Roman" pitchFamily="18" charset="0"/>
                <a:cs typeface="Times New Roman" pitchFamily="18" charset="0"/>
              </a:rPr>
              <a:t> </a:t>
            </a:r>
            <a:r>
              <a:rPr lang="en-IN" sz="1800" dirty="0">
                <a:latin typeface="Times New Roman" pitchFamily="18" charset="0"/>
                <a:cs typeface="Times New Roman" pitchFamily="18" charset="0"/>
              </a:rPr>
              <a:t>used in the field of deep learning. </a:t>
            </a:r>
            <a:r>
              <a:rPr lang="en-IN" sz="1800" dirty="0" smtClean="0">
                <a:latin typeface="Times New Roman" pitchFamily="18" charset="0"/>
                <a:cs typeface="Times New Roman" pitchFamily="18" charset="0"/>
              </a:rPr>
              <a:t>It </a:t>
            </a:r>
            <a:r>
              <a:rPr lang="en-IN" sz="1800" dirty="0">
                <a:latin typeface="Times New Roman" pitchFamily="18" charset="0"/>
                <a:cs typeface="Times New Roman" pitchFamily="18" charset="0"/>
              </a:rPr>
              <a:t>can process not only single data points (such as images), but also entire sequences of data. The Long Short-Term Memory (LSTM) cell can process data sequentially and keep its hidden state through time.</a:t>
            </a:r>
          </a:p>
          <a:p>
            <a:pPr algn="just">
              <a:lnSpc>
                <a:spcPct val="150000"/>
              </a:lnSpc>
              <a:buFont typeface="Wingdings" pitchFamily="2" charset="2"/>
              <a:buChar char="Ø"/>
            </a:pPr>
            <a:endParaRPr lang="en-IN" sz="20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E54B49DE-414E-441B-800C-F0003D12BD16}" type="datetime1">
              <a:rPr lang="en-US" smtClean="0"/>
              <a:t>9/28/2022</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27</a:t>
            </a:fld>
            <a:endParaRPr lang="en-US" dirty="0"/>
          </a:p>
        </p:txBody>
      </p:sp>
    </p:spTree>
    <p:extLst>
      <p:ext uri="{BB962C8B-B14F-4D97-AF65-F5344CB8AC3E}">
        <p14:creationId xmlns:p14="http://schemas.microsoft.com/office/powerpoint/2010/main" val="104395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9/28/2022</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28</a:t>
            </a:fld>
            <a:endParaRPr lang="en-US" dirty="0"/>
          </a:p>
        </p:txBody>
      </p:sp>
      <p:pic>
        <p:nvPicPr>
          <p:cNvPr id="10" name="Picture 9"/>
          <p:cNvPicPr/>
          <p:nvPr/>
        </p:nvPicPr>
        <p:blipFill>
          <a:blip r:embed="rId2"/>
          <a:stretch>
            <a:fillRect/>
          </a:stretch>
        </p:blipFill>
        <p:spPr>
          <a:xfrm>
            <a:off x="580152" y="526022"/>
            <a:ext cx="3819525" cy="2457450"/>
          </a:xfrm>
          <a:prstGeom prst="rect">
            <a:avLst/>
          </a:prstGeom>
        </p:spPr>
      </p:pic>
      <p:pic>
        <p:nvPicPr>
          <p:cNvPr id="11" name="Picture 10"/>
          <p:cNvPicPr/>
          <p:nvPr/>
        </p:nvPicPr>
        <p:blipFill>
          <a:blip r:embed="rId3"/>
          <a:stretch>
            <a:fillRect/>
          </a:stretch>
        </p:blipFill>
        <p:spPr>
          <a:xfrm>
            <a:off x="5014778" y="653401"/>
            <a:ext cx="4429125" cy="2486025"/>
          </a:xfrm>
          <a:prstGeom prst="rect">
            <a:avLst/>
          </a:prstGeom>
        </p:spPr>
      </p:pic>
      <p:grpSp>
        <p:nvGrpSpPr>
          <p:cNvPr id="3" name="Group 2"/>
          <p:cNvGrpSpPr/>
          <p:nvPr/>
        </p:nvGrpSpPr>
        <p:grpSpPr>
          <a:xfrm>
            <a:off x="5014778" y="2996288"/>
            <a:ext cx="4429125" cy="3443149"/>
            <a:chOff x="3230245" y="1987550"/>
            <a:chExt cx="5731510" cy="4643120"/>
          </a:xfrm>
        </p:grpSpPr>
        <p:pic>
          <p:nvPicPr>
            <p:cNvPr id="12" name="Picture 11"/>
            <p:cNvPicPr/>
            <p:nvPr/>
          </p:nvPicPr>
          <p:blipFill>
            <a:blip r:embed="rId4"/>
            <a:stretch>
              <a:fillRect/>
            </a:stretch>
          </p:blipFill>
          <p:spPr>
            <a:xfrm>
              <a:off x="3230245" y="1987550"/>
              <a:ext cx="5731510" cy="2882900"/>
            </a:xfrm>
            <a:prstGeom prst="rect">
              <a:avLst/>
            </a:prstGeom>
          </p:spPr>
        </p:pic>
        <p:pic>
          <p:nvPicPr>
            <p:cNvPr id="13" name="Picture 12"/>
            <p:cNvPicPr/>
            <p:nvPr/>
          </p:nvPicPr>
          <p:blipFill>
            <a:blip r:embed="rId5"/>
            <a:stretch>
              <a:fillRect/>
            </a:stretch>
          </p:blipFill>
          <p:spPr>
            <a:xfrm>
              <a:off x="3230245" y="4870450"/>
              <a:ext cx="5731510" cy="1760220"/>
            </a:xfrm>
            <a:prstGeom prst="rect">
              <a:avLst/>
            </a:prstGeom>
          </p:spPr>
        </p:pic>
      </p:grpSp>
      <p:pic>
        <p:nvPicPr>
          <p:cNvPr id="14" name="Picture 13"/>
          <p:cNvPicPr/>
          <p:nvPr/>
        </p:nvPicPr>
        <p:blipFill>
          <a:blip r:embed="rId6"/>
          <a:stretch>
            <a:fillRect/>
          </a:stretch>
        </p:blipFill>
        <p:spPr>
          <a:xfrm>
            <a:off x="1390918" y="5064430"/>
            <a:ext cx="3438660" cy="1444705"/>
          </a:xfrm>
          <a:prstGeom prst="rect">
            <a:avLst/>
          </a:prstGeom>
        </p:spPr>
      </p:pic>
    </p:spTree>
    <p:extLst>
      <p:ext uri="{BB962C8B-B14F-4D97-AF65-F5344CB8AC3E}">
        <p14:creationId xmlns:p14="http://schemas.microsoft.com/office/powerpoint/2010/main" val="1610278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587" y="481276"/>
            <a:ext cx="8761413" cy="706964"/>
          </a:xfrm>
        </p:spPr>
        <p:txBody>
          <a:bodyPr>
            <a:normAutofit/>
          </a:bodyPr>
          <a:lstStyle/>
          <a:p>
            <a:pPr algn="l"/>
            <a:r>
              <a:rPr lang="en-US" sz="3200" b="1" dirty="0" smtClean="0">
                <a:latin typeface="Times New Roman" panose="02020603050405020304" pitchFamily="18" charset="0"/>
                <a:cs typeface="Times New Roman" panose="02020603050405020304" pitchFamily="18" charset="0"/>
              </a:rPr>
              <a:t>PERFORMANCE EVALUATION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4044" y="1260713"/>
            <a:ext cx="9713694" cy="4187049"/>
          </a:xfrm>
        </p:spPr>
        <p:txBody>
          <a:bodyPr>
            <a:noAutofit/>
          </a:bodyPr>
          <a:lstStyle/>
          <a:p>
            <a:pPr algn="just">
              <a:lnSpc>
                <a:spcPct val="150000"/>
              </a:lnSpc>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Final Result will get generated based on the overall classification and prediction. The performance of this proposed approach is evaluated using some measures like,</a:t>
            </a:r>
          </a:p>
          <a:p>
            <a:pPr lvl="1" algn="just">
              <a:lnSpc>
                <a:spcPct val="150000"/>
              </a:lnSpc>
            </a:pPr>
            <a:r>
              <a:rPr lang="en-IN" sz="2000" b="1" dirty="0">
                <a:latin typeface="Times New Roman" pitchFamily="18" charset="0"/>
                <a:cs typeface="Times New Roman" pitchFamily="18" charset="0"/>
              </a:rPr>
              <a:t>Accuracy</a:t>
            </a:r>
            <a:endParaRPr lang="en-IN" sz="2000" dirty="0">
              <a:latin typeface="Times New Roman" pitchFamily="18" charset="0"/>
              <a:cs typeface="Times New Roman" pitchFamily="18" charset="0"/>
            </a:endParaRPr>
          </a:p>
          <a:p>
            <a:pPr lvl="1" algn="just">
              <a:lnSpc>
                <a:spcPct val="150000"/>
              </a:lnSpc>
            </a:pPr>
            <a:r>
              <a:rPr lang="en-IN" sz="2000" b="1" dirty="0" smtClean="0">
                <a:latin typeface="Times New Roman" pitchFamily="18" charset="0"/>
                <a:cs typeface="Times New Roman" pitchFamily="18" charset="0"/>
              </a:rPr>
              <a:t>Precision</a:t>
            </a:r>
            <a:endParaRPr lang="en-IN" sz="2000" dirty="0">
              <a:latin typeface="Times New Roman" pitchFamily="18" charset="0"/>
              <a:cs typeface="Times New Roman" pitchFamily="18" charset="0"/>
            </a:endParaRPr>
          </a:p>
          <a:p>
            <a:pPr lvl="1" algn="just">
              <a:lnSpc>
                <a:spcPct val="150000"/>
              </a:lnSpc>
            </a:pPr>
            <a:r>
              <a:rPr lang="en-IN" sz="2000" b="1" dirty="0" smtClean="0">
                <a:latin typeface="Times New Roman" pitchFamily="18" charset="0"/>
                <a:cs typeface="Times New Roman" pitchFamily="18" charset="0"/>
              </a:rPr>
              <a:t>Recall</a:t>
            </a:r>
            <a:endParaRPr lang="en-IN" sz="2000" dirty="0">
              <a:latin typeface="Times New Roman" pitchFamily="18" charset="0"/>
              <a:cs typeface="Times New Roman" pitchFamily="18" charset="0"/>
            </a:endParaRPr>
          </a:p>
          <a:p>
            <a:pPr lvl="1" algn="just">
              <a:lnSpc>
                <a:spcPct val="150000"/>
              </a:lnSpc>
            </a:pPr>
            <a:r>
              <a:rPr lang="en-IN" sz="2000" b="1" dirty="0" smtClean="0">
                <a:latin typeface="Times New Roman" pitchFamily="18" charset="0"/>
                <a:cs typeface="Times New Roman" pitchFamily="18" charset="0"/>
              </a:rPr>
              <a:t>F-Measure</a:t>
            </a:r>
            <a:endParaRPr lang="en-IN" sz="20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38E289DF-6647-4BE7-ACB6-4C5DCF33A389}" type="datetime1">
              <a:rPr lang="en-US" smtClean="0"/>
              <a:t>9/28/2022</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29</a:t>
            </a:fld>
            <a:endParaRPr lang="en-US" dirty="0"/>
          </a:p>
        </p:txBody>
      </p:sp>
    </p:spTree>
    <p:extLst>
      <p:ext uri="{BB962C8B-B14F-4D97-AF65-F5344CB8AC3E}">
        <p14:creationId xmlns:p14="http://schemas.microsoft.com/office/powerpoint/2010/main" val="1734319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402" y="196111"/>
            <a:ext cx="10058400" cy="422075"/>
          </a:xfrm>
          <a:noFill/>
          <a:ln>
            <a:noFill/>
          </a:ln>
        </p:spPr>
        <p:style>
          <a:lnRef idx="2">
            <a:schemeClr val="dk1"/>
          </a:lnRef>
          <a:fillRef idx="1">
            <a:schemeClr val="lt1"/>
          </a:fillRef>
          <a:effectRef idx="0">
            <a:schemeClr val="dk1"/>
          </a:effectRef>
          <a:fontRef idx="minor">
            <a:schemeClr val="dk1"/>
          </a:fontRef>
        </p:style>
        <p:txBody>
          <a:bodyPr>
            <a:normAutofit fontScale="90000"/>
          </a:bodyPr>
          <a:lstStyle/>
          <a:p>
            <a:r>
              <a:rPr lang="en-IN" sz="3600" b="1" dirty="0" smtClean="0">
                <a:latin typeface="Times New Roman" panose="02020603050405020304" pitchFamily="18" charset="0"/>
                <a:cs typeface="Times New Roman" panose="02020603050405020304" pitchFamily="18" charset="0"/>
              </a:rPr>
              <a:t>ABSTRACT</a:t>
            </a:r>
            <a:endParaRPr lang="en-US" sz="3600" b="1" dirty="0">
              <a:ln w="900" cmpd="sng">
                <a:solidFill>
                  <a:schemeClr val="tx1"/>
                </a:solidFill>
                <a:prstDash val="solid"/>
              </a:l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1523" y="682580"/>
            <a:ext cx="10115203" cy="5898524"/>
          </a:xfrm>
        </p:spPr>
        <p:txBody>
          <a:bodyPr>
            <a:noAutofit/>
          </a:bodyPr>
          <a:lstStyle/>
          <a:p>
            <a:pPr algn="just">
              <a:lnSpc>
                <a:spcPct val="150000"/>
              </a:lnSpc>
            </a:pPr>
            <a:r>
              <a:rPr lang="en-IN" sz="1800" dirty="0">
                <a:latin typeface="Times New Roman" pitchFamily="18" charset="0"/>
                <a:cs typeface="Times New Roman" pitchFamily="18" charset="0"/>
              </a:rPr>
              <a:t>Electroencephalogram (EEG) signal-based emotion recognition has attracted wide interests in recent years and has been broadly adopted in medical, affective computing, and other relevant fields. Depression has become a leading mental disorder worldwide. </a:t>
            </a:r>
            <a:r>
              <a:rPr lang="en-IN" sz="1800" dirty="0" smtClean="0">
                <a:latin typeface="Times New Roman" pitchFamily="18" charset="0"/>
                <a:cs typeface="Times New Roman" pitchFamily="18" charset="0"/>
              </a:rPr>
              <a:t>Evidence </a:t>
            </a:r>
            <a:r>
              <a:rPr lang="en-IN" sz="1800" dirty="0">
                <a:latin typeface="Times New Roman" pitchFamily="18" charset="0"/>
                <a:cs typeface="Times New Roman" pitchFamily="18" charset="0"/>
              </a:rPr>
              <a:t>has shown that subjects with depression exhibit different spatial responses in neurophysiological signals from the healthy controls when they are exposed to positive and negative.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We </a:t>
            </a:r>
            <a:r>
              <a:rPr lang="en-IN" sz="1800" dirty="0">
                <a:latin typeface="Times New Roman" pitchFamily="18" charset="0"/>
                <a:cs typeface="Times New Roman" pitchFamily="18" charset="0"/>
              </a:rPr>
              <a:t>focus our analysis in the main aspects involved in the recognition process (e.g., subjects, features extracted, classifiers), and compare the works per them.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We </a:t>
            </a:r>
            <a:r>
              <a:rPr lang="en-IN" sz="1800" dirty="0">
                <a:latin typeface="Times New Roman" pitchFamily="18" charset="0"/>
                <a:cs typeface="Times New Roman" pitchFamily="18" charset="0"/>
              </a:rPr>
              <a:t>propose the emotional activation curve to demonstrate the activation process of emotions.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primary objective of this </a:t>
            </a:r>
            <a:r>
              <a:rPr lang="en-IN" sz="1800" dirty="0" smtClean="0">
                <a:latin typeface="Times New Roman" pitchFamily="18" charset="0"/>
                <a:cs typeface="Times New Roman" pitchFamily="18" charset="0"/>
              </a:rPr>
              <a:t>project was </a:t>
            </a:r>
            <a:r>
              <a:rPr lang="en-IN" sz="1800" dirty="0">
                <a:latin typeface="Times New Roman" pitchFamily="18" charset="0"/>
                <a:cs typeface="Times New Roman" pitchFamily="18" charset="0"/>
              </a:rPr>
              <a:t>to improve the performance of emotion recognition using brain signals by applying a novel and adaptive channel selection method that acknowledges that brain activity has a unique behavior that differs from one person to another and one emotional state to another.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result shows that our proposed method significantly improves the accuracy of classifying depression patients emotion as positive and negative.</a:t>
            </a:r>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3</a:t>
            </a:fld>
            <a:endParaRPr lang="en-US" dirty="0"/>
          </a:p>
        </p:txBody>
      </p:sp>
    </p:spTree>
    <p:extLst>
      <p:ext uri="{BB962C8B-B14F-4D97-AF65-F5344CB8AC3E}">
        <p14:creationId xmlns:p14="http://schemas.microsoft.com/office/powerpoint/2010/main" val="8837155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9/28/2022</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30</a:t>
            </a:fld>
            <a:endParaRPr lang="en-US" dirty="0"/>
          </a:p>
        </p:txBody>
      </p:sp>
      <p:pic>
        <p:nvPicPr>
          <p:cNvPr id="9" name="Picture 8"/>
          <p:cNvPicPr/>
          <p:nvPr/>
        </p:nvPicPr>
        <p:blipFill>
          <a:blip r:embed="rId2"/>
          <a:stretch>
            <a:fillRect/>
          </a:stretch>
        </p:blipFill>
        <p:spPr>
          <a:xfrm>
            <a:off x="3772217" y="1664017"/>
            <a:ext cx="4647565" cy="3529965"/>
          </a:xfrm>
          <a:prstGeom prst="rect">
            <a:avLst/>
          </a:prstGeom>
        </p:spPr>
      </p:pic>
    </p:spTree>
    <p:extLst>
      <p:ext uri="{BB962C8B-B14F-4D97-AF65-F5344CB8AC3E}">
        <p14:creationId xmlns:p14="http://schemas.microsoft.com/office/powerpoint/2010/main" val="2148740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172" y="789708"/>
            <a:ext cx="9950334" cy="800101"/>
          </a:xfrm>
        </p:spPr>
        <p:txBody>
          <a:bodyPr>
            <a:normAutofit/>
          </a:bodyPr>
          <a:lstStyle/>
          <a:p>
            <a:r>
              <a:rPr lang="en-US" sz="3600" b="1" dirty="0" smtClean="0">
                <a:latin typeface="Times New Roman" panose="02020603050405020304" pitchFamily="18" charset="0"/>
                <a:cs typeface="Times New Roman" panose="02020603050405020304" pitchFamily="18" charset="0"/>
              </a:rPr>
              <a:t>SYSTEM REQUIREMENTS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5345" y="1845734"/>
            <a:ext cx="9950334" cy="4023360"/>
          </a:xfrm>
        </p:spPr>
        <p:txBody>
          <a:bodyPr>
            <a:normAutofit/>
          </a:bodyPr>
          <a:lstStyle/>
          <a:p>
            <a:pPr marL="0" indent="0" algn="just">
              <a:lnSpc>
                <a:spcPct val="150000"/>
              </a:lnSpc>
              <a:buNone/>
            </a:pPr>
            <a:r>
              <a:rPr lang="en-US" sz="2000" b="1" dirty="0">
                <a:solidFill>
                  <a:schemeClr val="tx1"/>
                </a:solidFill>
                <a:latin typeface="Times New Roman" panose="02020603050405020304" pitchFamily="18" charset="0"/>
                <a:cs typeface="Times New Roman" panose="02020603050405020304" pitchFamily="18" charset="0"/>
              </a:rPr>
              <a:t>Software Requirements </a:t>
            </a:r>
          </a:p>
          <a:p>
            <a:pPr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Operating System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rPr>
              <a:t>Windows </a:t>
            </a:r>
            <a:r>
              <a:rPr lang="en-US" sz="2000" dirty="0">
                <a:latin typeface="Times New Roman" panose="02020603050405020304" pitchFamily="18" charset="0"/>
                <a:cs typeface="Times New Roman" panose="02020603050405020304" pitchFamily="18" charset="0"/>
              </a:rPr>
              <a:t>7</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Language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Python</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IDE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Anaconda – Spyder IDE</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57B5DAFD-5720-4A82-A719-C6BA182E224A}" type="datetime1">
              <a:rPr lang="en-US" smtClean="0"/>
              <a:t>9/28/2022</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31</a:t>
            </a:fld>
            <a:endParaRPr lang="en-US" dirty="0"/>
          </a:p>
        </p:txBody>
      </p:sp>
    </p:spTree>
    <p:extLst>
      <p:ext uri="{BB962C8B-B14F-4D97-AF65-F5344CB8AC3E}">
        <p14:creationId xmlns:p14="http://schemas.microsoft.com/office/powerpoint/2010/main" val="198440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93618"/>
            <a:ext cx="10000726" cy="706582"/>
          </a:xfrm>
        </p:spPr>
        <p:txBody>
          <a:bodyPr>
            <a:normAutofit/>
          </a:bodyPr>
          <a:lstStyle/>
          <a:p>
            <a:r>
              <a:rPr lang="en-US" sz="3600" b="1" dirty="0" smtClean="0">
                <a:latin typeface="Times New Roman" panose="02020603050405020304" pitchFamily="18" charset="0"/>
                <a:cs typeface="Times New Roman" panose="02020603050405020304" pitchFamily="18" charset="0"/>
              </a:rPr>
              <a:t>SYSTEM REQUIREMENTS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7690" y="1926626"/>
            <a:ext cx="9927990" cy="4206733"/>
          </a:xfrm>
        </p:spPr>
        <p:txBody>
          <a:bodyPr>
            <a:normAutofit/>
          </a:bodyPr>
          <a:lstStyle/>
          <a:p>
            <a:pPr marL="0" indent="0" algn="just">
              <a:lnSpc>
                <a:spcPct val="150000"/>
              </a:lnSpc>
              <a:buNone/>
            </a:pPr>
            <a:r>
              <a:rPr lang="en-US" sz="2000" b="1" dirty="0">
                <a:solidFill>
                  <a:schemeClr val="tx1"/>
                </a:solidFill>
                <a:latin typeface="Times New Roman" panose="02020603050405020304" pitchFamily="18" charset="0"/>
                <a:cs typeface="Times New Roman" panose="02020603050405020304" pitchFamily="18" charset="0"/>
              </a:rPr>
              <a:t>Hardware Requirements </a:t>
            </a:r>
          </a:p>
          <a:p>
            <a:pPr lvl="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Hard </a:t>
            </a:r>
            <a:r>
              <a:rPr lang="en-US" sz="2000" dirty="0">
                <a:solidFill>
                  <a:schemeClr val="tx1"/>
                </a:solidFill>
                <a:latin typeface="Times New Roman" panose="02020603050405020304" pitchFamily="18" charset="0"/>
                <a:cs typeface="Times New Roman" panose="02020603050405020304" pitchFamily="18" charset="0"/>
              </a:rPr>
              <a:t>Disk              </a:t>
            </a:r>
            <a:r>
              <a:rPr lang="en-US" sz="2000" dirty="0" smtClean="0">
                <a:solidFill>
                  <a:schemeClr val="tx1"/>
                </a:solidFill>
                <a:latin typeface="Times New Roman" panose="02020603050405020304" pitchFamily="18" charset="0"/>
                <a:cs typeface="Times New Roman" panose="02020603050405020304" pitchFamily="18" charset="0"/>
              </a:rPr>
              <a:t>	 :   1000 </a:t>
            </a:r>
            <a:r>
              <a:rPr lang="en-US" sz="2000" dirty="0">
                <a:solidFill>
                  <a:schemeClr val="tx1"/>
                </a:solidFill>
                <a:latin typeface="Times New Roman" panose="02020603050405020304" pitchFamily="18" charset="0"/>
                <a:cs typeface="Times New Roman" panose="02020603050405020304" pitchFamily="18" charset="0"/>
              </a:rPr>
              <a:t>GB</a:t>
            </a:r>
          </a:p>
          <a:p>
            <a:pPr lvl="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Monitor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15 </a:t>
            </a:r>
            <a:r>
              <a:rPr lang="en-US" sz="2000" dirty="0">
                <a:solidFill>
                  <a:schemeClr val="tx1"/>
                </a:solidFill>
                <a:latin typeface="Times New Roman" panose="02020603050405020304" pitchFamily="18" charset="0"/>
                <a:cs typeface="Times New Roman" panose="02020603050405020304" pitchFamily="18" charset="0"/>
              </a:rPr>
              <a:t>VGA color</a:t>
            </a:r>
          </a:p>
          <a:p>
            <a:pPr lvl="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Mouse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Microsoft.</a:t>
            </a:r>
            <a:endParaRPr lang="en-US" sz="2000" dirty="0">
              <a:solidFill>
                <a:schemeClr val="tx1"/>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Keyboard</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rPr>
              <a:t>110 keys enhanced</a:t>
            </a:r>
          </a:p>
          <a:p>
            <a:pPr lvl="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RAM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4GB</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1017040-6C5A-48C7-BFC7-140301128D0C}" type="datetime1">
              <a:rPr lang="en-US" smtClean="0"/>
              <a:t>9/28/2022</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32</a:t>
            </a:fld>
            <a:endParaRPr lang="en-US" dirty="0"/>
          </a:p>
        </p:txBody>
      </p:sp>
    </p:spTree>
    <p:extLst>
      <p:ext uri="{BB962C8B-B14F-4D97-AF65-F5344CB8AC3E}">
        <p14:creationId xmlns:p14="http://schemas.microsoft.com/office/powerpoint/2010/main" val="260348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467" y="2607016"/>
            <a:ext cx="6218865" cy="1507067"/>
          </a:xfrm>
        </p:spPr>
        <p:txBody>
          <a:bodyPr>
            <a:normAutofit/>
          </a:bodyPr>
          <a:lstStyle/>
          <a:p>
            <a:r>
              <a:rPr lang="en-US" sz="4000" b="1" dirty="0" smtClean="0">
                <a:ln w="10541" cmpd="sng">
                  <a:solidFill>
                    <a:schemeClr val="tx1"/>
                  </a:solidFill>
                  <a:prstDash val="solid"/>
                </a:ln>
                <a:effectLst/>
                <a:latin typeface="Times New Roman" panose="02020603050405020304" pitchFamily="18" charset="0"/>
                <a:cs typeface="Times New Roman" panose="02020603050405020304" pitchFamily="18" charset="0"/>
              </a:rPr>
              <a:t>LITERATURE SURVEY</a:t>
            </a:r>
            <a:endParaRPr lang="en-IN" sz="4000" b="1" dirty="0">
              <a:ln w="10541" cmpd="sng">
                <a:solidFill>
                  <a:schemeClr val="tx1"/>
                </a:solidFill>
                <a:prstDash val="solid"/>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827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925223094"/>
              </p:ext>
            </p:extLst>
          </p:nvPr>
        </p:nvGraphicFramePr>
        <p:xfrm>
          <a:off x="476517" y="423450"/>
          <a:ext cx="11346288" cy="6041744"/>
        </p:xfrm>
        <a:graphic>
          <a:graphicData uri="http://schemas.openxmlformats.org/drawingml/2006/table">
            <a:tbl>
              <a:tblPr firstRow="1" bandRow="1">
                <a:tableStyleId>{00A15C55-8517-42AA-B614-E9B94910E393}</a:tableStyleId>
              </a:tblPr>
              <a:tblGrid>
                <a:gridCol w="1891048"/>
                <a:gridCol w="1135489"/>
                <a:gridCol w="1532585"/>
                <a:gridCol w="3005070"/>
                <a:gridCol w="1891048"/>
                <a:gridCol w="1891048"/>
              </a:tblGrid>
              <a:tr h="651189">
                <a:tc>
                  <a:txBody>
                    <a:bodyPr/>
                    <a:lstStyle/>
                    <a:p>
                      <a:pPr algn="ctr"/>
                      <a:r>
                        <a:rPr lang="en-US" dirty="0" smtClean="0"/>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Author</a:t>
                      </a:r>
                    </a:p>
                    <a:p>
                      <a:pPr algn="ctr"/>
                      <a:endParaRPr lang="en-US" dirty="0"/>
                    </a:p>
                  </a:txBody>
                  <a:tcPr/>
                </a:tc>
                <a:tc>
                  <a:txBody>
                    <a:bodyPr/>
                    <a:lstStyle/>
                    <a:p>
                      <a:pPr algn="ctr"/>
                      <a:r>
                        <a:rPr lang="en-US" dirty="0" smtClean="0"/>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l">
                        <a:lnSpc>
                          <a:spcPct val="150000"/>
                        </a:lnSpc>
                      </a:pPr>
                      <a:r>
                        <a:rPr lang="en-IN" sz="1800" kern="1200" dirty="0" smtClean="0">
                          <a:effectLst/>
                        </a:rPr>
                        <a:t>Methods for classifying depression in single channel EEG using linear and nonlinear signal analysis</a:t>
                      </a:r>
                      <a:endParaRPr lang="en-US" sz="1800" b="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US" sz="1800" dirty="0" smtClean="0"/>
                        <a:t>2018</a:t>
                      </a:r>
                      <a:endParaRPr lang="en-US" sz="1800" b="0" dirty="0">
                        <a:latin typeface="Times New Roman" panose="02020603050405020304" pitchFamily="18" charset="0"/>
                        <a:cs typeface="Times New Roman" panose="02020603050405020304" pitchFamily="18" charset="0"/>
                      </a:endParaRPr>
                    </a:p>
                  </a:txBody>
                  <a:tcPr/>
                </a:tc>
                <a:tc>
                  <a:txBody>
                    <a:bodyPr/>
                    <a:lstStyle/>
                    <a:p>
                      <a:r>
                        <a:rPr lang="en-IN" dirty="0" smtClean="0"/>
                        <a:t>M. Bachmann et al.,</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800" kern="1200" dirty="0" smtClean="0">
                          <a:effectLst/>
                        </a:rPr>
                        <a:t>Depressive disorder is one of the leading causes of burden of disease today and it is presumed to take the first place in the world in 2030. Early detection of depression requires a patient-friendly inexpensive method based on easily measurable objective indicators. </a:t>
                      </a:r>
                      <a:endParaRPr lang="en-US" sz="1800" b="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IN" sz="1800" kern="1200" dirty="0" smtClean="0">
                          <a:effectLst/>
                        </a:rPr>
                        <a:t>Minimum volume ellipsoid model is proposed for performance degradation.</a:t>
                      </a:r>
                      <a:r>
                        <a:rPr kumimoji="0" lang="en-IN" sz="1800" kern="1200" dirty="0" smtClean="0">
                          <a:effectLst/>
                        </a:rPr>
                        <a:t>.</a:t>
                      </a:r>
                    </a:p>
                    <a:p>
                      <a:pPr marL="0" marR="0" lvl="0" indent="0" algn="l" defTabSz="457200" rtl="0" eaLnBrk="1" fontAlgn="auto" latinLnBrk="0" hangingPunct="1">
                        <a:lnSpc>
                          <a:spcPct val="150000"/>
                        </a:lnSpc>
                        <a:spcBef>
                          <a:spcPts val="0"/>
                        </a:spcBef>
                        <a:spcAft>
                          <a:spcPts val="0"/>
                        </a:spcAft>
                        <a:buClrTx/>
                        <a:buSzTx/>
                        <a:buFontTx/>
                        <a:buNone/>
                        <a:tabLst/>
                        <a:defRPr/>
                      </a:pP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800" kern="1200" dirty="0" smtClean="0">
                          <a:effectLst/>
                        </a:rPr>
                        <a:t>Run to failure prediction is low</a:t>
                      </a:r>
                    </a:p>
                    <a:p>
                      <a:pPr algn="l">
                        <a:lnSpc>
                          <a:spcPct val="150000"/>
                        </a:lnSpc>
                      </a:pPr>
                      <a:endParaRPr lang="en-US" sz="18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598568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637631922"/>
              </p:ext>
            </p:extLst>
          </p:nvPr>
        </p:nvGraphicFramePr>
        <p:xfrm>
          <a:off x="463638" y="217389"/>
          <a:ext cx="11346288" cy="6255594"/>
        </p:xfrm>
        <a:graphic>
          <a:graphicData uri="http://schemas.openxmlformats.org/drawingml/2006/table">
            <a:tbl>
              <a:tblPr firstRow="1" bandRow="1">
                <a:tableStyleId>{00A15C55-8517-42AA-B614-E9B94910E393}</a:tableStyleId>
              </a:tblPr>
              <a:tblGrid>
                <a:gridCol w="1891048"/>
                <a:gridCol w="1135489"/>
                <a:gridCol w="1532585"/>
                <a:gridCol w="3005070"/>
                <a:gridCol w="1891048"/>
                <a:gridCol w="1891048"/>
              </a:tblGrid>
              <a:tr h="619412">
                <a:tc>
                  <a:txBody>
                    <a:bodyPr/>
                    <a:lstStyle/>
                    <a:p>
                      <a:pPr algn="ctr"/>
                      <a:r>
                        <a:rPr lang="en-US" dirty="0" smtClean="0"/>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Author</a:t>
                      </a:r>
                    </a:p>
                    <a:p>
                      <a:pPr algn="ctr"/>
                      <a:endParaRPr lang="en-US" dirty="0"/>
                    </a:p>
                  </a:txBody>
                  <a:tcPr/>
                </a:tc>
                <a:tc>
                  <a:txBody>
                    <a:bodyPr/>
                    <a:lstStyle/>
                    <a:p>
                      <a:pPr algn="ctr"/>
                      <a:r>
                        <a:rPr lang="en-US" dirty="0" smtClean="0"/>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Disadvantages</a:t>
                      </a:r>
                      <a:endParaRPr lang="en-US" dirty="0">
                        <a:latin typeface="Times New Roman" panose="02020603050405020304" pitchFamily="18" charset="0"/>
                        <a:cs typeface="Times New Roman" panose="02020603050405020304" pitchFamily="18" charset="0"/>
                      </a:endParaRPr>
                    </a:p>
                  </a:txBody>
                  <a:tcPr/>
                </a:tc>
              </a:tr>
              <a:tr h="5615514">
                <a:tc>
                  <a:txBody>
                    <a:bodyPr/>
                    <a:lstStyle/>
                    <a:p>
                      <a:pPr algn="just">
                        <a:lnSpc>
                          <a:spcPct val="150000"/>
                        </a:lnSpc>
                      </a:pPr>
                      <a:r>
                        <a:rPr lang="en-IN" sz="1800" kern="1200" dirty="0" smtClean="0">
                          <a:effectLst/>
                        </a:rPr>
                        <a:t>Brain wave frequency measurement in gamma wave range for accurate and early detection of depression</a:t>
                      </a: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dirty="0" smtClean="0"/>
                        <a:t>2018</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dirty="0" smtClean="0"/>
                        <a:t>J. Malik, M. </a:t>
                      </a:r>
                      <a:r>
                        <a:rPr lang="en-IN" dirty="0" err="1" smtClean="0"/>
                        <a:t>Dahiya</a:t>
                      </a:r>
                      <a:r>
                        <a:rPr lang="en-IN" dirty="0" smtClean="0"/>
                        <a:t>, and N. </a:t>
                      </a:r>
                      <a:r>
                        <a:rPr lang="en-IN" dirty="0" err="1" smtClean="0"/>
                        <a:t>Kumari</a:t>
                      </a: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800" kern="1200" dirty="0" smtClean="0">
                          <a:effectLst/>
                        </a:rPr>
                        <a:t>The Global System of Mobile Communication (GSM) which debuted in Nigeria in August 2001 was greeted with much celebration as the country finally joined the League of the GSM nations, though after less economically buoyant African countries such as Botswana, Mozambique, Uganda and Tanzania. </a:t>
                      </a:r>
                      <a:endParaRPr lang="en-US" sz="1800" b="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sz="1800" kern="1200" dirty="0" smtClean="0">
                          <a:effectLst/>
                        </a:rPr>
                        <a:t>It performs accurate classification of health state in comparison with other methods.</a:t>
                      </a:r>
                      <a:endParaRPr lang="en-IN" sz="1800" b="0" kern="1200" dirty="0">
                        <a:solidFill>
                          <a:schemeClr val="dk1"/>
                        </a:solidFill>
                        <a:effectLst/>
                        <a:latin typeface="Times New Roman" pitchFamily="18" charset="0"/>
                        <a:ea typeface="+mn-ea"/>
                        <a:cs typeface="Times New Roman" pitchFamily="18" charset="0"/>
                      </a:endParaRPr>
                    </a:p>
                  </a:txBody>
                  <a:tcPr/>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800" kern="1200" dirty="0" smtClean="0">
                          <a:effectLst/>
                        </a:rPr>
                        <a:t>It is low in efficiency.</a:t>
                      </a:r>
                    </a:p>
                    <a:p>
                      <a:pPr algn="just">
                        <a:lnSpc>
                          <a:spcPct val="150000"/>
                        </a:lnSpc>
                      </a:pPr>
                      <a:endParaRPr kumimoji="0" lang="en-IN" sz="1800" kern="1200" dirty="0" smtClean="0">
                        <a:effectLst/>
                      </a:endParaRPr>
                    </a:p>
                    <a:p>
                      <a:pPr algn="just">
                        <a:lnSpc>
                          <a:spcPct val="150000"/>
                        </a:lnSpc>
                      </a:pP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205880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994059882"/>
              </p:ext>
            </p:extLst>
          </p:nvPr>
        </p:nvGraphicFramePr>
        <p:xfrm>
          <a:off x="540911" y="462087"/>
          <a:ext cx="11346288" cy="6041744"/>
        </p:xfrm>
        <a:graphic>
          <a:graphicData uri="http://schemas.openxmlformats.org/drawingml/2006/table">
            <a:tbl>
              <a:tblPr firstRow="1" bandRow="1">
                <a:tableStyleId>{00A15C55-8517-42AA-B614-E9B94910E393}</a:tableStyleId>
              </a:tblPr>
              <a:tblGrid>
                <a:gridCol w="1891048"/>
                <a:gridCol w="1135489"/>
                <a:gridCol w="1532585"/>
                <a:gridCol w="3005070"/>
                <a:gridCol w="1891048"/>
                <a:gridCol w="1891048"/>
              </a:tblGrid>
              <a:tr h="651189">
                <a:tc>
                  <a:txBody>
                    <a:bodyPr/>
                    <a:lstStyle/>
                    <a:p>
                      <a:pPr algn="ctr"/>
                      <a:r>
                        <a:rPr lang="en-US" dirty="0" smtClean="0"/>
                        <a:t>Title</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Year</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Author</a:t>
                      </a:r>
                    </a:p>
                    <a:p>
                      <a:pPr algn="ctr"/>
                      <a:endParaRPr lang="en-US" b="0" dirty="0"/>
                    </a:p>
                  </a:txBody>
                  <a:tcPr/>
                </a:tc>
                <a:tc>
                  <a:txBody>
                    <a:bodyPr/>
                    <a:lstStyle/>
                    <a:p>
                      <a:pPr algn="ctr"/>
                      <a:r>
                        <a:rPr lang="en-US" dirty="0" smtClean="0"/>
                        <a:t>Methodology</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Advantages</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Disadvantages</a:t>
                      </a:r>
                      <a:endParaRPr lang="en-US" b="0" dirty="0">
                        <a:latin typeface="Times New Roman" panose="02020603050405020304" pitchFamily="18" charset="0"/>
                        <a:cs typeface="Times New Roman" panose="02020603050405020304" pitchFamily="18" charset="0"/>
                      </a:endParaRPr>
                    </a:p>
                  </a:txBody>
                  <a:tcPr/>
                </a:tc>
              </a:tr>
              <a:tr h="5390555">
                <a:tc>
                  <a:txBody>
                    <a:bodyPr/>
                    <a:lstStyle/>
                    <a:p>
                      <a:pPr algn="l">
                        <a:lnSpc>
                          <a:spcPct val="150000"/>
                        </a:lnSpc>
                      </a:pPr>
                      <a:r>
                        <a:rPr lang="en-IN" sz="1800" kern="1200" dirty="0" smtClean="0">
                          <a:effectLst/>
                          <a:latin typeface="Times New Roman" pitchFamily="18" charset="0"/>
                          <a:cs typeface="Times New Roman" pitchFamily="18" charset="0"/>
                        </a:rPr>
                        <a:t>Seizure prediction in scalp EEG using 3D convolutional neural networks with an image-based approach</a:t>
                      </a:r>
                      <a:endParaRPr lang="en-US" sz="1800" b="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US" sz="1800" dirty="0" smtClean="0">
                          <a:latin typeface="Times New Roman" pitchFamily="18" charset="0"/>
                          <a:cs typeface="Times New Roman" pitchFamily="18" charset="0"/>
                        </a:rPr>
                        <a:t>2019</a:t>
                      </a:r>
                      <a:endParaRPr lang="en-US" sz="1800" b="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dirty="0" smtClean="0">
                          <a:latin typeface="Times New Roman" pitchFamily="18" charset="0"/>
                          <a:cs typeface="Times New Roman" pitchFamily="18" charset="0"/>
                        </a:rPr>
                        <a:t>A. R. Ozcan and S. Erturk</a:t>
                      </a:r>
                      <a:endParaRPr lang="en-IN" sz="1800" b="0" kern="1200" dirty="0">
                        <a:solidFill>
                          <a:schemeClr val="dk1"/>
                        </a:solidFill>
                        <a:effectLst/>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800" kern="1200" dirty="0" smtClean="0">
                          <a:solidFill>
                            <a:schemeClr val="dk1"/>
                          </a:solidFill>
                          <a:effectLst/>
                          <a:latin typeface="Times New Roman" pitchFamily="18" charset="0"/>
                          <a:ea typeface="+mn-ea"/>
                          <a:cs typeface="Times New Roman" pitchFamily="18" charset="0"/>
                        </a:rPr>
                        <a:t>Epileptic seizures occur as a result of a process that develops over time and space in epileptic networks. In this study, we aim at developing a generalizable method for patient-specific seizure prediction by evaluating the </a:t>
                      </a:r>
                      <a:r>
                        <a:rPr lang="en-IN" sz="1800" kern="1200" dirty="0" err="1" smtClean="0">
                          <a:solidFill>
                            <a:schemeClr val="dk1"/>
                          </a:solidFill>
                          <a:effectLst/>
                          <a:latin typeface="Times New Roman" pitchFamily="18" charset="0"/>
                          <a:ea typeface="+mn-ea"/>
                          <a:cs typeface="Times New Roman" pitchFamily="18" charset="0"/>
                        </a:rPr>
                        <a:t>spatio</a:t>
                      </a:r>
                      <a:r>
                        <a:rPr lang="en-IN" sz="1800" kern="1200" dirty="0" smtClean="0">
                          <a:solidFill>
                            <a:schemeClr val="dk1"/>
                          </a:solidFill>
                          <a:effectLst/>
                          <a:latin typeface="Times New Roman" pitchFamily="18" charset="0"/>
                          <a:ea typeface="+mn-ea"/>
                          <a:cs typeface="Times New Roman" pitchFamily="18" charset="0"/>
                        </a:rPr>
                        <a:t>-temporal correlation in the features obtained from multichannel EEG signals.</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lnSpc>
                          <a:spcPct val="150000"/>
                        </a:lnSpc>
                      </a:pPr>
                      <a:r>
                        <a:rPr kumimoji="0" lang="en-IN" sz="1800" kern="1200" dirty="0" smtClean="0">
                          <a:effectLst/>
                          <a:latin typeface="Times New Roman" pitchFamily="18" charset="0"/>
                          <a:cs typeface="Times New Roman" pitchFamily="18" charset="0"/>
                        </a:rPr>
                        <a:t>More Reliable.</a:t>
                      </a:r>
                    </a:p>
                    <a:p>
                      <a:pPr algn="l">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kumimoji="0" lang="en-IN" sz="1800" kern="1200" dirty="0" smtClean="0">
                          <a:effectLst/>
                          <a:latin typeface="Times New Roman" pitchFamily="18" charset="0"/>
                          <a:cs typeface="Times New Roman" pitchFamily="18" charset="0"/>
                        </a:rPr>
                        <a:t>It is less in efficiency and not give perfect result.</a:t>
                      </a:r>
                    </a:p>
                    <a:p>
                      <a:pPr algn="l">
                        <a:lnSpc>
                          <a:spcPct val="150000"/>
                        </a:lnSpc>
                      </a:pPr>
                      <a:endParaRPr lang="en-US" sz="18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86055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71880854"/>
              </p:ext>
            </p:extLst>
          </p:nvPr>
        </p:nvGraphicFramePr>
        <p:xfrm>
          <a:off x="476517" y="423450"/>
          <a:ext cx="11346288" cy="6041744"/>
        </p:xfrm>
        <a:graphic>
          <a:graphicData uri="http://schemas.openxmlformats.org/drawingml/2006/table">
            <a:tbl>
              <a:tblPr firstRow="1" bandRow="1">
                <a:tableStyleId>{00A15C55-8517-42AA-B614-E9B94910E393}</a:tableStyleId>
              </a:tblPr>
              <a:tblGrid>
                <a:gridCol w="1891048"/>
                <a:gridCol w="1135489"/>
                <a:gridCol w="1571222"/>
                <a:gridCol w="2966433"/>
                <a:gridCol w="1891048"/>
                <a:gridCol w="1891048"/>
              </a:tblGrid>
              <a:tr h="651189">
                <a:tc>
                  <a:txBody>
                    <a:bodyPr/>
                    <a:lstStyle/>
                    <a:p>
                      <a:pPr algn="ctr"/>
                      <a:r>
                        <a:rPr lang="en-US" dirty="0" smtClean="0"/>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Author</a:t>
                      </a:r>
                    </a:p>
                    <a:p>
                      <a:pPr algn="ctr"/>
                      <a:endParaRPr lang="en-US" dirty="0"/>
                    </a:p>
                  </a:txBody>
                  <a:tcPr/>
                </a:tc>
                <a:tc>
                  <a:txBody>
                    <a:bodyPr/>
                    <a:lstStyle/>
                    <a:p>
                      <a:pPr algn="ctr"/>
                      <a:r>
                        <a:rPr lang="en-US" dirty="0" smtClean="0"/>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lnSpc>
                          <a:spcPct val="150000"/>
                        </a:lnSpc>
                      </a:pPr>
                      <a:r>
                        <a:rPr lang="en-IN" sz="1800" kern="1200" dirty="0" smtClean="0">
                          <a:effectLst/>
                          <a:latin typeface="Times New Roman" pitchFamily="18" charset="0"/>
                          <a:cs typeface="Times New Roman" pitchFamily="18" charset="0"/>
                        </a:rPr>
                        <a:t>Depression detection using relative EEG power induced by emotionally positive images and a conformal kernel support vector machine</a:t>
                      </a:r>
                      <a:endParaRPr lang="en-US"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dirty="0" smtClean="0">
                          <a:latin typeface="Times New Roman" pitchFamily="18" charset="0"/>
                          <a:cs typeface="Times New Roman" pitchFamily="18" charset="0"/>
                        </a:rPr>
                        <a:t>2018</a:t>
                      </a:r>
                      <a:endParaRPr lang="en-US"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dirty="0" smtClean="0">
                          <a:latin typeface="Times New Roman" pitchFamily="18" charset="0"/>
                          <a:cs typeface="Times New Roman" pitchFamily="18" charset="0"/>
                        </a:rPr>
                        <a:t>C.-T. Wu, D. G. Dillon, H.-C. Hsu, S. Huang, E. </a:t>
                      </a:r>
                      <a:r>
                        <a:rPr lang="en-IN" dirty="0" err="1" smtClean="0">
                          <a:latin typeface="Times New Roman" pitchFamily="18" charset="0"/>
                          <a:cs typeface="Times New Roman" pitchFamily="18" charset="0"/>
                        </a:rPr>
                        <a:t>Barrick</a:t>
                      </a:r>
                      <a:r>
                        <a:rPr lang="en-IN" dirty="0" smtClean="0">
                          <a:latin typeface="Times New Roman" pitchFamily="18" charset="0"/>
                          <a:cs typeface="Times New Roman" pitchFamily="18" charset="0"/>
                        </a:rPr>
                        <a:t>, and Y.-H. Liu</a:t>
                      </a:r>
                      <a:endParaRPr kumimoji="0" lang="en-IN" sz="1800" b="0" kern="1200" dirty="0">
                        <a:solidFill>
                          <a:schemeClr val="dk1"/>
                        </a:solidFill>
                        <a:effectLst/>
                        <a:latin typeface="Times New Roman" pitchFamily="18" charset="0"/>
                        <a:ea typeface="+mn-ea"/>
                        <a:cs typeface="Times New Roman" pitchFamily="18" charset="0"/>
                      </a:endParaRPr>
                    </a:p>
                  </a:txBody>
                  <a:tcPr/>
                </a:tc>
                <a:tc>
                  <a:txBody>
                    <a:bodyPr/>
                    <a:lstStyle/>
                    <a:p>
                      <a:pPr algn="just">
                        <a:lnSpc>
                          <a:spcPct val="150000"/>
                        </a:lnSpc>
                      </a:pPr>
                      <a:r>
                        <a:rPr lang="en-IN" sz="1800" kern="1200" dirty="0" smtClean="0">
                          <a:solidFill>
                            <a:schemeClr val="dk1"/>
                          </a:solidFill>
                          <a:effectLst/>
                          <a:latin typeface="Times New Roman" pitchFamily="18" charset="0"/>
                          <a:ea typeface="+mn-ea"/>
                          <a:cs typeface="Times New Roman" pitchFamily="18" charset="0"/>
                        </a:rPr>
                        <a:t>Electroencephalography (EEG) can assist with the detection of major depressive disorder (MDD). However, the ability to distinguish adults with MDD from healthy individuals using resting-state EEG features has reached a bottleneck. </a:t>
                      </a:r>
                      <a:endParaRPr lang="en-US"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kumimoji="0" lang="en-IN" sz="1800" kern="1200" dirty="0" smtClean="0">
                          <a:effectLst/>
                          <a:latin typeface="Times New Roman" pitchFamily="18" charset="0"/>
                          <a:cs typeface="Times New Roman" pitchFamily="18" charset="0"/>
                        </a:rPr>
                        <a:t>High Efficiency.</a:t>
                      </a: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kumimoji="0" lang="en-IN" sz="1800" kern="1200" dirty="0" smtClean="0">
                          <a:effectLst/>
                          <a:latin typeface="Times New Roman" pitchFamily="18" charset="0"/>
                          <a:cs typeface="Times New Roman" pitchFamily="18" charset="0"/>
                        </a:rPr>
                        <a:t>Low in accuracy performance.</a:t>
                      </a:r>
                    </a:p>
                    <a:p>
                      <a:pPr algn="just">
                        <a:lnSpc>
                          <a:spcPct val="150000"/>
                        </a:lnSpc>
                      </a:pPr>
                      <a:endParaRPr lang="en-US"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475760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754987110"/>
              </p:ext>
            </p:extLst>
          </p:nvPr>
        </p:nvGraphicFramePr>
        <p:xfrm>
          <a:off x="425002" y="307540"/>
          <a:ext cx="11346288" cy="6041744"/>
        </p:xfrm>
        <a:graphic>
          <a:graphicData uri="http://schemas.openxmlformats.org/drawingml/2006/table">
            <a:tbl>
              <a:tblPr firstRow="1" bandRow="1">
                <a:tableStyleId>{00A15C55-8517-42AA-B614-E9B94910E393}</a:tableStyleId>
              </a:tblPr>
              <a:tblGrid>
                <a:gridCol w="1891048"/>
                <a:gridCol w="1135489"/>
                <a:gridCol w="1532585"/>
                <a:gridCol w="3005070"/>
                <a:gridCol w="1891048"/>
                <a:gridCol w="1891048"/>
              </a:tblGrid>
              <a:tr h="651189">
                <a:tc>
                  <a:txBody>
                    <a:bodyPr/>
                    <a:lstStyle/>
                    <a:p>
                      <a:pPr algn="ctr"/>
                      <a:r>
                        <a:rPr lang="en-US" dirty="0" smtClean="0"/>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Author</a:t>
                      </a:r>
                    </a:p>
                    <a:p>
                      <a:pPr algn="ctr"/>
                      <a:endParaRPr lang="en-US" dirty="0"/>
                    </a:p>
                  </a:txBody>
                  <a:tcPr/>
                </a:tc>
                <a:tc>
                  <a:txBody>
                    <a:bodyPr/>
                    <a:lstStyle/>
                    <a:p>
                      <a:pPr algn="ctr"/>
                      <a:r>
                        <a:rPr lang="en-US" dirty="0" smtClean="0"/>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lnSpc>
                          <a:spcPct val="150000"/>
                        </a:lnSpc>
                      </a:pPr>
                      <a:r>
                        <a:rPr lang="en-IN" sz="1800" kern="1200" dirty="0" smtClean="0">
                          <a:effectLst/>
                        </a:rPr>
                        <a:t>EEG-based mild depression recognition employing convolutional neural network</a:t>
                      </a:r>
                      <a:endParaRPr kumimoji="0" lang="en-IN" sz="1800" b="0" kern="1200" dirty="0">
                        <a:solidFill>
                          <a:schemeClr val="dk1"/>
                        </a:solidFill>
                        <a:effectLst/>
                        <a:latin typeface="Times New Roman" pitchFamily="18" charset="0"/>
                        <a:ea typeface="+mn-ea"/>
                        <a:cs typeface="Times New Roman" pitchFamily="18" charset="0"/>
                      </a:endParaRPr>
                    </a:p>
                  </a:txBody>
                  <a:tcPr/>
                </a:tc>
                <a:tc>
                  <a:txBody>
                    <a:bodyPr/>
                    <a:lstStyle/>
                    <a:p>
                      <a:pPr algn="just">
                        <a:lnSpc>
                          <a:spcPct val="150000"/>
                        </a:lnSpc>
                      </a:pPr>
                      <a:r>
                        <a:rPr lang="en-US" smtClean="0"/>
                        <a:t>2019</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dirty="0" smtClean="0"/>
                        <a:t>X. Li et al.</a:t>
                      </a:r>
                      <a:endParaRPr lang="en-US"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800" kern="1200" dirty="0" smtClean="0">
                          <a:effectLst/>
                        </a:rPr>
                        <a:t>This paper presents a remaining useful life (RUL) prognosis model for supercapacitors considering the aging conditions. The proposed model uses the particle filter to predict the posterior values of the aging indicators, i.e., capacitance and resistance. </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1800" kern="1200" dirty="0" smtClean="0">
                          <a:effectLst/>
                        </a:rPr>
                        <a:t>Good in Performance.</a:t>
                      </a: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kumimoji="0" lang="en-IN" sz="1800" kern="1200" dirty="0" smtClean="0">
                          <a:effectLst/>
                        </a:rPr>
                        <a:t>Not Reliable</a:t>
                      </a:r>
                    </a:p>
                    <a:p>
                      <a:pPr algn="just">
                        <a:lnSpc>
                          <a:spcPct val="150000"/>
                        </a:lnSpc>
                      </a:pPr>
                      <a:endParaRPr lang="en-US"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066620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171943"/>
            <a:ext cx="10515600" cy="587912"/>
          </a:xfrm>
        </p:spPr>
        <p:txBody>
          <a:bodyPr>
            <a:normAutofit/>
          </a:bodyPr>
          <a:lstStyle/>
          <a:p>
            <a:r>
              <a:rPr lang="en-IN" sz="3200" b="1" dirty="0" smtClean="0">
                <a:ln w="10541" cmpd="sng">
                  <a:solidFill>
                    <a:schemeClr val="tx1"/>
                  </a:solidFill>
                  <a:prstDash val="solid"/>
                </a:ln>
                <a:effectLst/>
                <a:latin typeface="Times New Roman" pitchFamily="18" charset="0"/>
                <a:cs typeface="Times New Roman" pitchFamily="18" charset="0"/>
              </a:rPr>
              <a:t>CONCLUSION</a:t>
            </a:r>
            <a:endParaRPr lang="en-IN" sz="3200" b="1" dirty="0">
              <a:ln w="10541" cmpd="sng">
                <a:solidFill>
                  <a:schemeClr val="tx1"/>
                </a:solidFill>
                <a:prstDash val="solid"/>
              </a:ln>
              <a:effectLst/>
              <a:latin typeface="Times New Roman" pitchFamily="18" charset="0"/>
              <a:cs typeface="Times New Roman" pitchFamily="18" charset="0"/>
            </a:endParaRPr>
          </a:p>
        </p:txBody>
      </p:sp>
      <p:sp>
        <p:nvSpPr>
          <p:cNvPr id="3" name="Content Placeholder 2"/>
          <p:cNvSpPr>
            <a:spLocks noGrp="1"/>
          </p:cNvSpPr>
          <p:nvPr>
            <p:ph idx="1"/>
          </p:nvPr>
        </p:nvSpPr>
        <p:spPr>
          <a:xfrm>
            <a:off x="876836" y="746975"/>
            <a:ext cx="10515600" cy="5576552"/>
          </a:xfrm>
        </p:spPr>
        <p:txBody>
          <a:bodyPr>
            <a:noAutofit/>
          </a:bodyPr>
          <a:lstStyle/>
          <a:p>
            <a:pPr algn="just">
              <a:lnSpc>
                <a:spcPct val="150000"/>
              </a:lnSpc>
            </a:pPr>
            <a:r>
              <a:rPr lang="en-IN" sz="1800" dirty="0">
                <a:latin typeface="Times New Roman" pitchFamily="18" charset="0"/>
                <a:cs typeface="Times New Roman" pitchFamily="18" charset="0"/>
              </a:rPr>
              <a:t>As a mood disease, depression is affecting an increasing number of people</a:t>
            </a:r>
            <a:r>
              <a:rPr lang="en-IN" sz="1800" dirty="0" smtClean="0">
                <a:latin typeface="Times New Roman" pitchFamily="18" charset="0"/>
                <a:cs typeface="Times New Roman" pitchFamily="18" charset="0"/>
              </a:rPr>
              <a:t>.</a:t>
            </a:r>
          </a:p>
          <a:p>
            <a:pPr algn="just">
              <a:lnSpc>
                <a:spcPct val="150000"/>
              </a:lnSpc>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As a face-in-the-crowd task stimulus experiment based on frequency information filtering, time information feature extraction, and spatial information feature selection, we developed an improved EEG-based feature classification method employing spatial information, which is useful for the detection of patients with depression</a:t>
            </a:r>
            <a:r>
              <a:rPr lang="en-IN" sz="1800" dirty="0" smtClean="0">
                <a:latin typeface="Times New Roman" pitchFamily="18" charset="0"/>
                <a:cs typeface="Times New Roman" pitchFamily="18" charset="0"/>
              </a:rPr>
              <a:t>. </a:t>
            </a:r>
          </a:p>
          <a:p>
            <a:pPr algn="just">
              <a:lnSpc>
                <a:spcPct val="150000"/>
              </a:lnSpc>
            </a:pPr>
            <a:r>
              <a:rPr lang="en-IN" sz="1800" dirty="0" smtClean="0">
                <a:latin typeface="Times New Roman" pitchFamily="18" charset="0"/>
                <a:cs typeface="Times New Roman" pitchFamily="18" charset="0"/>
              </a:rPr>
              <a:t>By </a:t>
            </a:r>
            <a:r>
              <a:rPr lang="en-IN" sz="1800" dirty="0">
                <a:latin typeface="Times New Roman" pitchFamily="18" charset="0"/>
                <a:cs typeface="Times New Roman" pitchFamily="18" charset="0"/>
              </a:rPr>
              <a:t>employing </a:t>
            </a: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classification performance was significantly improved, which indicates that </a:t>
            </a:r>
            <a:r>
              <a:rPr lang="en-IN" sz="1800" dirty="0" smtClean="0">
                <a:latin typeface="Times New Roman" pitchFamily="18" charset="0"/>
                <a:cs typeface="Times New Roman" pitchFamily="18" charset="0"/>
              </a:rPr>
              <a:t>can </a:t>
            </a:r>
            <a:r>
              <a:rPr lang="en-IN" sz="1800" dirty="0">
                <a:latin typeface="Times New Roman" pitchFamily="18" charset="0"/>
                <a:cs typeface="Times New Roman" pitchFamily="18" charset="0"/>
              </a:rPr>
              <a:t>enhance the spatial differences before feature extraction; however, we should be aware of the limitation of the </a:t>
            </a:r>
            <a:r>
              <a:rPr lang="en-IN" sz="1800" dirty="0" smtClean="0">
                <a:latin typeface="Times New Roman" pitchFamily="18" charset="0"/>
                <a:cs typeface="Times New Roman" pitchFamily="18" charset="0"/>
              </a:rPr>
              <a:t>datasets.</a:t>
            </a: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5808CE4-1525-47D6-A561-F09B3D188534}" type="datetime1">
              <a:rPr lang="en-US" smtClean="0"/>
              <a:t>9/28/2022</a:t>
            </a:fld>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39</a:t>
            </a:fld>
            <a:endParaRPr lang="en-US" dirty="0"/>
          </a:p>
        </p:txBody>
      </p:sp>
    </p:spTree>
    <p:extLst>
      <p:ext uri="{BB962C8B-B14F-4D97-AF65-F5344CB8AC3E}">
        <p14:creationId xmlns:p14="http://schemas.microsoft.com/office/powerpoint/2010/main" val="194155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765" y="301190"/>
            <a:ext cx="10058400" cy="633846"/>
          </a:xfrm>
        </p:spPr>
        <p:txBody>
          <a:bodyPr>
            <a:normAutofit fontScale="90000"/>
          </a:bodyPr>
          <a:lstStyle/>
          <a:p>
            <a:r>
              <a:rPr lang="en-IN" sz="3600" b="1" dirty="0" smtClean="0">
                <a:latin typeface="Times New Roman" panose="02020603050405020304" pitchFamily="18" charset="0"/>
                <a:cs typeface="Times New Roman" panose="02020603050405020304" pitchFamily="18" charset="0"/>
              </a:rPr>
              <a:t>INTRODUCTION</a:t>
            </a:r>
            <a:endParaRPr lang="en-US" sz="3600" b="1" dirty="0">
              <a:ln w="900" cmpd="sng">
                <a:solidFill>
                  <a:schemeClr val="tx1"/>
                </a:solidFill>
                <a:prstDash val="solid"/>
              </a:l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8590" y="1146219"/>
            <a:ext cx="10005575" cy="4829578"/>
          </a:xfrm>
        </p:spPr>
        <p:txBody>
          <a:bodyPr>
            <a:noAutofit/>
          </a:bodyPr>
          <a:lstStyle/>
          <a:p>
            <a:pPr algn="just">
              <a:lnSpc>
                <a:spcPct val="150000"/>
              </a:lnSpc>
            </a:pPr>
            <a:r>
              <a:rPr lang="en-IN" sz="1800" dirty="0">
                <a:latin typeface="Times New Roman" pitchFamily="18" charset="0"/>
                <a:cs typeface="Times New Roman" pitchFamily="18" charset="0"/>
              </a:rPr>
              <a:t>DEPRESSION, as a common illness worldwide, is classified as a mood disorder and described as feelings of sadness or anger that interfere with a person’s everyday activities.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According </a:t>
            </a:r>
            <a:r>
              <a:rPr lang="en-IN" sz="1800" dirty="0">
                <a:latin typeface="Times New Roman" pitchFamily="18" charset="0"/>
                <a:cs typeface="Times New Roman" pitchFamily="18" charset="0"/>
              </a:rPr>
              <a:t>to the World Health Organization, it is likely to be the leading global disease by 2030. Depression disorder is a pathological process that causes many symptoms, resulting in limited mental and physical functionality.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It </a:t>
            </a:r>
            <a:r>
              <a:rPr lang="en-IN" sz="1800" dirty="0">
                <a:latin typeface="Times New Roman" pitchFamily="18" charset="0"/>
                <a:cs typeface="Times New Roman" pitchFamily="18" charset="0"/>
              </a:rPr>
              <a:t>is often accompanied by cognitive impairments, which may increase the risk of Alzheimer’s disease and suicide and accelerate cognitive decline</a:t>
            </a:r>
            <a:r>
              <a:rPr lang="en-IN" sz="1800" dirty="0" smtClean="0">
                <a:latin typeface="Times New Roman" pitchFamily="18" charset="0"/>
                <a:cs typeface="Times New Roman" pitchFamily="18" charset="0"/>
              </a:rPr>
              <a:t>.</a:t>
            </a:r>
          </a:p>
          <a:p>
            <a:pPr algn="just">
              <a:lnSpc>
                <a:spcPct val="150000"/>
              </a:lnSpc>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The earlier depression is detected, the easier it is to treat. As a low-cost, </a:t>
            </a:r>
            <a:r>
              <a:rPr lang="en-IN" sz="1800" dirty="0" smtClean="0">
                <a:latin typeface="Times New Roman" pitchFamily="18" charset="0"/>
                <a:cs typeface="Times New Roman" pitchFamily="18" charset="0"/>
              </a:rPr>
              <a:t>non-invasive </a:t>
            </a:r>
            <a:r>
              <a:rPr lang="en-IN" sz="1800" dirty="0">
                <a:latin typeface="Times New Roman" pitchFamily="18" charset="0"/>
                <a:cs typeface="Times New Roman" pitchFamily="18" charset="0"/>
              </a:rPr>
              <a:t>acquisition, and high temporal resolution technique, electroencephalography is widely used in neural systems and rehabilitation engineering.</a:t>
            </a:r>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4</a:t>
            </a:fld>
            <a:endParaRPr lang="en-US" dirty="0"/>
          </a:p>
        </p:txBody>
      </p:sp>
    </p:spTree>
    <p:extLst>
      <p:ext uri="{BB962C8B-B14F-4D97-AF65-F5344CB8AC3E}">
        <p14:creationId xmlns:p14="http://schemas.microsoft.com/office/powerpoint/2010/main" val="26960574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429521"/>
            <a:ext cx="10515600" cy="690942"/>
          </a:xfrm>
        </p:spPr>
        <p:txBody>
          <a:bodyPr>
            <a:normAutofit/>
          </a:bodyPr>
          <a:lstStyle/>
          <a:p>
            <a:r>
              <a:rPr lang="en-IN" sz="3200" b="1" dirty="0" smtClean="0">
                <a:latin typeface="Times New Roman" pitchFamily="18" charset="0"/>
                <a:cs typeface="Times New Roman" pitchFamily="18" charset="0"/>
              </a:rPr>
              <a:t>FUTURE ENHANCEMENT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79561" y="1352282"/>
            <a:ext cx="8615966" cy="4953470"/>
          </a:xfrm>
        </p:spPr>
        <p:txBody>
          <a:bodyPr>
            <a:normAutofit/>
          </a:bodyPr>
          <a:lstStyle/>
          <a:p>
            <a:pPr lvl="2">
              <a:lnSpc>
                <a:spcPct val="150000"/>
              </a:lnSpc>
            </a:pPr>
            <a:r>
              <a:rPr lang="en-IN" sz="1800" dirty="0">
                <a:latin typeface="Times New Roman" pitchFamily="18" charset="0"/>
                <a:cs typeface="Times New Roman" pitchFamily="18" charset="0"/>
              </a:rPr>
              <a:t>In the future, we will continue to focus on correlation studies to obtain more detailed results.</a:t>
            </a:r>
          </a:p>
        </p:txBody>
      </p:sp>
      <p:sp>
        <p:nvSpPr>
          <p:cNvPr id="4" name="Date Placeholder 3"/>
          <p:cNvSpPr>
            <a:spLocks noGrp="1"/>
          </p:cNvSpPr>
          <p:nvPr>
            <p:ph type="dt" sz="half" idx="10"/>
          </p:nvPr>
        </p:nvSpPr>
        <p:spPr/>
        <p:txBody>
          <a:bodyPr/>
          <a:lstStyle/>
          <a:p>
            <a:fld id="{75808CE4-1525-47D6-A561-F09B3D188534}" type="datetime1">
              <a:rPr lang="en-US" smtClean="0"/>
              <a:t>9/28/2022</a:t>
            </a:fld>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40</a:t>
            </a:fld>
            <a:endParaRPr lang="en-US" dirty="0"/>
          </a:p>
        </p:txBody>
      </p:sp>
    </p:spTree>
    <p:extLst>
      <p:ext uri="{BB962C8B-B14F-4D97-AF65-F5344CB8AC3E}">
        <p14:creationId xmlns:p14="http://schemas.microsoft.com/office/powerpoint/2010/main" val="960783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72836"/>
            <a:ext cx="10058400" cy="675410"/>
          </a:xfrm>
        </p:spPr>
        <p:txBody>
          <a:bodyPr>
            <a:normAutofit/>
          </a:bodyPr>
          <a:lstStyle/>
          <a:p>
            <a:r>
              <a:rPr lang="en-IN" sz="3600" b="1" dirty="0" smtClean="0">
                <a:latin typeface="Times New Roman" panose="02020603050405020304" pitchFamily="18" charset="0"/>
                <a:cs typeface="Times New Roman" panose="02020603050405020304" pitchFamily="18" charset="0"/>
              </a:rPr>
              <a:t>PROBLEM STATEMENT</a:t>
            </a:r>
            <a:endParaRPr lang="en-IN" sz="3600" b="1" dirty="0">
              <a:ln w="10541" cmpd="sng">
                <a:solidFill>
                  <a:schemeClr val="tx1"/>
                </a:solidFill>
                <a:prstDash val="solid"/>
              </a:ln>
              <a:latin typeface="Times New Roman" pitchFamily="18" charset="0"/>
              <a:cs typeface="Times New Roman" pitchFamily="18" charset="0"/>
            </a:endParaRPr>
          </a:p>
        </p:txBody>
      </p:sp>
      <p:sp>
        <p:nvSpPr>
          <p:cNvPr id="3" name="Content Placeholder 2"/>
          <p:cNvSpPr>
            <a:spLocks noGrp="1"/>
          </p:cNvSpPr>
          <p:nvPr>
            <p:ph idx="1"/>
          </p:nvPr>
        </p:nvSpPr>
        <p:spPr>
          <a:xfrm>
            <a:off x="1172749" y="1692013"/>
            <a:ext cx="9982931" cy="3981423"/>
          </a:xfrm>
        </p:spPr>
        <p:txBody>
          <a:bodyPr>
            <a:noAutofit/>
          </a:bodyPr>
          <a:lstStyle/>
          <a:p>
            <a:pPr algn="just">
              <a:lnSpc>
                <a:spcPct val="150000"/>
              </a:lnSpc>
            </a:pPr>
            <a:r>
              <a:rPr lang="en-IN" sz="1800" dirty="0">
                <a:latin typeface="Times New Roman" pitchFamily="18" charset="0"/>
                <a:cs typeface="Times New Roman" pitchFamily="18" charset="0"/>
              </a:rPr>
              <a:t>There has been much research done from EEG with different result. This different result has been due to diversity in different aspects of methods used in the research.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diversities are mainly in aspects of emotion selection, experiment environment, techniques of data preprocessing and feature selection</a:t>
            </a:r>
            <a:r>
              <a:rPr lang="en-IN" sz="1800" dirty="0" smtClean="0">
                <a:latin typeface="Times New Roman" pitchFamily="18" charset="0"/>
                <a:cs typeface="Times New Roman" pitchFamily="18" charset="0"/>
              </a:rPr>
              <a:t>.</a:t>
            </a:r>
          </a:p>
          <a:p>
            <a:pPr algn="just">
              <a:lnSpc>
                <a:spcPct val="150000"/>
              </a:lnSpc>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Due to all this factors, it is not easy to compare and chose the method which can be said as the best classifier</a:t>
            </a:r>
            <a:r>
              <a:rPr lang="en-IN" sz="1800" dirty="0" smtClean="0">
                <a:latin typeface="Times New Roman" pitchFamily="18" charset="0"/>
                <a:cs typeface="Times New Roman" pitchFamily="18" charset="0"/>
              </a:rPr>
              <a:t>.</a:t>
            </a:r>
          </a:p>
          <a:p>
            <a:pPr algn="just">
              <a:lnSpc>
                <a:spcPct val="150000"/>
              </a:lnSpc>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Hence, there is always room for the development of better classifier suitable for specific application.</a:t>
            </a:r>
          </a:p>
        </p:txBody>
      </p:sp>
      <p:sp>
        <p:nvSpPr>
          <p:cNvPr id="6" name="Date Placeholder 5"/>
          <p:cNvSpPr>
            <a:spLocks noGrp="1"/>
          </p:cNvSpPr>
          <p:nvPr>
            <p:ph type="dt" sz="half" idx="10"/>
          </p:nvPr>
        </p:nvSpPr>
        <p:spPr/>
        <p:txBody>
          <a:bodyPr/>
          <a:lstStyle/>
          <a:p>
            <a:fld id="{F92A4637-F213-4AA2-B4AB-9D024FD40426}" type="datetime1">
              <a:rPr lang="en-US" smtClean="0"/>
              <a:t>9/28/2022</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41</a:t>
            </a:fld>
            <a:endParaRPr lang="en-US" dirty="0"/>
          </a:p>
        </p:txBody>
      </p:sp>
    </p:spTree>
    <p:extLst>
      <p:ext uri="{BB962C8B-B14F-4D97-AF65-F5344CB8AC3E}">
        <p14:creationId xmlns:p14="http://schemas.microsoft.com/office/powerpoint/2010/main" val="39198688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184822"/>
            <a:ext cx="10515600" cy="600790"/>
          </a:xfrm>
        </p:spPr>
        <p:txBody>
          <a:bodyPr>
            <a:normAutofit/>
          </a:bodyPr>
          <a:lstStyle/>
          <a:p>
            <a:r>
              <a:rPr lang="en-IN" sz="3200" b="1" dirty="0" smtClean="0">
                <a:latin typeface="Times New Roman" pitchFamily="18" charset="0"/>
                <a:cs typeface="Times New Roman" pitchFamily="18" charset="0"/>
              </a:rPr>
              <a:t>REFERENCES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02595" y="734096"/>
            <a:ext cx="10515600" cy="5679583"/>
          </a:xfrm>
        </p:spPr>
        <p:txBody>
          <a:bodyPr>
            <a:noAutofit/>
          </a:bodyPr>
          <a:lstStyle/>
          <a:p>
            <a:pPr marL="0" indent="0" algn="just">
              <a:lnSpc>
                <a:spcPct val="150000"/>
              </a:lnSpc>
              <a:buNone/>
            </a:pPr>
            <a:r>
              <a:rPr lang="en-IN" sz="1800" b="1"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a:t>
            </a:r>
            <a:r>
              <a:rPr lang="en-IN" sz="1800" dirty="0">
                <a:latin typeface="Times New Roman" pitchFamily="18" charset="0"/>
                <a:cs typeface="Times New Roman" pitchFamily="18" charset="0"/>
              </a:rPr>
              <a:t>1] S. </a:t>
            </a:r>
            <a:r>
              <a:rPr lang="en-IN" sz="1800" dirty="0" err="1">
                <a:latin typeface="Times New Roman" pitchFamily="18" charset="0"/>
                <a:cs typeface="Times New Roman" pitchFamily="18" charset="0"/>
              </a:rPr>
              <a:t>Avenevoli</a:t>
            </a:r>
            <a:r>
              <a:rPr lang="en-IN" sz="1800" dirty="0">
                <a:latin typeface="Times New Roman" pitchFamily="18" charset="0"/>
                <a:cs typeface="Times New Roman" pitchFamily="18" charset="0"/>
              </a:rPr>
              <a:t>, J. </a:t>
            </a:r>
            <a:r>
              <a:rPr lang="en-IN" sz="1800" dirty="0" err="1">
                <a:latin typeface="Times New Roman" pitchFamily="18" charset="0"/>
                <a:cs typeface="Times New Roman" pitchFamily="18" charset="0"/>
              </a:rPr>
              <a:t>Swendsen</a:t>
            </a:r>
            <a:r>
              <a:rPr lang="en-IN" sz="1800" dirty="0">
                <a:latin typeface="Times New Roman" pitchFamily="18" charset="0"/>
                <a:cs typeface="Times New Roman" pitchFamily="18" charset="0"/>
              </a:rPr>
              <a:t>, J.-P. He, M. Burstein, and K. R. </a:t>
            </a:r>
            <a:r>
              <a:rPr lang="en-IN" sz="1800" dirty="0" err="1">
                <a:latin typeface="Times New Roman" pitchFamily="18" charset="0"/>
                <a:cs typeface="Times New Roman" pitchFamily="18" charset="0"/>
              </a:rPr>
              <a:t>Merikangas</a:t>
            </a:r>
            <a:r>
              <a:rPr lang="en-IN" sz="1800" dirty="0">
                <a:latin typeface="Times New Roman" pitchFamily="18" charset="0"/>
                <a:cs typeface="Times New Roman" pitchFamily="18" charset="0"/>
              </a:rPr>
              <a:t>, “Major depression in the national comorbidity survey–adolescent supplement: Prevalence, correlates, and treatment,” J. Amer. Acad. Child Adolescent Psychiatry, vol. 54, no. 1, pp. 37–44, Jan. 2015.</a:t>
            </a:r>
          </a:p>
          <a:p>
            <a:pPr marL="0" indent="0" algn="just">
              <a:lnSpc>
                <a:spcPct val="150000"/>
              </a:lnSpc>
              <a:buNone/>
            </a:pPr>
            <a:r>
              <a:rPr lang="en-IN" sz="1800" dirty="0">
                <a:latin typeface="Times New Roman" pitchFamily="18" charset="0"/>
                <a:cs typeface="Times New Roman" pitchFamily="18" charset="0"/>
              </a:rPr>
              <a:t> [2] M. Bachmann et al., “Methods for classifying depression in single channel EEG using linear and nonlinear signal analysis,” </a:t>
            </a:r>
            <a:r>
              <a:rPr lang="en-IN" sz="1800" dirty="0" err="1">
                <a:latin typeface="Times New Roman" pitchFamily="18" charset="0"/>
                <a:cs typeface="Times New Roman" pitchFamily="18" charset="0"/>
              </a:rPr>
              <a:t>Comput</a:t>
            </a:r>
            <a:r>
              <a:rPr lang="en-IN" sz="1800" dirty="0">
                <a:latin typeface="Times New Roman" pitchFamily="18" charset="0"/>
                <a:cs typeface="Times New Roman" pitchFamily="18" charset="0"/>
              </a:rPr>
              <a:t>. Methods Programs Biomed., vol. 155, pp. 11–17, Mar. 2018.</a:t>
            </a:r>
          </a:p>
          <a:p>
            <a:pPr marL="0" indent="0" algn="just">
              <a:lnSpc>
                <a:spcPct val="150000"/>
              </a:lnSpc>
              <a:buNone/>
            </a:pPr>
            <a:r>
              <a:rPr lang="en-IN" sz="1800" dirty="0">
                <a:latin typeface="Times New Roman" pitchFamily="18" charset="0"/>
                <a:cs typeface="Times New Roman" pitchFamily="18" charset="0"/>
              </a:rPr>
              <a:t> [3] I.-M. </a:t>
            </a:r>
            <a:r>
              <a:rPr lang="en-IN" sz="1800" dirty="0" err="1">
                <a:latin typeface="Times New Roman" pitchFamily="18" charset="0"/>
                <a:cs typeface="Times New Roman" pitchFamily="18" charset="0"/>
              </a:rPr>
              <a:t>Spyrou</a:t>
            </a:r>
            <a:r>
              <a:rPr lang="en-IN" sz="1800" dirty="0">
                <a:latin typeface="Times New Roman" pitchFamily="18" charset="0"/>
                <a:cs typeface="Times New Roman" pitchFamily="18" charset="0"/>
              </a:rPr>
              <a:t>, C. </a:t>
            </a:r>
            <a:r>
              <a:rPr lang="en-IN" sz="1800" dirty="0" err="1">
                <a:latin typeface="Times New Roman" pitchFamily="18" charset="0"/>
                <a:cs typeface="Times New Roman" pitchFamily="18" charset="0"/>
              </a:rPr>
              <a:t>Frantzidis</a:t>
            </a:r>
            <a:r>
              <a:rPr lang="en-IN" sz="1800" dirty="0">
                <a:latin typeface="Times New Roman" pitchFamily="18" charset="0"/>
                <a:cs typeface="Times New Roman" pitchFamily="18" charset="0"/>
              </a:rPr>
              <a:t>, C. </a:t>
            </a:r>
            <a:r>
              <a:rPr lang="en-IN" sz="1800" dirty="0" err="1">
                <a:latin typeface="Times New Roman" pitchFamily="18" charset="0"/>
                <a:cs typeface="Times New Roman" pitchFamily="18" charset="0"/>
              </a:rPr>
              <a:t>Bratsas</a:t>
            </a:r>
            <a:r>
              <a:rPr lang="en-IN" sz="1800" dirty="0">
                <a:latin typeface="Times New Roman" pitchFamily="18" charset="0"/>
                <a:cs typeface="Times New Roman" pitchFamily="18" charset="0"/>
              </a:rPr>
              <a:t>, I. Antoniou, and P. D. </a:t>
            </a:r>
            <a:r>
              <a:rPr lang="en-IN" sz="1800" dirty="0" err="1">
                <a:latin typeface="Times New Roman" pitchFamily="18" charset="0"/>
                <a:cs typeface="Times New Roman" pitchFamily="18" charset="0"/>
              </a:rPr>
              <a:t>Bamidis</a:t>
            </a:r>
            <a:r>
              <a:rPr lang="en-IN" sz="1800" dirty="0">
                <a:latin typeface="Times New Roman" pitchFamily="18" charset="0"/>
                <a:cs typeface="Times New Roman" pitchFamily="18" charset="0"/>
              </a:rPr>
              <a:t>, “Geriatric depression symptoms coexisting with cognitive decline: A comparison of classification methodologies,” Biomed. Signal Process. Control, vol. 25, pp. 118–129, Mar. 2016. </a:t>
            </a:r>
          </a:p>
          <a:p>
            <a:pPr marL="0" indent="0" algn="just">
              <a:lnSpc>
                <a:spcPct val="150000"/>
              </a:lnSpc>
              <a:buNone/>
            </a:pPr>
            <a:r>
              <a:rPr lang="en-IN" sz="1800" dirty="0">
                <a:latin typeface="Times New Roman" pitchFamily="18" charset="0"/>
                <a:cs typeface="Times New Roman" pitchFamily="18" charset="0"/>
              </a:rPr>
              <a:t>[4] J. Malik, M. </a:t>
            </a:r>
            <a:r>
              <a:rPr lang="en-IN" sz="1800" dirty="0" err="1">
                <a:latin typeface="Times New Roman" pitchFamily="18" charset="0"/>
                <a:cs typeface="Times New Roman" pitchFamily="18" charset="0"/>
              </a:rPr>
              <a:t>Dahiya</a:t>
            </a:r>
            <a:r>
              <a:rPr lang="en-IN" sz="1800" dirty="0">
                <a:latin typeface="Times New Roman" pitchFamily="18" charset="0"/>
                <a:cs typeface="Times New Roman" pitchFamily="18" charset="0"/>
              </a:rPr>
              <a:t>, and N. </a:t>
            </a:r>
            <a:r>
              <a:rPr lang="en-IN" sz="1800" dirty="0" err="1">
                <a:latin typeface="Times New Roman" pitchFamily="18" charset="0"/>
                <a:cs typeface="Times New Roman" pitchFamily="18" charset="0"/>
              </a:rPr>
              <a:t>Kumari</a:t>
            </a:r>
            <a:r>
              <a:rPr lang="en-IN" sz="1800" dirty="0">
                <a:latin typeface="Times New Roman" pitchFamily="18" charset="0"/>
                <a:cs typeface="Times New Roman" pitchFamily="18" charset="0"/>
              </a:rPr>
              <a:t>, “Brain wave frequency measurement in gamma wave range for accurate and early detection of depression,” Int. J. Adv. Res. </a:t>
            </a:r>
            <a:r>
              <a:rPr lang="en-IN" sz="1800" dirty="0" err="1">
                <a:latin typeface="Times New Roman" pitchFamily="18" charset="0"/>
                <a:cs typeface="Times New Roman" pitchFamily="18" charset="0"/>
              </a:rPr>
              <a:t>Innov</a:t>
            </a:r>
            <a:r>
              <a:rPr lang="en-IN" sz="1800" dirty="0">
                <a:latin typeface="Times New Roman" pitchFamily="18" charset="0"/>
                <a:cs typeface="Times New Roman" pitchFamily="18" charset="0"/>
              </a:rPr>
              <a:t>., vol. 6, no. 1, pp. 21–24, 2018. </a:t>
            </a:r>
          </a:p>
          <a:p>
            <a:pPr marL="0" indent="0" algn="just">
              <a:lnSpc>
                <a:spcPct val="150000"/>
              </a:lnSpc>
              <a:buNone/>
            </a:pPr>
            <a:r>
              <a:rPr lang="en-IN" sz="1800" dirty="0">
                <a:latin typeface="Times New Roman" pitchFamily="18" charset="0"/>
                <a:cs typeface="Times New Roman" pitchFamily="18" charset="0"/>
              </a:rPr>
              <a:t>[5] Y. Liu, H. Zhang, M. Chen, and L. Zhang, “A boosting-based </a:t>
            </a:r>
            <a:r>
              <a:rPr lang="en-IN" sz="1800" dirty="0" err="1">
                <a:latin typeface="Times New Roman" pitchFamily="18" charset="0"/>
                <a:cs typeface="Times New Roman" pitchFamily="18" charset="0"/>
              </a:rPr>
              <a:t>spatialspectral</a:t>
            </a:r>
            <a:r>
              <a:rPr lang="en-IN" sz="1800" dirty="0">
                <a:latin typeface="Times New Roman" pitchFamily="18" charset="0"/>
                <a:cs typeface="Times New Roman" pitchFamily="18" charset="0"/>
              </a:rPr>
              <a:t> model for stroke patients’ EEG analysis in rehabilitation training,” IEEE Trans. Neural Syst. </a:t>
            </a:r>
            <a:r>
              <a:rPr lang="en-IN" sz="1800" dirty="0" err="1">
                <a:latin typeface="Times New Roman" pitchFamily="18" charset="0"/>
                <a:cs typeface="Times New Roman" pitchFamily="18" charset="0"/>
              </a:rPr>
              <a:t>Rehabil</a:t>
            </a:r>
            <a:r>
              <a:rPr lang="en-IN" sz="1800" dirty="0">
                <a:latin typeface="Times New Roman" pitchFamily="18" charset="0"/>
                <a:cs typeface="Times New Roman" pitchFamily="18" charset="0"/>
              </a:rPr>
              <a:t>. Eng., vol. 24, no. 1, pp. 169–179, Jan. 2016. </a:t>
            </a:r>
          </a:p>
        </p:txBody>
      </p:sp>
      <p:sp>
        <p:nvSpPr>
          <p:cNvPr id="6" name="Slide Number Placeholder 5"/>
          <p:cNvSpPr>
            <a:spLocks noGrp="1"/>
          </p:cNvSpPr>
          <p:nvPr>
            <p:ph type="sldNum" sz="quarter" idx="12"/>
          </p:nvPr>
        </p:nvSpPr>
        <p:spPr/>
        <p:txBody>
          <a:bodyPr/>
          <a:lstStyle/>
          <a:p>
            <a:fld id="{7DCB20AE-65C4-4F49-978F-B82EFE8D490C}" type="slidenum">
              <a:rPr lang="en-US" smtClean="0"/>
              <a:pPr/>
              <a:t>42</a:t>
            </a:fld>
            <a:endParaRPr lang="en-US" dirty="0"/>
          </a:p>
        </p:txBody>
      </p:sp>
    </p:spTree>
    <p:extLst>
      <p:ext uri="{BB962C8B-B14F-4D97-AF65-F5344CB8AC3E}">
        <p14:creationId xmlns:p14="http://schemas.microsoft.com/office/powerpoint/2010/main" val="1978872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IN" sz="3200" b="1" dirty="0" smtClean="0">
                <a:latin typeface="Times New Roman" pitchFamily="18" charset="0"/>
                <a:cs typeface="Times New Roman" pitchFamily="18" charset="0"/>
              </a:rPr>
              <a:t>REFERENCES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30310"/>
            <a:ext cx="10515600" cy="5146653"/>
          </a:xfrm>
        </p:spPr>
        <p:txBody>
          <a:bodyPr>
            <a:noAutofit/>
          </a:bodyPr>
          <a:lstStyle/>
          <a:p>
            <a:pPr marL="0" indent="0" algn="just">
              <a:lnSpc>
                <a:spcPct val="150000"/>
              </a:lnSpc>
              <a:buNone/>
            </a:pPr>
            <a:r>
              <a:rPr lang="en-IN" sz="1800" dirty="0">
                <a:latin typeface="Times New Roman" pitchFamily="18" charset="0"/>
                <a:cs typeface="Times New Roman" pitchFamily="18" charset="0"/>
              </a:rPr>
              <a:t>[6] A. R. Ozcan and S. Erturk, “Seizure prediction in scalp EEG using 3D convolutional neural networks with an image-based approach,” IEEE Trans. Neural Syst. </a:t>
            </a:r>
            <a:r>
              <a:rPr lang="en-IN" sz="1800" dirty="0" err="1">
                <a:latin typeface="Times New Roman" pitchFamily="18" charset="0"/>
                <a:cs typeface="Times New Roman" pitchFamily="18" charset="0"/>
              </a:rPr>
              <a:t>Rehabil</a:t>
            </a:r>
            <a:r>
              <a:rPr lang="en-IN" sz="1800" dirty="0">
                <a:latin typeface="Times New Roman" pitchFamily="18" charset="0"/>
                <a:cs typeface="Times New Roman" pitchFamily="18" charset="0"/>
              </a:rPr>
              <a:t>. Eng., vol. 27, no. 11, pp. 2284–2293, Nov. 2019. </a:t>
            </a:r>
          </a:p>
          <a:p>
            <a:pPr marL="0" indent="0" algn="just">
              <a:lnSpc>
                <a:spcPct val="150000"/>
              </a:lnSpc>
              <a:buNone/>
            </a:pPr>
            <a:r>
              <a:rPr lang="en-IN" sz="1800" dirty="0">
                <a:latin typeface="Times New Roman" pitchFamily="18" charset="0"/>
                <a:cs typeface="Times New Roman" pitchFamily="18" charset="0"/>
              </a:rPr>
              <a:t>[7] U. R. </a:t>
            </a:r>
            <a:r>
              <a:rPr lang="en-IN" sz="1800" dirty="0" err="1">
                <a:latin typeface="Times New Roman" pitchFamily="18" charset="0"/>
                <a:cs typeface="Times New Roman" pitchFamily="18" charset="0"/>
              </a:rPr>
              <a:t>Acharya</a:t>
            </a:r>
            <a:r>
              <a:rPr lang="en-IN" sz="1800" dirty="0">
                <a:latin typeface="Times New Roman" pitchFamily="18" charset="0"/>
                <a:cs typeface="Times New Roman" pitchFamily="18" charset="0"/>
              </a:rPr>
              <a:t>, V. K. </a:t>
            </a:r>
            <a:r>
              <a:rPr lang="en-IN" sz="1800" dirty="0" err="1">
                <a:latin typeface="Times New Roman" pitchFamily="18" charset="0"/>
                <a:cs typeface="Times New Roman" pitchFamily="18" charset="0"/>
              </a:rPr>
              <a:t>Sudarshan</a:t>
            </a:r>
            <a:r>
              <a:rPr lang="en-IN" sz="1800" dirty="0">
                <a:latin typeface="Times New Roman" pitchFamily="18" charset="0"/>
                <a:cs typeface="Times New Roman" pitchFamily="18" charset="0"/>
              </a:rPr>
              <a:t>, H. </a:t>
            </a:r>
            <a:r>
              <a:rPr lang="en-IN" sz="1800" dirty="0" err="1">
                <a:latin typeface="Times New Roman" pitchFamily="18" charset="0"/>
                <a:cs typeface="Times New Roman" pitchFamily="18" charset="0"/>
              </a:rPr>
              <a:t>Adeli</a:t>
            </a:r>
            <a:r>
              <a:rPr lang="en-IN" sz="1800" dirty="0">
                <a:latin typeface="Times New Roman" pitchFamily="18" charset="0"/>
                <a:cs typeface="Times New Roman" pitchFamily="18" charset="0"/>
              </a:rPr>
              <a:t>, J. </a:t>
            </a:r>
            <a:r>
              <a:rPr lang="en-IN" sz="1800" dirty="0" err="1">
                <a:latin typeface="Times New Roman" pitchFamily="18" charset="0"/>
                <a:cs typeface="Times New Roman" pitchFamily="18" charset="0"/>
              </a:rPr>
              <a:t>Santhosh</a:t>
            </a:r>
            <a:r>
              <a:rPr lang="en-IN" sz="1800" dirty="0">
                <a:latin typeface="Times New Roman" pitchFamily="18" charset="0"/>
                <a:cs typeface="Times New Roman" pitchFamily="18" charset="0"/>
              </a:rPr>
              <a:t>, J. E. W. </a:t>
            </a:r>
            <a:r>
              <a:rPr lang="en-IN" sz="1800" dirty="0" err="1">
                <a:latin typeface="Times New Roman" pitchFamily="18" charset="0"/>
                <a:cs typeface="Times New Roman" pitchFamily="18" charset="0"/>
              </a:rPr>
              <a:t>Koh</a:t>
            </a:r>
            <a:r>
              <a:rPr lang="en-IN" sz="1800" dirty="0">
                <a:latin typeface="Times New Roman" pitchFamily="18" charset="0"/>
                <a:cs typeface="Times New Roman" pitchFamily="18" charset="0"/>
              </a:rPr>
              <a:t>, and A. </a:t>
            </a:r>
            <a:r>
              <a:rPr lang="en-IN" sz="1800" dirty="0" err="1">
                <a:latin typeface="Times New Roman" pitchFamily="18" charset="0"/>
                <a:cs typeface="Times New Roman" pitchFamily="18" charset="0"/>
              </a:rPr>
              <a:t>Adeli</a:t>
            </a:r>
            <a:r>
              <a:rPr lang="en-IN" sz="1800" dirty="0">
                <a:latin typeface="Times New Roman" pitchFamily="18" charset="0"/>
                <a:cs typeface="Times New Roman" pitchFamily="18" charset="0"/>
              </a:rPr>
              <a:t>, “Computer-aided diagnosis of depression using EEG signals,” Eur. Neurol., vol. 73, nos. 5–6, pp. 329–336, 2015. </a:t>
            </a:r>
          </a:p>
          <a:p>
            <a:pPr marL="0" indent="0" algn="just">
              <a:lnSpc>
                <a:spcPct val="150000"/>
              </a:lnSpc>
              <a:buNone/>
            </a:pPr>
            <a:r>
              <a:rPr lang="en-IN" sz="1800" dirty="0">
                <a:latin typeface="Times New Roman" pitchFamily="18" charset="0"/>
                <a:cs typeface="Times New Roman" pitchFamily="18" charset="0"/>
              </a:rPr>
              <a:t>[8] B. </a:t>
            </a:r>
            <a:r>
              <a:rPr lang="en-IN" sz="1800" dirty="0" err="1">
                <a:latin typeface="Times New Roman" pitchFamily="18" charset="0"/>
                <a:cs typeface="Times New Roman" pitchFamily="18" charset="0"/>
              </a:rPr>
              <a:t>Hosseinifard</a:t>
            </a:r>
            <a:r>
              <a:rPr lang="en-IN" sz="1800" dirty="0">
                <a:latin typeface="Times New Roman" pitchFamily="18" charset="0"/>
                <a:cs typeface="Times New Roman" pitchFamily="18" charset="0"/>
              </a:rPr>
              <a:t>, M. H. </a:t>
            </a:r>
            <a:r>
              <a:rPr lang="en-IN" sz="1800" dirty="0" err="1">
                <a:latin typeface="Times New Roman" pitchFamily="18" charset="0"/>
                <a:cs typeface="Times New Roman" pitchFamily="18" charset="0"/>
              </a:rPr>
              <a:t>Moradi</a:t>
            </a:r>
            <a:r>
              <a:rPr lang="en-IN" sz="1800" dirty="0">
                <a:latin typeface="Times New Roman" pitchFamily="18" charset="0"/>
                <a:cs typeface="Times New Roman" pitchFamily="18" charset="0"/>
              </a:rPr>
              <a:t>, and R. </a:t>
            </a:r>
            <a:r>
              <a:rPr lang="en-IN" sz="1800" dirty="0" err="1">
                <a:latin typeface="Times New Roman" pitchFamily="18" charset="0"/>
                <a:cs typeface="Times New Roman" pitchFamily="18" charset="0"/>
              </a:rPr>
              <a:t>Rostami</a:t>
            </a:r>
            <a:r>
              <a:rPr lang="en-IN" sz="1800" dirty="0">
                <a:latin typeface="Times New Roman" pitchFamily="18" charset="0"/>
                <a:cs typeface="Times New Roman" pitchFamily="18" charset="0"/>
              </a:rPr>
              <a:t>, “Classifying depression patients and normal subjects using machine learning techniques and nonlinear features from EEG signal,” </a:t>
            </a:r>
            <a:r>
              <a:rPr lang="en-IN" sz="1800" dirty="0" err="1">
                <a:latin typeface="Times New Roman" pitchFamily="18" charset="0"/>
                <a:cs typeface="Times New Roman" pitchFamily="18" charset="0"/>
              </a:rPr>
              <a:t>Comput</a:t>
            </a:r>
            <a:r>
              <a:rPr lang="en-IN" sz="1800" dirty="0">
                <a:latin typeface="Times New Roman" pitchFamily="18" charset="0"/>
                <a:cs typeface="Times New Roman" pitchFamily="18" charset="0"/>
              </a:rPr>
              <a:t>. Methods Programs Biomed., vol. 109, no. 3, pp. 339–345, Mar. 2013. </a:t>
            </a:r>
          </a:p>
          <a:p>
            <a:pPr marL="0" indent="0" algn="just">
              <a:lnSpc>
                <a:spcPct val="150000"/>
              </a:lnSpc>
              <a:buNone/>
            </a:pPr>
            <a:r>
              <a:rPr lang="en-IN" sz="1800" dirty="0">
                <a:latin typeface="Times New Roman" pitchFamily="18" charset="0"/>
                <a:cs typeface="Times New Roman" pitchFamily="18" charset="0"/>
              </a:rPr>
              <a:t>[9] X. Li, B. Hu, S. Sun, and H. </a:t>
            </a:r>
            <a:r>
              <a:rPr lang="en-IN" sz="1800" dirty="0" err="1">
                <a:latin typeface="Times New Roman" pitchFamily="18" charset="0"/>
                <a:cs typeface="Times New Roman" pitchFamily="18" charset="0"/>
              </a:rPr>
              <a:t>Cai</a:t>
            </a:r>
            <a:r>
              <a:rPr lang="en-IN" sz="1800" dirty="0">
                <a:latin typeface="Times New Roman" pitchFamily="18" charset="0"/>
                <a:cs typeface="Times New Roman" pitchFamily="18" charset="0"/>
              </a:rPr>
              <a:t>, “EEG-based mild depressive detection using feature selection methods and classifiers,” </a:t>
            </a:r>
            <a:r>
              <a:rPr lang="en-IN" sz="1800" dirty="0" err="1">
                <a:latin typeface="Times New Roman" pitchFamily="18" charset="0"/>
                <a:cs typeface="Times New Roman" pitchFamily="18" charset="0"/>
              </a:rPr>
              <a:t>Comput</a:t>
            </a:r>
            <a:r>
              <a:rPr lang="en-IN" sz="1800" dirty="0">
                <a:latin typeface="Times New Roman" pitchFamily="18" charset="0"/>
                <a:cs typeface="Times New Roman" pitchFamily="18" charset="0"/>
              </a:rPr>
              <a:t>. Methods Programs Biomed., vol. 136, pp. 151–161, Nov. 2016.</a:t>
            </a:r>
          </a:p>
          <a:p>
            <a:pPr marL="0" indent="0" algn="just">
              <a:lnSpc>
                <a:spcPct val="150000"/>
              </a:lnSpc>
              <a:buNone/>
            </a:pPr>
            <a:r>
              <a:rPr lang="en-IN" sz="1800" dirty="0">
                <a:latin typeface="Times New Roman" pitchFamily="18" charset="0"/>
                <a:cs typeface="Times New Roman" pitchFamily="18" charset="0"/>
              </a:rPr>
              <a:t>[10] T. T. </a:t>
            </a:r>
            <a:r>
              <a:rPr lang="en-IN" sz="1800" dirty="0" err="1">
                <a:latin typeface="Times New Roman" pitchFamily="18" charset="0"/>
                <a:cs typeface="Times New Roman" pitchFamily="18" charset="0"/>
              </a:rPr>
              <a:t>Erguzel</a:t>
            </a:r>
            <a:r>
              <a:rPr lang="en-IN" sz="1800" dirty="0">
                <a:latin typeface="Times New Roman" pitchFamily="18" charset="0"/>
                <a:cs typeface="Times New Roman" pitchFamily="18" charset="0"/>
              </a:rPr>
              <a:t>, S. </a:t>
            </a:r>
            <a:r>
              <a:rPr lang="en-IN" sz="1800" dirty="0" err="1">
                <a:latin typeface="Times New Roman" pitchFamily="18" charset="0"/>
                <a:cs typeface="Times New Roman" pitchFamily="18" charset="0"/>
              </a:rPr>
              <a:t>Ozekes</a:t>
            </a:r>
            <a:r>
              <a:rPr lang="en-IN" sz="1800" dirty="0">
                <a:latin typeface="Times New Roman" pitchFamily="18" charset="0"/>
                <a:cs typeface="Times New Roman" pitchFamily="18" charset="0"/>
              </a:rPr>
              <a:t>, O. Tan, and S. </a:t>
            </a:r>
            <a:r>
              <a:rPr lang="en-IN" sz="1800" dirty="0" err="1">
                <a:latin typeface="Times New Roman" pitchFamily="18" charset="0"/>
                <a:cs typeface="Times New Roman" pitchFamily="18" charset="0"/>
              </a:rPr>
              <a:t>Gultekin</a:t>
            </a:r>
            <a:r>
              <a:rPr lang="en-IN" sz="1800" dirty="0">
                <a:latin typeface="Times New Roman" pitchFamily="18" charset="0"/>
                <a:cs typeface="Times New Roman" pitchFamily="18" charset="0"/>
              </a:rPr>
              <a:t>, “Feature selection and classification of electroencephalographic signals: An artificial neural network and genetic algorithm based approach,” </a:t>
            </a:r>
            <a:r>
              <a:rPr lang="en-IN" sz="1800" dirty="0" err="1">
                <a:latin typeface="Times New Roman" pitchFamily="18" charset="0"/>
                <a:cs typeface="Times New Roman" pitchFamily="18" charset="0"/>
              </a:rPr>
              <a:t>Clin</a:t>
            </a:r>
            <a:r>
              <a:rPr lang="en-IN" sz="1800" dirty="0">
                <a:latin typeface="Times New Roman" pitchFamily="18" charset="0"/>
                <a:cs typeface="Times New Roman" pitchFamily="18" charset="0"/>
              </a:rPr>
              <a:t>. EEG </a:t>
            </a:r>
            <a:r>
              <a:rPr lang="en-IN" sz="1800" dirty="0" err="1">
                <a:latin typeface="Times New Roman" pitchFamily="18" charset="0"/>
                <a:cs typeface="Times New Roman" pitchFamily="18" charset="0"/>
              </a:rPr>
              <a:t>Neurosci</a:t>
            </a:r>
            <a:r>
              <a:rPr lang="en-IN" sz="1800" dirty="0">
                <a:latin typeface="Times New Roman" pitchFamily="18" charset="0"/>
                <a:cs typeface="Times New Roman" pitchFamily="18" charset="0"/>
              </a:rPr>
              <a:t>., vol. 46, no. 4, pp. 321–326, Oct. 2015.</a:t>
            </a:r>
          </a:p>
        </p:txBody>
      </p:sp>
      <p:sp>
        <p:nvSpPr>
          <p:cNvPr id="4" name="Date Placeholder 3"/>
          <p:cNvSpPr>
            <a:spLocks noGrp="1"/>
          </p:cNvSpPr>
          <p:nvPr>
            <p:ph type="dt" sz="half" idx="10"/>
          </p:nvPr>
        </p:nvSpPr>
        <p:spPr/>
        <p:txBody>
          <a:bodyPr/>
          <a:lstStyle/>
          <a:p>
            <a:fld id="{75808CE4-1525-47D6-A561-F09B3D188534}" type="datetime1">
              <a:rPr lang="en-US" smtClean="0"/>
              <a:t>9/28/2022</a:t>
            </a:fld>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43</a:t>
            </a:fld>
            <a:endParaRPr lang="en-US" dirty="0"/>
          </a:p>
        </p:txBody>
      </p:sp>
    </p:spTree>
    <p:extLst>
      <p:ext uri="{BB962C8B-B14F-4D97-AF65-F5344CB8AC3E}">
        <p14:creationId xmlns:p14="http://schemas.microsoft.com/office/powerpoint/2010/main" val="2698879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28541" y="2881906"/>
            <a:ext cx="10972800" cy="1399032"/>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6000" b="1" cap="all" dirty="0" smtClean="0">
                <a:ln w="0">
                  <a:solidFill>
                    <a:schemeClr val="tx1"/>
                  </a:solidFill>
                </a:ln>
                <a:effectLst>
                  <a:reflection blurRad="12700" stA="50000" endPos="50000" dist="5000" dir="5400000" sy="-100000" rotWithShape="0"/>
                </a:effectLst>
                <a:latin typeface="Times New Roman" pitchFamily="18" charset="0"/>
                <a:cs typeface="Times New Roman" pitchFamily="18" charset="0"/>
              </a:rPr>
              <a:t>Thank You…</a:t>
            </a:r>
            <a:endParaRPr lang="en-US" sz="6000" b="1" cap="all" dirty="0">
              <a:ln w="0">
                <a:solidFill>
                  <a:schemeClr val="tx1"/>
                </a:solidFill>
              </a:ln>
              <a:effectLst>
                <a:reflection blurRad="12700" stA="50000" endPos="50000" dist="5000" dir="5400000" sy="-100000" rotWithShape="0"/>
              </a:effectLst>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3EACB29-DF9E-4CBC-BBA4-C59402570A5E}" type="datetime1">
              <a:rPr lang="en-US" smtClean="0"/>
              <a:t>9/28/2022</a:t>
            </a:fld>
            <a:endParaRPr lang="en-US" dirty="0"/>
          </a:p>
        </p:txBody>
      </p:sp>
      <p:sp>
        <p:nvSpPr>
          <p:cNvPr id="6" name="Slide Number Placeholder 5"/>
          <p:cNvSpPr>
            <a:spLocks noGrp="1"/>
          </p:cNvSpPr>
          <p:nvPr>
            <p:ph type="sldNum" sz="quarter" idx="12"/>
          </p:nvPr>
        </p:nvSpPr>
        <p:spPr/>
        <p:txBody>
          <a:bodyPr>
            <a:normAutofit/>
          </a:bodyPr>
          <a:lstStyle/>
          <a:p>
            <a:fld id="{7DCB20AE-65C4-4F49-978F-B82EFE8D490C}" type="slidenum">
              <a:rPr lang="en-US" smtClean="0"/>
              <a:pPr/>
              <a:t>44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399" y="406998"/>
            <a:ext cx="9952930" cy="706964"/>
          </a:xfrm>
        </p:spPr>
        <p:txBody>
          <a:bodyPr>
            <a:normAutofit/>
          </a:bodyPr>
          <a:lstStyle/>
          <a:p>
            <a:r>
              <a:rPr lang="en-IN" sz="3600" b="1" dirty="0" smtClean="0">
                <a:latin typeface="Times New Roman" panose="02020603050405020304" pitchFamily="18" charset="0"/>
                <a:cs typeface="Times New Roman" panose="02020603050405020304" pitchFamily="18" charset="0"/>
              </a:rPr>
              <a:t>OBJECTIVE</a:t>
            </a:r>
            <a:endParaRPr lang="en-US" sz="3600" b="1" dirty="0">
              <a:ln w="900" cmpd="sng">
                <a:solidFill>
                  <a:schemeClr val="tx1"/>
                </a:solidFill>
                <a:prstDash val="solid"/>
              </a:l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6125" y="1506828"/>
            <a:ext cx="10119185" cy="3786389"/>
          </a:xfrm>
        </p:spPr>
        <p:txBody>
          <a:bodyPr>
            <a:normAutofit/>
          </a:bodyPr>
          <a:lstStyle/>
          <a:p>
            <a:pPr lvl="0" algn="just">
              <a:lnSpc>
                <a:spcPct val="150000"/>
              </a:lnSpc>
            </a:pPr>
            <a:r>
              <a:rPr lang="en-IN" sz="1800" dirty="0">
                <a:latin typeface="Times New Roman" pitchFamily="18" charset="0"/>
                <a:cs typeface="Times New Roman" pitchFamily="18" charset="0"/>
              </a:rPr>
              <a:t>The main objective of this project was to improve the performance of emotion recognition using brain signals.</a:t>
            </a:r>
          </a:p>
          <a:p>
            <a:pPr lvl="0" algn="just">
              <a:lnSpc>
                <a:spcPct val="150000"/>
              </a:lnSpc>
            </a:pPr>
            <a:r>
              <a:rPr lang="en-IN" sz="1800" dirty="0">
                <a:latin typeface="Times New Roman" pitchFamily="18" charset="0"/>
                <a:cs typeface="Times New Roman" pitchFamily="18" charset="0"/>
              </a:rPr>
              <a:t> To effectively classify and predict the emotions.</a:t>
            </a:r>
          </a:p>
          <a:p>
            <a:pPr lvl="0" algn="just">
              <a:lnSpc>
                <a:spcPct val="150000"/>
              </a:lnSpc>
            </a:pPr>
            <a:r>
              <a:rPr lang="en-IN" sz="1800" dirty="0">
                <a:latin typeface="Times New Roman" pitchFamily="18" charset="0"/>
                <a:cs typeface="Times New Roman" pitchFamily="18" charset="0"/>
              </a:rPr>
              <a:t>To enhance the performance of overall prediction result.</a:t>
            </a:r>
          </a:p>
        </p:txBody>
      </p:sp>
      <p:sp>
        <p:nvSpPr>
          <p:cNvPr id="6" name="Date Placeholder 5"/>
          <p:cNvSpPr>
            <a:spLocks noGrp="1"/>
          </p:cNvSpPr>
          <p:nvPr>
            <p:ph type="dt" sz="half" idx="10"/>
          </p:nvPr>
        </p:nvSpPr>
        <p:spPr/>
        <p:txBody>
          <a:bodyPr/>
          <a:lstStyle/>
          <a:p>
            <a:fld id="{27B8A5E2-2919-4C43-B58B-5EAB113BB95A}" type="datetime1">
              <a:rPr lang="en-US" smtClean="0"/>
              <a:t>9/28/2022</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5</a:t>
            </a:fld>
            <a:endParaRPr lang="en-US" dirty="0"/>
          </a:p>
        </p:txBody>
      </p:sp>
    </p:spTree>
    <p:extLst>
      <p:ext uri="{BB962C8B-B14F-4D97-AF65-F5344CB8AC3E}">
        <p14:creationId xmlns:p14="http://schemas.microsoft.com/office/powerpoint/2010/main" val="4258955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401" y="203574"/>
            <a:ext cx="10058400" cy="581891"/>
          </a:xfrm>
        </p:spPr>
        <p:txBody>
          <a:bodyPr>
            <a:normAutofit fontScale="90000"/>
          </a:bodyPr>
          <a:lstStyle/>
          <a:p>
            <a:r>
              <a:rPr lang="en-IN" sz="3600" b="1" dirty="0" smtClean="0">
                <a:latin typeface="Times New Roman" panose="02020603050405020304" pitchFamily="18" charset="0"/>
                <a:cs typeface="Times New Roman" panose="02020603050405020304" pitchFamily="18" charset="0"/>
              </a:rPr>
              <a:t>EXISTING SYSTEM</a:t>
            </a:r>
            <a:endParaRPr lang="en-IN" sz="3600" b="1" dirty="0">
              <a:ln w="10541" cmpd="sng">
                <a:solidFill>
                  <a:schemeClr val="tx1"/>
                </a:solidFill>
                <a:prstDash val="solid"/>
              </a:ln>
              <a:latin typeface="Times New Roman" pitchFamily="18" charset="0"/>
              <a:cs typeface="Times New Roman" pitchFamily="18" charset="0"/>
            </a:endParaRPr>
          </a:p>
        </p:txBody>
      </p:sp>
      <p:sp>
        <p:nvSpPr>
          <p:cNvPr id="3" name="Content Placeholder 2"/>
          <p:cNvSpPr>
            <a:spLocks noGrp="1"/>
          </p:cNvSpPr>
          <p:nvPr>
            <p:ph idx="1"/>
          </p:nvPr>
        </p:nvSpPr>
        <p:spPr>
          <a:xfrm>
            <a:off x="1111469" y="906589"/>
            <a:ext cx="10005574" cy="5481332"/>
          </a:xfrm>
        </p:spPr>
        <p:txBody>
          <a:bodyPr>
            <a:noAutofit/>
          </a:bodyPr>
          <a:lstStyle/>
          <a:p>
            <a:pPr algn="just">
              <a:lnSpc>
                <a:spcPct val="150000"/>
              </a:lnSpc>
            </a:pPr>
            <a:r>
              <a:rPr lang="en-IN" sz="1800" dirty="0">
                <a:latin typeface="Times New Roman" pitchFamily="18" charset="0"/>
                <a:cs typeface="Times New Roman" pitchFamily="18" charset="0"/>
              </a:rPr>
              <a:t>In existing system, machine learning approaches to obtain the properties of physiological signals in the time, frequency, and nonlinear fields.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This </a:t>
            </a:r>
            <a:r>
              <a:rPr lang="en-IN" sz="1800" dirty="0">
                <a:latin typeface="Times New Roman" pitchFamily="18" charset="0"/>
                <a:cs typeface="Times New Roman" pitchFamily="18" charset="0"/>
              </a:rPr>
              <a:t>method accomplishes greater precision in the classification of emotional states.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To </a:t>
            </a:r>
            <a:r>
              <a:rPr lang="en-IN" sz="1800" dirty="0">
                <a:latin typeface="Times New Roman" pitchFamily="18" charset="0"/>
                <a:cs typeface="Times New Roman" pitchFamily="18" charset="0"/>
              </a:rPr>
              <a:t>recognize emotion from raw EEG signals to detect features next to the layer, and features were classified into low/high arousal, valence, and liking sequentially.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feature extraction phase used a statistical approach based on specific features for different frequency ranges. Features chosen by this statistical approach exceeded univariate and multivariate features.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There </a:t>
            </a:r>
            <a:r>
              <a:rPr lang="en-IN" sz="1800" dirty="0">
                <a:latin typeface="Times New Roman" pitchFamily="18" charset="0"/>
                <a:cs typeface="Times New Roman" pitchFamily="18" charset="0"/>
              </a:rPr>
              <a:t>are common and unique issues about the conducted approaches for emotion detection based on different classifiers.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existing approach is high if real-time processing is implemented. Accordingly, there is a need to enhance the accuracy of emotion detection and classification and reduce the complexity of the utilized approaches.</a:t>
            </a:r>
          </a:p>
        </p:txBody>
      </p:sp>
      <p:sp>
        <p:nvSpPr>
          <p:cNvPr id="6" name="Date Placeholder 5"/>
          <p:cNvSpPr>
            <a:spLocks noGrp="1"/>
          </p:cNvSpPr>
          <p:nvPr>
            <p:ph type="dt" sz="half" idx="10"/>
          </p:nvPr>
        </p:nvSpPr>
        <p:spPr/>
        <p:txBody>
          <a:bodyPr/>
          <a:lstStyle/>
          <a:p>
            <a:fld id="{ECC1C7B2-8506-4D10-AAF9-4FDBCA45A005}" type="datetime1">
              <a:rPr lang="en-US" smtClean="0"/>
              <a:t>9/28/2022</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6</a:t>
            </a:fld>
            <a:endParaRPr lang="en-US" dirty="0"/>
          </a:p>
        </p:txBody>
      </p:sp>
    </p:spTree>
    <p:extLst>
      <p:ext uri="{BB962C8B-B14F-4D97-AF65-F5344CB8AC3E}">
        <p14:creationId xmlns:p14="http://schemas.microsoft.com/office/powerpoint/2010/main" val="4124454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954" y="831273"/>
            <a:ext cx="9960725" cy="748145"/>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DISADVANTAGES</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1971" y="1866516"/>
            <a:ext cx="9750829" cy="4023360"/>
          </a:xfrm>
        </p:spPr>
        <p:txBody>
          <a:bodyPr>
            <a:normAutofit/>
          </a:bodyPr>
          <a:lstStyle/>
          <a:p>
            <a:pPr lvl="0">
              <a:lnSpc>
                <a:spcPct val="150000"/>
              </a:lnSpc>
              <a:buFont typeface="Wingdings" pitchFamily="2" charset="2"/>
              <a:buChar char="Ø"/>
            </a:pPr>
            <a:r>
              <a:rPr lang="en-US" sz="2000" dirty="0">
                <a:latin typeface="Times New Roman" pitchFamily="18" charset="0"/>
                <a:cs typeface="Times New Roman" pitchFamily="18" charset="0"/>
              </a:rPr>
              <a:t>Less effective.</a:t>
            </a:r>
            <a:endParaRPr lang="en-IN" sz="2000" dirty="0">
              <a:latin typeface="Times New Roman" pitchFamily="18" charset="0"/>
              <a:cs typeface="Times New Roman" pitchFamily="18" charset="0"/>
            </a:endParaRPr>
          </a:p>
          <a:p>
            <a:pPr lvl="0">
              <a:lnSpc>
                <a:spcPct val="150000"/>
              </a:lnSpc>
              <a:buFont typeface="Wingdings" pitchFamily="2" charset="2"/>
              <a:buChar char="Ø"/>
            </a:pPr>
            <a:r>
              <a:rPr lang="en-US" sz="2000" dirty="0">
                <a:latin typeface="Times New Roman" pitchFamily="18" charset="0"/>
                <a:cs typeface="Times New Roman" pitchFamily="18" charset="0"/>
              </a:rPr>
              <a:t> Loss of Information.</a:t>
            </a:r>
            <a:endParaRPr lang="en-IN" sz="2000" dirty="0">
              <a:latin typeface="Times New Roman" pitchFamily="18" charset="0"/>
              <a:cs typeface="Times New Roman" pitchFamily="18" charset="0"/>
            </a:endParaRPr>
          </a:p>
          <a:p>
            <a:pPr lvl="0">
              <a:lnSpc>
                <a:spcPct val="150000"/>
              </a:lnSpc>
              <a:buFont typeface="Wingdings" pitchFamily="2" charset="2"/>
              <a:buChar char="Ø"/>
            </a:pPr>
            <a:r>
              <a:rPr lang="en-US" sz="2000" dirty="0">
                <a:latin typeface="Times New Roman" pitchFamily="18" charset="0"/>
                <a:cs typeface="Times New Roman" pitchFamily="18" charset="0"/>
              </a:rPr>
              <a:t> Incorrect Prediciton Results</a:t>
            </a:r>
            <a:r>
              <a:rPr lang="en-US" sz="2000" dirty="0" smtClean="0">
                <a:latin typeface="Times New Roman" pitchFamily="18" charset="0"/>
                <a:cs typeface="Times New Roman" pitchFamily="18" charset="0"/>
              </a:rPr>
              <a:t>.</a:t>
            </a:r>
          </a:p>
          <a:p>
            <a:pPr lvl="0">
              <a:lnSpc>
                <a:spcPct val="150000"/>
              </a:lnSpc>
              <a:buFont typeface="Wingdings" pitchFamily="2" charset="2"/>
              <a:buChar char="Ø"/>
            </a:pPr>
            <a:r>
              <a:rPr lang="en-US" sz="2000" dirty="0" smtClean="0">
                <a:latin typeface="Times New Roman" pitchFamily="18" charset="0"/>
                <a:cs typeface="Times New Roman" pitchFamily="18" charset="0"/>
              </a:rPr>
              <a:t>Some specific problem in extract features.</a:t>
            </a:r>
            <a:endParaRPr lang="en-IN" sz="20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D2EFFB32-BA2C-4125-9294-61CB8551A336}" type="datetime1">
              <a:rPr lang="en-US" smtClean="0"/>
              <a:t>9/28/2022</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7</a:t>
            </a:fld>
            <a:endParaRPr lang="en-US" dirty="0"/>
          </a:p>
        </p:txBody>
      </p:sp>
    </p:spTree>
    <p:extLst>
      <p:ext uri="{BB962C8B-B14F-4D97-AF65-F5344CB8AC3E}">
        <p14:creationId xmlns:p14="http://schemas.microsoft.com/office/powerpoint/2010/main" val="2318824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764" y="254650"/>
            <a:ext cx="10058400" cy="556719"/>
          </a:xfrm>
        </p:spPr>
        <p:txBody>
          <a:bodyPr>
            <a:normAutofit fontScale="90000"/>
          </a:bodyPr>
          <a:lstStyle/>
          <a:p>
            <a:r>
              <a:rPr lang="en-US" sz="3600" b="1" dirty="0" smtClean="0">
                <a:solidFill>
                  <a:schemeClr val="tx1"/>
                </a:solidFill>
                <a:latin typeface="Times New Roman" panose="02020603050405020304" pitchFamily="18" charset="0"/>
                <a:cs typeface="Times New Roman" panose="02020603050405020304" pitchFamily="18" charset="0"/>
              </a:rPr>
              <a:t>PROPOSED SYSTEM</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6992" y="906401"/>
            <a:ext cx="9982931" cy="5610309"/>
          </a:xfrm>
        </p:spPr>
        <p:txBody>
          <a:bodyPr>
            <a:noAutofit/>
          </a:bodyPr>
          <a:lstStyle/>
          <a:p>
            <a:pPr algn="just">
              <a:lnSpc>
                <a:spcPct val="150000"/>
              </a:lnSpc>
            </a:pPr>
            <a:r>
              <a:rPr lang="en-US" sz="1800" dirty="0">
                <a:latin typeface="Times New Roman" pitchFamily="18" charset="0"/>
                <a:cs typeface="Times New Roman" pitchFamily="18" charset="0"/>
              </a:rPr>
              <a:t>The proposed model </a:t>
            </a:r>
            <a:r>
              <a:rPr lang="en-IN" sz="1800" dirty="0">
                <a:latin typeface="Times New Roman" pitchFamily="18" charset="0"/>
                <a:cs typeface="Times New Roman" pitchFamily="18" charset="0"/>
              </a:rPr>
              <a:t>shows the main steps for preprocessing stage, feature extraction, and classification</a:t>
            </a:r>
            <a:r>
              <a:rPr lang="en-IN" sz="1800" dirty="0" smtClean="0">
                <a:latin typeface="Times New Roman" pitchFamily="18" charset="0"/>
                <a:cs typeface="Times New Roman" pitchFamily="18" charset="0"/>
              </a:rPr>
              <a:t>.</a:t>
            </a:r>
          </a:p>
          <a:p>
            <a:pPr algn="just">
              <a:lnSpc>
                <a:spcPct val="150000"/>
              </a:lnSpc>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To develop an effective EEG-based detection method for depression classification by employing spatial information</a:t>
            </a:r>
            <a:r>
              <a:rPr lang="en-IN" sz="1800" dirty="0" smtClean="0">
                <a:latin typeface="Times New Roman" pitchFamily="18" charset="0"/>
                <a:cs typeface="Times New Roman" pitchFamily="18" charset="0"/>
              </a:rPr>
              <a:t>.</a:t>
            </a:r>
          </a:p>
          <a:p>
            <a:pPr algn="just">
              <a:lnSpc>
                <a:spcPct val="150000"/>
              </a:lnSpc>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In this process take EEG signal dataset to predict depression patients emotion as positive and negative. For that the first process is to pre-process the dataset to remove missing values and null values from the taken EEG dataset.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In </a:t>
            </a:r>
            <a:r>
              <a:rPr lang="en-IN" sz="1800" dirty="0">
                <a:latin typeface="Times New Roman" pitchFamily="18" charset="0"/>
                <a:cs typeface="Times New Roman" pitchFamily="18" charset="0"/>
              </a:rPr>
              <a:t>order to classify different emotions, we need to record EEG signals from different subjects and then process them to extract different features. </a:t>
            </a: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data sets are made from the features and then we classify the dataset.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In </a:t>
            </a:r>
            <a:r>
              <a:rPr lang="en-IN" sz="1800" dirty="0">
                <a:latin typeface="Times New Roman" pitchFamily="18" charset="0"/>
                <a:cs typeface="Times New Roman" pitchFamily="18" charset="0"/>
              </a:rPr>
              <a:t>this process we propose machine learning (KNN) and deep learning (LSTM) algorithms to classify the depression patient’s emotion as positive and </a:t>
            </a:r>
            <a:r>
              <a:rPr lang="en-IN" sz="1800" dirty="0" smtClean="0">
                <a:latin typeface="Times New Roman" pitchFamily="18" charset="0"/>
                <a:cs typeface="Times New Roman" pitchFamily="18" charset="0"/>
              </a:rPr>
              <a:t>negative.</a:t>
            </a:r>
          </a:p>
          <a:p>
            <a:pPr algn="just">
              <a:lnSpc>
                <a:spcPct val="150000"/>
              </a:lnSpc>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Finally it improves the accuracy of classifying depression patients emotion as positive and negative.</a:t>
            </a:r>
          </a:p>
        </p:txBody>
      </p:sp>
      <p:sp>
        <p:nvSpPr>
          <p:cNvPr id="6" name="Date Placeholder 5"/>
          <p:cNvSpPr>
            <a:spLocks noGrp="1"/>
          </p:cNvSpPr>
          <p:nvPr>
            <p:ph type="dt" sz="half" idx="10"/>
          </p:nvPr>
        </p:nvSpPr>
        <p:spPr/>
        <p:txBody>
          <a:bodyPr/>
          <a:lstStyle/>
          <a:p>
            <a:fld id="{D398E870-5A75-47CE-8DE2-1CC00853CB6E}" type="datetime1">
              <a:rPr lang="en-US" smtClean="0"/>
              <a:t>9/28/2022</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8</a:t>
            </a:fld>
            <a:endParaRPr lang="en-US" dirty="0"/>
          </a:p>
        </p:txBody>
      </p:sp>
    </p:spTree>
    <p:extLst>
      <p:ext uri="{BB962C8B-B14F-4D97-AF65-F5344CB8AC3E}">
        <p14:creationId xmlns:p14="http://schemas.microsoft.com/office/powerpoint/2010/main" val="3972900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068" y="924790"/>
            <a:ext cx="10011612" cy="665019"/>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ADVANTAGES</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0871" y="1922318"/>
            <a:ext cx="10011612" cy="3010886"/>
          </a:xfrm>
        </p:spPr>
        <p:txBody>
          <a:bodyPr>
            <a:normAutofit/>
          </a:bodyPr>
          <a:lstStyle/>
          <a:p>
            <a:pPr lvl="0">
              <a:lnSpc>
                <a:spcPct val="150000"/>
              </a:lnSpc>
              <a:buFont typeface="Wingdings" pitchFamily="2" charset="2"/>
              <a:buChar char="Ø"/>
            </a:pPr>
            <a:r>
              <a:rPr lang="en-US" sz="2000" dirty="0">
                <a:latin typeface="Times New Roman" pitchFamily="18" charset="0"/>
                <a:cs typeface="Times New Roman" pitchFamily="18" charset="0"/>
              </a:rPr>
              <a:t>Highly effective.</a:t>
            </a:r>
            <a:endParaRPr lang="en-IN" sz="2000" dirty="0">
              <a:latin typeface="Times New Roman" pitchFamily="18" charset="0"/>
              <a:cs typeface="Times New Roman" pitchFamily="18" charset="0"/>
            </a:endParaRPr>
          </a:p>
          <a:p>
            <a:pPr lvl="0">
              <a:lnSpc>
                <a:spcPct val="150000"/>
              </a:lnSpc>
              <a:buFont typeface="Wingdings" pitchFamily="2" charset="2"/>
              <a:buChar char="Ø"/>
            </a:pPr>
            <a:r>
              <a:rPr lang="en-US" sz="2000" dirty="0">
                <a:latin typeface="Times New Roman" pitchFamily="18" charset="0"/>
                <a:cs typeface="Times New Roman" pitchFamily="18" charset="0"/>
              </a:rPr>
              <a:t>Provide accurate prediction results.</a:t>
            </a:r>
            <a:endParaRPr lang="en-IN" sz="2000" dirty="0">
              <a:latin typeface="Times New Roman" pitchFamily="18" charset="0"/>
              <a:cs typeface="Times New Roman" pitchFamily="18" charset="0"/>
            </a:endParaRPr>
          </a:p>
          <a:p>
            <a:pPr lvl="0">
              <a:lnSpc>
                <a:spcPct val="150000"/>
              </a:lnSpc>
              <a:buFont typeface="Wingdings" pitchFamily="2" charset="2"/>
              <a:buChar char="Ø"/>
            </a:pPr>
            <a:r>
              <a:rPr lang="en-US" sz="2000" dirty="0">
                <a:latin typeface="Times New Roman" pitchFamily="18" charset="0"/>
                <a:cs typeface="Times New Roman" pitchFamily="18" charset="0"/>
              </a:rPr>
              <a:t>It avoids data inconsistency.</a:t>
            </a:r>
            <a:endParaRPr lang="en-IN" sz="20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84C4A8DF-8C22-4454-854D-7081B73EF3A2}" type="datetime1">
              <a:rPr lang="en-US" smtClean="0"/>
              <a:t>9/28/2022</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9</a:t>
            </a:fld>
            <a:endParaRPr lang="en-US" dirty="0"/>
          </a:p>
        </p:txBody>
      </p:sp>
    </p:spTree>
    <p:extLst>
      <p:ext uri="{BB962C8B-B14F-4D97-AF65-F5344CB8AC3E}">
        <p14:creationId xmlns:p14="http://schemas.microsoft.com/office/powerpoint/2010/main" val="3683766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7134</TotalTime>
  <Words>2405</Words>
  <Application>Microsoft Office PowerPoint</Application>
  <PresentationFormat>Widescreen</PresentationFormat>
  <Paragraphs>355</Paragraphs>
  <Slides>44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Tahoma</vt:lpstr>
      <vt:lpstr>Times New Roman</vt:lpstr>
      <vt:lpstr>Wingdings</vt:lpstr>
      <vt:lpstr>Office Theme</vt:lpstr>
      <vt:lpstr>PowerPoint Presentation</vt:lpstr>
      <vt:lpstr>DOMAIN INTRODUCTION</vt:lpstr>
      <vt:lpstr>ABSTRACT</vt:lpstr>
      <vt:lpstr>INTRODUCTION</vt:lpstr>
      <vt:lpstr>OBJECTIVE</vt:lpstr>
      <vt:lpstr>EXISTING SYSTEM</vt:lpstr>
      <vt:lpstr>DISADVANTAGES</vt:lpstr>
      <vt:lpstr>PROPOSED SYSTEM</vt:lpstr>
      <vt:lpstr>ADVANTAGES</vt:lpstr>
      <vt:lpstr>ARCHITECTURE DIAGRAM</vt:lpstr>
      <vt:lpstr>FLOW DIAGRAM</vt:lpstr>
      <vt:lpstr>USECASE DIAGRAM</vt:lpstr>
      <vt:lpstr>CLASS DIAGRAM</vt:lpstr>
      <vt:lpstr>SEQUENCE DIAGRAM</vt:lpstr>
      <vt:lpstr>ER-DIAGRAM</vt:lpstr>
      <vt:lpstr>MODULES</vt:lpstr>
      <vt:lpstr>Data Selection and Loading</vt:lpstr>
      <vt:lpstr>PowerPoint Presentation</vt:lpstr>
      <vt:lpstr>DATA PREPROCESSING</vt:lpstr>
      <vt:lpstr>PowerPoint Presentation</vt:lpstr>
      <vt:lpstr>FEATURE SCALING</vt:lpstr>
      <vt:lpstr>PowerPoint Presentation</vt:lpstr>
      <vt:lpstr>SPLIT DATA INTO TRAIN AND TEST</vt:lpstr>
      <vt:lpstr>PowerPoint Presentation</vt:lpstr>
      <vt:lpstr>PowerPoint Presentation</vt:lpstr>
      <vt:lpstr>PowerPoint Presentation</vt:lpstr>
      <vt:lpstr>CLASSIFICATION</vt:lpstr>
      <vt:lpstr>PowerPoint Presentation</vt:lpstr>
      <vt:lpstr>PERFORMANCE EVALUATION</vt:lpstr>
      <vt:lpstr>PowerPoint Presentation</vt:lpstr>
      <vt:lpstr>SYSTEM REQUIREMENTS</vt:lpstr>
      <vt:lpstr>SYSTEM REQUIREMENTS</vt:lpstr>
      <vt:lpstr>LITERATURE SURVEY</vt:lpstr>
      <vt:lpstr>PowerPoint Presentation</vt:lpstr>
      <vt:lpstr>PowerPoint Presentation</vt:lpstr>
      <vt:lpstr>PowerPoint Presentation</vt:lpstr>
      <vt:lpstr>PowerPoint Presentation</vt:lpstr>
      <vt:lpstr>PowerPoint Presentation</vt:lpstr>
      <vt:lpstr>CONCLUSION</vt:lpstr>
      <vt:lpstr>FUTURE ENHANCEMENT</vt:lpstr>
      <vt:lpstr>PROBLEM STATEMENT</vt:lpstr>
      <vt:lpstr>REFERENCES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EGC</dc:creator>
  <cp:lastModifiedBy>Microsoft account</cp:lastModifiedBy>
  <cp:revision>927</cp:revision>
  <dcterms:created xsi:type="dcterms:W3CDTF">2016-11-21T11:11:17Z</dcterms:created>
  <dcterms:modified xsi:type="dcterms:W3CDTF">2022-09-28T05:38:07Z</dcterms:modified>
</cp:coreProperties>
</file>