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80" r:id="rId5"/>
    <p:sldId id="276" r:id="rId6"/>
    <p:sldId id="259" r:id="rId7"/>
    <p:sldId id="260" r:id="rId8"/>
    <p:sldId id="261" r:id="rId9"/>
    <p:sldId id="275" r:id="rId10"/>
    <p:sldId id="262" r:id="rId11"/>
    <p:sldId id="263" r:id="rId12"/>
    <p:sldId id="264" r:id="rId13"/>
    <p:sldId id="281" r:id="rId14"/>
    <p:sldId id="278" r:id="rId15"/>
    <p:sldId id="279"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96"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researchgate.net/publication/340743010_Data_on_the_potential_of_nutrition-information_apps_from_a_consumer_behaviour_perspective" TargetMode="External"/><Relationship Id="rId3" Type="http://schemas.openxmlformats.org/officeDocument/2006/relationships/hyperlink" Target="https://www.researchgate.net/publication/353115062_Doctor_Chatbot_-_Smart_Health_Prediction" TargetMode="External"/><Relationship Id="rId7" Type="http://schemas.openxmlformats.org/officeDocument/2006/relationships/hyperlink" Target="https://www.researchgate.net/publication/339492054_Mobile_Apps_for_Human_Nutrition_A_Review" TargetMode="External"/><Relationship Id="rId2" Type="http://schemas.openxmlformats.org/officeDocument/2006/relationships/hyperlink" Target="https://www.joace.org/uploadfile/2014/0801/20140801025000959.pdf" TargetMode="External"/><Relationship Id="rId1" Type="http://schemas.openxmlformats.org/officeDocument/2006/relationships/slideLayout" Target="../slideLayouts/slideLayout2.xml"/><Relationship Id="rId6" Type="http://schemas.openxmlformats.org/officeDocument/2006/relationships/hyperlink" Target="https://pmc.ncbi.nlm.nih.gov/articles/PMC4840256/" TargetMode="External"/><Relationship Id="rId5" Type="http://schemas.openxmlformats.org/officeDocument/2006/relationships/hyperlink" Target="https://pmc.ncbi.nlm.nih.gov/articles/PMC6604512/" TargetMode="External"/><Relationship Id="rId4" Type="http://schemas.openxmlformats.org/officeDocument/2006/relationships/hyperlink" Target="https://www.researchgate.net/publication/330387982_A_Chatbot-supported_Smart_Wireless_Interactive_Healthcare_System_for_Weight_Control_and_Health_Promotion" TargetMode="External"/><Relationship Id="rId9" Type="http://schemas.openxmlformats.org/officeDocument/2006/relationships/hyperlink" Target="https://www.researchgate.net/publication/258652010_MedChatBot_An_UMLS_based_Chatbot_for_Medical_Student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943357" y="1060851"/>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t>Healthsphere</a:t>
            </a:r>
            <a:r>
              <a:rPr lang="en-IN" dirty="0">
                <a:solidFill>
                  <a:schemeClr val="tx1"/>
                </a:solidFill>
                <a:latin typeface="Cambria" panose="02040503050406030204" pitchFamily="18" charset="0"/>
                <a:ea typeface="Cambria" panose="02040503050406030204" pitchFamily="18" charset="0"/>
              </a:rPr>
              <a:t>: Intelligent Health Companion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CSD-G12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Madhusudhan M V</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p>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VIVA-VOCA</a:t>
            </a:r>
            <a:endParaRPr dirty="0">
              <a:latin typeface="Cambria" panose="02040503050406030204" pitchFamily="18" charset="0"/>
              <a:ea typeface="Cambria" panose="02040503050406030204" pitchFamily="18" charset="0"/>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B.Tech [CSE-Data science]</a:t>
            </a:r>
          </a:p>
          <a:p>
            <a:pPr marL="0" marR="0" lvl="0" indent="0" algn="ctr"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Saira Banu Atham</a:t>
            </a:r>
          </a:p>
          <a:p>
            <a:pPr marL="0" marR="0" lvl="0" indent="0" algn="ctr"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Dr. Manjula H M</a:t>
            </a:r>
          </a:p>
          <a:p>
            <a:pPr marL="0" marR="0" lvl="0" indent="0" algn="ctr"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dirty="0">
                <a:solidFill>
                  <a:schemeClr val="accent1"/>
                </a:solidFill>
                <a:latin typeface="Cambria" panose="02040503050406030204" pitchFamily="18" charset="0"/>
                <a:ea typeface="Cambria" panose="02040503050406030204" pitchFamily="18" charset="0"/>
                <a:sym typeface="Verdana"/>
              </a:rPr>
              <a:t>Dr. Sampath A K / Dr. Abdul Khadar A / Mr. Md Ziaur Rahman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8C4EF77C-C839-56E5-7970-43E999847EC3}"/>
              </a:ext>
            </a:extLst>
          </p:cNvPr>
          <p:cNvGraphicFramePr>
            <a:graphicFrameLocks noGrp="1"/>
          </p:cNvGraphicFramePr>
          <p:nvPr>
            <p:extLst>
              <p:ext uri="{D42A27DB-BD31-4B8C-83A1-F6EECF244321}">
                <p14:modId xmlns:p14="http://schemas.microsoft.com/office/powerpoint/2010/main" val="3350494747"/>
              </p:ext>
            </p:extLst>
          </p:nvPr>
        </p:nvGraphicFramePr>
        <p:xfrm>
          <a:off x="197504" y="2721840"/>
          <a:ext cx="5774518" cy="1543460"/>
        </p:xfrm>
        <a:graphic>
          <a:graphicData uri="http://schemas.openxmlformats.org/drawingml/2006/table">
            <a:tbl>
              <a:tblPr firstRow="1" bandRow="1">
                <a:tableStyleId>{5940675A-B579-460E-94D1-54222C63F5DA}</a:tableStyleId>
              </a:tblPr>
              <a:tblGrid>
                <a:gridCol w="2887259">
                  <a:extLst>
                    <a:ext uri="{9D8B030D-6E8A-4147-A177-3AD203B41FA5}">
                      <a16:colId xmlns:a16="http://schemas.microsoft.com/office/drawing/2014/main" val="42788908"/>
                    </a:ext>
                  </a:extLst>
                </a:gridCol>
                <a:gridCol w="2887259">
                  <a:extLst>
                    <a:ext uri="{9D8B030D-6E8A-4147-A177-3AD203B41FA5}">
                      <a16:colId xmlns:a16="http://schemas.microsoft.com/office/drawing/2014/main" val="2731311544"/>
                    </a:ext>
                  </a:extLst>
                </a:gridCol>
              </a:tblGrid>
              <a:tr h="385865">
                <a:tc>
                  <a:txBody>
                    <a:bodyPr/>
                    <a:lstStyle/>
                    <a:p>
                      <a:endParaRPr lang="en-IN"/>
                    </a:p>
                  </a:txBody>
                  <a:tcPr/>
                </a:tc>
                <a:tc>
                  <a:txBody>
                    <a:bodyPr/>
                    <a:lstStyle/>
                    <a:p>
                      <a:endParaRPr lang="en-IN"/>
                    </a:p>
                  </a:txBody>
                  <a:tcPr/>
                </a:tc>
                <a:extLst>
                  <a:ext uri="{0D108BD9-81ED-4DB2-BD59-A6C34878D82A}">
                    <a16:rowId xmlns:a16="http://schemas.microsoft.com/office/drawing/2014/main" val="3854298926"/>
                  </a:ext>
                </a:extLst>
              </a:tr>
              <a:tr h="385865">
                <a:tc>
                  <a:txBody>
                    <a:bodyPr/>
                    <a:lstStyle/>
                    <a:p>
                      <a:pPr algn="ctr"/>
                      <a:r>
                        <a:rPr lang="en-IN" dirty="0"/>
                        <a:t>20211CSD0127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K PAVADHARANI</a:t>
                      </a:r>
                    </a:p>
                  </a:txBody>
                  <a:tcPr/>
                </a:tc>
                <a:extLst>
                  <a:ext uri="{0D108BD9-81ED-4DB2-BD59-A6C34878D82A}">
                    <a16:rowId xmlns:a16="http://schemas.microsoft.com/office/drawing/2014/main" val="2267224786"/>
                  </a:ext>
                </a:extLst>
              </a:tr>
              <a:tr h="385865">
                <a:tc>
                  <a:txBody>
                    <a:bodyPr/>
                    <a:lstStyle/>
                    <a:p>
                      <a:pPr algn="ctr"/>
                      <a:r>
                        <a:rPr lang="en-IN" dirty="0"/>
                        <a:t>20211CSD0045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KHUSHI S M </a:t>
                      </a:r>
                    </a:p>
                  </a:txBody>
                  <a:tcPr/>
                </a:tc>
                <a:extLst>
                  <a:ext uri="{0D108BD9-81ED-4DB2-BD59-A6C34878D82A}">
                    <a16:rowId xmlns:a16="http://schemas.microsoft.com/office/drawing/2014/main" val="2744342930"/>
                  </a:ext>
                </a:extLst>
              </a:tr>
              <a:tr h="385865">
                <a:tc>
                  <a:txBody>
                    <a:bodyPr/>
                    <a:lstStyle/>
                    <a:p>
                      <a:pPr algn="ctr"/>
                      <a:r>
                        <a:rPr lang="en-IN" dirty="0"/>
                        <a:t>20211CSD0115</a:t>
                      </a:r>
                    </a:p>
                  </a:txBody>
                  <a:tcPr/>
                </a:tc>
                <a:tc>
                  <a:txBody>
                    <a:bodyPr/>
                    <a:lstStyle/>
                    <a:p>
                      <a:pPr algn="ctr"/>
                      <a:r>
                        <a:rPr lang="en-IN" dirty="0"/>
                        <a:t>AKSHATHA C</a:t>
                      </a:r>
                    </a:p>
                  </a:txBody>
                  <a:tcPr/>
                </a:tc>
                <a:extLst>
                  <a:ext uri="{0D108BD9-81ED-4DB2-BD59-A6C34878D82A}">
                    <a16:rowId xmlns:a16="http://schemas.microsoft.com/office/drawing/2014/main" val="388264518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6" name="Content Placeholder 5">
            <a:extLst>
              <a:ext uri="{FF2B5EF4-FFF2-40B4-BE49-F238E27FC236}">
                <a16:creationId xmlns:a16="http://schemas.microsoft.com/office/drawing/2014/main" id="{0390F903-DE96-17E5-3A1F-29AC64A77A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943535"/>
            <a:ext cx="10668000" cy="4970930"/>
          </a:xfr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 Obtained </a:t>
            </a:r>
          </a:p>
        </p:txBody>
      </p:sp>
      <p:sp>
        <p:nvSpPr>
          <p:cNvPr id="3" name="Content Placeholder 2"/>
          <p:cNvSpPr>
            <a:spLocks noGrp="1"/>
          </p:cNvSpPr>
          <p:nvPr>
            <p:ph idx="1"/>
          </p:nvPr>
        </p:nvSpPr>
        <p:spPr>
          <a:xfrm>
            <a:off x="533230" y="896018"/>
            <a:ext cx="11458936" cy="4420053"/>
          </a:xfrm>
        </p:spPr>
        <p:txBody>
          <a:bodyPr>
            <a:noAutofit/>
          </a:bodyPr>
          <a:lstStyle/>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Nutritional Awareness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Health Risk Awareness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 Hydration Tracking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4. Physical Activity Monitoring</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5. User Engagement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6. Machine Learning Performance</a:t>
            </a: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5" name="Rectangle 2">
            <a:extLst>
              <a:ext uri="{FF2B5EF4-FFF2-40B4-BE49-F238E27FC236}">
                <a16:creationId xmlns:a16="http://schemas.microsoft.com/office/drawing/2014/main" id="{7FB90A9E-4A3B-3FED-7CB1-05BE339CE08D}"/>
              </a:ext>
            </a:extLst>
          </p:cNvPr>
          <p:cNvSpPr>
            <a:spLocks noGrp="1" noChangeArrowheads="1"/>
          </p:cNvSpPr>
          <p:nvPr>
            <p:ph idx="1"/>
          </p:nvPr>
        </p:nvSpPr>
        <p:spPr bwMode="auto">
          <a:xfrm>
            <a:off x="741083" y="1127985"/>
            <a:ext cx="10527553" cy="4602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Healthsphere leverages AI and machine learning to deliver personalized health insights, empowering users to make proactive wellness decisions. It integrates nutrition tracking, caloric and nutrient analysis, and deficiency prediction, addressing challenges in managing dietary intake. With Google Fit API integration, users can seamlessly track physical activity alongside nutrition data for a holistic health view. Built on Firebase, it ensures secure data storage and privacy while offering real-time nutrient analysis, caloric estimation, hydration reminders, and activity notifications to foster healthy habits. Future advancements may include condition-specific dietary guidance, wearable integration, and trend forecasting, making Healthsphere a comprehensive wellness management tool.</a:t>
            </a: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02873-6706-F53E-E804-C9CE204837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9E59ED-CF10-DB70-7126-54FB78657EF4}"/>
              </a:ext>
            </a:extLst>
          </p:cNvPr>
          <p:cNvSpPr>
            <a:spLocks noGrp="1"/>
          </p:cNvSpPr>
          <p:nvPr>
            <p:ph type="title"/>
          </p:nvPr>
        </p:nvSpPr>
        <p:spPr/>
        <p:txBody>
          <a:bodyPr/>
          <a:lstStyle/>
          <a:p>
            <a:r>
              <a:rPr lang="en-GB" dirty="0" err="1"/>
              <a:t>Github</a:t>
            </a:r>
            <a:r>
              <a:rPr lang="en-GB" dirty="0"/>
              <a:t> Link</a:t>
            </a:r>
          </a:p>
        </p:txBody>
      </p:sp>
      <p:sp>
        <p:nvSpPr>
          <p:cNvPr id="5" name="Rectangle 2">
            <a:extLst>
              <a:ext uri="{FF2B5EF4-FFF2-40B4-BE49-F238E27FC236}">
                <a16:creationId xmlns:a16="http://schemas.microsoft.com/office/drawing/2014/main" id="{4C89997E-17E7-FBCB-19D3-2394D12D063D}"/>
              </a:ext>
            </a:extLst>
          </p:cNvPr>
          <p:cNvSpPr>
            <a:spLocks noGrp="1" noChangeArrowheads="1"/>
          </p:cNvSpPr>
          <p:nvPr>
            <p:ph idx="1"/>
          </p:nvPr>
        </p:nvSpPr>
        <p:spPr bwMode="auto">
          <a:xfrm>
            <a:off x="651436" y="1303616"/>
            <a:ext cx="10527553" cy="53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https://github.com/dharani26203/HealthyBuddy</a:t>
            </a:r>
          </a:p>
        </p:txBody>
      </p:sp>
    </p:spTree>
    <p:extLst>
      <p:ext uri="{BB962C8B-B14F-4D97-AF65-F5344CB8AC3E}">
        <p14:creationId xmlns:p14="http://schemas.microsoft.com/office/powerpoint/2010/main" val="4271275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EEB6-3F0C-3674-96DD-218CBFB4B3AB}"/>
              </a:ext>
            </a:extLst>
          </p:cNvPr>
          <p:cNvSpPr>
            <a:spLocks noGrp="1"/>
          </p:cNvSpPr>
          <p:nvPr>
            <p:ph type="title"/>
          </p:nvPr>
        </p:nvSpPr>
        <p:spPr/>
        <p:txBody>
          <a:bodyPr/>
          <a:lstStyle/>
          <a:p>
            <a:r>
              <a:rPr lang="en-GB" dirty="0"/>
              <a:t>References</a:t>
            </a:r>
            <a:endParaRPr lang="en-IN" dirty="0"/>
          </a:p>
        </p:txBody>
      </p:sp>
      <p:sp>
        <p:nvSpPr>
          <p:cNvPr id="3" name="Content Placeholder 2">
            <a:extLst>
              <a:ext uri="{FF2B5EF4-FFF2-40B4-BE49-F238E27FC236}">
                <a16:creationId xmlns:a16="http://schemas.microsoft.com/office/drawing/2014/main" id="{E5167A3E-2DEF-57A3-2F95-570B47C9AE26}"/>
              </a:ext>
            </a:extLst>
          </p:cNvPr>
          <p:cNvSpPr>
            <a:spLocks noGrp="1"/>
          </p:cNvSpPr>
          <p:nvPr>
            <p:ph idx="1"/>
          </p:nvPr>
        </p:nvSpPr>
        <p:spPr>
          <a:xfrm>
            <a:off x="812800" y="1143001"/>
            <a:ext cx="10668000" cy="5033681"/>
          </a:xfrm>
        </p:spPr>
        <p:txBody>
          <a:bodyPr>
            <a:noAutofit/>
          </a:bodyPr>
          <a:lstStyle/>
          <a:p>
            <a:pPr>
              <a:buFont typeface="+mj-lt"/>
              <a:buAutoNum type="arabicPeriod"/>
            </a:pP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Pharmabot</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Pediatric</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Generic Medicine Consultant Chatbot </a:t>
            </a:r>
            <a:r>
              <a:rPr lang="en-IN" sz="12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https://www.joace.org/uploadfile/2014/0801/20140801025000959.pdf</a:t>
            </a:r>
            <a:endParaRPr lang="en-IN" sz="12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mj-lt"/>
              <a:buAutoNum type="arabicPeriod"/>
            </a:pPr>
            <a:endParaRPr lang="en-IN" sz="1200" u="sng" kern="1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buFont typeface="+mj-lt"/>
              <a:buAutoNum type="arabicPeriod"/>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Doctor Chatbot – Smart Health Prediction </a:t>
            </a:r>
            <a:r>
              <a:rPr lang="en-IN" sz="12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https://www.researchgate.net/publication/353115062_Doctor_Chatbot_-_Smart_Health_Prediction</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buFont typeface="+mj-lt"/>
              <a:buAutoNum type="arabicPeriod"/>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mj-lt"/>
              <a:buAutoNum type="arabicPeriod"/>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A Chatbot-supported Smart Wireless Interactive Healthcare System for Weight Control and Health Promotion. </a:t>
            </a:r>
            <a:r>
              <a:rPr lang="en-IN" sz="12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https://www.researchgate.net/publication/330387982_A_Chatbot-supported_Smart_Wireless_Interactive_Healthcare_System_for_Weight_Control_and_Health_Promotion</a:t>
            </a:r>
            <a:endParaRPr lang="en-IN" sz="12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mj-lt"/>
              <a:buAutoNum type="arabicPeriod"/>
            </a:pPr>
            <a:endParaRPr lang="en-IN" sz="1200" u="sng" kern="1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endParaRPr>
          </a:p>
          <a:p>
            <a:pPr>
              <a:lnSpc>
                <a:spcPts val="2250"/>
              </a:lnSpc>
              <a:buFont typeface="+mj-lt"/>
              <a:buAutoNum type="arabicPeriod"/>
            </a:pPr>
            <a:r>
              <a:rPr lang="en-IN" sz="1200" kern="1800" dirty="0">
                <a:effectLst/>
                <a:latin typeface="Times New Roman" panose="02020603050405020304" pitchFamily="18" charset="0"/>
                <a:ea typeface="Times New Roman" panose="02020603050405020304" pitchFamily="18" charset="0"/>
                <a:cs typeface="Times New Roman" panose="02020603050405020304" pitchFamily="18" charset="0"/>
              </a:rPr>
              <a:t>Understanding the Role of Healthy Eating and Fitness Mobile Apps in the Formation of Maladaptive Eating and Exercise </a:t>
            </a:r>
            <a:r>
              <a:rPr lang="en-IN" sz="1200" kern="1800" dirty="0" err="1">
                <a:effectLst/>
                <a:latin typeface="Times New Roman" panose="02020603050405020304" pitchFamily="18" charset="0"/>
                <a:ea typeface="Times New Roman" panose="02020603050405020304" pitchFamily="18" charset="0"/>
                <a:cs typeface="Times New Roman" panose="02020603050405020304" pitchFamily="18" charset="0"/>
              </a:rPr>
              <a:t>Behaviors</a:t>
            </a:r>
            <a:r>
              <a:rPr lang="en-IN" sz="1200" kern="1800" dirty="0">
                <a:effectLst/>
                <a:latin typeface="Times New Roman" panose="02020603050405020304" pitchFamily="18" charset="0"/>
                <a:ea typeface="Times New Roman" panose="02020603050405020304" pitchFamily="18" charset="0"/>
                <a:cs typeface="Times New Roman" panose="02020603050405020304" pitchFamily="18" charset="0"/>
              </a:rPr>
              <a:t> in Young People. </a:t>
            </a:r>
            <a:r>
              <a:rPr lang="en-IN" sz="1200" u="sng"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https://pmc.ncbi.nlm.nih.gov/articles/PMC6604512/</a:t>
            </a:r>
            <a:endParaRPr lang="en-IN" sz="1200" u="sng"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ts val="2250"/>
              </a:lnSpc>
              <a:spcAft>
                <a:spcPts val="800"/>
              </a:spcAft>
              <a:buFont typeface="+mj-lt"/>
              <a:buAutoNum type="arabicPeriod"/>
            </a:pPr>
            <a:r>
              <a:rPr lang="en-IN" sz="1200" kern="1800" dirty="0">
                <a:effectLst/>
                <a:latin typeface="Times New Roman" panose="02020603050405020304" pitchFamily="18" charset="0"/>
                <a:ea typeface="Times New Roman" panose="02020603050405020304" pitchFamily="18" charset="0"/>
                <a:cs typeface="Times New Roman" panose="02020603050405020304" pitchFamily="18" charset="0"/>
              </a:rPr>
              <a:t>Diet and Physical Activity Apps: Perceived Effectiveness by App Users.  </a:t>
            </a:r>
            <a:r>
              <a:rPr lang="en-IN" sz="1200" u="sng"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https://pmc.ncbi.nlm.nih.gov/articles/PMC4840256/</a:t>
            </a:r>
            <a:endParaRPr lang="en-IN" sz="1200" u="sng" kern="0"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ts val="2250"/>
              </a:lnSpc>
              <a:spcAft>
                <a:spcPts val="800"/>
              </a:spcAft>
              <a:buFont typeface="+mj-lt"/>
              <a:buAutoNum type="arabicPeriod"/>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1800" dirty="0">
                <a:latin typeface="Times New Roman" panose="02020603050405020304" pitchFamily="18" charset="0"/>
                <a:cs typeface="Times New Roman" panose="02020603050405020304" pitchFamily="18" charset="0"/>
              </a:rPr>
              <a:t>Mobile Apps for Human Nutrition: A Review</a:t>
            </a:r>
            <a:r>
              <a:rPr lang="en-IN" sz="1200" kern="1800" dirty="0">
                <a:latin typeface="Times New Roman" panose="02020603050405020304" pitchFamily="18" charset="0"/>
                <a:cs typeface="Times New Roman" panose="02020603050405020304" pitchFamily="18" charset="0"/>
              </a:rPr>
              <a:t>. </a:t>
            </a:r>
            <a:r>
              <a:rPr lang="en-US" sz="1200" kern="1800" dirty="0">
                <a:solidFill>
                  <a:srgbClr val="3333FF"/>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https://www.researchgate.net/publication/339492054_Mobile_Apps_for_Human_Nutrition_A_Review</a:t>
            </a:r>
            <a:endParaRPr lang="en-US" sz="1200" kern="1800" dirty="0">
              <a:latin typeface="Times New Roman" panose="02020603050405020304" pitchFamily="18" charset="0"/>
              <a:cs typeface="Times New Roman" panose="02020603050405020304" pitchFamily="18" charset="0"/>
            </a:endParaRPr>
          </a:p>
          <a:p>
            <a:pPr>
              <a:lnSpc>
                <a:spcPts val="2250"/>
              </a:lnSpc>
              <a:spcAft>
                <a:spcPts val="800"/>
              </a:spcAft>
              <a:buFont typeface="+mj-lt"/>
              <a:buAutoNum type="arabicPeriod"/>
            </a:pPr>
            <a:r>
              <a:rPr lang="en-IN" sz="1200" kern="1800" dirty="0">
                <a:latin typeface="Times New Roman" panose="02020603050405020304" pitchFamily="18" charset="0"/>
                <a:cs typeface="Times New Roman" panose="02020603050405020304" pitchFamily="18" charset="0"/>
              </a:rPr>
              <a:t> Data on the potential of nutrition-information apps from a consumer behaviour perspective </a:t>
            </a:r>
            <a:r>
              <a:rPr lang="en-IN" sz="1200" kern="1800" dirty="0">
                <a:solidFill>
                  <a:srgbClr val="3333FF"/>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https://www.researchgate.net/publication/340743010_Data_on_the_potential_of_nutrition-information_apps_from_a_consumer_behaviour_perspective</a:t>
            </a:r>
            <a:endParaRPr lang="en-IN" sz="1200" kern="1800" dirty="0">
              <a:latin typeface="Times New Roman" panose="02020603050405020304" pitchFamily="18" charset="0"/>
              <a:cs typeface="Times New Roman" panose="02020603050405020304" pitchFamily="18" charset="0"/>
            </a:endParaRPr>
          </a:p>
          <a:p>
            <a:pPr>
              <a:lnSpc>
                <a:spcPts val="2250"/>
              </a:lnSpc>
              <a:spcAft>
                <a:spcPts val="800"/>
              </a:spcAft>
              <a:buFont typeface="+mj-lt"/>
              <a:buAutoNum type="arabicPeriod"/>
            </a:pPr>
            <a:r>
              <a:rPr lang="en-IN" sz="1200" kern="1800" dirty="0">
                <a:latin typeface="Times New Roman" panose="02020603050405020304" pitchFamily="18" charset="0"/>
                <a:cs typeface="Times New Roman" panose="02020603050405020304" pitchFamily="18" charset="0"/>
              </a:rPr>
              <a:t> </a:t>
            </a:r>
            <a:r>
              <a:rPr lang="en-IN" sz="1200" kern="1800" dirty="0" err="1">
                <a:latin typeface="Times New Roman" panose="02020603050405020304" pitchFamily="18" charset="0"/>
                <a:cs typeface="Times New Roman" panose="02020603050405020304" pitchFamily="18" charset="0"/>
              </a:rPr>
              <a:t>MedChatBot</a:t>
            </a:r>
            <a:r>
              <a:rPr lang="en-IN" sz="1200" kern="1800" dirty="0">
                <a:latin typeface="Times New Roman" panose="02020603050405020304" pitchFamily="18" charset="0"/>
                <a:cs typeface="Times New Roman" panose="02020603050405020304" pitchFamily="18" charset="0"/>
              </a:rPr>
              <a:t>: An UMLS based Chatbot for Medical Students </a:t>
            </a:r>
            <a:r>
              <a:rPr lang="en-IN" sz="1200" kern="1800" dirty="0">
                <a:solidFill>
                  <a:srgbClr val="3333FF"/>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https://www.researchgate.net/publication/258652010_MedChatBot_An_UMLS_based_Chatbot_for_Medical_Students</a:t>
            </a:r>
            <a:endParaRPr lang="en-IN" sz="1200" kern="1800" dirty="0">
              <a:solidFill>
                <a:srgbClr val="3333FF"/>
              </a:solidFill>
              <a:latin typeface="Times New Roman" panose="02020603050405020304" pitchFamily="18" charset="0"/>
              <a:cs typeface="Times New Roman" panose="02020603050405020304" pitchFamily="18" charset="0"/>
            </a:endParaRPr>
          </a:p>
          <a:p>
            <a:pPr marL="0" indent="0">
              <a:lnSpc>
                <a:spcPts val="2250"/>
              </a:lnSpc>
              <a:buNone/>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228600">
              <a:buFont typeface="+mj-lt"/>
              <a:buAutoNum type="arabicPeriod"/>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812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5BC67-0D88-7707-6E40-5A2BD1DB9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E15727-9C9A-6682-AABD-DC91283EC18B}"/>
              </a:ext>
            </a:extLst>
          </p:cNvPr>
          <p:cNvSpPr>
            <a:spLocks noGrp="1"/>
          </p:cNvSpPr>
          <p:nvPr>
            <p:ph type="title"/>
          </p:nvPr>
        </p:nvSpPr>
        <p:spPr/>
        <p:txBody>
          <a:bodyPr/>
          <a:lstStyle/>
          <a:p>
            <a:r>
              <a:rPr lang="en-GB" dirty="0"/>
              <a:t>Publication Details</a:t>
            </a:r>
            <a:endParaRPr lang="en-IN" dirty="0"/>
          </a:p>
        </p:txBody>
      </p:sp>
      <p:sp>
        <p:nvSpPr>
          <p:cNvPr id="3" name="Content Placeholder 2">
            <a:extLst>
              <a:ext uri="{FF2B5EF4-FFF2-40B4-BE49-F238E27FC236}">
                <a16:creationId xmlns:a16="http://schemas.microsoft.com/office/drawing/2014/main" id="{C993D5F5-CE9E-23E6-ED1B-C19EC9F8F286}"/>
              </a:ext>
            </a:extLst>
          </p:cNvPr>
          <p:cNvSpPr>
            <a:spLocks noGrp="1"/>
          </p:cNvSpPr>
          <p:nvPr>
            <p:ph idx="1"/>
          </p:nvPr>
        </p:nvSpPr>
        <p:spPr/>
        <p:txBody>
          <a:bodyPr>
            <a:normAutofit/>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Machine Graphics and Vision (Q4)</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InderScience Submissions (Q4)</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International Journal of Multidisciplinary Research (Q4)</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RAMP2023 (Q4)</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Publishing Research Quarterly (Q4)</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Engineering Letters (Q4)</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International Journal of Computer Theory and Engineering (Q4)</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Journal of Information Systems Security(Q4)</a:t>
            </a:r>
          </a:p>
          <a:p>
            <a:pPr marL="457200" indent="-457200">
              <a:buFont typeface="+mj-lt"/>
              <a:buAutoNum type="arabicPeriod"/>
            </a:pPr>
            <a:r>
              <a:rPr lang="en-US" i="0" dirty="0">
                <a:solidFill>
                  <a:srgbClr val="343434"/>
                </a:solidFill>
                <a:effectLst/>
                <a:latin typeface="Times New Roman" panose="02020603050405020304" pitchFamily="18" charset="0"/>
                <a:cs typeface="Times New Roman" panose="02020603050405020304" pitchFamily="18" charset="0"/>
              </a:rPr>
              <a:t>Journal of Emerging Technologies and Innovative Research (Q4)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721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4" name="Picture 2" descr="Sustainable Development Goals (SDGs) and Disability | Division for  Inclusive Social Development (DISD)">
            <a:extLst>
              <a:ext uri="{FF2B5EF4-FFF2-40B4-BE49-F238E27FC236}">
                <a16:creationId xmlns:a16="http://schemas.microsoft.com/office/drawing/2014/main" id="{58444C26-3B66-7D05-A4B8-D02156784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83" y="1218778"/>
            <a:ext cx="7438605" cy="44204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3428AA6-2F56-88B9-024F-335C38683751}"/>
              </a:ext>
            </a:extLst>
          </p:cNvPr>
          <p:cNvSpPr txBox="1"/>
          <p:nvPr/>
        </p:nvSpPr>
        <p:spPr>
          <a:xfrm>
            <a:off x="7754470" y="1072964"/>
            <a:ext cx="3836893" cy="5447645"/>
          </a:xfrm>
          <a:prstGeom prst="rect">
            <a:avLst/>
          </a:prstGeom>
          <a:noFill/>
        </p:spPr>
        <p:txBody>
          <a:bodyPr wrap="square" rtlCol="0">
            <a:spAutoFit/>
          </a:bodyPr>
          <a:lstStyle/>
          <a:p>
            <a:pPr algn="just">
              <a:lnSpc>
                <a:spcPct val="150000"/>
              </a:lnSpc>
              <a:spcBef>
                <a:spcPts val="1200"/>
              </a:spcBef>
            </a:pPr>
            <a:r>
              <a:rPr lang="en-US" b="1" dirty="0">
                <a:effectLst/>
                <a:latin typeface="Times New Roman" panose="02020603050405020304" pitchFamily="18" charset="0"/>
                <a:ea typeface="Times New Roman" panose="02020603050405020304" pitchFamily="18" charset="0"/>
              </a:rPr>
              <a:t>The project described aligns with Sustainable Development Goal (SDG) 3: Good Health and Well-Being. </a:t>
            </a:r>
            <a:endParaRPr lang="en-IN"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dirty="0">
                <a:effectLst/>
                <a:latin typeface="Times New Roman" panose="02020603050405020304" pitchFamily="18" charset="0"/>
                <a:ea typeface="Times New Roman" panose="02020603050405020304" pitchFamily="18" charset="0"/>
              </a:rPr>
              <a:t>SDG 3 focuses on ensuring healthy lives and promoting well-being for all at all ages. The project aims to address critical healthcare challenges, including diet, by using technology to save time, provide immediate assistance, and improve the efficiency of resource management.</a:t>
            </a:r>
            <a:r>
              <a:rPr lang="en-US" b="1"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endParaRPr lang="en-IN" sz="1400" dirty="0"/>
          </a:p>
        </p:txBody>
      </p:sp>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US" dirty="0">
                <a:latin typeface="Times New Roman" panose="02020603050405020304" pitchFamily="18" charset="0"/>
                <a:ea typeface="Times New Roman" panose="02020603050405020304" pitchFamily="18" charset="0"/>
              </a:rPr>
              <a:t>Healthsphere </a:t>
            </a:r>
            <a:r>
              <a:rPr lang="en-US" b="0" dirty="0">
                <a:effectLst/>
                <a:latin typeface="Times New Roman" panose="02020603050405020304" pitchFamily="18" charset="0"/>
                <a:ea typeface="Times New Roman" panose="02020603050405020304" pitchFamily="18" charset="0"/>
              </a:rPr>
              <a:t>integrates advanced technologies, including machine learning and Firebase, to create a seamless experience for users.</a:t>
            </a:r>
          </a:p>
          <a:p>
            <a:pPr algn="just">
              <a:lnSpc>
                <a:spcPct val="150000"/>
              </a:lnSpc>
            </a:pPr>
            <a:r>
              <a:rPr lang="en-US" b="0" dirty="0">
                <a:effectLst/>
                <a:latin typeface="Times New Roman" panose="02020603050405020304" pitchFamily="18" charset="0"/>
                <a:ea typeface="Times New Roman" panose="02020603050405020304" pitchFamily="18" charset="0"/>
              </a:rPr>
              <a:t>It allows individuals to input their daily food consumption and physical data, such as height, weight, and water intake.</a:t>
            </a:r>
          </a:p>
          <a:p>
            <a:pPr algn="just">
              <a:lnSpc>
                <a:spcPct val="150000"/>
              </a:lnSpc>
            </a:pPr>
            <a:r>
              <a:rPr lang="en-US" b="0" dirty="0">
                <a:effectLst/>
                <a:latin typeface="Times New Roman" panose="02020603050405020304" pitchFamily="18" charset="0"/>
                <a:ea typeface="Times New Roman" panose="02020603050405020304" pitchFamily="18" charset="0"/>
              </a:rPr>
              <a:t>Using these inputs, the app generates precise nutritional analyses, predicts possible deficiencies, and offers tailored recommendations. </a:t>
            </a:r>
            <a:endParaRPr lang="en-US" dirty="0">
              <a:latin typeface="Times New Roman" panose="02020603050405020304" pitchFamily="18" charset="0"/>
              <a:ea typeface="Times New Roman" panose="02020603050405020304" pitchFamily="18" charset="0"/>
            </a:endParaRPr>
          </a:p>
          <a:p>
            <a:pPr algn="just">
              <a:lnSpc>
                <a:spcPct val="150000"/>
              </a:lnSpc>
            </a:pPr>
            <a:r>
              <a:rPr lang="en-US" b="0" dirty="0">
                <a:effectLst/>
                <a:latin typeface="Times New Roman" panose="02020603050405020304" pitchFamily="18" charset="0"/>
                <a:ea typeface="Times New Roman" panose="02020603050405020304" pitchFamily="18" charset="0"/>
              </a:rPr>
              <a:t>The application also tracks water intake and physical activities, encouraging users to stay hydrated and active.</a:t>
            </a:r>
          </a:p>
          <a:p>
            <a:pPr algn="just">
              <a:lnSpc>
                <a:spcPct val="150000"/>
              </a:lnSpc>
            </a:pPr>
            <a:r>
              <a:rPr lang="en-US" b="0" dirty="0">
                <a:effectLst/>
                <a:latin typeface="Times New Roman" panose="02020603050405020304" pitchFamily="18" charset="0"/>
                <a:ea typeface="Times New Roman" panose="02020603050405020304" pitchFamily="18" charset="0"/>
              </a:rPr>
              <a:t>Through machine learning, the platform enhances user experience by providing real-time insights and actionable recommendations.</a:t>
            </a:r>
            <a:endParaRPr lang="en-IN" b="1" dirty="0">
              <a:effectLst/>
              <a:latin typeface="Times New Roman" panose="02020603050405020304" pitchFamily="18" charset="0"/>
              <a:ea typeface="Times New Roman" panose="02020603050405020304" pitchFamily="18" charset="0"/>
            </a:endParaRPr>
          </a:p>
          <a:p>
            <a:pPr marL="0" indent="0" algn="just">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6" name="Table 5">
            <a:extLst>
              <a:ext uri="{FF2B5EF4-FFF2-40B4-BE49-F238E27FC236}">
                <a16:creationId xmlns:a16="http://schemas.microsoft.com/office/drawing/2014/main" id="{CCE7778E-8524-D88F-2A48-3AAF2A148789}"/>
              </a:ext>
            </a:extLst>
          </p:cNvPr>
          <p:cNvGraphicFramePr>
            <a:graphicFrameLocks noGrp="1"/>
          </p:cNvGraphicFramePr>
          <p:nvPr>
            <p:extLst>
              <p:ext uri="{D42A27DB-BD31-4B8C-83A1-F6EECF244321}">
                <p14:modId xmlns:p14="http://schemas.microsoft.com/office/powerpoint/2010/main" val="2604252990"/>
              </p:ext>
            </p:extLst>
          </p:nvPr>
        </p:nvGraphicFramePr>
        <p:xfrm>
          <a:off x="605118" y="1314936"/>
          <a:ext cx="11083364" cy="4228128"/>
        </p:xfrm>
        <a:graphic>
          <a:graphicData uri="http://schemas.openxmlformats.org/drawingml/2006/table">
            <a:tbl>
              <a:tblPr firstRow="1" bandRow="1">
                <a:tableStyleId>{5940675A-B579-460E-94D1-54222C63F5DA}</a:tableStyleId>
              </a:tblPr>
              <a:tblGrid>
                <a:gridCol w="2369672">
                  <a:extLst>
                    <a:ext uri="{9D8B030D-6E8A-4147-A177-3AD203B41FA5}">
                      <a16:colId xmlns:a16="http://schemas.microsoft.com/office/drawing/2014/main" val="3382042134"/>
                    </a:ext>
                  </a:extLst>
                </a:gridCol>
                <a:gridCol w="3172010">
                  <a:extLst>
                    <a:ext uri="{9D8B030D-6E8A-4147-A177-3AD203B41FA5}">
                      <a16:colId xmlns:a16="http://schemas.microsoft.com/office/drawing/2014/main" val="3498863383"/>
                    </a:ext>
                  </a:extLst>
                </a:gridCol>
                <a:gridCol w="1615143">
                  <a:extLst>
                    <a:ext uri="{9D8B030D-6E8A-4147-A177-3AD203B41FA5}">
                      <a16:colId xmlns:a16="http://schemas.microsoft.com/office/drawing/2014/main" val="3035998781"/>
                    </a:ext>
                  </a:extLst>
                </a:gridCol>
                <a:gridCol w="3926539">
                  <a:extLst>
                    <a:ext uri="{9D8B030D-6E8A-4147-A177-3AD203B41FA5}">
                      <a16:colId xmlns:a16="http://schemas.microsoft.com/office/drawing/2014/main" val="1291807392"/>
                    </a:ext>
                  </a:extLst>
                </a:gridCol>
              </a:tblGrid>
              <a:tr h="499534">
                <a:tc>
                  <a:txBody>
                    <a:bodyPr/>
                    <a:lstStyle/>
                    <a:p>
                      <a:pPr algn="ctr"/>
                      <a:r>
                        <a:rPr lang="en-IN" sz="1600" dirty="0">
                          <a:latin typeface="Times New Roman" panose="02020603050405020304" pitchFamily="18" charset="0"/>
                          <a:cs typeface="Times New Roman" panose="02020603050405020304" pitchFamily="18" charset="0"/>
                        </a:rPr>
                        <a:t>AUTHORS</a:t>
                      </a:r>
                    </a:p>
                  </a:txBody>
                  <a:tcPr/>
                </a:tc>
                <a:tc>
                  <a:txBody>
                    <a:bodyPr/>
                    <a:lstStyle/>
                    <a:p>
                      <a:pPr algn="ctr"/>
                      <a:r>
                        <a:rPr lang="en-IN" sz="1600"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sz="1600" dirty="0">
                          <a:latin typeface="Times New Roman" panose="02020603050405020304" pitchFamily="18" charset="0"/>
                          <a:cs typeface="Times New Roman" panose="02020603050405020304" pitchFamily="18" charset="0"/>
                        </a:rPr>
                        <a:t>WHEN WAS IT PUBLISHED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UNDERSTANDING OF THE PAPER</a:t>
                      </a:r>
                    </a:p>
                    <a:p>
                      <a:pPr algn="ct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0876320"/>
                  </a:ext>
                </a:extLst>
              </a:tr>
              <a:tr h="1216336">
                <a:tc>
                  <a:txBody>
                    <a:bodyPr/>
                    <a:lstStyle/>
                    <a:p>
                      <a:pPr algn="ctr"/>
                      <a:r>
                        <a:rPr lang="en-IN" sz="1600" kern="1200" dirty="0">
                          <a:solidFill>
                            <a:schemeClr val="tx1"/>
                          </a:solidFill>
                          <a:effectLst/>
                          <a:latin typeface="Times New Roman" panose="02020603050405020304" pitchFamily="18" charset="0"/>
                          <a:ea typeface="+mn-ea"/>
                          <a:cs typeface="Times New Roman" panose="02020603050405020304" pitchFamily="18" charset="0"/>
                        </a:rPr>
                        <a:t>Comendador, B. E. V., Francisco, B. M., </a:t>
                      </a:r>
                      <a:r>
                        <a:rPr lang="en-IN" sz="1600" kern="1200" dirty="0" err="1">
                          <a:solidFill>
                            <a:schemeClr val="tx1"/>
                          </a:solidFill>
                          <a:effectLst/>
                          <a:latin typeface="Times New Roman" panose="02020603050405020304" pitchFamily="18" charset="0"/>
                          <a:ea typeface="+mn-ea"/>
                          <a:cs typeface="Times New Roman" panose="02020603050405020304" pitchFamily="18" charset="0"/>
                        </a:rPr>
                        <a:t>Medenilla</a:t>
                      </a:r>
                      <a:r>
                        <a:rPr lang="en-IN" sz="1600" kern="1200" dirty="0">
                          <a:solidFill>
                            <a:schemeClr val="tx1"/>
                          </a:solidFill>
                          <a:effectLst/>
                          <a:latin typeface="Times New Roman" panose="02020603050405020304" pitchFamily="18" charset="0"/>
                          <a:ea typeface="+mn-ea"/>
                          <a:cs typeface="Times New Roman" panose="02020603050405020304" pitchFamily="18" charset="0"/>
                        </a:rPr>
                        <a:t>, J. S., </a:t>
                      </a:r>
                      <a:r>
                        <a:rPr lang="en-IN" sz="1600" kern="1200" dirty="0" err="1">
                          <a:solidFill>
                            <a:schemeClr val="tx1"/>
                          </a:solidFill>
                          <a:effectLst/>
                          <a:latin typeface="Times New Roman" panose="02020603050405020304" pitchFamily="18" charset="0"/>
                          <a:ea typeface="+mn-ea"/>
                          <a:cs typeface="Times New Roman" panose="02020603050405020304" pitchFamily="18" charset="0"/>
                        </a:rPr>
                        <a:t>Nacion</a:t>
                      </a:r>
                      <a:r>
                        <a:rPr lang="en-IN" sz="1600" kern="1200" dirty="0">
                          <a:solidFill>
                            <a:schemeClr val="tx1"/>
                          </a:solidFill>
                          <a:effectLst/>
                          <a:latin typeface="Times New Roman" panose="02020603050405020304" pitchFamily="18" charset="0"/>
                          <a:ea typeface="+mn-ea"/>
                          <a:cs typeface="Times New Roman" panose="02020603050405020304" pitchFamily="18" charset="0"/>
                        </a:rPr>
                        <a:t>, S. M. T., &amp; Serac, T. B. E.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kern="1200" dirty="0" err="1">
                          <a:solidFill>
                            <a:schemeClr val="tx1"/>
                          </a:solidFill>
                          <a:effectLst/>
                          <a:latin typeface="Times New Roman" panose="02020603050405020304" pitchFamily="18" charset="0"/>
                          <a:ea typeface="+mn-ea"/>
                          <a:cs typeface="Times New Roman" panose="02020603050405020304" pitchFamily="18" charset="0"/>
                        </a:rPr>
                        <a:t>Pharmabot</a:t>
                      </a:r>
                      <a:r>
                        <a:rPr lang="en-IN" sz="1600" kern="1200" dirty="0">
                          <a:solidFill>
                            <a:schemeClr val="tx1"/>
                          </a:solidFill>
                          <a:effectLst/>
                          <a:latin typeface="Times New Roman" panose="02020603050405020304" pitchFamily="18" charset="0"/>
                          <a:ea typeface="+mn-ea"/>
                          <a:cs typeface="Times New Roman" panose="02020603050405020304" pitchFamily="18" charset="0"/>
                        </a:rPr>
                        <a:t>: A </a:t>
                      </a:r>
                      <a:r>
                        <a:rPr lang="en-IN" sz="1600" kern="1200" dirty="0" err="1">
                          <a:solidFill>
                            <a:schemeClr val="tx1"/>
                          </a:solidFill>
                          <a:effectLst/>
                          <a:latin typeface="Times New Roman" panose="02020603050405020304" pitchFamily="18" charset="0"/>
                          <a:ea typeface="+mn-ea"/>
                          <a:cs typeface="Times New Roman" panose="02020603050405020304" pitchFamily="18" charset="0"/>
                        </a:rPr>
                        <a:t>Pediatric</a:t>
                      </a:r>
                      <a:r>
                        <a:rPr lang="en-IN" sz="1600" kern="1200" dirty="0">
                          <a:solidFill>
                            <a:schemeClr val="tx1"/>
                          </a:solidFill>
                          <a:effectLst/>
                          <a:latin typeface="Times New Roman" panose="02020603050405020304" pitchFamily="18" charset="0"/>
                          <a:ea typeface="+mn-ea"/>
                          <a:cs typeface="Times New Roman" panose="02020603050405020304" pitchFamily="18" charset="0"/>
                        </a:rPr>
                        <a:t> Generic Medicine Consultant Chatbot</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kern="1200" dirty="0">
                          <a:solidFill>
                            <a:schemeClr val="tx1"/>
                          </a:solidFill>
                          <a:effectLst/>
                          <a:latin typeface="Times New Roman" panose="02020603050405020304" pitchFamily="18" charset="0"/>
                          <a:ea typeface="+mn-ea"/>
                          <a:cs typeface="Times New Roman" panose="02020603050405020304" pitchFamily="18" charset="0"/>
                        </a:rPr>
                        <a:t>2015</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A pediatric medicine chatbot using visual C# and MS Access, with limited scope, standalone access, and input constraints.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2191435"/>
                  </a:ext>
                </a:extLst>
              </a:tr>
              <a:tr h="1216336">
                <a:tc>
                  <a:txBody>
                    <a:bodyPr/>
                    <a:lstStyle/>
                    <a:p>
                      <a:pPr algn="ctr"/>
                      <a:r>
                        <a:rPr lang="en-IN" sz="1600" kern="1200" dirty="0">
                          <a:solidFill>
                            <a:schemeClr val="tx1"/>
                          </a:solidFill>
                          <a:effectLst/>
                          <a:latin typeface="Times New Roman" panose="02020603050405020304" pitchFamily="18" charset="0"/>
                          <a:ea typeface="+mn-ea"/>
                          <a:cs typeface="Times New Roman" panose="02020603050405020304" pitchFamily="18" charset="0"/>
                        </a:rPr>
                        <a:t>Seema, J., Suman, S., Chirag, S. R., Vinay, G., &amp; Balakrishna, D</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kern="1200" dirty="0">
                          <a:solidFill>
                            <a:schemeClr val="tx1"/>
                          </a:solidFill>
                          <a:effectLst/>
                          <a:latin typeface="Times New Roman" panose="02020603050405020304" pitchFamily="18" charset="0"/>
                          <a:ea typeface="+mn-ea"/>
                          <a:cs typeface="Times New Roman" panose="02020603050405020304" pitchFamily="18" charset="0"/>
                        </a:rPr>
                        <a:t>Doctor Chatbot – Smart Health Prediction</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kern="1200" dirty="0">
                          <a:solidFill>
                            <a:schemeClr val="tx1"/>
                          </a:solidFill>
                          <a:effectLst/>
                          <a:latin typeface="Times New Roman" panose="02020603050405020304" pitchFamily="18" charset="0"/>
                          <a:ea typeface="+mn-ea"/>
                          <a:cs typeface="Times New Roman" panose="02020603050405020304" pitchFamily="18" charset="0"/>
                        </a:rPr>
                        <a:t>2021</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Uses </a:t>
                      </a:r>
                      <a:r>
                        <a:rPr lang="en-US" sz="1600" dirty="0" err="1">
                          <a:latin typeface="Times New Roman" panose="02020603050405020304" pitchFamily="18" charset="0"/>
                          <a:cs typeface="Times New Roman" panose="02020603050405020304" pitchFamily="18" charset="0"/>
                        </a:rPr>
                        <a:t>Dialogflow</a:t>
                      </a:r>
                      <a:r>
                        <a:rPr lang="en-US" sz="1600" dirty="0">
                          <a:latin typeface="Times New Roman" panose="02020603050405020304" pitchFamily="18" charset="0"/>
                          <a:cs typeface="Times New Roman" panose="02020603050405020304" pitchFamily="18" charset="0"/>
                        </a:rPr>
                        <a:t> and SVM to predict heart disease, offering accessible diagnosis but reliant on input accuracy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6652632"/>
                  </a:ext>
                </a:extLst>
              </a:tr>
              <a:tr h="1216336">
                <a:tc>
                  <a:txBody>
                    <a:bodyPr/>
                    <a:lstStyle/>
                    <a:p>
                      <a:pPr algn="ctr"/>
                      <a:r>
                        <a:rPr lang="en-IN" sz="1600" kern="1200" dirty="0">
                          <a:solidFill>
                            <a:schemeClr val="tx1"/>
                          </a:solidFill>
                          <a:effectLst/>
                          <a:latin typeface="Times New Roman" panose="02020603050405020304" pitchFamily="18" charset="0"/>
                          <a:ea typeface="+mn-ea"/>
                          <a:cs typeface="Times New Roman" panose="02020603050405020304" pitchFamily="18" charset="0"/>
                        </a:rPr>
                        <a:t>Huang, C.-Y., Yang, M.-C., Huang, C.-Y., Chen, Y.-J., Wu, M.-L., &amp; Chen, K.-W.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kern="1200" dirty="0">
                          <a:solidFill>
                            <a:schemeClr val="tx1"/>
                          </a:solidFill>
                          <a:effectLst/>
                          <a:latin typeface="Times New Roman" panose="02020603050405020304" pitchFamily="18" charset="0"/>
                          <a:ea typeface="+mn-ea"/>
                          <a:cs typeface="Times New Roman" panose="02020603050405020304" pitchFamily="18" charset="0"/>
                        </a:rPr>
                        <a:t>A Chatbot-Supported Smart Wireless Interactive Healthcare System for Weight Control and Health Promotion</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kern="1200" dirty="0">
                          <a:solidFill>
                            <a:schemeClr val="tx1"/>
                          </a:solidFill>
                          <a:effectLst/>
                          <a:latin typeface="Times New Roman" panose="02020603050405020304" pitchFamily="18" charset="0"/>
                          <a:ea typeface="+mn-ea"/>
                          <a:cs typeface="Times New Roman" panose="02020603050405020304" pitchFamily="18" charset="0"/>
                        </a:rPr>
                        <a:t>2018</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An AI-driven mobile chatbot for health monitoring, providing personalized feedback but limited to Android devices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5788028"/>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12BBE-405B-6DBD-9160-DDEF46AB7C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567383-BAD6-449F-1D2C-EFB681614CE2}"/>
              </a:ext>
            </a:extLst>
          </p:cNvPr>
          <p:cNvSpPr>
            <a:spLocks noGrp="1"/>
          </p:cNvSpPr>
          <p:nvPr>
            <p:ph type="title"/>
          </p:nvPr>
        </p:nvSpPr>
        <p:spPr/>
        <p:txBody>
          <a:bodyPr/>
          <a:lstStyle/>
          <a:p>
            <a:r>
              <a:rPr lang="en-GB" dirty="0"/>
              <a:t>Literature Review</a:t>
            </a:r>
          </a:p>
        </p:txBody>
      </p:sp>
      <p:graphicFrame>
        <p:nvGraphicFramePr>
          <p:cNvPr id="6" name="Table 5">
            <a:extLst>
              <a:ext uri="{FF2B5EF4-FFF2-40B4-BE49-F238E27FC236}">
                <a16:creationId xmlns:a16="http://schemas.microsoft.com/office/drawing/2014/main" id="{D5691CD6-BA45-4548-1C00-036392B8AD6F}"/>
              </a:ext>
            </a:extLst>
          </p:cNvPr>
          <p:cNvGraphicFramePr>
            <a:graphicFrameLocks noGrp="1"/>
          </p:cNvGraphicFramePr>
          <p:nvPr>
            <p:extLst>
              <p:ext uri="{D42A27DB-BD31-4B8C-83A1-F6EECF244321}">
                <p14:modId xmlns:p14="http://schemas.microsoft.com/office/powerpoint/2010/main" val="2965019088"/>
              </p:ext>
            </p:extLst>
          </p:nvPr>
        </p:nvGraphicFramePr>
        <p:xfrm>
          <a:off x="605118" y="1267784"/>
          <a:ext cx="11083364" cy="4228128"/>
        </p:xfrm>
        <a:graphic>
          <a:graphicData uri="http://schemas.openxmlformats.org/drawingml/2006/table">
            <a:tbl>
              <a:tblPr firstRow="1" bandRow="1">
                <a:tableStyleId>{5940675A-B579-460E-94D1-54222C63F5DA}</a:tableStyleId>
              </a:tblPr>
              <a:tblGrid>
                <a:gridCol w="2369672">
                  <a:extLst>
                    <a:ext uri="{9D8B030D-6E8A-4147-A177-3AD203B41FA5}">
                      <a16:colId xmlns:a16="http://schemas.microsoft.com/office/drawing/2014/main" val="3382042134"/>
                    </a:ext>
                  </a:extLst>
                </a:gridCol>
                <a:gridCol w="3172010">
                  <a:extLst>
                    <a:ext uri="{9D8B030D-6E8A-4147-A177-3AD203B41FA5}">
                      <a16:colId xmlns:a16="http://schemas.microsoft.com/office/drawing/2014/main" val="3498863383"/>
                    </a:ext>
                  </a:extLst>
                </a:gridCol>
                <a:gridCol w="1615143">
                  <a:extLst>
                    <a:ext uri="{9D8B030D-6E8A-4147-A177-3AD203B41FA5}">
                      <a16:colId xmlns:a16="http://schemas.microsoft.com/office/drawing/2014/main" val="3035998781"/>
                    </a:ext>
                  </a:extLst>
                </a:gridCol>
                <a:gridCol w="3926539">
                  <a:extLst>
                    <a:ext uri="{9D8B030D-6E8A-4147-A177-3AD203B41FA5}">
                      <a16:colId xmlns:a16="http://schemas.microsoft.com/office/drawing/2014/main" val="1291807392"/>
                    </a:ext>
                  </a:extLst>
                </a:gridCol>
              </a:tblGrid>
              <a:tr h="499534">
                <a:tc>
                  <a:txBody>
                    <a:bodyPr/>
                    <a:lstStyle/>
                    <a:p>
                      <a:pPr algn="ctr"/>
                      <a:r>
                        <a:rPr lang="en-IN" sz="1600" dirty="0">
                          <a:latin typeface="Times New Roman" panose="02020603050405020304" pitchFamily="18" charset="0"/>
                          <a:cs typeface="Times New Roman" panose="02020603050405020304" pitchFamily="18" charset="0"/>
                        </a:rPr>
                        <a:t>AUTHORS</a:t>
                      </a:r>
                    </a:p>
                  </a:txBody>
                  <a:tcPr/>
                </a:tc>
                <a:tc>
                  <a:txBody>
                    <a:bodyPr/>
                    <a:lstStyle/>
                    <a:p>
                      <a:pPr algn="ctr"/>
                      <a:r>
                        <a:rPr lang="en-IN" sz="1600"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sz="1600" dirty="0">
                          <a:latin typeface="Times New Roman" panose="02020603050405020304" pitchFamily="18" charset="0"/>
                          <a:cs typeface="Times New Roman" panose="02020603050405020304" pitchFamily="18" charset="0"/>
                        </a:rPr>
                        <a:t>WHEN WAS IT PUBLISHED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UNDERSTANDING OF THE PAPER</a:t>
                      </a:r>
                    </a:p>
                    <a:p>
                      <a:pPr algn="ct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0876320"/>
                  </a:ext>
                </a:extLst>
              </a:tr>
              <a:tr h="1216336">
                <a:tc>
                  <a:txBody>
                    <a:bodyPr/>
                    <a:lstStyle/>
                    <a:p>
                      <a:pPr algn="ctr"/>
                      <a:r>
                        <a:rPr lang="en-IN" sz="1600" kern="1200" dirty="0">
                          <a:solidFill>
                            <a:schemeClr val="tx1"/>
                          </a:solidFill>
                          <a:effectLst/>
                          <a:latin typeface="Times New Roman" panose="02020603050405020304" pitchFamily="18" charset="0"/>
                          <a:ea typeface="+mn-ea"/>
                          <a:cs typeface="Times New Roman" panose="02020603050405020304" pitchFamily="18" charset="0"/>
                        </a:rPr>
                        <a:t>Kazi, H., Chowdhry, B. S., &amp; Memon, Z.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kern="1200" dirty="0" err="1">
                          <a:solidFill>
                            <a:schemeClr val="tx1"/>
                          </a:solidFill>
                          <a:effectLst/>
                          <a:latin typeface="Times New Roman" panose="02020603050405020304" pitchFamily="18" charset="0"/>
                          <a:ea typeface="+mn-ea"/>
                          <a:cs typeface="Times New Roman" panose="02020603050405020304" pitchFamily="18" charset="0"/>
                        </a:rPr>
                        <a:t>MedChatBot</a:t>
                      </a:r>
                      <a:r>
                        <a:rPr lang="en-IN" sz="1600" kern="1200" dirty="0">
                          <a:solidFill>
                            <a:schemeClr val="tx1"/>
                          </a:solidFill>
                          <a:effectLst/>
                          <a:latin typeface="Times New Roman" panose="02020603050405020304" pitchFamily="18" charset="0"/>
                          <a:ea typeface="+mn-ea"/>
                          <a:cs typeface="Times New Roman" panose="02020603050405020304" pitchFamily="18" charset="0"/>
                        </a:rPr>
                        <a:t>: An UMLS-Based Chatbot for Medical Students</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kern="1200" dirty="0">
                          <a:solidFill>
                            <a:schemeClr val="tx1"/>
                          </a:solidFill>
                          <a:effectLst/>
                          <a:latin typeface="Times New Roman" panose="02020603050405020304" pitchFamily="18" charset="0"/>
                          <a:ea typeface="+mn-ea"/>
                          <a:cs typeface="Times New Roman" panose="02020603050405020304" pitchFamily="18" charset="0"/>
                        </a:rPr>
                        <a:t>2012</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Leveraging UMLS and AIML for quick learning, but limited by UMLS in handling complex queries.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2191435"/>
                  </a:ext>
                </a:extLst>
              </a:tr>
              <a:tr h="1216336">
                <a:tc>
                  <a:txBody>
                    <a:bodyPr/>
                    <a:lstStyle/>
                    <a:p>
                      <a:pPr algn="ctr"/>
                      <a:r>
                        <a:rPr lang="en-IN" sz="1600" kern="1200" dirty="0">
                          <a:solidFill>
                            <a:schemeClr val="tx1"/>
                          </a:solidFill>
                          <a:effectLst/>
                          <a:latin typeface="Times New Roman" panose="02020603050405020304" pitchFamily="18" charset="0"/>
                          <a:ea typeface="+mn-ea"/>
                          <a:cs typeface="Times New Roman" panose="02020603050405020304" pitchFamily="18" charset="0"/>
                        </a:rPr>
                        <a:t> </a:t>
                      </a:r>
                      <a:r>
                        <a:rPr lang="en-IN" sz="1600" kern="1200" dirty="0" err="1">
                          <a:solidFill>
                            <a:schemeClr val="tx1"/>
                          </a:solidFill>
                          <a:effectLst/>
                          <a:latin typeface="Times New Roman" panose="02020603050405020304" pitchFamily="18" charset="0"/>
                          <a:ea typeface="+mn-ea"/>
                          <a:cs typeface="Times New Roman" panose="02020603050405020304" pitchFamily="18" charset="0"/>
                        </a:rPr>
                        <a:t>Samoggia</a:t>
                      </a:r>
                      <a:r>
                        <a:rPr lang="en-IN" sz="1600" kern="1200" dirty="0">
                          <a:solidFill>
                            <a:schemeClr val="tx1"/>
                          </a:solidFill>
                          <a:effectLst/>
                          <a:latin typeface="Times New Roman" panose="02020603050405020304" pitchFamily="18" charset="0"/>
                          <a:ea typeface="+mn-ea"/>
                          <a:cs typeface="Times New Roman" panose="02020603050405020304" pitchFamily="18" charset="0"/>
                        </a:rPr>
                        <a:t>, A., </a:t>
                      </a:r>
                      <a:r>
                        <a:rPr lang="en-IN" sz="1600" kern="1200" dirty="0" err="1">
                          <a:solidFill>
                            <a:schemeClr val="tx1"/>
                          </a:solidFill>
                          <a:effectLst/>
                          <a:latin typeface="Times New Roman" panose="02020603050405020304" pitchFamily="18" charset="0"/>
                          <a:ea typeface="+mn-ea"/>
                          <a:cs typeface="Times New Roman" panose="02020603050405020304" pitchFamily="18" charset="0"/>
                        </a:rPr>
                        <a:t>Bordoni</a:t>
                      </a:r>
                      <a:r>
                        <a:rPr lang="en-IN" sz="1600" kern="1200" dirty="0">
                          <a:solidFill>
                            <a:schemeClr val="tx1"/>
                          </a:solidFill>
                          <a:effectLst/>
                          <a:latin typeface="Times New Roman" panose="02020603050405020304" pitchFamily="18" charset="0"/>
                          <a:ea typeface="+mn-ea"/>
                          <a:cs typeface="Times New Roman" panose="02020603050405020304" pitchFamily="18" charset="0"/>
                        </a:rPr>
                        <a:t>, A., &amp; </a:t>
                      </a:r>
                      <a:r>
                        <a:rPr lang="en-IN" sz="1600" kern="1200" dirty="0" err="1">
                          <a:solidFill>
                            <a:schemeClr val="tx1"/>
                          </a:solidFill>
                          <a:effectLst/>
                          <a:latin typeface="Times New Roman" panose="02020603050405020304" pitchFamily="18" charset="0"/>
                          <a:ea typeface="+mn-ea"/>
                          <a:cs typeface="Times New Roman" panose="02020603050405020304" pitchFamily="18" charset="0"/>
                        </a:rPr>
                        <a:t>Monticone</a:t>
                      </a:r>
                      <a:r>
                        <a:rPr lang="en-IN" sz="1600" kern="1200" dirty="0">
                          <a:solidFill>
                            <a:schemeClr val="tx1"/>
                          </a:solidFill>
                          <a:effectLst/>
                          <a:latin typeface="Times New Roman" panose="02020603050405020304" pitchFamily="18" charset="0"/>
                          <a:ea typeface="+mn-ea"/>
                          <a:cs typeface="Times New Roman" panose="02020603050405020304" pitchFamily="18" charset="0"/>
                        </a:rPr>
                        <a:t>, F</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kern="1200" dirty="0">
                          <a:solidFill>
                            <a:schemeClr val="tx1"/>
                          </a:solidFill>
                          <a:effectLst/>
                          <a:latin typeface="Times New Roman" panose="02020603050405020304" pitchFamily="18" charset="0"/>
                          <a:ea typeface="+mn-ea"/>
                          <a:cs typeface="Times New Roman" panose="02020603050405020304" pitchFamily="18" charset="0"/>
                        </a:rPr>
                        <a:t>Data on the Potential of Nutrition-Information Apps from a Consumer Behaviour Perspective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2020</a:t>
                      </a:r>
                    </a:p>
                  </a:txBody>
                  <a:tcPr/>
                </a:tc>
                <a:tc>
                  <a:txBody>
                    <a:bodyPr/>
                    <a:lstStyle/>
                    <a:p>
                      <a:pPr algn="ctr"/>
                      <a:r>
                        <a:rPr lang="en-US" sz="1600" dirty="0">
                          <a:latin typeface="Times New Roman" panose="02020603050405020304" pitchFamily="18" charset="0"/>
                          <a:cs typeface="Times New Roman" panose="02020603050405020304" pitchFamily="18" charset="0"/>
                        </a:rPr>
                        <a:t>Improved healthy eating awareness and behavior, despite reliance on self-reported data and usage barriers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6652632"/>
                  </a:ext>
                </a:extLst>
              </a:tr>
              <a:tr h="1216336">
                <a:tc>
                  <a:txBody>
                    <a:bodyPr/>
                    <a:lstStyle/>
                    <a:p>
                      <a:pPr algn="ctr"/>
                      <a:r>
                        <a:rPr lang="en-IN" sz="1600" kern="1200" dirty="0">
                          <a:solidFill>
                            <a:schemeClr val="tx1"/>
                          </a:solidFill>
                          <a:effectLst/>
                          <a:latin typeface="Times New Roman" panose="02020603050405020304" pitchFamily="18" charset="0"/>
                          <a:ea typeface="+mn-ea"/>
                          <a:cs typeface="Times New Roman" panose="02020603050405020304" pitchFamily="18" charset="0"/>
                        </a:rPr>
                        <a:t>Khan, M. A., Bibi, M., Ahmad, M., Shah, S. T., &amp; Ullah, Z.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kern="1200" dirty="0">
                          <a:solidFill>
                            <a:schemeClr val="tx1"/>
                          </a:solidFill>
                          <a:effectLst/>
                          <a:latin typeface="Times New Roman" panose="02020603050405020304" pitchFamily="18" charset="0"/>
                          <a:ea typeface="+mn-ea"/>
                          <a:cs typeface="Times New Roman" panose="02020603050405020304" pitchFamily="18" charset="0"/>
                        </a:rPr>
                        <a:t>Mobile Apps for Human Nutrition: A Review</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kern="1200" dirty="0">
                          <a:solidFill>
                            <a:schemeClr val="tx1"/>
                          </a:solidFill>
                          <a:effectLst/>
                          <a:latin typeface="Times New Roman" panose="02020603050405020304" pitchFamily="18" charset="0"/>
                          <a:ea typeface="+mn-ea"/>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Reviewed nutrition apps that track diet and fitness, offering convenience and personalized insights but facing reliability issues with self-reported data.</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5788028"/>
                  </a:ext>
                </a:extLst>
              </a:tr>
            </a:tbl>
          </a:graphicData>
        </a:graphic>
      </p:graphicFrame>
    </p:spTree>
    <p:extLst>
      <p:ext uri="{BB962C8B-B14F-4D97-AF65-F5344CB8AC3E}">
        <p14:creationId xmlns:p14="http://schemas.microsoft.com/office/powerpoint/2010/main" val="173139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IN" dirty="0"/>
              <a:t>Research Gaps Identified</a:t>
            </a:r>
          </a:p>
        </p:txBody>
      </p:sp>
      <p:sp>
        <p:nvSpPr>
          <p:cNvPr id="4" name="Rectangle 1">
            <a:extLst>
              <a:ext uri="{FF2B5EF4-FFF2-40B4-BE49-F238E27FC236}">
                <a16:creationId xmlns:a16="http://schemas.microsoft.com/office/drawing/2014/main" id="{B1D59522-7BFF-C8D1-3BE7-84453350BA29}"/>
              </a:ext>
            </a:extLst>
          </p:cNvPr>
          <p:cNvSpPr>
            <a:spLocks noGrp="1" noChangeArrowheads="1"/>
          </p:cNvSpPr>
          <p:nvPr>
            <p:ph idx="1"/>
          </p:nvPr>
        </p:nvSpPr>
        <p:spPr bwMode="auto">
          <a:xfrm>
            <a:off x="591671" y="1277494"/>
            <a:ext cx="10667999" cy="451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Emotional Intelligence in Chatbots</a:t>
            </a:r>
          </a:p>
          <a:p>
            <a:pPr marL="457200" marR="0" lvl="0" indent="-4572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Comprehensive Integration in Nutrition and Fitness Tracking</a:t>
            </a:r>
          </a:p>
          <a:p>
            <a:pPr marL="457200" marR="0" lvl="0" indent="-4572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Personalization and Predictive Accuracy</a:t>
            </a:r>
            <a:endParaRPr lang="en-US" altLang="en-US" sz="2100" dirty="0">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 in Securing and Managing Sensitive Health Data</a:t>
            </a:r>
          </a:p>
          <a:p>
            <a:pPr marL="457200" marR="0" lvl="0" indent="-4572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Engagement and Long-Term Behavior Change</a:t>
            </a:r>
          </a:p>
          <a:p>
            <a:pPr marL="457200" marR="0" lvl="0" indent="-4572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Context Awareness</a:t>
            </a:r>
          </a:p>
          <a:p>
            <a:pPr marL="457200" marR="0" lvl="0" indent="-4572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Performance Optimization</a:t>
            </a: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Healthsphere addresses the limitations of existing apps by providing:</a:t>
            </a:r>
          </a:p>
          <a:p>
            <a:pPr marL="0" indent="0" algn="just">
              <a:buNone/>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Diet Analysis</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Exercise Tracking</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Hydration Monitoring</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Personalized Recommendations</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Real-Time Data Handling</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762000" y="1385048"/>
            <a:ext cx="10668000" cy="4952997"/>
          </a:xfrm>
        </p:spPr>
        <p:txBody>
          <a:bodyPr>
            <a:normAutofit/>
          </a:bodyPr>
          <a:lstStyle/>
          <a:p>
            <a:pPr marL="0" indent="0" algn="just">
              <a:lnSpc>
                <a:spcPct val="150000"/>
              </a:lnSpc>
              <a:buNone/>
              <a:tabLst>
                <a:tab pos="408940" algn="l"/>
              </a:tabLst>
            </a:pPr>
            <a:r>
              <a:rPr lang="en-IN" sz="2000" dirty="0">
                <a:effectLst/>
                <a:latin typeface="Times New Roman" panose="02020603050405020304" pitchFamily="18" charset="0"/>
                <a:ea typeface="Times New Roman" panose="02020603050405020304" pitchFamily="18" charset="0"/>
              </a:rPr>
              <a:t>The primary objective of this project is to develop a comprehensive web-based health analyser that empowers users to:</a:t>
            </a:r>
          </a:p>
          <a:p>
            <a:pPr marL="457200" lvl="0" indent="-457200" algn="just">
              <a:lnSpc>
                <a:spcPct val="150000"/>
              </a:lnSpc>
              <a:buFont typeface="+mj-lt"/>
              <a:buAutoNum type="arabicPeriod"/>
              <a:tabLst>
                <a:tab pos="408940" algn="l"/>
              </a:tabLst>
            </a:pPr>
            <a:r>
              <a:rPr lang="en-US" sz="2000" dirty="0">
                <a:effectLst/>
                <a:latin typeface="Times New Roman" panose="02020603050405020304" pitchFamily="18" charset="0"/>
                <a:ea typeface="Times New Roman" panose="02020603050405020304" pitchFamily="18" charset="0"/>
              </a:rPr>
              <a:t>Assess their daily nutrition and detect potential deficiencies in vitamins, proteins, and other key nutrients.</a:t>
            </a:r>
            <a:endParaRPr lang="en-IN" sz="2000" dirty="0">
              <a:effectLst/>
              <a:latin typeface="Times New Roman" panose="02020603050405020304" pitchFamily="18" charset="0"/>
              <a:ea typeface="Times New Roman" panose="02020603050405020304" pitchFamily="18" charset="0"/>
            </a:endParaRPr>
          </a:p>
          <a:p>
            <a:pPr marL="457200" lvl="0" indent="-457200" algn="just">
              <a:lnSpc>
                <a:spcPct val="150000"/>
              </a:lnSpc>
              <a:buFont typeface="+mj-lt"/>
              <a:buAutoNum type="arabicPeriod"/>
              <a:tabLst>
                <a:tab pos="408940" algn="l"/>
              </a:tabLst>
            </a:pPr>
            <a:r>
              <a:rPr lang="en-US" sz="2000" dirty="0">
                <a:effectLst/>
                <a:latin typeface="Times New Roman" panose="02020603050405020304" pitchFamily="18" charset="0"/>
                <a:ea typeface="Times New Roman" panose="02020603050405020304" pitchFamily="18" charset="0"/>
              </a:rPr>
              <a:t>Calculate and track their BMI to understand their physical health category.</a:t>
            </a:r>
            <a:endParaRPr lang="en-IN" sz="2000" dirty="0">
              <a:effectLst/>
              <a:latin typeface="Times New Roman" panose="02020603050405020304" pitchFamily="18" charset="0"/>
              <a:ea typeface="Times New Roman" panose="02020603050405020304" pitchFamily="18" charset="0"/>
            </a:endParaRPr>
          </a:p>
          <a:p>
            <a:pPr marL="457200" lvl="0" indent="-457200" algn="just">
              <a:lnSpc>
                <a:spcPct val="150000"/>
              </a:lnSpc>
              <a:buFont typeface="+mj-lt"/>
              <a:buAutoNum type="arabicPeriod"/>
              <a:tabLst>
                <a:tab pos="408940" algn="l"/>
              </a:tabLst>
            </a:pPr>
            <a:r>
              <a:rPr lang="en-US" sz="2000" dirty="0">
                <a:effectLst/>
                <a:latin typeface="Times New Roman" panose="02020603050405020304" pitchFamily="18" charset="0"/>
                <a:ea typeface="Times New Roman" panose="02020603050405020304" pitchFamily="18" charset="0"/>
              </a:rPr>
              <a:t>Monitor water intake and provide hydration reminders.</a:t>
            </a:r>
            <a:endParaRPr lang="en-IN" sz="2000" dirty="0">
              <a:effectLst/>
              <a:latin typeface="Times New Roman" panose="02020603050405020304" pitchFamily="18" charset="0"/>
              <a:ea typeface="Times New Roman" panose="02020603050405020304" pitchFamily="18" charset="0"/>
            </a:endParaRPr>
          </a:p>
          <a:p>
            <a:pPr marL="457200" lvl="0" indent="-457200" algn="just">
              <a:lnSpc>
                <a:spcPct val="150000"/>
              </a:lnSpc>
              <a:buFont typeface="+mj-lt"/>
              <a:buAutoNum type="arabicPeriod"/>
              <a:tabLst>
                <a:tab pos="408940" algn="l"/>
              </a:tabLst>
            </a:pPr>
            <a:r>
              <a:rPr lang="en-US" sz="2000" dirty="0">
                <a:effectLst/>
                <a:latin typeface="Times New Roman" panose="02020603050405020304" pitchFamily="18" charset="0"/>
                <a:ea typeface="Times New Roman" panose="02020603050405020304" pitchFamily="18" charset="0"/>
              </a:rPr>
              <a:t>Suggest personalized exercise routines and lifestyle changes to improve overall health.</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algn="just">
              <a:lnSpc>
                <a:spcPct val="150000"/>
              </a:lnSpc>
              <a:buFont typeface="+mj-lt"/>
              <a:buAutoNum type="arabicPeriod"/>
              <a:tabLst>
                <a:tab pos="40894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Track user’s physical activity with multiple options and analyze the calories burnt.</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Design and Implementation</a:t>
            </a:r>
          </a:p>
        </p:txBody>
      </p:sp>
      <p:sp>
        <p:nvSpPr>
          <p:cNvPr id="3" name="Content Placeholder 2"/>
          <p:cNvSpPr>
            <a:spLocks noGrp="1"/>
          </p:cNvSpPr>
          <p:nvPr>
            <p:ph idx="1"/>
          </p:nvPr>
        </p:nvSpPr>
        <p:spPr/>
        <p:txBody>
          <a:bodyPr>
            <a:normAutofit/>
          </a:bodyPr>
          <a:lstStyle/>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User Input Module</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Nutritional Analysis Module</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Exercise Tracking Module</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Hydration Reminder Module</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Recommendation System</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Backend Data Storage Module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normAutofit/>
          </a:bodyPr>
          <a:lstStyle/>
          <a:p>
            <a:pPr marL="0" indent="0">
              <a:buNone/>
            </a:pPr>
            <a:endParaRPr lang="en-US" dirty="0"/>
          </a:p>
          <a:p>
            <a:endParaRPr lang="en-IN" dirty="0"/>
          </a:p>
        </p:txBody>
      </p:sp>
      <p:sp>
        <p:nvSpPr>
          <p:cNvPr id="6" name="TextBox 5">
            <a:extLst>
              <a:ext uri="{FF2B5EF4-FFF2-40B4-BE49-F238E27FC236}">
                <a16:creationId xmlns:a16="http://schemas.microsoft.com/office/drawing/2014/main" id="{8F5E4B8C-5279-697C-F453-D311BD65FC99}"/>
              </a:ext>
            </a:extLst>
          </p:cNvPr>
          <p:cNvSpPr txBox="1"/>
          <p:nvPr/>
        </p:nvSpPr>
        <p:spPr>
          <a:xfrm>
            <a:off x="812800" y="2289483"/>
            <a:ext cx="2886637" cy="1815882"/>
          </a:xfrm>
          <a:prstGeom prst="rect">
            <a:avLst/>
          </a:prstGeom>
          <a:noFill/>
        </p:spPr>
        <p:txBody>
          <a:bodyPr wrap="square" rtlCol="0">
            <a:spAutoFit/>
          </a:bodyPr>
          <a:lstStyle/>
          <a:p>
            <a:r>
              <a:rPr lang="en-US" sz="2800" dirty="0"/>
              <a:t>The two roles included are:</a:t>
            </a:r>
          </a:p>
          <a:p>
            <a:pPr marL="514350" indent="-514350">
              <a:buFont typeface="+mj-lt"/>
              <a:buAutoNum type="arabicPeriod"/>
            </a:pPr>
            <a:r>
              <a:rPr lang="en-US" sz="2800" dirty="0"/>
              <a:t>User</a:t>
            </a:r>
          </a:p>
          <a:p>
            <a:pPr marL="514350" indent="-514350">
              <a:buFont typeface="+mj-lt"/>
              <a:buAutoNum type="arabicPeriod"/>
            </a:pPr>
            <a:r>
              <a:rPr lang="en-US" sz="2800" dirty="0"/>
              <a:t>System</a:t>
            </a:r>
            <a:endParaRPr lang="en-IN" sz="2800" dirty="0"/>
          </a:p>
        </p:txBody>
      </p:sp>
      <p:pic>
        <p:nvPicPr>
          <p:cNvPr id="4" name="Picture 3">
            <a:extLst>
              <a:ext uri="{FF2B5EF4-FFF2-40B4-BE49-F238E27FC236}">
                <a16:creationId xmlns:a16="http://schemas.microsoft.com/office/drawing/2014/main" id="{83788E8D-2E43-B1BF-5D3E-F40130C475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5347" y="0"/>
            <a:ext cx="5842300" cy="6857999"/>
          </a:xfrm>
          <a:prstGeom prst="rect">
            <a:avLst/>
          </a:prstGeom>
          <a:noFill/>
          <a:ln>
            <a:noFill/>
          </a:ln>
        </p:spPr>
      </p:pic>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1964</TotalTime>
  <Words>1316</Words>
  <Application>Microsoft Office PowerPoint</Application>
  <PresentationFormat>Widescreen</PresentationFormat>
  <Paragraphs>137</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Cambria</vt:lpstr>
      <vt:lpstr>Times New Roman</vt:lpstr>
      <vt:lpstr>Verdana</vt:lpstr>
      <vt:lpstr>Bioinformatics</vt:lpstr>
      <vt:lpstr>Healthsphere: Intelligent Health Companion</vt:lpstr>
      <vt:lpstr>Introduction</vt:lpstr>
      <vt:lpstr>Literature Review</vt:lpstr>
      <vt:lpstr>Literature Review</vt:lpstr>
      <vt:lpstr>Research Gaps Identified</vt:lpstr>
      <vt:lpstr>Proposed Method</vt:lpstr>
      <vt:lpstr>Objectives</vt:lpstr>
      <vt:lpstr>System Design and Implementation</vt:lpstr>
      <vt:lpstr>Architecture</vt:lpstr>
      <vt:lpstr>Timeline of Project</vt:lpstr>
      <vt:lpstr>Outcomes Obtained </vt:lpstr>
      <vt:lpstr>Conclusion</vt:lpstr>
      <vt:lpstr>Github Link</vt:lpstr>
      <vt:lpstr>References</vt:lpstr>
      <vt:lpstr>Publication Details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PAVA DHARANI</cp:lastModifiedBy>
  <cp:revision>42</cp:revision>
  <dcterms:created xsi:type="dcterms:W3CDTF">2023-03-16T03:26:27Z</dcterms:created>
  <dcterms:modified xsi:type="dcterms:W3CDTF">2025-01-16T08:36:12Z</dcterms:modified>
</cp:coreProperties>
</file>