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66" r:id="rId6"/>
    <p:sldId id="264" r:id="rId7"/>
    <p:sldId id="270" r:id="rId8"/>
    <p:sldId id="275" r:id="rId9"/>
    <p:sldId id="276" r:id="rId10"/>
    <p:sldId id="277" r:id="rId11"/>
    <p:sldId id="278" r:id="rId12"/>
    <p:sldId id="274" r:id="rId13"/>
    <p:sldId id="257" r:id="rId14"/>
    <p:sldId id="258" r:id="rId15"/>
    <p:sldId id="259" r:id="rId16"/>
    <p:sldId id="260" r:id="rId17"/>
    <p:sldId id="262" r:id="rId18"/>
    <p:sldId id="263" r:id="rId19"/>
    <p:sldId id="261" r:id="rId20"/>
    <p:sldId id="269" r:id="rId21"/>
    <p:sldId id="267" r:id="rId22"/>
    <p:sldId id="268" r:id="rId23"/>
    <p:sldId id="271" r:id="rId24"/>
    <p:sldId id="272"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4F912-A729-49D4-97D9-819F921C586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0A13A29-1499-437A-BEB6-856D26D5F299}">
      <dgm:prSet/>
      <dgm:spPr/>
      <dgm:t>
        <a:bodyPr/>
        <a:lstStyle/>
        <a:p>
          <a:r>
            <a:rPr lang="en-US"/>
            <a:t>Regular Expression</a:t>
          </a:r>
        </a:p>
      </dgm:t>
    </dgm:pt>
    <dgm:pt modelId="{89A44B5F-56EE-455C-8EBF-342C34326840}" type="parTrans" cxnId="{8922DC3D-A4F2-4A9C-9DB7-2D75331E1F01}">
      <dgm:prSet/>
      <dgm:spPr/>
      <dgm:t>
        <a:bodyPr/>
        <a:lstStyle/>
        <a:p>
          <a:endParaRPr lang="en-US"/>
        </a:p>
      </dgm:t>
    </dgm:pt>
    <dgm:pt modelId="{15B7CA9A-54E8-48D3-BBEC-3295E89045E8}" type="sibTrans" cxnId="{8922DC3D-A4F2-4A9C-9DB7-2D75331E1F01}">
      <dgm:prSet/>
      <dgm:spPr/>
      <dgm:t>
        <a:bodyPr/>
        <a:lstStyle/>
        <a:p>
          <a:endParaRPr lang="en-US"/>
        </a:p>
      </dgm:t>
    </dgm:pt>
    <dgm:pt modelId="{6F0723DC-4682-4BD2-8DA1-010226AF8395}">
      <dgm:prSet/>
      <dgm:spPr/>
      <dgm:t>
        <a:bodyPr/>
        <a:lstStyle/>
        <a:p>
          <a:r>
            <a:rPr lang="en-US"/>
            <a:t>Pseudo Classes</a:t>
          </a:r>
        </a:p>
      </dgm:t>
    </dgm:pt>
    <dgm:pt modelId="{31AC10CC-4518-44E5-B14A-5747DED7C476}" type="parTrans" cxnId="{C7722F10-B822-4E81-A1CD-28434A64E866}">
      <dgm:prSet/>
      <dgm:spPr/>
      <dgm:t>
        <a:bodyPr/>
        <a:lstStyle/>
        <a:p>
          <a:endParaRPr lang="en-US"/>
        </a:p>
      </dgm:t>
    </dgm:pt>
    <dgm:pt modelId="{8116E114-87F2-4091-9C8F-5206E1F376B7}" type="sibTrans" cxnId="{C7722F10-B822-4E81-A1CD-28434A64E866}">
      <dgm:prSet/>
      <dgm:spPr/>
      <dgm:t>
        <a:bodyPr/>
        <a:lstStyle/>
        <a:p>
          <a:endParaRPr lang="en-US"/>
        </a:p>
      </dgm:t>
    </dgm:pt>
    <dgm:pt modelId="{DB7540E3-3760-41BD-8866-29BD13BBBC74}">
      <dgm:prSet/>
      <dgm:spPr/>
      <dgm:t>
        <a:bodyPr/>
        <a:lstStyle/>
        <a:p>
          <a:r>
            <a:rPr lang="en-US"/>
            <a:t>Pseudo Elements</a:t>
          </a:r>
        </a:p>
      </dgm:t>
    </dgm:pt>
    <dgm:pt modelId="{36A65F5D-E33B-4014-B6F4-C707F2BAC647}" type="parTrans" cxnId="{4ED9382D-36A1-4CB5-AB5E-7898592A0C7C}">
      <dgm:prSet/>
      <dgm:spPr/>
      <dgm:t>
        <a:bodyPr/>
        <a:lstStyle/>
        <a:p>
          <a:endParaRPr lang="en-US"/>
        </a:p>
      </dgm:t>
    </dgm:pt>
    <dgm:pt modelId="{2110C0A2-91B8-453F-86BA-C12C30C9B602}" type="sibTrans" cxnId="{4ED9382D-36A1-4CB5-AB5E-7898592A0C7C}">
      <dgm:prSet/>
      <dgm:spPr/>
      <dgm:t>
        <a:bodyPr/>
        <a:lstStyle/>
        <a:p>
          <a:endParaRPr lang="en-US"/>
        </a:p>
      </dgm:t>
    </dgm:pt>
    <dgm:pt modelId="{DED1650B-0C79-4B24-B4EE-9C130B7D5645}">
      <dgm:prSet/>
      <dgm:spPr/>
      <dgm:t>
        <a:bodyPr/>
        <a:lstStyle/>
        <a:p>
          <a:r>
            <a:rPr lang="en-US"/>
            <a:t>Position Property</a:t>
          </a:r>
        </a:p>
      </dgm:t>
    </dgm:pt>
    <dgm:pt modelId="{DA091029-84B4-44FE-AE8A-E340CA0A16EC}" type="parTrans" cxnId="{6DF7CD19-3C34-485C-9A30-91509600B8C3}">
      <dgm:prSet/>
      <dgm:spPr/>
      <dgm:t>
        <a:bodyPr/>
        <a:lstStyle/>
        <a:p>
          <a:endParaRPr lang="en-US"/>
        </a:p>
      </dgm:t>
    </dgm:pt>
    <dgm:pt modelId="{6D705383-89E2-4F05-909B-AD4EC8E0E1A5}" type="sibTrans" cxnId="{6DF7CD19-3C34-485C-9A30-91509600B8C3}">
      <dgm:prSet/>
      <dgm:spPr/>
      <dgm:t>
        <a:bodyPr/>
        <a:lstStyle/>
        <a:p>
          <a:endParaRPr lang="en-US"/>
        </a:p>
      </dgm:t>
    </dgm:pt>
    <dgm:pt modelId="{1914EC7F-B45C-45BC-98AA-8B7EDBF810B5}">
      <dgm:prSet/>
      <dgm:spPr/>
      <dgm:t>
        <a:bodyPr/>
        <a:lstStyle/>
        <a:p>
          <a:r>
            <a:rPr lang="en-US"/>
            <a:t>Specificity</a:t>
          </a:r>
        </a:p>
      </dgm:t>
    </dgm:pt>
    <dgm:pt modelId="{E7F79105-BD64-4057-97EC-ACBE0E3FD415}" type="parTrans" cxnId="{4B9B3DF8-8103-4072-92DC-3AE24EB5D40B}">
      <dgm:prSet/>
      <dgm:spPr/>
      <dgm:t>
        <a:bodyPr/>
        <a:lstStyle/>
        <a:p>
          <a:endParaRPr lang="en-US"/>
        </a:p>
      </dgm:t>
    </dgm:pt>
    <dgm:pt modelId="{1946CEBD-A968-4B27-AC97-5AFC68BB5441}" type="sibTrans" cxnId="{4B9B3DF8-8103-4072-92DC-3AE24EB5D40B}">
      <dgm:prSet/>
      <dgm:spPr/>
      <dgm:t>
        <a:bodyPr/>
        <a:lstStyle/>
        <a:p>
          <a:endParaRPr lang="en-US"/>
        </a:p>
      </dgm:t>
    </dgm:pt>
    <dgm:pt modelId="{04205751-1044-488B-85E8-B9CF7E81A546}">
      <dgm:prSet/>
      <dgm:spPr/>
      <dgm:t>
        <a:bodyPr/>
        <a:lstStyle/>
        <a:p>
          <a:r>
            <a:rPr lang="en-US"/>
            <a:t>Accessibility</a:t>
          </a:r>
        </a:p>
      </dgm:t>
    </dgm:pt>
    <dgm:pt modelId="{AFAC3951-274F-4E56-8C95-45CB928B1EBD}" type="parTrans" cxnId="{5BF1A507-8FA7-4787-981B-6E38745311AB}">
      <dgm:prSet/>
      <dgm:spPr/>
      <dgm:t>
        <a:bodyPr/>
        <a:lstStyle/>
        <a:p>
          <a:endParaRPr lang="en-US"/>
        </a:p>
      </dgm:t>
    </dgm:pt>
    <dgm:pt modelId="{4E4F4B97-8BB9-456E-87F2-99E882BDBC1D}" type="sibTrans" cxnId="{5BF1A507-8FA7-4787-981B-6E38745311AB}">
      <dgm:prSet/>
      <dgm:spPr/>
      <dgm:t>
        <a:bodyPr/>
        <a:lstStyle/>
        <a:p>
          <a:endParaRPr lang="en-US"/>
        </a:p>
      </dgm:t>
    </dgm:pt>
    <dgm:pt modelId="{23136A90-43D2-47F5-9716-3037550FD8A5}">
      <dgm:prSet/>
      <dgm:spPr/>
      <dgm:t>
        <a:bodyPr/>
        <a:lstStyle/>
        <a:p>
          <a:r>
            <a:rPr lang="en-US"/>
            <a:t>Z-index property</a:t>
          </a:r>
        </a:p>
      </dgm:t>
    </dgm:pt>
    <dgm:pt modelId="{11952EB7-58AE-44AF-86B7-68B0AEAB3AB4}" type="parTrans" cxnId="{5EE65B3A-9615-4151-B650-CF866AE88B78}">
      <dgm:prSet/>
      <dgm:spPr/>
      <dgm:t>
        <a:bodyPr/>
        <a:lstStyle/>
        <a:p>
          <a:endParaRPr lang="en-US"/>
        </a:p>
      </dgm:t>
    </dgm:pt>
    <dgm:pt modelId="{E81DBB49-FD84-472B-965C-0CC46D7E3B55}" type="sibTrans" cxnId="{5EE65B3A-9615-4151-B650-CF866AE88B78}">
      <dgm:prSet/>
      <dgm:spPr/>
      <dgm:t>
        <a:bodyPr/>
        <a:lstStyle/>
        <a:p>
          <a:endParaRPr lang="en-US"/>
        </a:p>
      </dgm:t>
    </dgm:pt>
    <dgm:pt modelId="{1DEEA6AF-B231-4144-A3ED-41C18494F900}">
      <dgm:prSet/>
      <dgm:spPr/>
      <dgm:t>
        <a:bodyPr/>
        <a:lstStyle/>
        <a:p>
          <a:r>
            <a:rPr lang="en-US"/>
            <a:t>Browser dev tools</a:t>
          </a:r>
        </a:p>
      </dgm:t>
    </dgm:pt>
    <dgm:pt modelId="{A430C83B-CC47-439E-959A-3FEAB622F8A8}" type="parTrans" cxnId="{8D46118C-0BF8-47A7-B04C-6610A2842B37}">
      <dgm:prSet/>
      <dgm:spPr/>
      <dgm:t>
        <a:bodyPr/>
        <a:lstStyle/>
        <a:p>
          <a:endParaRPr lang="en-US"/>
        </a:p>
      </dgm:t>
    </dgm:pt>
    <dgm:pt modelId="{F54B1D48-4FE7-447B-AB64-CD100245BDF1}" type="sibTrans" cxnId="{8D46118C-0BF8-47A7-B04C-6610A2842B37}">
      <dgm:prSet/>
      <dgm:spPr/>
      <dgm:t>
        <a:bodyPr/>
        <a:lstStyle/>
        <a:p>
          <a:endParaRPr lang="en-US"/>
        </a:p>
      </dgm:t>
    </dgm:pt>
    <dgm:pt modelId="{DDD1AD42-CD15-4535-850C-B0CE7B2D85FC}">
      <dgm:prSet/>
      <dgm:spPr/>
      <dgm:t>
        <a:bodyPr/>
        <a:lstStyle/>
        <a:p>
          <a:r>
            <a:rPr lang="en-US"/>
            <a:t>SEO</a:t>
          </a:r>
        </a:p>
      </dgm:t>
    </dgm:pt>
    <dgm:pt modelId="{607C9211-AF93-4645-8F48-A7A1F67F5DAF}" type="parTrans" cxnId="{65DFB228-3D13-4D89-B093-7A88239368A5}">
      <dgm:prSet/>
      <dgm:spPr/>
      <dgm:t>
        <a:bodyPr/>
        <a:lstStyle/>
        <a:p>
          <a:endParaRPr lang="en-US"/>
        </a:p>
      </dgm:t>
    </dgm:pt>
    <dgm:pt modelId="{405E78A7-2CAC-4462-BE68-532E1DA9ABF9}" type="sibTrans" cxnId="{65DFB228-3D13-4D89-B093-7A88239368A5}">
      <dgm:prSet/>
      <dgm:spPr/>
      <dgm:t>
        <a:bodyPr/>
        <a:lstStyle/>
        <a:p>
          <a:endParaRPr lang="en-US"/>
        </a:p>
      </dgm:t>
    </dgm:pt>
    <dgm:pt modelId="{471B7EA0-4D17-4D8F-95AC-E085C34B65C4}" type="pres">
      <dgm:prSet presAssocID="{AE94F912-A729-49D4-97D9-819F921C586E}" presName="vert0" presStyleCnt="0">
        <dgm:presLayoutVars>
          <dgm:dir/>
          <dgm:animOne val="branch"/>
          <dgm:animLvl val="lvl"/>
        </dgm:presLayoutVars>
      </dgm:prSet>
      <dgm:spPr/>
    </dgm:pt>
    <dgm:pt modelId="{88EFD6D2-C7BC-4EAC-B676-E21062B8CC0C}" type="pres">
      <dgm:prSet presAssocID="{E0A13A29-1499-437A-BEB6-856D26D5F299}" presName="thickLine" presStyleLbl="alignNode1" presStyleIdx="0" presStyleCnt="9"/>
      <dgm:spPr/>
    </dgm:pt>
    <dgm:pt modelId="{93DEAF1F-BDBD-4739-A575-4264E62EA855}" type="pres">
      <dgm:prSet presAssocID="{E0A13A29-1499-437A-BEB6-856D26D5F299}" presName="horz1" presStyleCnt="0"/>
      <dgm:spPr/>
    </dgm:pt>
    <dgm:pt modelId="{1DBB3F33-FD56-48B5-8A8F-7B5A4EF41B8E}" type="pres">
      <dgm:prSet presAssocID="{E0A13A29-1499-437A-BEB6-856D26D5F299}" presName="tx1" presStyleLbl="revTx" presStyleIdx="0" presStyleCnt="9"/>
      <dgm:spPr/>
    </dgm:pt>
    <dgm:pt modelId="{C5B5445D-6091-437C-A50D-0D30C2109EF0}" type="pres">
      <dgm:prSet presAssocID="{E0A13A29-1499-437A-BEB6-856D26D5F299}" presName="vert1" presStyleCnt="0"/>
      <dgm:spPr/>
    </dgm:pt>
    <dgm:pt modelId="{C70DCD78-1C68-4A9F-A9A0-89009FA340AE}" type="pres">
      <dgm:prSet presAssocID="{6F0723DC-4682-4BD2-8DA1-010226AF8395}" presName="thickLine" presStyleLbl="alignNode1" presStyleIdx="1" presStyleCnt="9"/>
      <dgm:spPr/>
    </dgm:pt>
    <dgm:pt modelId="{A9F49AB7-3EBE-412C-B22C-1A6245EEB372}" type="pres">
      <dgm:prSet presAssocID="{6F0723DC-4682-4BD2-8DA1-010226AF8395}" presName="horz1" presStyleCnt="0"/>
      <dgm:spPr/>
    </dgm:pt>
    <dgm:pt modelId="{65FA78DC-0D52-4650-8492-975DCDAF4267}" type="pres">
      <dgm:prSet presAssocID="{6F0723DC-4682-4BD2-8DA1-010226AF8395}" presName="tx1" presStyleLbl="revTx" presStyleIdx="1" presStyleCnt="9"/>
      <dgm:spPr/>
    </dgm:pt>
    <dgm:pt modelId="{C1A5CC09-D71F-4EF7-8857-7109913F9AF7}" type="pres">
      <dgm:prSet presAssocID="{6F0723DC-4682-4BD2-8DA1-010226AF8395}" presName="vert1" presStyleCnt="0"/>
      <dgm:spPr/>
    </dgm:pt>
    <dgm:pt modelId="{F7853E17-724B-4126-BC57-9851EF2951CF}" type="pres">
      <dgm:prSet presAssocID="{DB7540E3-3760-41BD-8866-29BD13BBBC74}" presName="thickLine" presStyleLbl="alignNode1" presStyleIdx="2" presStyleCnt="9"/>
      <dgm:spPr/>
    </dgm:pt>
    <dgm:pt modelId="{F4F606E5-CFD9-4BB2-9A22-840AC4700984}" type="pres">
      <dgm:prSet presAssocID="{DB7540E3-3760-41BD-8866-29BD13BBBC74}" presName="horz1" presStyleCnt="0"/>
      <dgm:spPr/>
    </dgm:pt>
    <dgm:pt modelId="{B15BA3D2-BEE8-4681-AD69-C65CFCA4C0CA}" type="pres">
      <dgm:prSet presAssocID="{DB7540E3-3760-41BD-8866-29BD13BBBC74}" presName="tx1" presStyleLbl="revTx" presStyleIdx="2" presStyleCnt="9"/>
      <dgm:spPr/>
    </dgm:pt>
    <dgm:pt modelId="{9DECEFE4-4D57-4EAE-BB65-354745D8B293}" type="pres">
      <dgm:prSet presAssocID="{DB7540E3-3760-41BD-8866-29BD13BBBC74}" presName="vert1" presStyleCnt="0"/>
      <dgm:spPr/>
    </dgm:pt>
    <dgm:pt modelId="{FE1180BF-0CBE-469B-9A07-E02E3141B413}" type="pres">
      <dgm:prSet presAssocID="{DED1650B-0C79-4B24-B4EE-9C130B7D5645}" presName="thickLine" presStyleLbl="alignNode1" presStyleIdx="3" presStyleCnt="9"/>
      <dgm:spPr/>
    </dgm:pt>
    <dgm:pt modelId="{83FF511F-9D8B-47A8-9C84-508BC85922B2}" type="pres">
      <dgm:prSet presAssocID="{DED1650B-0C79-4B24-B4EE-9C130B7D5645}" presName="horz1" presStyleCnt="0"/>
      <dgm:spPr/>
    </dgm:pt>
    <dgm:pt modelId="{F5E78207-F402-4C26-B4C7-6E27F9CA43F3}" type="pres">
      <dgm:prSet presAssocID="{DED1650B-0C79-4B24-B4EE-9C130B7D5645}" presName="tx1" presStyleLbl="revTx" presStyleIdx="3" presStyleCnt="9"/>
      <dgm:spPr/>
    </dgm:pt>
    <dgm:pt modelId="{C8484FD3-8D87-46A8-85E7-084C1870E30A}" type="pres">
      <dgm:prSet presAssocID="{DED1650B-0C79-4B24-B4EE-9C130B7D5645}" presName="vert1" presStyleCnt="0"/>
      <dgm:spPr/>
    </dgm:pt>
    <dgm:pt modelId="{FACB4790-112B-48C3-B3FC-591FC38D2CEB}" type="pres">
      <dgm:prSet presAssocID="{1914EC7F-B45C-45BC-98AA-8B7EDBF810B5}" presName="thickLine" presStyleLbl="alignNode1" presStyleIdx="4" presStyleCnt="9"/>
      <dgm:spPr/>
    </dgm:pt>
    <dgm:pt modelId="{0416FABC-2461-45FD-B4BA-3C3AF408158C}" type="pres">
      <dgm:prSet presAssocID="{1914EC7F-B45C-45BC-98AA-8B7EDBF810B5}" presName="horz1" presStyleCnt="0"/>
      <dgm:spPr/>
    </dgm:pt>
    <dgm:pt modelId="{6345EC49-147D-411E-911A-217315925EBC}" type="pres">
      <dgm:prSet presAssocID="{1914EC7F-B45C-45BC-98AA-8B7EDBF810B5}" presName="tx1" presStyleLbl="revTx" presStyleIdx="4" presStyleCnt="9"/>
      <dgm:spPr/>
    </dgm:pt>
    <dgm:pt modelId="{386C6FC3-4749-4B6A-801F-1EF2F0DDB347}" type="pres">
      <dgm:prSet presAssocID="{1914EC7F-B45C-45BC-98AA-8B7EDBF810B5}" presName="vert1" presStyleCnt="0"/>
      <dgm:spPr/>
    </dgm:pt>
    <dgm:pt modelId="{7E7BD5F0-5441-4CFF-93AA-4BC88B83CC21}" type="pres">
      <dgm:prSet presAssocID="{04205751-1044-488B-85E8-B9CF7E81A546}" presName="thickLine" presStyleLbl="alignNode1" presStyleIdx="5" presStyleCnt="9"/>
      <dgm:spPr/>
    </dgm:pt>
    <dgm:pt modelId="{09675AC3-548E-477C-B448-FC9DA09AEF27}" type="pres">
      <dgm:prSet presAssocID="{04205751-1044-488B-85E8-B9CF7E81A546}" presName="horz1" presStyleCnt="0"/>
      <dgm:spPr/>
    </dgm:pt>
    <dgm:pt modelId="{C6810205-EE25-4D2D-9BC4-A4300B5D2CFF}" type="pres">
      <dgm:prSet presAssocID="{04205751-1044-488B-85E8-B9CF7E81A546}" presName="tx1" presStyleLbl="revTx" presStyleIdx="5" presStyleCnt="9"/>
      <dgm:spPr/>
    </dgm:pt>
    <dgm:pt modelId="{A44A9375-8BA3-4480-99BE-A996A88FBA2F}" type="pres">
      <dgm:prSet presAssocID="{04205751-1044-488B-85E8-B9CF7E81A546}" presName="vert1" presStyleCnt="0"/>
      <dgm:spPr/>
    </dgm:pt>
    <dgm:pt modelId="{2B2DCD57-F9A3-4E2D-AB96-11413FEE7777}" type="pres">
      <dgm:prSet presAssocID="{23136A90-43D2-47F5-9716-3037550FD8A5}" presName="thickLine" presStyleLbl="alignNode1" presStyleIdx="6" presStyleCnt="9"/>
      <dgm:spPr/>
    </dgm:pt>
    <dgm:pt modelId="{FD579782-568C-4F22-A380-5A84CCCE44B1}" type="pres">
      <dgm:prSet presAssocID="{23136A90-43D2-47F5-9716-3037550FD8A5}" presName="horz1" presStyleCnt="0"/>
      <dgm:spPr/>
    </dgm:pt>
    <dgm:pt modelId="{E9F6BF8B-4411-4718-8151-4E88086FFB03}" type="pres">
      <dgm:prSet presAssocID="{23136A90-43D2-47F5-9716-3037550FD8A5}" presName="tx1" presStyleLbl="revTx" presStyleIdx="6" presStyleCnt="9"/>
      <dgm:spPr/>
    </dgm:pt>
    <dgm:pt modelId="{68E1908C-BA89-4278-BA77-FF81991E2F44}" type="pres">
      <dgm:prSet presAssocID="{23136A90-43D2-47F5-9716-3037550FD8A5}" presName="vert1" presStyleCnt="0"/>
      <dgm:spPr/>
    </dgm:pt>
    <dgm:pt modelId="{FA54603A-6A3B-43E3-B770-32BA185E59F0}" type="pres">
      <dgm:prSet presAssocID="{1DEEA6AF-B231-4144-A3ED-41C18494F900}" presName="thickLine" presStyleLbl="alignNode1" presStyleIdx="7" presStyleCnt="9"/>
      <dgm:spPr/>
    </dgm:pt>
    <dgm:pt modelId="{4F9D7B67-0100-4D02-9092-F518F7B7C826}" type="pres">
      <dgm:prSet presAssocID="{1DEEA6AF-B231-4144-A3ED-41C18494F900}" presName="horz1" presStyleCnt="0"/>
      <dgm:spPr/>
    </dgm:pt>
    <dgm:pt modelId="{5BDEE697-B993-48A3-841D-D8B556D52143}" type="pres">
      <dgm:prSet presAssocID="{1DEEA6AF-B231-4144-A3ED-41C18494F900}" presName="tx1" presStyleLbl="revTx" presStyleIdx="7" presStyleCnt="9"/>
      <dgm:spPr/>
    </dgm:pt>
    <dgm:pt modelId="{0F73DA98-3C6D-41CE-BBC3-3DCEA0D26787}" type="pres">
      <dgm:prSet presAssocID="{1DEEA6AF-B231-4144-A3ED-41C18494F900}" presName="vert1" presStyleCnt="0"/>
      <dgm:spPr/>
    </dgm:pt>
    <dgm:pt modelId="{8468E22A-C7AC-4F33-A650-D405481FFCFC}" type="pres">
      <dgm:prSet presAssocID="{DDD1AD42-CD15-4535-850C-B0CE7B2D85FC}" presName="thickLine" presStyleLbl="alignNode1" presStyleIdx="8" presStyleCnt="9"/>
      <dgm:spPr/>
    </dgm:pt>
    <dgm:pt modelId="{BF932F92-9E84-4AE2-AA53-FFDEBCF83253}" type="pres">
      <dgm:prSet presAssocID="{DDD1AD42-CD15-4535-850C-B0CE7B2D85FC}" presName="horz1" presStyleCnt="0"/>
      <dgm:spPr/>
    </dgm:pt>
    <dgm:pt modelId="{C7DFE2B7-6598-44E8-B74E-B370E36A795A}" type="pres">
      <dgm:prSet presAssocID="{DDD1AD42-CD15-4535-850C-B0CE7B2D85FC}" presName="tx1" presStyleLbl="revTx" presStyleIdx="8" presStyleCnt="9"/>
      <dgm:spPr/>
    </dgm:pt>
    <dgm:pt modelId="{B4C01D7F-3CB9-4014-B7DF-69B17408AB3F}" type="pres">
      <dgm:prSet presAssocID="{DDD1AD42-CD15-4535-850C-B0CE7B2D85FC}" presName="vert1" presStyleCnt="0"/>
      <dgm:spPr/>
    </dgm:pt>
  </dgm:ptLst>
  <dgm:cxnLst>
    <dgm:cxn modelId="{5BF1A507-8FA7-4787-981B-6E38745311AB}" srcId="{AE94F912-A729-49D4-97D9-819F921C586E}" destId="{04205751-1044-488B-85E8-B9CF7E81A546}" srcOrd="5" destOrd="0" parTransId="{AFAC3951-274F-4E56-8C95-45CB928B1EBD}" sibTransId="{4E4F4B97-8BB9-456E-87F2-99E882BDBC1D}"/>
    <dgm:cxn modelId="{C7722F10-B822-4E81-A1CD-28434A64E866}" srcId="{AE94F912-A729-49D4-97D9-819F921C586E}" destId="{6F0723DC-4682-4BD2-8DA1-010226AF8395}" srcOrd="1" destOrd="0" parTransId="{31AC10CC-4518-44E5-B14A-5747DED7C476}" sibTransId="{8116E114-87F2-4091-9C8F-5206E1F376B7}"/>
    <dgm:cxn modelId="{84BF4910-CFF2-46C0-A91F-89AD7A4612D8}" type="presOf" srcId="{DDD1AD42-CD15-4535-850C-B0CE7B2D85FC}" destId="{C7DFE2B7-6598-44E8-B74E-B370E36A795A}" srcOrd="0" destOrd="0" presId="urn:microsoft.com/office/officeart/2008/layout/LinedList"/>
    <dgm:cxn modelId="{6DF7CD19-3C34-485C-9A30-91509600B8C3}" srcId="{AE94F912-A729-49D4-97D9-819F921C586E}" destId="{DED1650B-0C79-4B24-B4EE-9C130B7D5645}" srcOrd="3" destOrd="0" parTransId="{DA091029-84B4-44FE-AE8A-E340CA0A16EC}" sibTransId="{6D705383-89E2-4F05-909B-AD4EC8E0E1A5}"/>
    <dgm:cxn modelId="{47A9631F-49FB-4081-8747-0B0A7C88342E}" type="presOf" srcId="{04205751-1044-488B-85E8-B9CF7E81A546}" destId="{C6810205-EE25-4D2D-9BC4-A4300B5D2CFF}" srcOrd="0" destOrd="0" presId="urn:microsoft.com/office/officeart/2008/layout/LinedList"/>
    <dgm:cxn modelId="{65DFB228-3D13-4D89-B093-7A88239368A5}" srcId="{AE94F912-A729-49D4-97D9-819F921C586E}" destId="{DDD1AD42-CD15-4535-850C-B0CE7B2D85FC}" srcOrd="8" destOrd="0" parTransId="{607C9211-AF93-4645-8F48-A7A1F67F5DAF}" sibTransId="{405E78A7-2CAC-4462-BE68-532E1DA9ABF9}"/>
    <dgm:cxn modelId="{4ED9382D-36A1-4CB5-AB5E-7898592A0C7C}" srcId="{AE94F912-A729-49D4-97D9-819F921C586E}" destId="{DB7540E3-3760-41BD-8866-29BD13BBBC74}" srcOrd="2" destOrd="0" parTransId="{36A65F5D-E33B-4014-B6F4-C707F2BAC647}" sibTransId="{2110C0A2-91B8-453F-86BA-C12C30C9B602}"/>
    <dgm:cxn modelId="{5EE65B3A-9615-4151-B650-CF866AE88B78}" srcId="{AE94F912-A729-49D4-97D9-819F921C586E}" destId="{23136A90-43D2-47F5-9716-3037550FD8A5}" srcOrd="6" destOrd="0" parTransId="{11952EB7-58AE-44AF-86B7-68B0AEAB3AB4}" sibTransId="{E81DBB49-FD84-472B-965C-0CC46D7E3B55}"/>
    <dgm:cxn modelId="{8922DC3D-A4F2-4A9C-9DB7-2D75331E1F01}" srcId="{AE94F912-A729-49D4-97D9-819F921C586E}" destId="{E0A13A29-1499-437A-BEB6-856D26D5F299}" srcOrd="0" destOrd="0" parTransId="{89A44B5F-56EE-455C-8EBF-342C34326840}" sibTransId="{15B7CA9A-54E8-48D3-BBEC-3295E89045E8}"/>
    <dgm:cxn modelId="{AAE5C05C-E3E1-4ED7-B409-6A5A490427A5}" type="presOf" srcId="{AE94F912-A729-49D4-97D9-819F921C586E}" destId="{471B7EA0-4D17-4D8F-95AC-E085C34B65C4}" srcOrd="0" destOrd="0" presId="urn:microsoft.com/office/officeart/2008/layout/LinedList"/>
    <dgm:cxn modelId="{1225C260-5B28-491D-9D52-4F6C5888EFD5}" type="presOf" srcId="{DB7540E3-3760-41BD-8866-29BD13BBBC74}" destId="{B15BA3D2-BEE8-4681-AD69-C65CFCA4C0CA}" srcOrd="0" destOrd="0" presId="urn:microsoft.com/office/officeart/2008/layout/LinedList"/>
    <dgm:cxn modelId="{C737DE44-22AE-4D08-8099-FC4B7ACD0A62}" type="presOf" srcId="{1914EC7F-B45C-45BC-98AA-8B7EDBF810B5}" destId="{6345EC49-147D-411E-911A-217315925EBC}" srcOrd="0" destOrd="0" presId="urn:microsoft.com/office/officeart/2008/layout/LinedList"/>
    <dgm:cxn modelId="{C0896C69-F708-4E59-9D84-478DB37D4557}" type="presOf" srcId="{23136A90-43D2-47F5-9716-3037550FD8A5}" destId="{E9F6BF8B-4411-4718-8151-4E88086FFB03}" srcOrd="0" destOrd="0" presId="urn:microsoft.com/office/officeart/2008/layout/LinedList"/>
    <dgm:cxn modelId="{81FD027A-EC96-444A-A411-DAE620AF95EA}" type="presOf" srcId="{DED1650B-0C79-4B24-B4EE-9C130B7D5645}" destId="{F5E78207-F402-4C26-B4C7-6E27F9CA43F3}" srcOrd="0" destOrd="0" presId="urn:microsoft.com/office/officeart/2008/layout/LinedList"/>
    <dgm:cxn modelId="{8D46118C-0BF8-47A7-B04C-6610A2842B37}" srcId="{AE94F912-A729-49D4-97D9-819F921C586E}" destId="{1DEEA6AF-B231-4144-A3ED-41C18494F900}" srcOrd="7" destOrd="0" parTransId="{A430C83B-CC47-439E-959A-3FEAB622F8A8}" sibTransId="{F54B1D48-4FE7-447B-AB64-CD100245BDF1}"/>
    <dgm:cxn modelId="{5EF2C6B9-7828-406A-ABF7-F78B8C39D2DB}" type="presOf" srcId="{1DEEA6AF-B231-4144-A3ED-41C18494F900}" destId="{5BDEE697-B993-48A3-841D-D8B556D52143}" srcOrd="0" destOrd="0" presId="urn:microsoft.com/office/officeart/2008/layout/LinedList"/>
    <dgm:cxn modelId="{6AD314C1-006B-4700-91B1-A82874533F02}" type="presOf" srcId="{6F0723DC-4682-4BD2-8DA1-010226AF8395}" destId="{65FA78DC-0D52-4650-8492-975DCDAF4267}" srcOrd="0" destOrd="0" presId="urn:microsoft.com/office/officeart/2008/layout/LinedList"/>
    <dgm:cxn modelId="{38082EE7-833F-4352-B8DF-023D938B1745}" type="presOf" srcId="{E0A13A29-1499-437A-BEB6-856D26D5F299}" destId="{1DBB3F33-FD56-48B5-8A8F-7B5A4EF41B8E}" srcOrd="0" destOrd="0" presId="urn:microsoft.com/office/officeart/2008/layout/LinedList"/>
    <dgm:cxn modelId="{4B9B3DF8-8103-4072-92DC-3AE24EB5D40B}" srcId="{AE94F912-A729-49D4-97D9-819F921C586E}" destId="{1914EC7F-B45C-45BC-98AA-8B7EDBF810B5}" srcOrd="4" destOrd="0" parTransId="{E7F79105-BD64-4057-97EC-ACBE0E3FD415}" sibTransId="{1946CEBD-A968-4B27-AC97-5AFC68BB5441}"/>
    <dgm:cxn modelId="{AE100943-05E8-4B58-B167-C6CCD59C5ABB}" type="presParOf" srcId="{471B7EA0-4D17-4D8F-95AC-E085C34B65C4}" destId="{88EFD6D2-C7BC-4EAC-B676-E21062B8CC0C}" srcOrd="0" destOrd="0" presId="urn:microsoft.com/office/officeart/2008/layout/LinedList"/>
    <dgm:cxn modelId="{DFE788A7-F8C9-40F0-AF05-2EC3E5F15533}" type="presParOf" srcId="{471B7EA0-4D17-4D8F-95AC-E085C34B65C4}" destId="{93DEAF1F-BDBD-4739-A575-4264E62EA855}" srcOrd="1" destOrd="0" presId="urn:microsoft.com/office/officeart/2008/layout/LinedList"/>
    <dgm:cxn modelId="{EBEE448C-18EA-41E0-9EB3-3E29AD515ACE}" type="presParOf" srcId="{93DEAF1F-BDBD-4739-A575-4264E62EA855}" destId="{1DBB3F33-FD56-48B5-8A8F-7B5A4EF41B8E}" srcOrd="0" destOrd="0" presId="urn:microsoft.com/office/officeart/2008/layout/LinedList"/>
    <dgm:cxn modelId="{AA8A19A4-3F2A-4715-BBE3-5B92A8E95EFE}" type="presParOf" srcId="{93DEAF1F-BDBD-4739-A575-4264E62EA855}" destId="{C5B5445D-6091-437C-A50D-0D30C2109EF0}" srcOrd="1" destOrd="0" presId="urn:microsoft.com/office/officeart/2008/layout/LinedList"/>
    <dgm:cxn modelId="{5A01ECC1-FFC0-485A-8F96-259DDD441235}" type="presParOf" srcId="{471B7EA0-4D17-4D8F-95AC-E085C34B65C4}" destId="{C70DCD78-1C68-4A9F-A9A0-89009FA340AE}" srcOrd="2" destOrd="0" presId="urn:microsoft.com/office/officeart/2008/layout/LinedList"/>
    <dgm:cxn modelId="{FBDD2A36-5B80-4769-9A29-3705CCCE62E3}" type="presParOf" srcId="{471B7EA0-4D17-4D8F-95AC-E085C34B65C4}" destId="{A9F49AB7-3EBE-412C-B22C-1A6245EEB372}" srcOrd="3" destOrd="0" presId="urn:microsoft.com/office/officeart/2008/layout/LinedList"/>
    <dgm:cxn modelId="{B81CDA69-BD18-47E9-9A1C-6ED8FA7F0573}" type="presParOf" srcId="{A9F49AB7-3EBE-412C-B22C-1A6245EEB372}" destId="{65FA78DC-0D52-4650-8492-975DCDAF4267}" srcOrd="0" destOrd="0" presId="urn:microsoft.com/office/officeart/2008/layout/LinedList"/>
    <dgm:cxn modelId="{65C06258-25BE-48C2-8761-E9819C535110}" type="presParOf" srcId="{A9F49AB7-3EBE-412C-B22C-1A6245EEB372}" destId="{C1A5CC09-D71F-4EF7-8857-7109913F9AF7}" srcOrd="1" destOrd="0" presId="urn:microsoft.com/office/officeart/2008/layout/LinedList"/>
    <dgm:cxn modelId="{101E5632-695C-4ECC-9A87-435DBC76326B}" type="presParOf" srcId="{471B7EA0-4D17-4D8F-95AC-E085C34B65C4}" destId="{F7853E17-724B-4126-BC57-9851EF2951CF}" srcOrd="4" destOrd="0" presId="urn:microsoft.com/office/officeart/2008/layout/LinedList"/>
    <dgm:cxn modelId="{DD8D2161-D00C-4D56-9D43-8FF95DF3448D}" type="presParOf" srcId="{471B7EA0-4D17-4D8F-95AC-E085C34B65C4}" destId="{F4F606E5-CFD9-4BB2-9A22-840AC4700984}" srcOrd="5" destOrd="0" presId="urn:microsoft.com/office/officeart/2008/layout/LinedList"/>
    <dgm:cxn modelId="{97D2CBF4-F74F-41D0-A79C-0948DD9A7DDA}" type="presParOf" srcId="{F4F606E5-CFD9-4BB2-9A22-840AC4700984}" destId="{B15BA3D2-BEE8-4681-AD69-C65CFCA4C0CA}" srcOrd="0" destOrd="0" presId="urn:microsoft.com/office/officeart/2008/layout/LinedList"/>
    <dgm:cxn modelId="{5B968651-6537-4DB3-9C81-0476B029BE8F}" type="presParOf" srcId="{F4F606E5-CFD9-4BB2-9A22-840AC4700984}" destId="{9DECEFE4-4D57-4EAE-BB65-354745D8B293}" srcOrd="1" destOrd="0" presId="urn:microsoft.com/office/officeart/2008/layout/LinedList"/>
    <dgm:cxn modelId="{C225F410-5901-439C-BB2A-7C6CA7AE2FEA}" type="presParOf" srcId="{471B7EA0-4D17-4D8F-95AC-E085C34B65C4}" destId="{FE1180BF-0CBE-469B-9A07-E02E3141B413}" srcOrd="6" destOrd="0" presId="urn:microsoft.com/office/officeart/2008/layout/LinedList"/>
    <dgm:cxn modelId="{943CAAAD-4C3C-433D-A5F4-DC02C1E9AC59}" type="presParOf" srcId="{471B7EA0-4D17-4D8F-95AC-E085C34B65C4}" destId="{83FF511F-9D8B-47A8-9C84-508BC85922B2}" srcOrd="7" destOrd="0" presId="urn:microsoft.com/office/officeart/2008/layout/LinedList"/>
    <dgm:cxn modelId="{8AD34A38-87DE-4371-AA70-31A09594A98C}" type="presParOf" srcId="{83FF511F-9D8B-47A8-9C84-508BC85922B2}" destId="{F5E78207-F402-4C26-B4C7-6E27F9CA43F3}" srcOrd="0" destOrd="0" presId="urn:microsoft.com/office/officeart/2008/layout/LinedList"/>
    <dgm:cxn modelId="{4B31E14B-A839-4EEF-88CB-051BCF29AF90}" type="presParOf" srcId="{83FF511F-9D8B-47A8-9C84-508BC85922B2}" destId="{C8484FD3-8D87-46A8-85E7-084C1870E30A}" srcOrd="1" destOrd="0" presId="urn:microsoft.com/office/officeart/2008/layout/LinedList"/>
    <dgm:cxn modelId="{9C2F7AE3-F378-4786-B3D3-F1D4F38592CC}" type="presParOf" srcId="{471B7EA0-4D17-4D8F-95AC-E085C34B65C4}" destId="{FACB4790-112B-48C3-B3FC-591FC38D2CEB}" srcOrd="8" destOrd="0" presId="urn:microsoft.com/office/officeart/2008/layout/LinedList"/>
    <dgm:cxn modelId="{740595B4-E723-4F39-8CE9-9ED759D08E32}" type="presParOf" srcId="{471B7EA0-4D17-4D8F-95AC-E085C34B65C4}" destId="{0416FABC-2461-45FD-B4BA-3C3AF408158C}" srcOrd="9" destOrd="0" presId="urn:microsoft.com/office/officeart/2008/layout/LinedList"/>
    <dgm:cxn modelId="{002532D4-1617-4E06-98D0-D13E44C41B1F}" type="presParOf" srcId="{0416FABC-2461-45FD-B4BA-3C3AF408158C}" destId="{6345EC49-147D-411E-911A-217315925EBC}" srcOrd="0" destOrd="0" presId="urn:microsoft.com/office/officeart/2008/layout/LinedList"/>
    <dgm:cxn modelId="{95F7F057-13FE-4B24-B9A1-EE8076265B0E}" type="presParOf" srcId="{0416FABC-2461-45FD-B4BA-3C3AF408158C}" destId="{386C6FC3-4749-4B6A-801F-1EF2F0DDB347}" srcOrd="1" destOrd="0" presId="urn:microsoft.com/office/officeart/2008/layout/LinedList"/>
    <dgm:cxn modelId="{0B931014-8CFF-472F-A050-B4F5DC77F40F}" type="presParOf" srcId="{471B7EA0-4D17-4D8F-95AC-E085C34B65C4}" destId="{7E7BD5F0-5441-4CFF-93AA-4BC88B83CC21}" srcOrd="10" destOrd="0" presId="urn:microsoft.com/office/officeart/2008/layout/LinedList"/>
    <dgm:cxn modelId="{1E553826-07C1-4FDB-8792-6160833EEEFC}" type="presParOf" srcId="{471B7EA0-4D17-4D8F-95AC-E085C34B65C4}" destId="{09675AC3-548E-477C-B448-FC9DA09AEF27}" srcOrd="11" destOrd="0" presId="urn:microsoft.com/office/officeart/2008/layout/LinedList"/>
    <dgm:cxn modelId="{15CB37C1-4B24-498B-961C-316FD25DB901}" type="presParOf" srcId="{09675AC3-548E-477C-B448-FC9DA09AEF27}" destId="{C6810205-EE25-4D2D-9BC4-A4300B5D2CFF}" srcOrd="0" destOrd="0" presId="urn:microsoft.com/office/officeart/2008/layout/LinedList"/>
    <dgm:cxn modelId="{9C8FA825-2E50-4995-A306-21407DE50718}" type="presParOf" srcId="{09675AC3-548E-477C-B448-FC9DA09AEF27}" destId="{A44A9375-8BA3-4480-99BE-A996A88FBA2F}" srcOrd="1" destOrd="0" presId="urn:microsoft.com/office/officeart/2008/layout/LinedList"/>
    <dgm:cxn modelId="{447CA5AC-C580-4EB4-A77E-C9BA4FB29846}" type="presParOf" srcId="{471B7EA0-4D17-4D8F-95AC-E085C34B65C4}" destId="{2B2DCD57-F9A3-4E2D-AB96-11413FEE7777}" srcOrd="12" destOrd="0" presId="urn:microsoft.com/office/officeart/2008/layout/LinedList"/>
    <dgm:cxn modelId="{F14F70F2-B950-4DC4-870C-D51AD7D4F0B0}" type="presParOf" srcId="{471B7EA0-4D17-4D8F-95AC-E085C34B65C4}" destId="{FD579782-568C-4F22-A380-5A84CCCE44B1}" srcOrd="13" destOrd="0" presId="urn:microsoft.com/office/officeart/2008/layout/LinedList"/>
    <dgm:cxn modelId="{2FD88074-33EA-4F0F-B9E6-5FD92390886E}" type="presParOf" srcId="{FD579782-568C-4F22-A380-5A84CCCE44B1}" destId="{E9F6BF8B-4411-4718-8151-4E88086FFB03}" srcOrd="0" destOrd="0" presId="urn:microsoft.com/office/officeart/2008/layout/LinedList"/>
    <dgm:cxn modelId="{7222AC4B-5EBD-4097-8FBA-806944AE1C8E}" type="presParOf" srcId="{FD579782-568C-4F22-A380-5A84CCCE44B1}" destId="{68E1908C-BA89-4278-BA77-FF81991E2F44}" srcOrd="1" destOrd="0" presId="urn:microsoft.com/office/officeart/2008/layout/LinedList"/>
    <dgm:cxn modelId="{F6131795-E8F2-4A79-B99D-48C26AD2B389}" type="presParOf" srcId="{471B7EA0-4D17-4D8F-95AC-E085C34B65C4}" destId="{FA54603A-6A3B-43E3-B770-32BA185E59F0}" srcOrd="14" destOrd="0" presId="urn:microsoft.com/office/officeart/2008/layout/LinedList"/>
    <dgm:cxn modelId="{752B7455-0D34-476B-BE1E-99E68ACD254A}" type="presParOf" srcId="{471B7EA0-4D17-4D8F-95AC-E085C34B65C4}" destId="{4F9D7B67-0100-4D02-9092-F518F7B7C826}" srcOrd="15" destOrd="0" presId="urn:microsoft.com/office/officeart/2008/layout/LinedList"/>
    <dgm:cxn modelId="{A7ACFE9F-84C2-4CAC-9D22-B0E85A8B44E6}" type="presParOf" srcId="{4F9D7B67-0100-4D02-9092-F518F7B7C826}" destId="{5BDEE697-B993-48A3-841D-D8B556D52143}" srcOrd="0" destOrd="0" presId="urn:microsoft.com/office/officeart/2008/layout/LinedList"/>
    <dgm:cxn modelId="{C38494C2-400C-487D-8FE5-3E7ACC486D2A}" type="presParOf" srcId="{4F9D7B67-0100-4D02-9092-F518F7B7C826}" destId="{0F73DA98-3C6D-41CE-BBC3-3DCEA0D26787}" srcOrd="1" destOrd="0" presId="urn:microsoft.com/office/officeart/2008/layout/LinedList"/>
    <dgm:cxn modelId="{B9751415-A7B1-4FB8-9A76-FB6B1561D680}" type="presParOf" srcId="{471B7EA0-4D17-4D8F-95AC-E085C34B65C4}" destId="{8468E22A-C7AC-4F33-A650-D405481FFCFC}" srcOrd="16" destOrd="0" presId="urn:microsoft.com/office/officeart/2008/layout/LinedList"/>
    <dgm:cxn modelId="{828B87F3-07A3-4110-988E-5A3751AC2A3D}" type="presParOf" srcId="{471B7EA0-4D17-4D8F-95AC-E085C34B65C4}" destId="{BF932F92-9E84-4AE2-AA53-FFDEBCF83253}" srcOrd="17" destOrd="0" presId="urn:microsoft.com/office/officeart/2008/layout/LinedList"/>
    <dgm:cxn modelId="{A0EAB696-F6C7-4FBA-8C18-E66F2C474D31}" type="presParOf" srcId="{BF932F92-9E84-4AE2-AA53-FFDEBCF83253}" destId="{C7DFE2B7-6598-44E8-B74E-B370E36A795A}" srcOrd="0" destOrd="0" presId="urn:microsoft.com/office/officeart/2008/layout/LinedList"/>
    <dgm:cxn modelId="{C47804B7-1047-46C4-974B-026D3BB70683}" type="presParOf" srcId="{BF932F92-9E84-4AE2-AA53-FFDEBCF83253}" destId="{B4C01D7F-3CB9-4014-B7DF-69B17408AB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FD6D2-C7BC-4EAC-B676-E21062B8CC0C}">
      <dsp:nvSpPr>
        <dsp:cNvPr id="0" name=""/>
        <dsp:cNvSpPr/>
      </dsp:nvSpPr>
      <dsp:spPr>
        <a:xfrm>
          <a:off x="0" y="54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BB3F33-FD56-48B5-8A8F-7B5A4EF41B8E}">
      <dsp:nvSpPr>
        <dsp:cNvPr id="0" name=""/>
        <dsp:cNvSpPr/>
      </dsp:nvSpPr>
      <dsp:spPr>
        <a:xfrm>
          <a:off x="0" y="548"/>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Regular Expression</a:t>
          </a:r>
        </a:p>
      </dsp:txBody>
      <dsp:txXfrm>
        <a:off x="0" y="548"/>
        <a:ext cx="10515600" cy="498705"/>
      </dsp:txXfrm>
    </dsp:sp>
    <dsp:sp modelId="{C70DCD78-1C68-4A9F-A9A0-89009FA340AE}">
      <dsp:nvSpPr>
        <dsp:cNvPr id="0" name=""/>
        <dsp:cNvSpPr/>
      </dsp:nvSpPr>
      <dsp:spPr>
        <a:xfrm>
          <a:off x="0" y="4992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FA78DC-0D52-4650-8492-975DCDAF4267}">
      <dsp:nvSpPr>
        <dsp:cNvPr id="0" name=""/>
        <dsp:cNvSpPr/>
      </dsp:nvSpPr>
      <dsp:spPr>
        <a:xfrm>
          <a:off x="0" y="499254"/>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Pseudo Classes</a:t>
          </a:r>
        </a:p>
      </dsp:txBody>
      <dsp:txXfrm>
        <a:off x="0" y="499254"/>
        <a:ext cx="10515600" cy="498705"/>
      </dsp:txXfrm>
    </dsp:sp>
    <dsp:sp modelId="{F7853E17-724B-4126-BC57-9851EF2951CF}">
      <dsp:nvSpPr>
        <dsp:cNvPr id="0" name=""/>
        <dsp:cNvSpPr/>
      </dsp:nvSpPr>
      <dsp:spPr>
        <a:xfrm>
          <a:off x="0" y="99796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BA3D2-BEE8-4681-AD69-C65CFCA4C0CA}">
      <dsp:nvSpPr>
        <dsp:cNvPr id="0" name=""/>
        <dsp:cNvSpPr/>
      </dsp:nvSpPr>
      <dsp:spPr>
        <a:xfrm>
          <a:off x="0" y="997960"/>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Pseudo Elements</a:t>
          </a:r>
        </a:p>
      </dsp:txBody>
      <dsp:txXfrm>
        <a:off x="0" y="997960"/>
        <a:ext cx="10515600" cy="498705"/>
      </dsp:txXfrm>
    </dsp:sp>
    <dsp:sp modelId="{FE1180BF-0CBE-469B-9A07-E02E3141B413}">
      <dsp:nvSpPr>
        <dsp:cNvPr id="0" name=""/>
        <dsp:cNvSpPr/>
      </dsp:nvSpPr>
      <dsp:spPr>
        <a:xfrm>
          <a:off x="0" y="149666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78207-F402-4C26-B4C7-6E27F9CA43F3}">
      <dsp:nvSpPr>
        <dsp:cNvPr id="0" name=""/>
        <dsp:cNvSpPr/>
      </dsp:nvSpPr>
      <dsp:spPr>
        <a:xfrm>
          <a:off x="0" y="1496666"/>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Position Property</a:t>
          </a:r>
        </a:p>
      </dsp:txBody>
      <dsp:txXfrm>
        <a:off x="0" y="1496666"/>
        <a:ext cx="10515600" cy="498705"/>
      </dsp:txXfrm>
    </dsp:sp>
    <dsp:sp modelId="{FACB4790-112B-48C3-B3FC-591FC38D2CEB}">
      <dsp:nvSpPr>
        <dsp:cNvPr id="0" name=""/>
        <dsp:cNvSpPr/>
      </dsp:nvSpPr>
      <dsp:spPr>
        <a:xfrm>
          <a:off x="0" y="199537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5EC49-147D-411E-911A-217315925EBC}">
      <dsp:nvSpPr>
        <dsp:cNvPr id="0" name=""/>
        <dsp:cNvSpPr/>
      </dsp:nvSpPr>
      <dsp:spPr>
        <a:xfrm>
          <a:off x="0" y="1995372"/>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Specificity</a:t>
          </a:r>
        </a:p>
      </dsp:txBody>
      <dsp:txXfrm>
        <a:off x="0" y="1995372"/>
        <a:ext cx="10515600" cy="498705"/>
      </dsp:txXfrm>
    </dsp:sp>
    <dsp:sp modelId="{7E7BD5F0-5441-4CFF-93AA-4BC88B83CC21}">
      <dsp:nvSpPr>
        <dsp:cNvPr id="0" name=""/>
        <dsp:cNvSpPr/>
      </dsp:nvSpPr>
      <dsp:spPr>
        <a:xfrm>
          <a:off x="0" y="249407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810205-EE25-4D2D-9BC4-A4300B5D2CFF}">
      <dsp:nvSpPr>
        <dsp:cNvPr id="0" name=""/>
        <dsp:cNvSpPr/>
      </dsp:nvSpPr>
      <dsp:spPr>
        <a:xfrm>
          <a:off x="0" y="2494077"/>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Accessibility</a:t>
          </a:r>
        </a:p>
      </dsp:txBody>
      <dsp:txXfrm>
        <a:off x="0" y="2494077"/>
        <a:ext cx="10515600" cy="498705"/>
      </dsp:txXfrm>
    </dsp:sp>
    <dsp:sp modelId="{2B2DCD57-F9A3-4E2D-AB96-11413FEE7777}">
      <dsp:nvSpPr>
        <dsp:cNvPr id="0" name=""/>
        <dsp:cNvSpPr/>
      </dsp:nvSpPr>
      <dsp:spPr>
        <a:xfrm>
          <a:off x="0" y="29927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6BF8B-4411-4718-8151-4E88086FFB03}">
      <dsp:nvSpPr>
        <dsp:cNvPr id="0" name=""/>
        <dsp:cNvSpPr/>
      </dsp:nvSpPr>
      <dsp:spPr>
        <a:xfrm>
          <a:off x="0" y="2992783"/>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Z-index property</a:t>
          </a:r>
        </a:p>
      </dsp:txBody>
      <dsp:txXfrm>
        <a:off x="0" y="2992783"/>
        <a:ext cx="10515600" cy="498705"/>
      </dsp:txXfrm>
    </dsp:sp>
    <dsp:sp modelId="{FA54603A-6A3B-43E3-B770-32BA185E59F0}">
      <dsp:nvSpPr>
        <dsp:cNvPr id="0" name=""/>
        <dsp:cNvSpPr/>
      </dsp:nvSpPr>
      <dsp:spPr>
        <a:xfrm>
          <a:off x="0" y="349148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EE697-B993-48A3-841D-D8B556D52143}">
      <dsp:nvSpPr>
        <dsp:cNvPr id="0" name=""/>
        <dsp:cNvSpPr/>
      </dsp:nvSpPr>
      <dsp:spPr>
        <a:xfrm>
          <a:off x="0" y="3491489"/>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Browser dev tools</a:t>
          </a:r>
        </a:p>
      </dsp:txBody>
      <dsp:txXfrm>
        <a:off x="0" y="3491489"/>
        <a:ext cx="10515600" cy="498705"/>
      </dsp:txXfrm>
    </dsp:sp>
    <dsp:sp modelId="{8468E22A-C7AC-4F33-A650-D405481FFCFC}">
      <dsp:nvSpPr>
        <dsp:cNvPr id="0" name=""/>
        <dsp:cNvSpPr/>
      </dsp:nvSpPr>
      <dsp:spPr>
        <a:xfrm>
          <a:off x="0" y="399019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FE2B7-6598-44E8-B74E-B370E36A795A}">
      <dsp:nvSpPr>
        <dsp:cNvPr id="0" name=""/>
        <dsp:cNvSpPr/>
      </dsp:nvSpPr>
      <dsp:spPr>
        <a:xfrm>
          <a:off x="0" y="3990195"/>
          <a:ext cx="10515600" cy="498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SEO</a:t>
          </a:r>
        </a:p>
      </dsp:txBody>
      <dsp:txXfrm>
        <a:off x="0" y="3990195"/>
        <a:ext cx="10515600" cy="4987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662C-2FB2-4615-BBF4-00ED04D92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A740F3-C002-49FB-8C8E-7A5AB663BD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E3E0A5-A778-4D82-AA8A-5A8E52DB4E4B}"/>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5" name="Footer Placeholder 4">
            <a:extLst>
              <a:ext uri="{FF2B5EF4-FFF2-40B4-BE49-F238E27FC236}">
                <a16:creationId xmlns:a16="http://schemas.microsoft.com/office/drawing/2014/main" id="{5AB31315-4ED4-4D52-A015-0F63E920B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6A71C-8B58-4139-8409-65AEF5AD9808}"/>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407307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F1E2-B8C5-41D0-B39F-EC196FFCAB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76CA3A-923A-4DBC-8AB2-8481F7764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0FD0F-E57E-498B-ACB0-9112800EE0DE}"/>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5" name="Footer Placeholder 4">
            <a:extLst>
              <a:ext uri="{FF2B5EF4-FFF2-40B4-BE49-F238E27FC236}">
                <a16:creationId xmlns:a16="http://schemas.microsoft.com/office/drawing/2014/main" id="{8F01E378-7858-4C95-9085-A3289D30B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85A3A-4C4C-46F3-BEDF-DAE3E6895A05}"/>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422721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77A9B-C809-4BD0-ACC8-FB011AEA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8D999B-2A86-405D-9914-D8A2D85A4B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C7985-7F78-4720-A60E-F57D616409F9}"/>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5" name="Footer Placeholder 4">
            <a:extLst>
              <a:ext uri="{FF2B5EF4-FFF2-40B4-BE49-F238E27FC236}">
                <a16:creationId xmlns:a16="http://schemas.microsoft.com/office/drawing/2014/main" id="{258B47E6-58FF-4392-8475-ED4E3BE3F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A5CED-0B12-48ED-A651-ECECC9CF6791}"/>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61758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C02A-6B84-4120-A086-9F3BF14BD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D08D2-4123-4D8D-B4D3-4B635EC19A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B94E4-1E0F-42F0-91F0-124E3E65A90D}"/>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5" name="Footer Placeholder 4">
            <a:extLst>
              <a:ext uri="{FF2B5EF4-FFF2-40B4-BE49-F238E27FC236}">
                <a16:creationId xmlns:a16="http://schemas.microsoft.com/office/drawing/2014/main" id="{0A23D1E0-0389-45EB-ABB8-79A1C6624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5E238-63C9-4B15-A42D-C14BDFC0E842}"/>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33722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1613-0132-4E85-8E32-C6DA26112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3500E4-EF79-4ECF-9D28-1F4D99B8F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816071-E07C-406E-AF8A-9E8099A9133A}"/>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5" name="Footer Placeholder 4">
            <a:extLst>
              <a:ext uri="{FF2B5EF4-FFF2-40B4-BE49-F238E27FC236}">
                <a16:creationId xmlns:a16="http://schemas.microsoft.com/office/drawing/2014/main" id="{67D3907A-0E2C-403E-B0A0-1DB39244E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9A790-3C09-4E54-86F1-F4822650F12D}"/>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26458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78E-901E-42D7-B10A-CDE96840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15121F-2DC4-4552-B0E2-D0FEE0B40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E2CA4-C22B-48D2-A657-42D71F6C6E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8F3143-AE65-4D35-9EF6-468210A89528}"/>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6" name="Footer Placeholder 5">
            <a:extLst>
              <a:ext uri="{FF2B5EF4-FFF2-40B4-BE49-F238E27FC236}">
                <a16:creationId xmlns:a16="http://schemas.microsoft.com/office/drawing/2014/main" id="{65424DA6-9486-42E8-A8DE-5AF5BD399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93EC8-12EA-422A-B131-5BED4A1053BB}"/>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31971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AE75-EB3A-4883-A8F4-506C074FC2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218F35-25DC-480C-8904-39FA94C4A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EE2FFC-CBD7-4E8E-9A46-4DBA6861D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959663-54A6-4B02-95A9-8C874FBA7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8555B-E6E5-4F36-8326-DEB9F1EFE1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FD1AAD-5C73-47A2-83E2-0D69DCE5205D}"/>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8" name="Footer Placeholder 7">
            <a:extLst>
              <a:ext uri="{FF2B5EF4-FFF2-40B4-BE49-F238E27FC236}">
                <a16:creationId xmlns:a16="http://schemas.microsoft.com/office/drawing/2014/main" id="{8BFEE0DA-A820-4A92-AE16-0E5D9D123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DA1F4-65F1-4CA4-BE43-74BFB67C1006}"/>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239315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C2A1-56AF-434B-86D5-DD053FB14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B6DD0-017E-4062-BF2A-1DB61E793215}"/>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4" name="Footer Placeholder 3">
            <a:extLst>
              <a:ext uri="{FF2B5EF4-FFF2-40B4-BE49-F238E27FC236}">
                <a16:creationId xmlns:a16="http://schemas.microsoft.com/office/drawing/2014/main" id="{9F6B0B5D-AF40-42AD-8754-2C0A42FC69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84685C-BA8E-4627-AB3D-15D57032A325}"/>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122793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6B8B6-E6F4-48AA-B8DD-56B8CA84B0BE}"/>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3" name="Footer Placeholder 2">
            <a:extLst>
              <a:ext uri="{FF2B5EF4-FFF2-40B4-BE49-F238E27FC236}">
                <a16:creationId xmlns:a16="http://schemas.microsoft.com/office/drawing/2014/main" id="{7A5ACD4B-9135-4D91-932D-DB52FABAE2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763AA7-C5C2-446F-BAF0-8171EF4D05FA}"/>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340715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4A8-FA13-471B-A62B-5C3687D4C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341A44-E437-47D7-A88A-F826A842D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65B9BE-CA56-4C9E-BF8F-60006B3A6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E4D4C-FE96-42CF-911D-5107E038CA6F}"/>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6" name="Footer Placeholder 5">
            <a:extLst>
              <a:ext uri="{FF2B5EF4-FFF2-40B4-BE49-F238E27FC236}">
                <a16:creationId xmlns:a16="http://schemas.microsoft.com/office/drawing/2014/main" id="{748A8D0C-5467-45CF-848D-BD931A6D4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030E4-286C-4345-88A2-0E7CBEFC269D}"/>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393185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354E-A72B-4AB4-98D4-AB96F4C36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B2B7C-CD1C-4787-BE07-DF8EBDEC7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65B42-77B1-4A12-A8C1-9EA6951C6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35700-C76A-401B-8452-589BB7DBCCC1}"/>
              </a:ext>
            </a:extLst>
          </p:cNvPr>
          <p:cNvSpPr>
            <a:spLocks noGrp="1"/>
          </p:cNvSpPr>
          <p:nvPr>
            <p:ph type="dt" sz="half" idx="10"/>
          </p:nvPr>
        </p:nvSpPr>
        <p:spPr/>
        <p:txBody>
          <a:bodyPr/>
          <a:lstStyle/>
          <a:p>
            <a:fld id="{0671A970-0B3A-40A9-AB57-70D200EB7559}" type="datetimeFigureOut">
              <a:rPr lang="en-US" smtClean="0"/>
              <a:t>8/18/2022</a:t>
            </a:fld>
            <a:endParaRPr lang="en-US"/>
          </a:p>
        </p:txBody>
      </p:sp>
      <p:sp>
        <p:nvSpPr>
          <p:cNvPr id="6" name="Footer Placeholder 5">
            <a:extLst>
              <a:ext uri="{FF2B5EF4-FFF2-40B4-BE49-F238E27FC236}">
                <a16:creationId xmlns:a16="http://schemas.microsoft.com/office/drawing/2014/main" id="{48E48E29-E0FC-45BE-9E07-6E0EFC1FF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7D9FC-6690-4BEE-872C-4A7864E137E4}"/>
              </a:ext>
            </a:extLst>
          </p:cNvPr>
          <p:cNvSpPr>
            <a:spLocks noGrp="1"/>
          </p:cNvSpPr>
          <p:nvPr>
            <p:ph type="sldNum" sz="quarter" idx="12"/>
          </p:nvPr>
        </p:nvSpPr>
        <p:spPr/>
        <p:txBody>
          <a:bodyPr/>
          <a:lstStyle/>
          <a:p>
            <a:fld id="{DE606583-DFAB-4426-93E1-55971759AAC2}" type="slidenum">
              <a:rPr lang="en-US" smtClean="0"/>
              <a:t>‹#›</a:t>
            </a:fld>
            <a:endParaRPr lang="en-US"/>
          </a:p>
        </p:txBody>
      </p:sp>
    </p:spTree>
    <p:extLst>
      <p:ext uri="{BB962C8B-B14F-4D97-AF65-F5344CB8AC3E}">
        <p14:creationId xmlns:p14="http://schemas.microsoft.com/office/powerpoint/2010/main" val="143295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69F8C-F737-4642-8E62-FCA9A0C41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844113-B394-446A-810B-5E260CA75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48788-6772-469B-9B06-680851835D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1A970-0B3A-40A9-AB57-70D200EB7559}" type="datetimeFigureOut">
              <a:rPr lang="en-US" smtClean="0"/>
              <a:t>8/18/2022</a:t>
            </a:fld>
            <a:endParaRPr lang="en-US"/>
          </a:p>
        </p:txBody>
      </p:sp>
      <p:sp>
        <p:nvSpPr>
          <p:cNvPr id="5" name="Footer Placeholder 4">
            <a:extLst>
              <a:ext uri="{FF2B5EF4-FFF2-40B4-BE49-F238E27FC236}">
                <a16:creationId xmlns:a16="http://schemas.microsoft.com/office/drawing/2014/main" id="{92FB6253-54D4-4B83-97E1-1ECB7C157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55E54E-DBB2-432C-9DE7-3F31F2AE0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06583-DFAB-4426-93E1-55971759AAC2}" type="slidenum">
              <a:rPr lang="en-US" smtClean="0"/>
              <a:t>‹#›</a:t>
            </a:fld>
            <a:endParaRPr lang="en-US"/>
          </a:p>
        </p:txBody>
      </p:sp>
    </p:spTree>
    <p:extLst>
      <p:ext uri="{BB962C8B-B14F-4D97-AF65-F5344CB8AC3E}">
        <p14:creationId xmlns:p14="http://schemas.microsoft.com/office/powerpoint/2010/main" val="1125961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ebaccess.berkeley.edu/resources/tips/web-accessibility#accessible-tables" TargetMode="External"/><Relationship Id="rId3" Type="http://schemas.openxmlformats.org/officeDocument/2006/relationships/hyperlink" Target="https://webaccess.berkeley.edu/resources/tips/web-accessibility#accessible-headings" TargetMode="External"/><Relationship Id="rId7" Type="http://schemas.openxmlformats.org/officeDocument/2006/relationships/hyperlink" Target="https://webaccess.berkeley.edu/resources/tips/web-accessibility#accessible-forms" TargetMode="External"/><Relationship Id="rId2" Type="http://schemas.openxmlformats.org/officeDocument/2006/relationships/hyperlink" Target="https://webaccess.berkeley.edu/resources/tips/web-accessibility#accessible-CMS" TargetMode="External"/><Relationship Id="rId1" Type="http://schemas.openxmlformats.org/officeDocument/2006/relationships/slideLayout" Target="../slideLayouts/slideLayout2.xml"/><Relationship Id="rId6" Type="http://schemas.openxmlformats.org/officeDocument/2006/relationships/hyperlink" Target="https://webaccess.berkeley.edu/resources/tips/web-accessibility#accessible-color" TargetMode="External"/><Relationship Id="rId5" Type="http://schemas.openxmlformats.org/officeDocument/2006/relationships/hyperlink" Target="https://webaccess.berkeley.edu/resources/tips/web-accessibility#accessible-links" TargetMode="External"/><Relationship Id="rId10" Type="http://schemas.openxmlformats.org/officeDocument/2006/relationships/hyperlink" Target="https://webaccess.berkeley.edu/resources/tips/web-accessibility#accessible-dynamic" TargetMode="External"/><Relationship Id="rId4" Type="http://schemas.openxmlformats.org/officeDocument/2006/relationships/hyperlink" Target="https://webaccess.berkeley.edu/resources/tips/web-accessibility#accessible-alt" TargetMode="External"/><Relationship Id="rId9" Type="http://schemas.openxmlformats.org/officeDocument/2006/relationships/hyperlink" Target="https://webaccess.berkeley.edu/resources/tips/web-accessibility#accessible-conten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9EA3CC-FDD4-4AE5-946E-B0C4DA408CC0}"/>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Front-end</a:t>
            </a:r>
          </a:p>
        </p:txBody>
      </p:sp>
    </p:spTree>
    <p:extLst>
      <p:ext uri="{BB962C8B-B14F-4D97-AF65-F5344CB8AC3E}">
        <p14:creationId xmlns:p14="http://schemas.microsoft.com/office/powerpoint/2010/main" val="345764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3908B-9AB4-4D0E-8916-56D6B87E254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are Pseudo Classes?</a:t>
            </a:r>
          </a:p>
        </p:txBody>
      </p:sp>
      <p:sp>
        <p:nvSpPr>
          <p:cNvPr id="3" name="Content Placeholder 2">
            <a:extLst>
              <a:ext uri="{FF2B5EF4-FFF2-40B4-BE49-F238E27FC236}">
                <a16:creationId xmlns:a16="http://schemas.microsoft.com/office/drawing/2014/main" id="{C6EEE2BE-C86B-4B14-ACE5-E4F1D0B8074C}"/>
              </a:ext>
            </a:extLst>
          </p:cNvPr>
          <p:cNvSpPr>
            <a:spLocks noGrp="1"/>
          </p:cNvSpPr>
          <p:nvPr>
            <p:ph idx="1"/>
          </p:nvPr>
        </p:nvSpPr>
        <p:spPr>
          <a:xfrm>
            <a:off x="1371599" y="2318197"/>
            <a:ext cx="9724031" cy="3683358"/>
          </a:xfrm>
        </p:spPr>
        <p:txBody>
          <a:bodyPr anchor="ctr">
            <a:normAutofit/>
          </a:bodyPr>
          <a:lstStyle/>
          <a:p>
            <a:r>
              <a:rPr lang="en-US" sz="2000" b="0" i="0" dirty="0">
                <a:effectLst/>
              </a:rPr>
              <a:t>A pseudo-class is used to define a special state of an element.</a:t>
            </a:r>
          </a:p>
          <a:p>
            <a:pPr marL="0" indent="0">
              <a:buNone/>
            </a:pPr>
            <a:r>
              <a:rPr lang="en-US" sz="2000" b="0" i="0" dirty="0">
                <a:effectLst/>
              </a:rPr>
              <a:t>   For example, it can be used to:</a:t>
            </a:r>
          </a:p>
          <a:p>
            <a:pPr>
              <a:buFont typeface="Arial" panose="020B0604020202020204" pitchFamily="34" charset="0"/>
              <a:buChar char="•"/>
            </a:pPr>
            <a:r>
              <a:rPr lang="en-US" sz="2000" b="0" i="0" dirty="0">
                <a:effectLst/>
              </a:rPr>
              <a:t>Style an element when a user mouses over it</a:t>
            </a:r>
          </a:p>
          <a:p>
            <a:pPr>
              <a:buFont typeface="Arial" panose="020B0604020202020204" pitchFamily="34" charset="0"/>
              <a:buChar char="•"/>
            </a:pPr>
            <a:r>
              <a:rPr lang="en-US" sz="2000" b="0" i="0" dirty="0">
                <a:effectLst/>
              </a:rPr>
              <a:t>Style visited and unvisited links differently</a:t>
            </a:r>
          </a:p>
          <a:p>
            <a:pPr>
              <a:buFont typeface="Arial" panose="020B0604020202020204" pitchFamily="34" charset="0"/>
              <a:buChar char="•"/>
            </a:pPr>
            <a:r>
              <a:rPr lang="en-US" sz="2000" b="0" i="0" dirty="0">
                <a:effectLst/>
              </a:rPr>
              <a:t>Style an element when it gets focus</a:t>
            </a:r>
          </a:p>
          <a:p>
            <a:pPr marL="0" indent="0">
              <a:buNone/>
            </a:pPr>
            <a:endParaRPr lang="en-US" sz="2000" dirty="0"/>
          </a:p>
          <a:p>
            <a:pPr marL="0" indent="0">
              <a:buNone/>
            </a:pPr>
            <a:r>
              <a:rPr lang="en-US" sz="2000" dirty="0"/>
              <a:t>Syntax:     selector : pseudo-class{</a:t>
            </a:r>
          </a:p>
          <a:p>
            <a:pPr marL="0" indent="0">
              <a:buNone/>
            </a:pPr>
            <a:r>
              <a:rPr lang="en-US" sz="2000" dirty="0"/>
              <a:t>		property : value;</a:t>
            </a:r>
          </a:p>
          <a:p>
            <a:pPr marL="0" indent="0">
              <a:buNone/>
            </a:pPr>
            <a:r>
              <a:rPr lang="en-US" sz="2000" dirty="0"/>
              <a:t>					}</a:t>
            </a:r>
          </a:p>
        </p:txBody>
      </p:sp>
    </p:spTree>
    <p:extLst>
      <p:ext uri="{BB962C8B-B14F-4D97-AF65-F5344CB8AC3E}">
        <p14:creationId xmlns:p14="http://schemas.microsoft.com/office/powerpoint/2010/main" val="100833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85737-06BD-42C9-B554-146F41AC137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are Pseudo Elements?</a:t>
            </a:r>
          </a:p>
        </p:txBody>
      </p:sp>
      <p:sp>
        <p:nvSpPr>
          <p:cNvPr id="3" name="Content Placeholder 2">
            <a:extLst>
              <a:ext uri="{FF2B5EF4-FFF2-40B4-BE49-F238E27FC236}">
                <a16:creationId xmlns:a16="http://schemas.microsoft.com/office/drawing/2014/main" id="{71E94736-AF0C-4FD1-884F-07EC6BD4B7E7}"/>
              </a:ext>
            </a:extLst>
          </p:cNvPr>
          <p:cNvSpPr>
            <a:spLocks noGrp="1"/>
          </p:cNvSpPr>
          <p:nvPr>
            <p:ph idx="1"/>
          </p:nvPr>
        </p:nvSpPr>
        <p:spPr>
          <a:xfrm>
            <a:off x="1371599" y="2318197"/>
            <a:ext cx="9724031" cy="3683358"/>
          </a:xfrm>
        </p:spPr>
        <p:txBody>
          <a:bodyPr anchor="ctr">
            <a:normAutofit/>
          </a:bodyPr>
          <a:lstStyle/>
          <a:p>
            <a:r>
              <a:rPr lang="en-US" sz="2000" b="0" i="0" dirty="0">
                <a:effectLst/>
              </a:rPr>
              <a:t>A CSS pseudo-element is used to style specified parts of an element.</a:t>
            </a:r>
          </a:p>
          <a:p>
            <a:r>
              <a:rPr lang="en-US" sz="2000" b="0" i="0" dirty="0">
                <a:effectLst/>
              </a:rPr>
              <a:t>For example, it can be used to:</a:t>
            </a:r>
          </a:p>
          <a:p>
            <a:pPr>
              <a:buFont typeface="Arial" panose="020B0604020202020204" pitchFamily="34" charset="0"/>
              <a:buChar char="•"/>
            </a:pPr>
            <a:r>
              <a:rPr lang="en-US" sz="2000" b="0" i="0" dirty="0">
                <a:effectLst/>
              </a:rPr>
              <a:t>Style the first letter, or line, of an element</a:t>
            </a:r>
          </a:p>
          <a:p>
            <a:pPr>
              <a:buFont typeface="Arial" panose="020B0604020202020204" pitchFamily="34" charset="0"/>
              <a:buChar char="•"/>
            </a:pPr>
            <a:r>
              <a:rPr lang="en-US" sz="2000" b="0" i="0" dirty="0">
                <a:effectLst/>
              </a:rPr>
              <a:t>Insert content before, or after, the content of an element</a:t>
            </a:r>
          </a:p>
          <a:p>
            <a:pPr marL="0" indent="0">
              <a:buNone/>
            </a:pPr>
            <a:endParaRPr lang="en-US" sz="2000" dirty="0"/>
          </a:p>
          <a:p>
            <a:pPr marL="0" indent="0">
              <a:buNone/>
            </a:pPr>
            <a:r>
              <a:rPr lang="en-US" sz="2000" dirty="0"/>
              <a:t>Syntax:   selector :: pseudo-element{</a:t>
            </a:r>
          </a:p>
          <a:p>
            <a:pPr marL="0" indent="0">
              <a:buNone/>
            </a:pPr>
            <a:r>
              <a:rPr lang="en-US" sz="2000" dirty="0"/>
              <a:t>		property : value;</a:t>
            </a:r>
          </a:p>
          <a:p>
            <a:pPr marL="0" indent="0">
              <a:buNone/>
            </a:pPr>
            <a:r>
              <a:rPr lang="en-US" sz="2000" dirty="0"/>
              <a:t>					}</a:t>
            </a:r>
          </a:p>
        </p:txBody>
      </p:sp>
    </p:spTree>
    <p:extLst>
      <p:ext uri="{BB962C8B-B14F-4D97-AF65-F5344CB8AC3E}">
        <p14:creationId xmlns:p14="http://schemas.microsoft.com/office/powerpoint/2010/main" val="401457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ABA2F-189A-4434-9D41-4A51375494C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a Position Property?</a:t>
            </a:r>
          </a:p>
        </p:txBody>
      </p:sp>
      <p:sp>
        <p:nvSpPr>
          <p:cNvPr id="3" name="Content Placeholder 2">
            <a:extLst>
              <a:ext uri="{FF2B5EF4-FFF2-40B4-BE49-F238E27FC236}">
                <a16:creationId xmlns:a16="http://schemas.microsoft.com/office/drawing/2014/main" id="{48A5F69B-AA76-49ED-BC12-D0C86BFBE8BC}"/>
              </a:ext>
            </a:extLst>
          </p:cNvPr>
          <p:cNvSpPr>
            <a:spLocks noGrp="1"/>
          </p:cNvSpPr>
          <p:nvPr>
            <p:ph idx="1"/>
          </p:nvPr>
        </p:nvSpPr>
        <p:spPr>
          <a:xfrm>
            <a:off x="1371599" y="2318197"/>
            <a:ext cx="9724031" cy="3683358"/>
          </a:xfrm>
        </p:spPr>
        <p:txBody>
          <a:bodyPr anchor="ctr">
            <a:normAutofit/>
          </a:bodyPr>
          <a:lstStyle/>
          <a:p>
            <a:r>
              <a:rPr kumimoji="0" lang="en-US" altLang="en-US" sz="2000" b="0" i="0" u="none" strike="noStrike" cap="none" normalizeH="0" baseline="0">
                <a:ln>
                  <a:noFill/>
                </a:ln>
                <a:effectLst/>
              </a:rPr>
              <a:t>The position property specifies th</a:t>
            </a:r>
            <a:r>
              <a:rPr lang="en-US" altLang="en-US" sz="2000"/>
              <a:t>e type of positioning method used for an element (</a:t>
            </a:r>
            <a:r>
              <a:rPr kumimoji="0" lang="en-US" altLang="en-US" sz="2000" b="0" i="0" u="none" strike="noStrike" cap="none" normalizeH="0" baseline="0">
                <a:ln>
                  <a:noFill/>
                </a:ln>
                <a:effectLst/>
              </a:rPr>
              <a:t>static, relative, fixed, absolute or sticky.</a:t>
            </a:r>
          </a:p>
          <a:p>
            <a:r>
              <a:rPr lang="en-US" sz="2000"/>
              <a:t>There are five different position values:</a:t>
            </a:r>
          </a:p>
          <a:p>
            <a:pPr marL="514350" indent="-514350">
              <a:buFont typeface="+mj-lt"/>
              <a:buAutoNum type="arabicPeriod"/>
            </a:pPr>
            <a:r>
              <a:rPr lang="en-US" sz="2000"/>
              <a:t>Static</a:t>
            </a:r>
          </a:p>
          <a:p>
            <a:pPr marL="514350" indent="-514350">
              <a:buFont typeface="+mj-lt"/>
              <a:buAutoNum type="arabicPeriod"/>
            </a:pPr>
            <a:r>
              <a:rPr lang="en-US" sz="2000"/>
              <a:t>Relative</a:t>
            </a:r>
          </a:p>
          <a:p>
            <a:pPr marL="514350" indent="-514350">
              <a:buFont typeface="+mj-lt"/>
              <a:buAutoNum type="arabicPeriod"/>
            </a:pPr>
            <a:r>
              <a:rPr lang="en-US" sz="2000"/>
              <a:t>Fixed</a:t>
            </a:r>
          </a:p>
          <a:p>
            <a:pPr marL="514350" indent="-514350">
              <a:buFont typeface="+mj-lt"/>
              <a:buAutoNum type="arabicPeriod"/>
            </a:pPr>
            <a:r>
              <a:rPr lang="en-US" sz="2000"/>
              <a:t>Absolute</a:t>
            </a:r>
          </a:p>
          <a:p>
            <a:pPr marL="514350" indent="-514350">
              <a:buFont typeface="+mj-lt"/>
              <a:buAutoNum type="arabicPeriod"/>
            </a:pPr>
            <a:r>
              <a:rPr lang="en-US" sz="2000"/>
              <a:t>Sticky</a:t>
            </a:r>
          </a:p>
        </p:txBody>
      </p:sp>
    </p:spTree>
    <p:extLst>
      <p:ext uri="{BB962C8B-B14F-4D97-AF65-F5344CB8AC3E}">
        <p14:creationId xmlns:p14="http://schemas.microsoft.com/office/powerpoint/2010/main" val="85775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618B0-836E-43D2-BF30-1D5E20D5091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Specificity?</a:t>
            </a:r>
          </a:p>
        </p:txBody>
      </p:sp>
      <p:sp>
        <p:nvSpPr>
          <p:cNvPr id="3" name="Content Placeholder 2">
            <a:extLst>
              <a:ext uri="{FF2B5EF4-FFF2-40B4-BE49-F238E27FC236}">
                <a16:creationId xmlns:a16="http://schemas.microsoft.com/office/drawing/2014/main" id="{B97C8A80-2BFF-440F-8263-027326A0FEC7}"/>
              </a:ext>
            </a:extLst>
          </p:cNvPr>
          <p:cNvSpPr>
            <a:spLocks noGrp="1"/>
          </p:cNvSpPr>
          <p:nvPr>
            <p:ph idx="1"/>
          </p:nvPr>
        </p:nvSpPr>
        <p:spPr>
          <a:xfrm>
            <a:off x="1371599" y="2318197"/>
            <a:ext cx="9724031" cy="3683358"/>
          </a:xfrm>
        </p:spPr>
        <p:txBody>
          <a:bodyPr anchor="ctr">
            <a:normAutofit/>
          </a:bodyPr>
          <a:lstStyle/>
          <a:p>
            <a:r>
              <a:rPr lang="en-US" sz="2000" b="0" i="0" dirty="0">
                <a:effectLst/>
              </a:rPr>
              <a:t>If there are two or more CSS rules that point to the same element, the selector with the highest specificity value will "win", and its style declaration will be applied to that HTML element.</a:t>
            </a:r>
          </a:p>
          <a:p>
            <a:r>
              <a:rPr lang="en-US" sz="2000" b="0" i="0" dirty="0">
                <a:effectLst/>
              </a:rPr>
              <a:t>Think of specificity as a score/rank that determines which style declaration are ultimately applied to an element.</a:t>
            </a:r>
          </a:p>
          <a:p>
            <a:pPr marL="0" indent="0">
              <a:buNone/>
            </a:pPr>
            <a:endParaRPr lang="en-US" sz="2000" dirty="0"/>
          </a:p>
        </p:txBody>
      </p:sp>
    </p:spTree>
    <p:extLst>
      <p:ext uri="{BB962C8B-B14F-4D97-AF65-F5344CB8AC3E}">
        <p14:creationId xmlns:p14="http://schemas.microsoft.com/office/powerpoint/2010/main" val="15682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E7ED6-C913-49F0-8B1F-1DDF6CF9089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z-index property?</a:t>
            </a:r>
          </a:p>
        </p:txBody>
      </p:sp>
      <p:sp>
        <p:nvSpPr>
          <p:cNvPr id="3" name="Content Placeholder 2">
            <a:extLst>
              <a:ext uri="{FF2B5EF4-FFF2-40B4-BE49-F238E27FC236}">
                <a16:creationId xmlns:a16="http://schemas.microsoft.com/office/drawing/2014/main" id="{D73A3D2F-C19E-4936-8F70-23A37C06551D}"/>
              </a:ext>
            </a:extLst>
          </p:cNvPr>
          <p:cNvSpPr>
            <a:spLocks noGrp="1"/>
          </p:cNvSpPr>
          <p:nvPr>
            <p:ph idx="1"/>
          </p:nvPr>
        </p:nvSpPr>
        <p:spPr>
          <a:xfrm>
            <a:off x="1371599" y="2379346"/>
            <a:ext cx="9724031" cy="3683358"/>
          </a:xfrm>
        </p:spPr>
        <p:txBody>
          <a:bodyPr anchor="ctr">
            <a:normAutofit/>
          </a:bodyPr>
          <a:lstStyle/>
          <a:p>
            <a:r>
              <a:rPr lang="en-US" sz="2000" b="0" i="0" dirty="0">
                <a:effectLst/>
              </a:rPr>
              <a:t>The z-index property is used to displace elements on the z-axis </a:t>
            </a:r>
            <a:r>
              <a:rPr lang="en-US" sz="2000" b="0" i="0" dirty="0" err="1">
                <a:effectLst/>
              </a:rPr>
              <a:t>i.e</a:t>
            </a:r>
            <a:r>
              <a:rPr lang="en-US" sz="2000" b="0" i="0" dirty="0">
                <a:effectLst/>
              </a:rPr>
              <a:t> in or out of the screen. It is used to define the order of elements if they overlap on each other.</a:t>
            </a:r>
          </a:p>
          <a:p>
            <a:r>
              <a:rPr lang="en-US" sz="2000" b="0" i="0" dirty="0">
                <a:effectLst/>
              </a:rPr>
              <a:t>Elements with a higher index will be placed on top of elements with a lower index. Z index only works on positioned elements ( position : absolute , position : relative , or position : fixed ).</a:t>
            </a:r>
            <a:endParaRPr lang="en-US" sz="2000" dirty="0"/>
          </a:p>
        </p:txBody>
      </p:sp>
    </p:spTree>
    <p:extLst>
      <p:ext uri="{BB962C8B-B14F-4D97-AF65-F5344CB8AC3E}">
        <p14:creationId xmlns:p14="http://schemas.microsoft.com/office/powerpoint/2010/main" val="138702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5FD64-11FF-4C94-BFC4-261492A6AD7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are Browser Dev Tools</a:t>
            </a:r>
          </a:p>
        </p:txBody>
      </p:sp>
      <p:sp>
        <p:nvSpPr>
          <p:cNvPr id="3" name="Content Placeholder 2">
            <a:extLst>
              <a:ext uri="{FF2B5EF4-FFF2-40B4-BE49-F238E27FC236}">
                <a16:creationId xmlns:a16="http://schemas.microsoft.com/office/drawing/2014/main" id="{E133DE89-81DD-40B5-A3A1-0E72F3A6CD17}"/>
              </a:ext>
            </a:extLst>
          </p:cNvPr>
          <p:cNvSpPr>
            <a:spLocks noGrp="1"/>
          </p:cNvSpPr>
          <p:nvPr>
            <p:ph idx="1"/>
          </p:nvPr>
        </p:nvSpPr>
        <p:spPr>
          <a:xfrm>
            <a:off x="1371599" y="2318197"/>
            <a:ext cx="9724031" cy="3683358"/>
          </a:xfrm>
        </p:spPr>
        <p:txBody>
          <a:bodyPr anchor="ctr">
            <a:normAutofit/>
          </a:bodyPr>
          <a:lstStyle/>
          <a:p>
            <a:r>
              <a:rPr lang="en-US" b="0" i="0" dirty="0">
                <a:effectLst/>
              </a:rPr>
              <a:t>Developer tools are built directly into the browser. These are the tools that are browser dependent. Most of these tools are common among various browsers and do a range of things, from inspecting elements of a currently-loaded HTML, CSS, and JavaScript. </a:t>
            </a:r>
            <a:endParaRPr lang="en-US" dirty="0"/>
          </a:p>
        </p:txBody>
      </p:sp>
    </p:spTree>
    <p:extLst>
      <p:ext uri="{BB962C8B-B14F-4D97-AF65-F5344CB8AC3E}">
        <p14:creationId xmlns:p14="http://schemas.microsoft.com/office/powerpoint/2010/main" val="212476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4ACFE-5622-42EB-86C4-99FB55AD1FE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Accessibility?</a:t>
            </a:r>
          </a:p>
        </p:txBody>
      </p:sp>
      <p:sp>
        <p:nvSpPr>
          <p:cNvPr id="3" name="Content Placeholder 2">
            <a:extLst>
              <a:ext uri="{FF2B5EF4-FFF2-40B4-BE49-F238E27FC236}">
                <a16:creationId xmlns:a16="http://schemas.microsoft.com/office/drawing/2014/main" id="{FF1AF5F4-34EE-4BBB-8BD6-378245E92135}"/>
              </a:ext>
            </a:extLst>
          </p:cNvPr>
          <p:cNvSpPr>
            <a:spLocks noGrp="1"/>
          </p:cNvSpPr>
          <p:nvPr>
            <p:ph idx="1"/>
          </p:nvPr>
        </p:nvSpPr>
        <p:spPr>
          <a:xfrm>
            <a:off x="1371599" y="2318197"/>
            <a:ext cx="9724031" cy="3683358"/>
          </a:xfrm>
        </p:spPr>
        <p:txBody>
          <a:bodyPr anchor="ctr">
            <a:normAutofit/>
          </a:bodyPr>
          <a:lstStyle/>
          <a:p>
            <a:r>
              <a:rPr lang="en-US" b="0" i="0" dirty="0">
                <a:solidFill>
                  <a:srgbClr val="202124"/>
                </a:solidFill>
                <a:effectLst/>
                <a:latin typeface="arial" panose="020B0604020202020204" pitchFamily="34" charset="0"/>
              </a:rPr>
              <a:t>“</a:t>
            </a:r>
            <a:r>
              <a:rPr lang="en-US" b="0" i="0" dirty="0">
                <a:solidFill>
                  <a:srgbClr val="202124"/>
                </a:solidFill>
                <a:effectLst/>
              </a:rPr>
              <a:t>Accessibility” generally means </a:t>
            </a:r>
            <a:r>
              <a:rPr lang="en-US" b="1" i="0" dirty="0">
                <a:solidFill>
                  <a:srgbClr val="202124"/>
                </a:solidFill>
                <a:effectLst/>
              </a:rPr>
              <a:t>having web content and a user interface that can be understood, navigated, and interacted with by a broad audience</a:t>
            </a:r>
            <a:r>
              <a:rPr lang="en-US" b="0" i="0" dirty="0">
                <a:solidFill>
                  <a:srgbClr val="202124"/>
                </a:solidFill>
                <a:effectLst/>
              </a:rPr>
              <a:t>. This includes people with visual, auditory, mobility, or cognitive disabilities.</a:t>
            </a:r>
            <a:endParaRPr lang="en-US" dirty="0"/>
          </a:p>
        </p:txBody>
      </p:sp>
    </p:spTree>
    <p:extLst>
      <p:ext uri="{BB962C8B-B14F-4D97-AF65-F5344CB8AC3E}">
        <p14:creationId xmlns:p14="http://schemas.microsoft.com/office/powerpoint/2010/main" val="257217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5D147D9-D789-4880-A9C4-00551F3CA01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Tips to make accessible</a:t>
            </a:r>
          </a:p>
        </p:txBody>
      </p:sp>
      <p:sp>
        <p:nvSpPr>
          <p:cNvPr id="3" name="Content Placeholder 2">
            <a:extLst>
              <a:ext uri="{FF2B5EF4-FFF2-40B4-BE49-F238E27FC236}">
                <a16:creationId xmlns:a16="http://schemas.microsoft.com/office/drawing/2014/main" id="{CADEE8EF-AA34-42D3-89F0-9DCB188C96D0}"/>
              </a:ext>
            </a:extLst>
          </p:cNvPr>
          <p:cNvSpPr>
            <a:spLocks noGrp="1"/>
          </p:cNvSpPr>
          <p:nvPr>
            <p:ph idx="1"/>
          </p:nvPr>
        </p:nvSpPr>
        <p:spPr>
          <a:xfrm>
            <a:off x="1367624" y="2490436"/>
            <a:ext cx="9708995" cy="3567173"/>
          </a:xfrm>
        </p:spPr>
        <p:txBody>
          <a:bodyPr anchor="ctr">
            <a:normAutofit/>
          </a:bodyPr>
          <a:lstStyle/>
          <a:p>
            <a:pPr>
              <a:buFont typeface="+mj-lt"/>
              <a:buAutoNum type="arabicPeriod"/>
            </a:pPr>
            <a:r>
              <a:rPr lang="en-US" sz="1900" b="0" i="0" dirty="0">
                <a:effectLst/>
                <a:hlinkClick r:id="rId2">
                  <a:extLst>
                    <a:ext uri="{A12FA001-AC4F-418D-AE19-62706E023703}">
                      <ahyp:hlinkClr xmlns:ahyp="http://schemas.microsoft.com/office/drawing/2018/hyperlinkcolor" val="tx"/>
                    </a:ext>
                  </a:extLst>
                </a:hlinkClick>
              </a:rPr>
              <a:t>Choose a content management system that supports accessibility</a:t>
            </a:r>
            <a:endParaRPr lang="en-US" sz="1900" b="0" i="0" dirty="0">
              <a:effectLst/>
            </a:endParaRPr>
          </a:p>
          <a:p>
            <a:pPr>
              <a:buFont typeface="+mj-lt"/>
              <a:buAutoNum type="arabicPeriod"/>
            </a:pPr>
            <a:r>
              <a:rPr lang="en-US" sz="1900" b="0" i="0" dirty="0">
                <a:effectLst/>
                <a:hlinkClick r:id="rId3">
                  <a:extLst>
                    <a:ext uri="{A12FA001-AC4F-418D-AE19-62706E023703}">
                      <ahyp:hlinkClr xmlns:ahyp="http://schemas.microsoft.com/office/drawing/2018/hyperlinkcolor" val="tx"/>
                    </a:ext>
                  </a:extLst>
                </a:hlinkClick>
              </a:rPr>
              <a:t>Use headings correctly to organize the structure of your content</a:t>
            </a:r>
            <a:endParaRPr lang="en-US" sz="1900" b="0" i="0" dirty="0">
              <a:effectLst/>
            </a:endParaRPr>
          </a:p>
          <a:p>
            <a:pPr>
              <a:buFont typeface="+mj-lt"/>
              <a:buAutoNum type="arabicPeriod"/>
            </a:pPr>
            <a:r>
              <a:rPr lang="en-US" sz="1900" b="0" i="0" dirty="0">
                <a:effectLst/>
                <a:hlinkClick r:id="rId4">
                  <a:extLst>
                    <a:ext uri="{A12FA001-AC4F-418D-AE19-62706E023703}">
                      <ahyp:hlinkClr xmlns:ahyp="http://schemas.microsoft.com/office/drawing/2018/hyperlinkcolor" val="tx"/>
                    </a:ext>
                  </a:extLst>
                </a:hlinkClick>
              </a:rPr>
              <a:t>Include proper alt text for images</a:t>
            </a:r>
            <a:endParaRPr lang="en-US" sz="1900" b="0" i="0" dirty="0">
              <a:effectLst/>
            </a:endParaRPr>
          </a:p>
          <a:p>
            <a:pPr>
              <a:buFont typeface="+mj-lt"/>
              <a:buAutoNum type="arabicPeriod"/>
            </a:pPr>
            <a:r>
              <a:rPr lang="en-US" sz="1900" b="0" i="0" dirty="0">
                <a:effectLst/>
                <a:hlinkClick r:id="rId5">
                  <a:extLst>
                    <a:ext uri="{A12FA001-AC4F-418D-AE19-62706E023703}">
                      <ahyp:hlinkClr xmlns:ahyp="http://schemas.microsoft.com/office/drawing/2018/hyperlinkcolor" val="tx"/>
                    </a:ext>
                  </a:extLst>
                </a:hlinkClick>
              </a:rPr>
              <a:t>Give your links unique and descriptive names</a:t>
            </a:r>
            <a:endParaRPr lang="en-US" sz="1900" b="0" i="0" dirty="0">
              <a:effectLst/>
            </a:endParaRPr>
          </a:p>
          <a:p>
            <a:pPr>
              <a:buFont typeface="+mj-lt"/>
              <a:buAutoNum type="arabicPeriod"/>
            </a:pPr>
            <a:r>
              <a:rPr lang="en-US" sz="1900" b="0" i="0" dirty="0">
                <a:effectLst/>
                <a:hlinkClick r:id="rId6">
                  <a:extLst>
                    <a:ext uri="{A12FA001-AC4F-418D-AE19-62706E023703}">
                      <ahyp:hlinkClr xmlns:ahyp="http://schemas.microsoft.com/office/drawing/2018/hyperlinkcolor" val="tx"/>
                    </a:ext>
                  </a:extLst>
                </a:hlinkClick>
              </a:rPr>
              <a:t>Use color with care</a:t>
            </a:r>
            <a:endParaRPr lang="en-US" sz="1900" b="0" i="0" dirty="0">
              <a:effectLst/>
            </a:endParaRPr>
          </a:p>
          <a:p>
            <a:pPr>
              <a:buFont typeface="+mj-lt"/>
              <a:buAutoNum type="arabicPeriod"/>
            </a:pPr>
            <a:r>
              <a:rPr lang="en-US" sz="1900" b="0" i="0" dirty="0">
                <a:effectLst/>
                <a:hlinkClick r:id="rId7">
                  <a:extLst>
                    <a:ext uri="{A12FA001-AC4F-418D-AE19-62706E023703}">
                      <ahyp:hlinkClr xmlns:ahyp="http://schemas.microsoft.com/office/drawing/2018/hyperlinkcolor" val="tx"/>
                    </a:ext>
                  </a:extLst>
                </a:hlinkClick>
              </a:rPr>
              <a:t>Design your forms for accessibility</a:t>
            </a:r>
            <a:endParaRPr lang="en-US" sz="1900" b="0" i="0" dirty="0">
              <a:effectLst/>
            </a:endParaRPr>
          </a:p>
          <a:p>
            <a:pPr>
              <a:buFont typeface="+mj-lt"/>
              <a:buAutoNum type="arabicPeriod"/>
            </a:pPr>
            <a:r>
              <a:rPr lang="en-US" sz="1900" b="0" i="0" dirty="0">
                <a:effectLst/>
                <a:hlinkClick r:id="rId8">
                  <a:extLst>
                    <a:ext uri="{A12FA001-AC4F-418D-AE19-62706E023703}">
                      <ahyp:hlinkClr xmlns:ahyp="http://schemas.microsoft.com/office/drawing/2018/hyperlinkcolor" val="tx"/>
                    </a:ext>
                  </a:extLst>
                </a:hlinkClick>
              </a:rPr>
              <a:t>Use tables for tabular data, not for layout</a:t>
            </a:r>
            <a:endParaRPr lang="en-US" sz="1900" b="0" i="0" dirty="0">
              <a:effectLst/>
            </a:endParaRPr>
          </a:p>
          <a:p>
            <a:pPr>
              <a:buFont typeface="+mj-lt"/>
              <a:buAutoNum type="arabicPeriod"/>
            </a:pPr>
            <a:r>
              <a:rPr lang="en-US" sz="1900" b="0" i="0" dirty="0">
                <a:effectLst/>
                <a:hlinkClick r:id="rId9">
                  <a:extLst>
                    <a:ext uri="{A12FA001-AC4F-418D-AE19-62706E023703}">
                      <ahyp:hlinkClr xmlns:ahyp="http://schemas.microsoft.com/office/drawing/2018/hyperlinkcolor" val="tx"/>
                    </a:ext>
                  </a:extLst>
                </a:hlinkClick>
              </a:rPr>
              <a:t>Ensure that all content can be accessed with the keyboard alone in a logical way</a:t>
            </a:r>
            <a:endParaRPr lang="en-US" sz="1900" b="0" i="0" dirty="0">
              <a:effectLst/>
            </a:endParaRPr>
          </a:p>
          <a:p>
            <a:pPr>
              <a:buFont typeface="+mj-lt"/>
              <a:buAutoNum type="arabicPeriod"/>
            </a:pPr>
            <a:r>
              <a:rPr lang="en-US" sz="1900" b="0" i="0" dirty="0">
                <a:effectLst/>
                <a:hlinkClick r:id="rId10">
                  <a:extLst>
                    <a:ext uri="{A12FA001-AC4F-418D-AE19-62706E023703}">
                      <ahyp:hlinkClr xmlns:ahyp="http://schemas.microsoft.com/office/drawing/2018/hyperlinkcolor" val="tx"/>
                    </a:ext>
                  </a:extLst>
                </a:hlinkClick>
              </a:rPr>
              <a:t>Make dynamic content accessible</a:t>
            </a:r>
            <a:endParaRPr lang="en-US" sz="1900" b="0" i="0" dirty="0">
              <a:effectLst/>
            </a:endParaRPr>
          </a:p>
          <a:p>
            <a:endParaRPr lang="en-US" sz="1900" u="sng" dirty="0"/>
          </a:p>
        </p:txBody>
      </p:sp>
    </p:spTree>
    <p:extLst>
      <p:ext uri="{BB962C8B-B14F-4D97-AF65-F5344CB8AC3E}">
        <p14:creationId xmlns:p14="http://schemas.microsoft.com/office/powerpoint/2010/main" val="203113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33F54-6F45-489C-AD0E-2CB0B70C9D7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SEO-Search engine optimization</a:t>
            </a:r>
          </a:p>
        </p:txBody>
      </p:sp>
      <p:sp>
        <p:nvSpPr>
          <p:cNvPr id="4" name="Content Placeholder 3">
            <a:extLst>
              <a:ext uri="{FF2B5EF4-FFF2-40B4-BE49-F238E27FC236}">
                <a16:creationId xmlns:a16="http://schemas.microsoft.com/office/drawing/2014/main" id="{FF8378EC-88B3-4F65-A7F7-93C3A9B65F23}"/>
              </a:ext>
            </a:extLst>
          </p:cNvPr>
          <p:cNvSpPr>
            <a:spLocks noGrp="1"/>
          </p:cNvSpPr>
          <p:nvPr>
            <p:ph idx="1"/>
          </p:nvPr>
        </p:nvSpPr>
        <p:spPr>
          <a:xfrm>
            <a:off x="1371599" y="1800225"/>
            <a:ext cx="9724031" cy="4763236"/>
          </a:xfrm>
        </p:spPr>
        <p:txBody>
          <a:bodyPr anchor="ctr">
            <a:normAutofit/>
          </a:bodyPr>
          <a:lstStyle/>
          <a:p>
            <a:pPr marL="0" indent="0">
              <a:buNone/>
            </a:pPr>
            <a:endParaRPr lang="en-US" b="0" i="0" dirty="0">
              <a:solidFill>
                <a:srgbClr val="202124"/>
              </a:solidFill>
              <a:effectLst/>
            </a:endParaRPr>
          </a:p>
          <a:p>
            <a:pPr marL="0" indent="0">
              <a:buNone/>
            </a:pPr>
            <a:r>
              <a:rPr lang="en-US" b="0" i="0" dirty="0">
                <a:solidFill>
                  <a:srgbClr val="202124"/>
                </a:solidFill>
                <a:effectLst/>
              </a:rPr>
              <a:t>SEO means </a:t>
            </a:r>
            <a:r>
              <a:rPr lang="en-US" b="1" i="0" dirty="0">
                <a:solidFill>
                  <a:srgbClr val="202124"/>
                </a:solidFill>
                <a:effectLst/>
              </a:rPr>
              <a:t>Search Engine Optimization</a:t>
            </a:r>
            <a:r>
              <a:rPr lang="en-US" b="0" i="0" dirty="0">
                <a:solidFill>
                  <a:srgbClr val="202124"/>
                </a:solidFill>
                <a:effectLst/>
              </a:rPr>
              <a:t> and is the process used to optimize a website's technical configuration, content relevance and link popularity so its pages can become easily findable, more relevant and popular towards user search queries, and as a consequence, search engines rank them better.</a:t>
            </a:r>
          </a:p>
          <a:p>
            <a:pPr marL="0" indent="0">
              <a:buNone/>
            </a:pPr>
            <a:r>
              <a:rPr lang="en-US" dirty="0">
                <a:solidFill>
                  <a:srgbClr val="202124"/>
                </a:solidFill>
              </a:rPr>
              <a:t>Actual activities:</a:t>
            </a:r>
          </a:p>
          <a:p>
            <a:pPr marL="0" indent="0">
              <a:buNone/>
            </a:pPr>
            <a:r>
              <a:rPr lang="en-US" dirty="0">
                <a:solidFill>
                  <a:srgbClr val="202124"/>
                </a:solidFill>
              </a:rPr>
              <a:t>1.On page SEO</a:t>
            </a:r>
          </a:p>
          <a:p>
            <a:pPr marL="0" indent="0">
              <a:buNone/>
            </a:pPr>
            <a:r>
              <a:rPr lang="en-US" dirty="0">
                <a:solidFill>
                  <a:srgbClr val="202124"/>
                </a:solidFill>
              </a:rPr>
              <a:t>2.Off page SEO</a:t>
            </a:r>
          </a:p>
          <a:p>
            <a:pPr marL="0" indent="0">
              <a:buNone/>
            </a:pPr>
            <a:r>
              <a:rPr lang="en-US" dirty="0">
                <a:solidFill>
                  <a:srgbClr val="202124"/>
                </a:solidFill>
              </a:rPr>
              <a:t>3.Technical SEO</a:t>
            </a:r>
          </a:p>
          <a:p>
            <a:pPr marL="0" indent="0">
              <a:buNone/>
            </a:pPr>
            <a:endParaRPr lang="en-US" dirty="0">
              <a:solidFill>
                <a:srgbClr val="202124"/>
              </a:solidFill>
            </a:endParaRPr>
          </a:p>
          <a:p>
            <a:pPr marL="0" indent="0">
              <a:buNone/>
            </a:pPr>
            <a:endParaRPr lang="en-US" dirty="0"/>
          </a:p>
        </p:txBody>
      </p:sp>
    </p:spTree>
    <p:extLst>
      <p:ext uri="{BB962C8B-B14F-4D97-AF65-F5344CB8AC3E}">
        <p14:creationId xmlns:p14="http://schemas.microsoft.com/office/powerpoint/2010/main" val="16535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F7F3F-F999-43E4-8B2B-F6B5BA04CD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SEO Works</a:t>
            </a:r>
          </a:p>
        </p:txBody>
      </p:sp>
      <p:pic>
        <p:nvPicPr>
          <p:cNvPr id="4" name="Picture 2" descr="What is SEO and How it Works? - White Links SEO">
            <a:extLst>
              <a:ext uri="{FF2B5EF4-FFF2-40B4-BE49-F238E27FC236}">
                <a16:creationId xmlns:a16="http://schemas.microsoft.com/office/drawing/2014/main" id="{92AFED74-859B-4A0B-952E-E40BF7D17C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520764"/>
            <a:ext cx="6780700" cy="381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41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A1F8-BF61-4507-84E0-4A60653C0F29}"/>
              </a:ext>
            </a:extLst>
          </p:cNvPr>
          <p:cNvSpPr>
            <a:spLocks noGrp="1"/>
          </p:cNvSpPr>
          <p:nvPr>
            <p:ph type="title"/>
          </p:nvPr>
        </p:nvSpPr>
        <p:spPr>
          <a:xfrm>
            <a:off x="831850" y="590551"/>
            <a:ext cx="10515600" cy="876300"/>
          </a:xfrm>
        </p:spPr>
        <p:txBody>
          <a:bodyPr>
            <a:normAutofit/>
          </a:bodyPr>
          <a:lstStyle/>
          <a:p>
            <a:r>
              <a:rPr lang="en-US" sz="4800" dirty="0"/>
              <a:t>Contents</a:t>
            </a:r>
          </a:p>
        </p:txBody>
      </p:sp>
      <p:graphicFrame>
        <p:nvGraphicFramePr>
          <p:cNvPr id="5" name="Text Placeholder 2">
            <a:extLst>
              <a:ext uri="{FF2B5EF4-FFF2-40B4-BE49-F238E27FC236}">
                <a16:creationId xmlns:a16="http://schemas.microsoft.com/office/drawing/2014/main" id="{BA9A026B-1D92-9676-5747-CB94951917BB}"/>
              </a:ext>
            </a:extLst>
          </p:cNvPr>
          <p:cNvGraphicFramePr/>
          <p:nvPr/>
        </p:nvGraphicFramePr>
        <p:xfrm>
          <a:off x="831850" y="1600201"/>
          <a:ext cx="10515600"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908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5A49-C28F-4414-991D-F9B73FB85CD6}"/>
              </a:ext>
            </a:extLst>
          </p:cNvPr>
          <p:cNvSpPr>
            <a:spLocks noGrp="1"/>
          </p:cNvSpPr>
          <p:nvPr>
            <p:ph type="title"/>
          </p:nvPr>
        </p:nvSpPr>
        <p:spPr/>
        <p:txBody>
          <a:bodyPr/>
          <a:lstStyle/>
          <a:p>
            <a:r>
              <a:rPr lang="en-US" dirty="0"/>
              <a:t>On Page SEO:</a:t>
            </a:r>
          </a:p>
        </p:txBody>
      </p:sp>
      <p:pic>
        <p:nvPicPr>
          <p:cNvPr id="4" name="Content Placeholder 3">
            <a:extLst>
              <a:ext uri="{FF2B5EF4-FFF2-40B4-BE49-F238E27FC236}">
                <a16:creationId xmlns:a16="http://schemas.microsoft.com/office/drawing/2014/main" id="{C888C988-7074-4AB7-B991-DE9990964BDF}"/>
              </a:ext>
            </a:extLst>
          </p:cNvPr>
          <p:cNvPicPr>
            <a:picLocks noGrp="1" noChangeAspect="1"/>
          </p:cNvPicPr>
          <p:nvPr>
            <p:ph idx="1"/>
          </p:nvPr>
        </p:nvPicPr>
        <p:blipFill>
          <a:blip r:embed="rId2"/>
          <a:stretch>
            <a:fillRect/>
          </a:stretch>
        </p:blipFill>
        <p:spPr>
          <a:xfrm>
            <a:off x="2381249" y="1485900"/>
            <a:ext cx="6657975" cy="5006975"/>
          </a:xfrm>
          <a:prstGeom prst="rect">
            <a:avLst/>
          </a:prstGeom>
        </p:spPr>
      </p:pic>
    </p:spTree>
    <p:extLst>
      <p:ext uri="{BB962C8B-B14F-4D97-AF65-F5344CB8AC3E}">
        <p14:creationId xmlns:p14="http://schemas.microsoft.com/office/powerpoint/2010/main" val="948981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3508-A7FF-40EC-A69E-1510AD743A03}"/>
              </a:ext>
            </a:extLst>
          </p:cNvPr>
          <p:cNvSpPr>
            <a:spLocks noGrp="1"/>
          </p:cNvSpPr>
          <p:nvPr>
            <p:ph type="title"/>
          </p:nvPr>
        </p:nvSpPr>
        <p:spPr/>
        <p:txBody>
          <a:bodyPr/>
          <a:lstStyle/>
          <a:p>
            <a:r>
              <a:rPr lang="en-US" dirty="0"/>
              <a:t>Off-page SEO</a:t>
            </a:r>
          </a:p>
        </p:txBody>
      </p:sp>
      <p:pic>
        <p:nvPicPr>
          <p:cNvPr id="4" name="Content Placeholder 3">
            <a:extLst>
              <a:ext uri="{FF2B5EF4-FFF2-40B4-BE49-F238E27FC236}">
                <a16:creationId xmlns:a16="http://schemas.microsoft.com/office/drawing/2014/main" id="{17DE7F6B-4EC7-4965-A678-58E68C2C17F1}"/>
              </a:ext>
            </a:extLst>
          </p:cNvPr>
          <p:cNvPicPr>
            <a:picLocks noGrp="1" noChangeAspect="1"/>
          </p:cNvPicPr>
          <p:nvPr>
            <p:ph idx="1"/>
          </p:nvPr>
        </p:nvPicPr>
        <p:blipFill>
          <a:blip r:embed="rId2"/>
          <a:stretch>
            <a:fillRect/>
          </a:stretch>
        </p:blipFill>
        <p:spPr>
          <a:xfrm>
            <a:off x="2062480" y="1562100"/>
            <a:ext cx="7894320" cy="4767580"/>
          </a:xfrm>
          <a:prstGeom prst="rect">
            <a:avLst/>
          </a:prstGeom>
        </p:spPr>
      </p:pic>
    </p:spTree>
    <p:extLst>
      <p:ext uri="{BB962C8B-B14F-4D97-AF65-F5344CB8AC3E}">
        <p14:creationId xmlns:p14="http://schemas.microsoft.com/office/powerpoint/2010/main" val="2854427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8ED3-5A85-47B3-862C-85F3CECD3633}"/>
              </a:ext>
            </a:extLst>
          </p:cNvPr>
          <p:cNvSpPr>
            <a:spLocks noGrp="1"/>
          </p:cNvSpPr>
          <p:nvPr>
            <p:ph type="title"/>
          </p:nvPr>
        </p:nvSpPr>
        <p:spPr/>
        <p:txBody>
          <a:bodyPr/>
          <a:lstStyle/>
          <a:p>
            <a:r>
              <a:rPr lang="en-US" dirty="0"/>
              <a:t>Technical SEO</a:t>
            </a:r>
          </a:p>
        </p:txBody>
      </p:sp>
      <p:sp>
        <p:nvSpPr>
          <p:cNvPr id="3" name="Content Placeholder 2">
            <a:extLst>
              <a:ext uri="{FF2B5EF4-FFF2-40B4-BE49-F238E27FC236}">
                <a16:creationId xmlns:a16="http://schemas.microsoft.com/office/drawing/2014/main" id="{585910F0-3F14-462C-BCA2-33F439A31295}"/>
              </a:ext>
            </a:extLst>
          </p:cNvPr>
          <p:cNvSpPr>
            <a:spLocks noGrp="1"/>
          </p:cNvSpPr>
          <p:nvPr>
            <p:ph idx="1"/>
          </p:nvPr>
        </p:nvSpPr>
        <p:spPr/>
        <p:txBody>
          <a:bodyPr/>
          <a:lstStyle/>
          <a:p>
            <a:r>
              <a:rPr lang="en-US" dirty="0"/>
              <a:t>It refers to improving the technical aspects in order to increase the ranking of its pages in search engines.</a:t>
            </a:r>
          </a:p>
          <a:p>
            <a:r>
              <a:rPr lang="en-US" dirty="0"/>
              <a:t>Making a website faster, easier to crawl, secure, doesn’t have dead links, understandable for search engines are the pillars of </a:t>
            </a:r>
            <a:r>
              <a:rPr lang="en-US"/>
              <a:t>technical optimization.</a:t>
            </a:r>
            <a:endParaRPr lang="en-US" dirty="0"/>
          </a:p>
        </p:txBody>
      </p:sp>
    </p:spTree>
    <p:extLst>
      <p:ext uri="{BB962C8B-B14F-4D97-AF65-F5344CB8AC3E}">
        <p14:creationId xmlns:p14="http://schemas.microsoft.com/office/powerpoint/2010/main" val="93166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0CDDC-660F-499D-A4DD-C5649110AEF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a Regular Expression?</a:t>
            </a:r>
          </a:p>
        </p:txBody>
      </p:sp>
      <p:sp>
        <p:nvSpPr>
          <p:cNvPr id="3" name="Content Placeholder 2">
            <a:extLst>
              <a:ext uri="{FF2B5EF4-FFF2-40B4-BE49-F238E27FC236}">
                <a16:creationId xmlns:a16="http://schemas.microsoft.com/office/drawing/2014/main" id="{B6CC3615-37DD-46BC-929E-F981D45F55FE}"/>
              </a:ext>
            </a:extLst>
          </p:cNvPr>
          <p:cNvSpPr>
            <a:spLocks noGrp="1"/>
          </p:cNvSpPr>
          <p:nvPr>
            <p:ph idx="1"/>
          </p:nvPr>
        </p:nvSpPr>
        <p:spPr>
          <a:xfrm>
            <a:off x="1371599" y="2318197"/>
            <a:ext cx="9724031" cy="3683358"/>
          </a:xfrm>
        </p:spPr>
        <p:txBody>
          <a:bodyPr anchor="ctr">
            <a:normAutofit/>
          </a:bodyPr>
          <a:lstStyle/>
          <a:p>
            <a:r>
              <a:rPr lang="en-US" sz="2000" dirty="0"/>
              <a:t>Regular Expression are used to perform powerful pattern-matching and search-and-replace on text and performs validation.</a:t>
            </a:r>
          </a:p>
          <a:p>
            <a:pPr>
              <a:buFont typeface="Arial" panose="020B0604020202020204" pitchFamily="34" charset="0"/>
              <a:buChar char="•"/>
            </a:pPr>
            <a:r>
              <a:rPr lang="en-US" sz="2000" b="1" i="0" dirty="0">
                <a:effectLst/>
                <a:latin typeface="Assistant" panose="020B0604020202020204" pitchFamily="2" charset="-79"/>
                <a:cs typeface="Assistant" panose="020B0604020202020204" pitchFamily="2" charset="-79"/>
              </a:rPr>
              <a:t>Validate</a:t>
            </a:r>
            <a:r>
              <a:rPr lang="en-US" sz="2000" b="0" i="0" dirty="0">
                <a:effectLst/>
                <a:latin typeface="Assistant" panose="020B0604020202020204" pitchFamily="2" charset="-79"/>
                <a:cs typeface="Assistant" panose="020B0604020202020204" pitchFamily="2" charset="-79"/>
              </a:rPr>
              <a:t> that a piece of text (or a portion of that text) matches some pattern</a:t>
            </a:r>
          </a:p>
          <a:p>
            <a:pPr>
              <a:buFont typeface="Arial" panose="020B0604020202020204" pitchFamily="34" charset="0"/>
              <a:buChar char="•"/>
            </a:pPr>
            <a:r>
              <a:rPr lang="en-US" sz="2000" b="1" i="0" dirty="0">
                <a:effectLst/>
                <a:latin typeface="Assistant" panose="020B0604020202020204" pitchFamily="2" charset="-79"/>
                <a:cs typeface="Assistant" panose="020B0604020202020204" pitchFamily="2" charset="-79"/>
              </a:rPr>
              <a:t>Find</a:t>
            </a:r>
            <a:r>
              <a:rPr lang="en-US" sz="2000" b="0" i="0" dirty="0">
                <a:effectLst/>
                <a:latin typeface="Assistant" panose="020B0604020202020204" pitchFamily="2" charset="-79"/>
                <a:cs typeface="Assistant" panose="020B0604020202020204" pitchFamily="2" charset="-79"/>
              </a:rPr>
              <a:t> fragments of some text that match some pattern</a:t>
            </a:r>
          </a:p>
          <a:p>
            <a:pPr>
              <a:buFont typeface="Arial" panose="020B0604020202020204" pitchFamily="34" charset="0"/>
              <a:buChar char="•"/>
            </a:pPr>
            <a:r>
              <a:rPr lang="en-US" sz="2000" b="1" i="0" dirty="0">
                <a:effectLst/>
                <a:latin typeface="Assistant" panose="020B0604020202020204" pitchFamily="2" charset="-79"/>
                <a:cs typeface="Assistant" panose="020B0604020202020204" pitchFamily="2" charset="-79"/>
              </a:rPr>
              <a:t>Extract</a:t>
            </a:r>
            <a:r>
              <a:rPr lang="en-US" sz="2000" b="0" i="0" dirty="0">
                <a:effectLst/>
                <a:latin typeface="Assistant" panose="020B0604020202020204" pitchFamily="2" charset="-79"/>
                <a:cs typeface="Assistant" panose="020B0604020202020204" pitchFamily="2" charset="-79"/>
              </a:rPr>
              <a:t> fragments of some text</a:t>
            </a:r>
          </a:p>
          <a:p>
            <a:pPr>
              <a:buFont typeface="Arial" panose="020B0604020202020204" pitchFamily="34" charset="0"/>
              <a:buChar char="•"/>
            </a:pPr>
            <a:r>
              <a:rPr lang="en-US" sz="2000" b="1" i="0" dirty="0">
                <a:effectLst/>
                <a:latin typeface="Assistant" panose="020B0604020202020204" pitchFamily="2" charset="-79"/>
                <a:cs typeface="Assistant" panose="020B0604020202020204" pitchFamily="2" charset="-79"/>
              </a:rPr>
              <a:t>Replace</a:t>
            </a:r>
            <a:r>
              <a:rPr lang="en-US" sz="2000" b="0" i="0" dirty="0">
                <a:effectLst/>
                <a:latin typeface="Assistant" panose="020B0604020202020204" pitchFamily="2" charset="-79"/>
                <a:cs typeface="Assistant" panose="020B0604020202020204" pitchFamily="2" charset="-79"/>
              </a:rPr>
              <a:t> fragments of text with other text</a:t>
            </a:r>
          </a:p>
          <a:p>
            <a:pPr>
              <a:buFont typeface="Arial" panose="020B0604020202020204" pitchFamily="34" charset="0"/>
              <a:buChar char="•"/>
            </a:pPr>
            <a:r>
              <a:rPr lang="en-US" sz="2000" dirty="0" err="1">
                <a:latin typeface="Assistant" panose="020B0604020202020204" pitchFamily="2" charset="-79"/>
                <a:cs typeface="Assistant" panose="020B0604020202020204" pitchFamily="2" charset="-79"/>
              </a:rPr>
              <a:t>Eg</a:t>
            </a:r>
            <a:r>
              <a:rPr lang="en-US" sz="2000" dirty="0">
                <a:latin typeface="Assistant" panose="020B0604020202020204" pitchFamily="2" charset="-79"/>
                <a:cs typeface="Assistant" panose="020B0604020202020204" pitchFamily="2" charset="-79"/>
              </a:rPr>
              <a:t> : </a:t>
            </a:r>
            <a:r>
              <a:rPr lang="en-US" sz="2000" b="0" i="0" dirty="0">
                <a:effectLst/>
                <a:latin typeface="Menlo"/>
              </a:rPr>
              <a:t>b[</a:t>
            </a:r>
            <a:r>
              <a:rPr lang="en-US" sz="2000" b="0" i="0" dirty="0" err="1">
                <a:effectLst/>
                <a:latin typeface="Menlo"/>
              </a:rPr>
              <a:t>aeiou</a:t>
            </a:r>
            <a:r>
              <a:rPr lang="en-US" sz="2000" b="0" i="0" dirty="0">
                <a:effectLst/>
                <a:latin typeface="Menlo"/>
              </a:rPr>
              <a:t>]</a:t>
            </a:r>
            <a:r>
              <a:rPr lang="en-US" sz="2000" b="0" i="0" dirty="0" err="1">
                <a:effectLst/>
                <a:latin typeface="Menlo"/>
              </a:rPr>
              <a:t>bble</a:t>
            </a:r>
            <a:r>
              <a:rPr lang="en-US" sz="2000" b="0" i="0" dirty="0">
                <a:effectLst/>
                <a:latin typeface="Menlo"/>
              </a:rPr>
              <a:t> - </a:t>
            </a:r>
            <a:r>
              <a:rPr lang="en-US" sz="2000" b="0" i="0" dirty="0">
                <a:effectLst/>
                <a:latin typeface="Assistant" pitchFamily="2" charset="-79"/>
                <a:cs typeface="Assistant" pitchFamily="2" charset="-79"/>
              </a:rPr>
              <a:t>contains {babble, </a:t>
            </a:r>
            <a:r>
              <a:rPr lang="en-US" sz="2000" b="0" i="0" dirty="0" err="1">
                <a:effectLst/>
                <a:latin typeface="Assistant" pitchFamily="2" charset="-79"/>
                <a:cs typeface="Assistant" pitchFamily="2" charset="-79"/>
              </a:rPr>
              <a:t>bebble</a:t>
            </a:r>
            <a:r>
              <a:rPr lang="en-US" sz="2000" b="0" i="0" dirty="0">
                <a:effectLst/>
                <a:latin typeface="Assistant" pitchFamily="2" charset="-79"/>
                <a:cs typeface="Assistant" pitchFamily="2" charset="-79"/>
              </a:rPr>
              <a:t>, </a:t>
            </a:r>
            <a:r>
              <a:rPr lang="en-US" sz="2000" b="0" i="0" dirty="0" err="1">
                <a:effectLst/>
                <a:latin typeface="Assistant" pitchFamily="2" charset="-79"/>
                <a:cs typeface="Assistant" pitchFamily="2" charset="-79"/>
              </a:rPr>
              <a:t>bibble</a:t>
            </a:r>
            <a:r>
              <a:rPr lang="en-US" sz="2000" b="0" i="0" dirty="0">
                <a:effectLst/>
                <a:latin typeface="Assistant" pitchFamily="2" charset="-79"/>
                <a:cs typeface="Assistant" pitchFamily="2" charset="-79"/>
              </a:rPr>
              <a:t>, bobble, bubble}</a:t>
            </a:r>
          </a:p>
          <a:p>
            <a:pPr marL="0" indent="0">
              <a:buNone/>
            </a:pPr>
            <a:endParaRPr lang="en-US" sz="2000" b="0" i="0" dirty="0">
              <a:effectLst/>
              <a:latin typeface="Assistant" pitchFamily="2" charset="-79"/>
              <a:cs typeface="Assistant" pitchFamily="2" charset="-79"/>
            </a:endParaRPr>
          </a:p>
          <a:p>
            <a:endParaRPr lang="en-US" sz="2000" dirty="0"/>
          </a:p>
        </p:txBody>
      </p:sp>
    </p:spTree>
    <p:extLst>
      <p:ext uri="{BB962C8B-B14F-4D97-AF65-F5344CB8AC3E}">
        <p14:creationId xmlns:p14="http://schemas.microsoft.com/office/powerpoint/2010/main" val="296096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B5B3-67CD-4B2C-8936-DAB4CC52F490}"/>
              </a:ext>
            </a:extLst>
          </p:cNvPr>
          <p:cNvSpPr>
            <a:spLocks noGrp="1"/>
          </p:cNvSpPr>
          <p:nvPr>
            <p:ph type="title"/>
          </p:nvPr>
        </p:nvSpPr>
        <p:spPr/>
        <p:txBody>
          <a:bodyPr/>
          <a:lstStyle/>
          <a:p>
            <a:r>
              <a:rPr lang="en-US" dirty="0"/>
              <a:t>Patterns</a:t>
            </a:r>
          </a:p>
        </p:txBody>
      </p:sp>
      <p:pic>
        <p:nvPicPr>
          <p:cNvPr id="5" name="Content Placeholder 4">
            <a:extLst>
              <a:ext uri="{FF2B5EF4-FFF2-40B4-BE49-F238E27FC236}">
                <a16:creationId xmlns:a16="http://schemas.microsoft.com/office/drawing/2014/main" id="{93EFB76E-DBF8-47BE-ADAD-9EA096EDD584}"/>
              </a:ext>
            </a:extLst>
          </p:cNvPr>
          <p:cNvPicPr>
            <a:picLocks noGrp="1" noChangeAspect="1"/>
          </p:cNvPicPr>
          <p:nvPr>
            <p:ph idx="1"/>
          </p:nvPr>
        </p:nvPicPr>
        <p:blipFill>
          <a:blip r:embed="rId2"/>
          <a:stretch>
            <a:fillRect/>
          </a:stretch>
        </p:blipFill>
        <p:spPr>
          <a:xfrm>
            <a:off x="2143125" y="1412240"/>
            <a:ext cx="7478395" cy="5008880"/>
          </a:xfrm>
          <a:prstGeom prst="rect">
            <a:avLst/>
          </a:prstGeom>
        </p:spPr>
      </p:pic>
    </p:spTree>
    <p:extLst>
      <p:ext uri="{BB962C8B-B14F-4D97-AF65-F5344CB8AC3E}">
        <p14:creationId xmlns:p14="http://schemas.microsoft.com/office/powerpoint/2010/main" val="410061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A033-F782-4CAB-BA16-C27431F0F1D8}"/>
              </a:ext>
            </a:extLst>
          </p:cNvPr>
          <p:cNvSpPr>
            <a:spLocks noGrp="1"/>
          </p:cNvSpPr>
          <p:nvPr>
            <p:ph type="title"/>
          </p:nvPr>
        </p:nvSpPr>
        <p:spPr>
          <a:xfrm>
            <a:off x="838200" y="365125"/>
            <a:ext cx="10515600" cy="682625"/>
          </a:xfrm>
        </p:spPr>
        <p:txBody>
          <a:bodyPr>
            <a:normAutofit fontScale="90000"/>
          </a:bodyPr>
          <a:lstStyle/>
          <a:p>
            <a:r>
              <a:rPr lang="en-US" dirty="0"/>
              <a:t>List of Meta characters</a:t>
            </a:r>
          </a:p>
        </p:txBody>
      </p:sp>
      <p:graphicFrame>
        <p:nvGraphicFramePr>
          <p:cNvPr id="7" name="Table 7">
            <a:extLst>
              <a:ext uri="{FF2B5EF4-FFF2-40B4-BE49-F238E27FC236}">
                <a16:creationId xmlns:a16="http://schemas.microsoft.com/office/drawing/2014/main" id="{A5F958B8-1728-4FC3-ACB4-5D44449C0C75}"/>
              </a:ext>
            </a:extLst>
          </p:cNvPr>
          <p:cNvGraphicFramePr>
            <a:graphicFrameLocks noGrp="1"/>
          </p:cNvGraphicFramePr>
          <p:nvPr>
            <p:ph idx="1"/>
            <p:extLst>
              <p:ext uri="{D42A27DB-BD31-4B8C-83A1-F6EECF244321}">
                <p14:modId xmlns:p14="http://schemas.microsoft.com/office/powerpoint/2010/main" val="3306908232"/>
              </p:ext>
            </p:extLst>
          </p:nvPr>
        </p:nvGraphicFramePr>
        <p:xfrm>
          <a:off x="733424" y="1235075"/>
          <a:ext cx="10791825" cy="5297789"/>
        </p:xfrm>
        <a:graphic>
          <a:graphicData uri="http://schemas.openxmlformats.org/drawingml/2006/table">
            <a:tbl>
              <a:tblPr firstRow="1" bandRow="1">
                <a:tableStyleId>{5C22544A-7EE6-4342-B048-85BDC9FD1C3A}</a:tableStyleId>
              </a:tblPr>
              <a:tblGrid>
                <a:gridCol w="2248297">
                  <a:extLst>
                    <a:ext uri="{9D8B030D-6E8A-4147-A177-3AD203B41FA5}">
                      <a16:colId xmlns:a16="http://schemas.microsoft.com/office/drawing/2014/main" val="3538485499"/>
                    </a:ext>
                  </a:extLst>
                </a:gridCol>
                <a:gridCol w="8543528">
                  <a:extLst>
                    <a:ext uri="{9D8B030D-6E8A-4147-A177-3AD203B41FA5}">
                      <a16:colId xmlns:a16="http://schemas.microsoft.com/office/drawing/2014/main" val="492691387"/>
                    </a:ext>
                  </a:extLst>
                </a:gridCol>
              </a:tblGrid>
              <a:tr h="600094">
                <a:tc>
                  <a:txBody>
                    <a:bodyPr/>
                    <a:lstStyle/>
                    <a:p>
                      <a:r>
                        <a:rPr lang="en-US" sz="1800" b="1" i="0" kern="1200" dirty="0">
                          <a:solidFill>
                            <a:schemeClr val="lt1"/>
                          </a:solidFill>
                          <a:effectLst/>
                          <a:latin typeface="+mn-lt"/>
                          <a:ea typeface="+mn-ea"/>
                          <a:cs typeface="+mn-cs"/>
                        </a:rPr>
                        <a:t>Meta character</a:t>
                      </a:r>
                      <a:endParaRPr lang="en-US" dirty="0"/>
                    </a:p>
                  </a:txBody>
                  <a:tcPr/>
                </a:tc>
                <a:tc>
                  <a:txBody>
                    <a:bodyPr/>
                    <a:lstStyle/>
                    <a:p>
                      <a:pPr algn="l"/>
                      <a:r>
                        <a:rPr lang="en-US" sz="1800" b="1" i="0" kern="1200" dirty="0">
                          <a:solidFill>
                            <a:schemeClr val="lt1"/>
                          </a:solidFill>
                          <a:effectLst/>
                          <a:latin typeface="+mn-lt"/>
                          <a:ea typeface="+mn-ea"/>
                          <a:cs typeface="+mn-cs"/>
                        </a:rPr>
                        <a:t>Description</a:t>
                      </a:r>
                      <a:endParaRPr lang="en-US" dirty="0"/>
                    </a:p>
                  </a:txBody>
                  <a:tcPr/>
                </a:tc>
                <a:extLst>
                  <a:ext uri="{0D108BD9-81ED-4DB2-BD59-A6C34878D82A}">
                    <a16:rowId xmlns:a16="http://schemas.microsoft.com/office/drawing/2014/main" val="2201748832"/>
                  </a:ext>
                </a:extLst>
              </a:tr>
              <a:tr h="940555">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l"/>
                      <a:r>
                        <a:rPr lang="en-US" sz="1800" b="0" i="0" kern="1200" dirty="0">
                          <a:solidFill>
                            <a:schemeClr val="dk1"/>
                          </a:solidFill>
                          <a:effectLst/>
                          <a:latin typeface="+mn-lt"/>
                          <a:ea typeface="+mn-ea"/>
                          <a:cs typeface="+mn-cs"/>
                        </a:rPr>
                        <a:t>Regex uses backslash ( \ ) for two purposes: </a:t>
                      </a:r>
                      <a:r>
                        <a:rPr lang="en-US" sz="1800" b="1" i="0" kern="1200" dirty="0">
                          <a:solidFill>
                            <a:schemeClr val="dk1"/>
                          </a:solidFill>
                          <a:effectLst/>
                          <a:latin typeface="+mn-lt"/>
                          <a:ea typeface="+mn-ea"/>
                          <a:cs typeface="+mn-cs"/>
                        </a:rPr>
                        <a:t>for metacharacters such as \d (digit), \D (non-digit), \s (space), \S (non-space), \w (word), \W (non-word)</a:t>
                      </a:r>
                      <a:r>
                        <a:rPr lang="en-US" sz="1800" b="0" i="0" kern="1200" dirty="0">
                          <a:solidFill>
                            <a:schemeClr val="dk1"/>
                          </a:solidFill>
                          <a:effectLst/>
                          <a:latin typeface="+mn-lt"/>
                          <a:ea typeface="+mn-ea"/>
                          <a:cs typeface="+mn-cs"/>
                        </a:rPr>
                        <a:t>. to escape special regex characters</a:t>
                      </a:r>
                      <a:endParaRPr lang="en-US" dirty="0"/>
                    </a:p>
                  </a:txBody>
                  <a:tcPr/>
                </a:tc>
                <a:extLst>
                  <a:ext uri="{0D108BD9-81ED-4DB2-BD59-A6C34878D82A}">
                    <a16:rowId xmlns:a16="http://schemas.microsoft.com/office/drawing/2014/main" val="2442295188"/>
                  </a:ext>
                </a:extLst>
              </a:tr>
              <a:tr h="600094">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l"/>
                      <a:r>
                        <a:rPr lang="en-US" sz="1800" b="0" i="0" kern="1200" dirty="0">
                          <a:solidFill>
                            <a:schemeClr val="dk1"/>
                          </a:solidFill>
                          <a:effectLst/>
                          <a:latin typeface="+mn-lt"/>
                          <a:ea typeface="+mn-ea"/>
                          <a:cs typeface="+mn-cs"/>
                        </a:rPr>
                        <a:t>Matches the beginning of input.</a:t>
                      </a:r>
                      <a:endParaRPr lang="en-US" dirty="0"/>
                    </a:p>
                  </a:txBody>
                  <a:tcPr/>
                </a:tc>
                <a:extLst>
                  <a:ext uri="{0D108BD9-81ED-4DB2-BD59-A6C34878D82A}">
                    <a16:rowId xmlns:a16="http://schemas.microsoft.com/office/drawing/2014/main" val="3266933485"/>
                  </a:ext>
                </a:extLst>
              </a:tr>
              <a:tr h="600094">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l"/>
                      <a:r>
                        <a:rPr lang="en-US" sz="1800" b="0" i="0" kern="1200" dirty="0">
                          <a:solidFill>
                            <a:schemeClr val="dk1"/>
                          </a:solidFill>
                          <a:effectLst/>
                          <a:latin typeface="+mn-lt"/>
                          <a:ea typeface="+mn-ea"/>
                          <a:cs typeface="+mn-cs"/>
                        </a:rPr>
                        <a:t>Matches the end of input.</a:t>
                      </a:r>
                      <a:endParaRPr lang="en-US" dirty="0"/>
                    </a:p>
                  </a:txBody>
                  <a:tcPr/>
                </a:tc>
                <a:extLst>
                  <a:ext uri="{0D108BD9-81ED-4DB2-BD59-A6C34878D82A}">
                    <a16:rowId xmlns:a16="http://schemas.microsoft.com/office/drawing/2014/main" val="3915872560"/>
                  </a:ext>
                </a:extLst>
              </a:tr>
              <a:tr h="658389">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l"/>
                      <a:r>
                        <a:rPr lang="en-US" sz="1800" b="0" i="0" kern="1200" dirty="0">
                          <a:solidFill>
                            <a:schemeClr val="dk1"/>
                          </a:solidFill>
                          <a:effectLst/>
                          <a:latin typeface="+mn-lt"/>
                          <a:ea typeface="+mn-ea"/>
                          <a:cs typeface="+mn-cs"/>
                        </a:rPr>
                        <a:t>Matches the preceding character zero or more times. For example, </a:t>
                      </a:r>
                      <a:r>
                        <a:rPr lang="en-US" dirty="0"/>
                        <a:t>zo*</a:t>
                      </a:r>
                      <a:r>
                        <a:rPr lang="en-US" sz="1800" b="0" i="0" kern="1200" dirty="0">
                          <a:solidFill>
                            <a:schemeClr val="dk1"/>
                          </a:solidFill>
                          <a:effectLst/>
                          <a:latin typeface="+mn-lt"/>
                          <a:ea typeface="+mn-ea"/>
                          <a:cs typeface="+mn-cs"/>
                        </a:rPr>
                        <a:t> matches either </a:t>
                      </a:r>
                      <a:r>
                        <a:rPr lang="en-US" sz="1800" b="0" i="1" kern="1200" dirty="0">
                          <a:solidFill>
                            <a:schemeClr val="dk1"/>
                          </a:solidFill>
                          <a:effectLst/>
                          <a:latin typeface="+mn-lt"/>
                          <a:ea typeface="+mn-ea"/>
                          <a:cs typeface="+mn-cs"/>
                        </a:rPr>
                        <a:t>z</a:t>
                      </a:r>
                      <a:r>
                        <a:rPr lang="en-US" sz="1800" b="0" i="0" kern="1200" dirty="0">
                          <a:solidFill>
                            <a:schemeClr val="dk1"/>
                          </a:solidFill>
                          <a:effectLst/>
                          <a:latin typeface="+mn-lt"/>
                          <a:ea typeface="+mn-ea"/>
                          <a:cs typeface="+mn-cs"/>
                        </a:rPr>
                        <a:t> or </a:t>
                      </a:r>
                      <a:r>
                        <a:rPr lang="en-US" sz="1800" b="0" i="1" kern="1200" dirty="0">
                          <a:solidFill>
                            <a:schemeClr val="dk1"/>
                          </a:solidFill>
                          <a:effectLst/>
                          <a:latin typeface="+mn-lt"/>
                          <a:ea typeface="+mn-ea"/>
                          <a:cs typeface="+mn-cs"/>
                        </a:rPr>
                        <a:t>zoo</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445369016"/>
                  </a:ext>
                </a:extLst>
              </a:tr>
              <a:tr h="658389">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l"/>
                      <a:r>
                        <a:rPr lang="en-US" sz="1800" b="0" i="0" kern="1200" dirty="0">
                          <a:solidFill>
                            <a:schemeClr val="dk1"/>
                          </a:solidFill>
                          <a:effectLst/>
                          <a:latin typeface="+mn-lt"/>
                          <a:ea typeface="+mn-ea"/>
                          <a:cs typeface="+mn-cs"/>
                        </a:rPr>
                        <a:t>Matches the preceding character one or more times. For example, </a:t>
                      </a:r>
                      <a:r>
                        <a:rPr lang="en-US" dirty="0"/>
                        <a:t>zo+</a:t>
                      </a:r>
                      <a:r>
                        <a:rPr lang="en-US" sz="1800" b="0" i="0" kern="1200" dirty="0">
                          <a:solidFill>
                            <a:schemeClr val="dk1"/>
                          </a:solidFill>
                          <a:effectLst/>
                          <a:latin typeface="+mn-lt"/>
                          <a:ea typeface="+mn-ea"/>
                          <a:cs typeface="+mn-cs"/>
                        </a:rPr>
                        <a:t> matches </a:t>
                      </a:r>
                      <a:r>
                        <a:rPr lang="en-US" sz="1800" b="0" i="1" kern="1200" dirty="0">
                          <a:solidFill>
                            <a:schemeClr val="dk1"/>
                          </a:solidFill>
                          <a:effectLst/>
                          <a:latin typeface="+mn-lt"/>
                          <a:ea typeface="+mn-ea"/>
                          <a:cs typeface="+mn-cs"/>
                        </a:rPr>
                        <a:t>zoo</a:t>
                      </a:r>
                      <a:r>
                        <a:rPr lang="en-US" sz="1800" b="0" i="0" kern="1200" dirty="0">
                          <a:solidFill>
                            <a:schemeClr val="dk1"/>
                          </a:solidFill>
                          <a:effectLst/>
                          <a:latin typeface="+mn-lt"/>
                          <a:ea typeface="+mn-ea"/>
                          <a:cs typeface="+mn-cs"/>
                        </a:rPr>
                        <a:t> but not </a:t>
                      </a:r>
                      <a:r>
                        <a:rPr lang="en-US" sz="1800" b="0" i="1" kern="1200" dirty="0">
                          <a:solidFill>
                            <a:schemeClr val="dk1"/>
                          </a:solidFill>
                          <a:effectLst/>
                          <a:latin typeface="+mn-lt"/>
                          <a:ea typeface="+mn-ea"/>
                          <a:cs typeface="+mn-cs"/>
                        </a:rPr>
                        <a:t>z</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458888965"/>
                  </a:ext>
                </a:extLst>
              </a:tr>
              <a:tr h="600094">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l"/>
                      <a:r>
                        <a:rPr lang="en-US" sz="1800" b="0" i="0" kern="1200" dirty="0">
                          <a:solidFill>
                            <a:schemeClr val="dk1"/>
                          </a:solidFill>
                          <a:effectLst/>
                          <a:latin typeface="+mn-lt"/>
                          <a:ea typeface="+mn-ea"/>
                          <a:cs typeface="+mn-cs"/>
                        </a:rPr>
                        <a:t>Matches the preceding character zero or one time. For example, </a:t>
                      </a:r>
                      <a:r>
                        <a:rPr lang="en-US" dirty="0" err="1"/>
                        <a:t>a?ve</a:t>
                      </a:r>
                      <a:r>
                        <a:rPr lang="en-US" sz="1800" b="0" i="0" kern="1200" dirty="0">
                          <a:solidFill>
                            <a:schemeClr val="dk1"/>
                          </a:solidFill>
                          <a:effectLst/>
                          <a:latin typeface="+mn-lt"/>
                          <a:ea typeface="+mn-ea"/>
                          <a:cs typeface="+mn-cs"/>
                        </a:rPr>
                        <a:t>? matches the </a:t>
                      </a:r>
                      <a:r>
                        <a:rPr lang="en-US" sz="1800" b="0" i="1" kern="1200" dirty="0" err="1">
                          <a:solidFill>
                            <a:schemeClr val="dk1"/>
                          </a:solidFill>
                          <a:effectLst/>
                          <a:latin typeface="+mn-lt"/>
                          <a:ea typeface="+mn-ea"/>
                          <a:cs typeface="+mn-cs"/>
                        </a:rPr>
                        <a:t>ve</a:t>
                      </a:r>
                      <a:r>
                        <a:rPr lang="en-US" sz="1800" b="0" i="0" kern="1200" dirty="0">
                          <a:solidFill>
                            <a:schemeClr val="dk1"/>
                          </a:solidFill>
                          <a:effectLst/>
                          <a:latin typeface="+mn-lt"/>
                          <a:ea typeface="+mn-ea"/>
                          <a:cs typeface="+mn-cs"/>
                        </a:rPr>
                        <a:t> in </a:t>
                      </a:r>
                      <a:r>
                        <a:rPr lang="en-US" sz="1800" b="0" i="1" kern="1200" dirty="0">
                          <a:solidFill>
                            <a:schemeClr val="dk1"/>
                          </a:solidFill>
                          <a:effectLst/>
                          <a:latin typeface="+mn-lt"/>
                          <a:ea typeface="+mn-ea"/>
                          <a:cs typeface="+mn-cs"/>
                        </a:rPr>
                        <a:t>never</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419137530"/>
                  </a:ext>
                </a:extLst>
              </a:tr>
              <a:tr h="600094">
                <a:tc>
                  <a:txBody>
                    <a:bodyPr/>
                    <a:lstStyle/>
                    <a:p>
                      <a:pPr algn="ctr"/>
                      <a:r>
                        <a:rPr lang="en-US" sz="1800" b="0" i="0" kern="1200" dirty="0">
                          <a:solidFill>
                            <a:schemeClr val="dk1"/>
                          </a:solidFill>
                          <a:effectLst/>
                          <a:latin typeface="+mn-lt"/>
                          <a:ea typeface="+mn-ea"/>
                          <a:cs typeface="+mn-cs"/>
                        </a:rPr>
                        <a:t>.</a:t>
                      </a:r>
                      <a:endParaRPr lang="en-US" dirty="0"/>
                    </a:p>
                  </a:txBody>
                  <a:tcPr/>
                </a:tc>
                <a:tc>
                  <a:txBody>
                    <a:bodyPr/>
                    <a:lstStyle/>
                    <a:p>
                      <a:pPr algn="l"/>
                      <a:r>
                        <a:rPr lang="en-US" sz="1800" b="0" i="0" kern="1200" dirty="0">
                          <a:solidFill>
                            <a:schemeClr val="dk1"/>
                          </a:solidFill>
                          <a:effectLst/>
                          <a:latin typeface="+mn-lt"/>
                          <a:ea typeface="+mn-ea"/>
                          <a:cs typeface="+mn-cs"/>
                        </a:rPr>
                        <a:t>Matches any single character except a newline character.</a:t>
                      </a:r>
                      <a:endParaRPr lang="en-US" dirty="0"/>
                    </a:p>
                  </a:txBody>
                  <a:tcPr/>
                </a:tc>
                <a:extLst>
                  <a:ext uri="{0D108BD9-81ED-4DB2-BD59-A6C34878D82A}">
                    <a16:rowId xmlns:a16="http://schemas.microsoft.com/office/drawing/2014/main" val="2785989092"/>
                  </a:ext>
                </a:extLst>
              </a:tr>
            </a:tbl>
          </a:graphicData>
        </a:graphic>
      </p:graphicFrame>
    </p:spTree>
    <p:extLst>
      <p:ext uri="{BB962C8B-B14F-4D97-AF65-F5344CB8AC3E}">
        <p14:creationId xmlns:p14="http://schemas.microsoft.com/office/powerpoint/2010/main" val="274370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E0D3AF2-918D-4A0E-99FC-21A1E755FB09}"/>
              </a:ext>
            </a:extLst>
          </p:cNvPr>
          <p:cNvGraphicFramePr>
            <a:graphicFrameLocks noGrp="1"/>
          </p:cNvGraphicFramePr>
          <p:nvPr>
            <p:ph idx="1"/>
            <p:extLst>
              <p:ext uri="{D42A27DB-BD31-4B8C-83A1-F6EECF244321}">
                <p14:modId xmlns:p14="http://schemas.microsoft.com/office/powerpoint/2010/main" val="217612526"/>
              </p:ext>
            </p:extLst>
          </p:nvPr>
        </p:nvGraphicFramePr>
        <p:xfrm>
          <a:off x="771525" y="228386"/>
          <a:ext cx="10315385" cy="6401014"/>
        </p:xfrm>
        <a:graphic>
          <a:graphicData uri="http://schemas.openxmlformats.org/drawingml/2006/table">
            <a:tbl>
              <a:tblPr firstRow="1" bandRow="1">
                <a:tableStyleId>{5C22544A-7EE6-4342-B048-85BDC9FD1C3A}</a:tableStyleId>
              </a:tblPr>
              <a:tblGrid>
                <a:gridCol w="1676210">
                  <a:extLst>
                    <a:ext uri="{9D8B030D-6E8A-4147-A177-3AD203B41FA5}">
                      <a16:colId xmlns:a16="http://schemas.microsoft.com/office/drawing/2014/main" val="1456345307"/>
                    </a:ext>
                  </a:extLst>
                </a:gridCol>
                <a:gridCol w="8639175">
                  <a:extLst>
                    <a:ext uri="{9D8B030D-6E8A-4147-A177-3AD203B41FA5}">
                      <a16:colId xmlns:a16="http://schemas.microsoft.com/office/drawing/2014/main" val="3480309349"/>
                    </a:ext>
                  </a:extLst>
                </a:gridCol>
              </a:tblGrid>
              <a:tr h="808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Meta character</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Description</a:t>
                      </a:r>
                      <a:endParaRPr lang="en-US" dirty="0"/>
                    </a:p>
                    <a:p>
                      <a:endParaRPr lang="en-US" dirty="0"/>
                    </a:p>
                  </a:txBody>
                  <a:tcPr/>
                </a:tc>
                <a:extLst>
                  <a:ext uri="{0D108BD9-81ED-4DB2-BD59-A6C34878D82A}">
                    <a16:rowId xmlns:a16="http://schemas.microsoft.com/office/drawing/2014/main" val="4277156986"/>
                  </a:ext>
                </a:extLst>
              </a:tr>
              <a:tr h="528278">
                <a:tc>
                  <a:txBody>
                    <a:bodyPr/>
                    <a:lstStyle/>
                    <a:p>
                      <a:pPr algn="ctr"/>
                      <a:r>
                        <a:rPr lang="en-US" dirty="0"/>
                        <a:t>Pattern</a:t>
                      </a:r>
                    </a:p>
                  </a:txBody>
                  <a:tcPr/>
                </a:tc>
                <a:tc>
                  <a:txBody>
                    <a:bodyPr/>
                    <a:lstStyle/>
                    <a:p>
                      <a:r>
                        <a:rPr lang="en-US" sz="1800" b="1" i="0" kern="1200" dirty="0">
                          <a:solidFill>
                            <a:schemeClr val="dk1"/>
                          </a:solidFill>
                          <a:effectLst/>
                          <a:latin typeface="+mn-lt"/>
                          <a:ea typeface="+mn-ea"/>
                          <a:cs typeface="+mn-cs"/>
                        </a:rPr>
                        <a:t>A regular expression is a pattern that the regular expression engine attempts to match in input text</a:t>
                      </a:r>
                      <a:r>
                        <a:rPr lang="en-US" sz="1800" b="0" i="0" kern="1200" dirty="0">
                          <a:solidFill>
                            <a:schemeClr val="dk1"/>
                          </a:solidFill>
                          <a:effectLst/>
                          <a:latin typeface="+mn-lt"/>
                          <a:ea typeface="+mn-ea"/>
                          <a:cs typeface="+mn-cs"/>
                        </a:rPr>
                        <a:t>. A pattern consists of one or more character literals, operators, or constructs</a:t>
                      </a:r>
                      <a:endParaRPr lang="en-US" dirty="0"/>
                    </a:p>
                  </a:txBody>
                  <a:tcPr/>
                </a:tc>
                <a:extLst>
                  <a:ext uri="{0D108BD9-81ED-4DB2-BD59-A6C34878D82A}">
                    <a16:rowId xmlns:a16="http://schemas.microsoft.com/office/drawing/2014/main" val="3468632182"/>
                  </a:ext>
                </a:extLst>
              </a:tr>
              <a:tr h="528278">
                <a:tc>
                  <a:txBody>
                    <a:bodyPr/>
                    <a:lstStyle/>
                    <a:p>
                      <a:pPr algn="ctr"/>
                      <a:r>
                        <a:rPr lang="en-US" sz="1800" b="0" i="1" kern="1200" dirty="0" err="1">
                          <a:solidFill>
                            <a:schemeClr val="dk1"/>
                          </a:solidFill>
                          <a:effectLst/>
                          <a:latin typeface="+mn-lt"/>
                          <a:ea typeface="+mn-ea"/>
                          <a:cs typeface="+mn-cs"/>
                        </a:rPr>
                        <a:t>x</a:t>
                      </a:r>
                      <a:r>
                        <a:rPr lang="en-US" sz="1800" b="0" i="0" kern="1200" dirty="0" err="1">
                          <a:solidFill>
                            <a:schemeClr val="dk1"/>
                          </a:solidFill>
                          <a:effectLst/>
                          <a:latin typeface="+mn-lt"/>
                          <a:ea typeface="+mn-ea"/>
                          <a:cs typeface="+mn-cs"/>
                        </a:rPr>
                        <a:t>|</a:t>
                      </a:r>
                      <a:r>
                        <a:rPr lang="en-US" sz="1800" b="0" i="1" kern="1200" dirty="0" err="1">
                          <a:solidFill>
                            <a:schemeClr val="dk1"/>
                          </a:solidFill>
                          <a:effectLst/>
                          <a:latin typeface="+mn-lt"/>
                          <a:ea typeface="+mn-ea"/>
                          <a:cs typeface="+mn-cs"/>
                        </a:rPr>
                        <a:t>y</a:t>
                      </a:r>
                      <a:endParaRPr lang="en-US" dirty="0"/>
                    </a:p>
                  </a:txBody>
                  <a:tcPr/>
                </a:tc>
                <a:tc>
                  <a:txBody>
                    <a:bodyPr/>
                    <a:lstStyle/>
                    <a:p>
                      <a:r>
                        <a:rPr lang="en-US" sz="1800" b="0" i="0" kern="1200" dirty="0">
                          <a:solidFill>
                            <a:schemeClr val="dk1"/>
                          </a:solidFill>
                          <a:effectLst/>
                          <a:latin typeface="+mn-lt"/>
                          <a:ea typeface="+mn-ea"/>
                          <a:cs typeface="+mn-cs"/>
                        </a:rPr>
                        <a:t>Matches either </a:t>
                      </a:r>
                      <a:r>
                        <a:rPr lang="en-US" sz="1800" b="0" i="1" kern="1200" dirty="0">
                          <a:solidFill>
                            <a:schemeClr val="dk1"/>
                          </a:solidFill>
                          <a:effectLst/>
                          <a:latin typeface="+mn-lt"/>
                          <a:ea typeface="+mn-ea"/>
                          <a:cs typeface="+mn-cs"/>
                        </a:rPr>
                        <a:t>x</a:t>
                      </a:r>
                      <a:r>
                        <a:rPr lang="en-US" sz="1800" b="0" i="0" kern="1200" dirty="0">
                          <a:solidFill>
                            <a:schemeClr val="dk1"/>
                          </a:solidFill>
                          <a:effectLst/>
                          <a:latin typeface="+mn-lt"/>
                          <a:ea typeface="+mn-ea"/>
                          <a:cs typeface="+mn-cs"/>
                        </a:rPr>
                        <a:t> or</a:t>
                      </a:r>
                      <a:r>
                        <a:rPr lang="en-US" sz="1800" b="0" i="1" kern="1200" dirty="0">
                          <a:solidFill>
                            <a:schemeClr val="dk1"/>
                          </a:solidFill>
                          <a:effectLst/>
                          <a:latin typeface="+mn-lt"/>
                          <a:ea typeface="+mn-ea"/>
                          <a:cs typeface="+mn-cs"/>
                        </a:rPr>
                        <a:t> y</a:t>
                      </a:r>
                      <a:r>
                        <a:rPr lang="en-US" sz="1800" b="0" i="0" kern="1200" dirty="0">
                          <a:solidFill>
                            <a:schemeClr val="dk1"/>
                          </a:solidFill>
                          <a:effectLst/>
                          <a:latin typeface="+mn-lt"/>
                          <a:ea typeface="+mn-ea"/>
                          <a:cs typeface="+mn-cs"/>
                        </a:rPr>
                        <a:t>. For example, </a:t>
                      </a:r>
                      <a:r>
                        <a:rPr lang="en-US" dirty="0" err="1"/>
                        <a:t>z|wood</a:t>
                      </a:r>
                      <a:r>
                        <a:rPr lang="en-US" sz="1800" b="0" i="0" kern="1200" dirty="0">
                          <a:solidFill>
                            <a:schemeClr val="dk1"/>
                          </a:solidFill>
                          <a:effectLst/>
                          <a:latin typeface="+mn-lt"/>
                          <a:ea typeface="+mn-ea"/>
                          <a:cs typeface="+mn-cs"/>
                        </a:rPr>
                        <a:t> matches </a:t>
                      </a:r>
                      <a:r>
                        <a:rPr lang="en-US" sz="1800" b="0" i="1" kern="1200" dirty="0">
                          <a:solidFill>
                            <a:schemeClr val="dk1"/>
                          </a:solidFill>
                          <a:effectLst/>
                          <a:latin typeface="+mn-lt"/>
                          <a:ea typeface="+mn-ea"/>
                          <a:cs typeface="+mn-cs"/>
                        </a:rPr>
                        <a:t>z</a:t>
                      </a:r>
                      <a:r>
                        <a:rPr lang="en-US" sz="1800" b="0" i="0" kern="1200" dirty="0">
                          <a:solidFill>
                            <a:schemeClr val="dk1"/>
                          </a:solidFill>
                          <a:effectLst/>
                          <a:latin typeface="+mn-lt"/>
                          <a:ea typeface="+mn-ea"/>
                          <a:cs typeface="+mn-cs"/>
                        </a:rPr>
                        <a:t> or </a:t>
                      </a:r>
                      <a:r>
                        <a:rPr lang="en-US" sz="1800" b="0" i="1" kern="1200" dirty="0">
                          <a:solidFill>
                            <a:schemeClr val="dk1"/>
                          </a:solidFill>
                          <a:effectLst/>
                          <a:latin typeface="+mn-lt"/>
                          <a:ea typeface="+mn-ea"/>
                          <a:cs typeface="+mn-cs"/>
                        </a:rPr>
                        <a:t>wood</a:t>
                      </a:r>
                      <a:r>
                        <a:rPr lang="en-US" sz="1800" b="0" i="0" kern="1200" dirty="0">
                          <a:solidFill>
                            <a:schemeClr val="dk1"/>
                          </a:solidFill>
                          <a:effectLst/>
                          <a:latin typeface="+mn-lt"/>
                          <a:ea typeface="+mn-ea"/>
                          <a:cs typeface="+mn-cs"/>
                        </a:rPr>
                        <a:t>. </a:t>
                      </a:r>
                      <a:r>
                        <a:rPr lang="en-US" dirty="0"/>
                        <a:t>(</a:t>
                      </a:r>
                      <a:r>
                        <a:rPr lang="en-US" dirty="0" err="1"/>
                        <a:t>z|w</a:t>
                      </a:r>
                      <a:r>
                        <a:rPr lang="en-US" dirty="0"/>
                        <a:t>)</a:t>
                      </a:r>
                      <a:r>
                        <a:rPr lang="en-US" dirty="0" err="1"/>
                        <a:t>oo</a:t>
                      </a:r>
                      <a:r>
                        <a:rPr lang="en-US" sz="1800" b="0" i="0" kern="1200" dirty="0">
                          <a:solidFill>
                            <a:schemeClr val="dk1"/>
                          </a:solidFill>
                          <a:effectLst/>
                          <a:latin typeface="+mn-lt"/>
                          <a:ea typeface="+mn-ea"/>
                          <a:cs typeface="+mn-cs"/>
                        </a:rPr>
                        <a:t> matches </a:t>
                      </a:r>
                      <a:r>
                        <a:rPr lang="en-US" sz="1800" b="0" i="1" kern="1200" dirty="0">
                          <a:solidFill>
                            <a:schemeClr val="dk1"/>
                          </a:solidFill>
                          <a:effectLst/>
                          <a:latin typeface="+mn-lt"/>
                          <a:ea typeface="+mn-ea"/>
                          <a:cs typeface="+mn-cs"/>
                        </a:rPr>
                        <a:t>zoo</a:t>
                      </a:r>
                      <a:r>
                        <a:rPr lang="en-US" sz="1800" b="0" i="0" kern="1200" dirty="0">
                          <a:solidFill>
                            <a:schemeClr val="dk1"/>
                          </a:solidFill>
                          <a:effectLst/>
                          <a:latin typeface="+mn-lt"/>
                          <a:ea typeface="+mn-ea"/>
                          <a:cs typeface="+mn-cs"/>
                        </a:rPr>
                        <a:t> or </a:t>
                      </a:r>
                      <a:r>
                        <a:rPr lang="en-US" sz="1800" b="0" i="1" kern="1200" dirty="0">
                          <a:solidFill>
                            <a:schemeClr val="dk1"/>
                          </a:solidFill>
                          <a:effectLst/>
                          <a:latin typeface="+mn-lt"/>
                          <a:ea typeface="+mn-ea"/>
                          <a:cs typeface="+mn-cs"/>
                        </a:rPr>
                        <a:t>wood</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550091088"/>
                  </a:ext>
                </a:extLst>
              </a:tr>
              <a:tr h="528278">
                <a:tc>
                  <a:txBody>
                    <a:bodyPr/>
                    <a:lstStyle/>
                    <a:p>
                      <a:pPr algn="ctr"/>
                      <a:r>
                        <a:rPr lang="en-US" sz="1800" b="0" i="0" kern="1200" dirty="0">
                          <a:solidFill>
                            <a:schemeClr val="dk1"/>
                          </a:solidFill>
                          <a:effectLst/>
                          <a:latin typeface="+mn-lt"/>
                          <a:ea typeface="+mn-ea"/>
                          <a:cs typeface="+mn-cs"/>
                        </a:rPr>
                        <a:t>{</a:t>
                      </a:r>
                      <a:r>
                        <a:rPr lang="en-US" sz="1800" b="0" i="1" kern="1200" dirty="0">
                          <a:solidFill>
                            <a:schemeClr val="dk1"/>
                          </a:solidFill>
                          <a:effectLst/>
                          <a:latin typeface="+mn-lt"/>
                          <a:ea typeface="+mn-ea"/>
                          <a:cs typeface="+mn-cs"/>
                        </a:rPr>
                        <a:t>n</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1" kern="1200" dirty="0">
                          <a:solidFill>
                            <a:schemeClr val="dk1"/>
                          </a:solidFill>
                          <a:effectLst/>
                          <a:latin typeface="+mn-lt"/>
                          <a:ea typeface="+mn-ea"/>
                          <a:cs typeface="+mn-cs"/>
                        </a:rPr>
                        <a:t>n</a:t>
                      </a:r>
                      <a:r>
                        <a:rPr lang="en-US" sz="1800" b="0" i="0" kern="1200" dirty="0">
                          <a:solidFill>
                            <a:schemeClr val="dk1"/>
                          </a:solidFill>
                          <a:effectLst/>
                          <a:latin typeface="+mn-lt"/>
                          <a:ea typeface="+mn-ea"/>
                          <a:cs typeface="+mn-cs"/>
                        </a:rPr>
                        <a:t> is a non-negative integer. Matches exactly </a:t>
                      </a:r>
                      <a:r>
                        <a:rPr lang="en-US" sz="1800" b="0" i="1" kern="1200" dirty="0">
                          <a:solidFill>
                            <a:schemeClr val="dk1"/>
                          </a:solidFill>
                          <a:effectLst/>
                          <a:latin typeface="+mn-lt"/>
                          <a:ea typeface="+mn-ea"/>
                          <a:cs typeface="+mn-cs"/>
                        </a:rPr>
                        <a:t>n</a:t>
                      </a:r>
                      <a:r>
                        <a:rPr lang="en-US" sz="1800" b="0" i="0" kern="1200" dirty="0">
                          <a:solidFill>
                            <a:schemeClr val="dk1"/>
                          </a:solidFill>
                          <a:effectLst/>
                          <a:latin typeface="+mn-lt"/>
                          <a:ea typeface="+mn-ea"/>
                          <a:cs typeface="+mn-cs"/>
                        </a:rPr>
                        <a:t> times. For example, </a:t>
                      </a:r>
                      <a:r>
                        <a:rPr lang="en-US" dirty="0"/>
                        <a:t>o{2}</a:t>
                      </a:r>
                      <a:r>
                        <a:rPr lang="en-US" sz="1800" b="0" i="0" kern="1200" dirty="0">
                          <a:solidFill>
                            <a:schemeClr val="dk1"/>
                          </a:solidFill>
                          <a:effectLst/>
                          <a:latin typeface="+mn-lt"/>
                          <a:ea typeface="+mn-ea"/>
                          <a:cs typeface="+mn-cs"/>
                        </a:rPr>
                        <a:t> does not match the </a:t>
                      </a:r>
                      <a:r>
                        <a:rPr lang="en-US" sz="1800" b="0" i="1" kern="1200" dirty="0">
                          <a:solidFill>
                            <a:schemeClr val="dk1"/>
                          </a:solidFill>
                          <a:effectLst/>
                          <a:latin typeface="+mn-lt"/>
                          <a:ea typeface="+mn-ea"/>
                          <a:cs typeface="+mn-cs"/>
                        </a:rPr>
                        <a:t>o</a:t>
                      </a:r>
                      <a:r>
                        <a:rPr lang="en-US" sz="1800" b="0" i="0" kern="1200" dirty="0">
                          <a:solidFill>
                            <a:schemeClr val="dk1"/>
                          </a:solidFill>
                          <a:effectLst/>
                          <a:latin typeface="+mn-lt"/>
                          <a:ea typeface="+mn-ea"/>
                          <a:cs typeface="+mn-cs"/>
                        </a:rPr>
                        <a:t> in </a:t>
                      </a:r>
                      <a:r>
                        <a:rPr lang="en-US" sz="1800" b="0" i="1" kern="1200" dirty="0">
                          <a:solidFill>
                            <a:schemeClr val="dk1"/>
                          </a:solidFill>
                          <a:effectLst/>
                          <a:latin typeface="+mn-lt"/>
                          <a:ea typeface="+mn-ea"/>
                          <a:cs typeface="+mn-cs"/>
                        </a:rPr>
                        <a:t>Bob</a:t>
                      </a:r>
                      <a:r>
                        <a:rPr lang="en-US" sz="1800" b="0" i="0" kern="1200" dirty="0">
                          <a:solidFill>
                            <a:schemeClr val="dk1"/>
                          </a:solidFill>
                          <a:effectLst/>
                          <a:latin typeface="+mn-lt"/>
                          <a:ea typeface="+mn-ea"/>
                          <a:cs typeface="+mn-cs"/>
                        </a:rPr>
                        <a:t>, but matches the first two </a:t>
                      </a:r>
                      <a:r>
                        <a:rPr lang="en-US" sz="1800" b="0" i="1" kern="1200" dirty="0" err="1">
                          <a:solidFill>
                            <a:schemeClr val="dk1"/>
                          </a:solidFill>
                          <a:effectLst/>
                          <a:latin typeface="+mn-lt"/>
                          <a:ea typeface="+mn-ea"/>
                          <a:cs typeface="+mn-cs"/>
                        </a:rPr>
                        <a:t>o</a:t>
                      </a:r>
                      <a:r>
                        <a:rPr lang="en-US" sz="1800" b="0" i="0" kern="1200" dirty="0" err="1">
                          <a:solidFill>
                            <a:schemeClr val="dk1"/>
                          </a:solidFill>
                          <a:effectLst/>
                          <a:latin typeface="+mn-lt"/>
                          <a:ea typeface="+mn-ea"/>
                          <a:cs typeface="+mn-cs"/>
                        </a:rPr>
                        <a:t>s</a:t>
                      </a:r>
                      <a:r>
                        <a:rPr lang="en-US" sz="1800" b="0" i="0" kern="1200" dirty="0">
                          <a:solidFill>
                            <a:schemeClr val="dk1"/>
                          </a:solidFill>
                          <a:effectLst/>
                          <a:latin typeface="+mn-lt"/>
                          <a:ea typeface="+mn-ea"/>
                          <a:cs typeface="+mn-cs"/>
                        </a:rPr>
                        <a:t> in </a:t>
                      </a:r>
                      <a:r>
                        <a:rPr lang="en-US" sz="1800" b="0" i="1" kern="1200" dirty="0" err="1">
                          <a:solidFill>
                            <a:schemeClr val="dk1"/>
                          </a:solidFill>
                          <a:effectLst/>
                          <a:latin typeface="+mn-lt"/>
                          <a:ea typeface="+mn-ea"/>
                          <a:cs typeface="+mn-cs"/>
                        </a:rPr>
                        <a:t>foooood</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772120441"/>
                  </a:ext>
                </a:extLst>
              </a:tr>
              <a:tr h="528278">
                <a:tc>
                  <a:txBody>
                    <a:bodyPr/>
                    <a:lstStyle/>
                    <a:p>
                      <a:pPr algn="ctr"/>
                      <a:r>
                        <a:rPr lang="en-US" sz="1800" b="0" i="0" kern="1200" dirty="0">
                          <a:solidFill>
                            <a:schemeClr val="dk1"/>
                          </a:solidFill>
                          <a:effectLst/>
                          <a:latin typeface="+mn-lt"/>
                          <a:ea typeface="+mn-ea"/>
                          <a:cs typeface="+mn-cs"/>
                        </a:rPr>
                        <a:t>{</a:t>
                      </a:r>
                      <a:r>
                        <a:rPr lang="en-US" sz="1800" b="0" i="1" kern="1200" dirty="0">
                          <a:solidFill>
                            <a:schemeClr val="dk1"/>
                          </a:solidFill>
                          <a:effectLst/>
                          <a:latin typeface="+mn-lt"/>
                          <a:ea typeface="+mn-ea"/>
                          <a:cs typeface="+mn-cs"/>
                        </a:rPr>
                        <a:t>n</a:t>
                      </a:r>
                      <a:r>
                        <a:rPr lang="en-US" sz="1800" b="0" i="0" kern="1200" dirty="0">
                          <a:solidFill>
                            <a:schemeClr val="dk1"/>
                          </a:solidFill>
                          <a:effectLst/>
                          <a:latin typeface="+mn-lt"/>
                          <a:ea typeface="+mn-ea"/>
                          <a:cs typeface="+mn-cs"/>
                        </a:rPr>
                        <a:t>,}</a:t>
                      </a:r>
                      <a:endParaRPr lang="en-US" dirty="0"/>
                    </a:p>
                  </a:txBody>
                  <a:tcPr/>
                </a:tc>
                <a:tc>
                  <a:txBody>
                    <a:bodyPr/>
                    <a:lstStyle/>
                    <a:p>
                      <a:pPr algn="l" fontAlgn="ctr"/>
                      <a:r>
                        <a:rPr lang="en-US" dirty="0">
                          <a:solidFill>
                            <a:schemeClr val="tx1"/>
                          </a:solidFill>
                          <a:effectLst/>
                          <a:latin typeface="inherit"/>
                        </a:rPr>
                        <a:t>In this expression, </a:t>
                      </a:r>
                      <a:r>
                        <a:rPr lang="en-US" i="1" dirty="0">
                          <a:solidFill>
                            <a:schemeClr val="tx1"/>
                          </a:solidFill>
                          <a:effectLst/>
                          <a:latin typeface="IBM Plex Mono" panose="020B0509050203000203" pitchFamily="49" charset="0"/>
                        </a:rPr>
                        <a:t>n</a:t>
                      </a:r>
                      <a:r>
                        <a:rPr lang="en-US" dirty="0">
                          <a:solidFill>
                            <a:schemeClr val="tx1"/>
                          </a:solidFill>
                          <a:effectLst/>
                          <a:latin typeface="inherit"/>
                        </a:rPr>
                        <a:t> is a non-negative integer. Matches the preceding character at least </a:t>
                      </a:r>
                      <a:r>
                        <a:rPr lang="en-US" i="1" dirty="0">
                          <a:solidFill>
                            <a:schemeClr val="tx1"/>
                          </a:solidFill>
                          <a:effectLst/>
                          <a:latin typeface="IBM Plex Mono" panose="020B0509050203000203" pitchFamily="49" charset="0"/>
                        </a:rPr>
                        <a:t>n</a:t>
                      </a:r>
                      <a:r>
                        <a:rPr lang="en-US" dirty="0">
                          <a:solidFill>
                            <a:schemeClr val="tx1"/>
                          </a:solidFill>
                          <a:effectLst/>
                          <a:latin typeface="inherit"/>
                        </a:rPr>
                        <a:t> times. For example, o{2,} does not match the </a:t>
                      </a:r>
                      <a:r>
                        <a:rPr lang="en-US" i="1" dirty="0">
                          <a:solidFill>
                            <a:schemeClr val="tx1"/>
                          </a:solidFill>
                          <a:effectLst/>
                          <a:latin typeface="inherit"/>
                        </a:rPr>
                        <a:t>o</a:t>
                      </a:r>
                      <a:r>
                        <a:rPr lang="en-US" dirty="0">
                          <a:solidFill>
                            <a:schemeClr val="tx1"/>
                          </a:solidFill>
                          <a:effectLst/>
                          <a:latin typeface="inherit"/>
                        </a:rPr>
                        <a:t> in </a:t>
                      </a:r>
                      <a:r>
                        <a:rPr lang="en-US" i="1" dirty="0">
                          <a:solidFill>
                            <a:schemeClr val="tx1"/>
                          </a:solidFill>
                          <a:effectLst/>
                          <a:latin typeface="inherit"/>
                        </a:rPr>
                        <a:t>Bob</a:t>
                      </a:r>
                      <a:r>
                        <a:rPr lang="en-US" dirty="0">
                          <a:solidFill>
                            <a:schemeClr val="tx1"/>
                          </a:solidFill>
                          <a:effectLst/>
                          <a:latin typeface="inherit"/>
                        </a:rPr>
                        <a:t> and matches all the </a:t>
                      </a:r>
                      <a:r>
                        <a:rPr lang="en-US" i="1" dirty="0" err="1">
                          <a:solidFill>
                            <a:schemeClr val="tx1"/>
                          </a:solidFill>
                          <a:effectLst/>
                          <a:latin typeface="inherit"/>
                        </a:rPr>
                        <a:t>o</a:t>
                      </a:r>
                      <a:r>
                        <a:rPr lang="en-US" dirty="0" err="1">
                          <a:solidFill>
                            <a:schemeClr val="tx1"/>
                          </a:solidFill>
                          <a:effectLst/>
                          <a:latin typeface="inherit"/>
                        </a:rPr>
                        <a:t>s</a:t>
                      </a:r>
                      <a:r>
                        <a:rPr lang="en-US" dirty="0">
                          <a:solidFill>
                            <a:schemeClr val="tx1"/>
                          </a:solidFill>
                          <a:effectLst/>
                          <a:latin typeface="inherit"/>
                        </a:rPr>
                        <a:t> in </a:t>
                      </a:r>
                      <a:r>
                        <a:rPr lang="en-US" i="1" dirty="0" err="1">
                          <a:solidFill>
                            <a:schemeClr val="tx1"/>
                          </a:solidFill>
                          <a:effectLst/>
                          <a:latin typeface="inherit"/>
                        </a:rPr>
                        <a:t>foooood</a:t>
                      </a:r>
                      <a:r>
                        <a:rPr lang="en-US" dirty="0">
                          <a:solidFill>
                            <a:schemeClr val="tx1"/>
                          </a:solidFill>
                          <a:effectLst/>
                          <a:latin typeface="inherit"/>
                        </a:rPr>
                        <a:t>. The o{1,} expression is equivalent to o+ and o{0,} is equivalent to o*.</a:t>
                      </a:r>
                    </a:p>
                  </a:txBody>
                  <a:tcPr marL="25400" marR="25400" marT="25400" marB="25400" anchor="ctr"/>
                </a:tc>
                <a:extLst>
                  <a:ext uri="{0D108BD9-81ED-4DB2-BD59-A6C34878D82A}">
                    <a16:rowId xmlns:a16="http://schemas.microsoft.com/office/drawing/2014/main" val="860427978"/>
                  </a:ext>
                </a:extLst>
              </a:tr>
              <a:tr h="612565">
                <a:tc>
                  <a:txBody>
                    <a:bodyPr/>
                    <a:lstStyle/>
                    <a:p>
                      <a:pPr algn="ctr"/>
                      <a:r>
                        <a:rPr lang="en-US" sz="1800" b="0" i="0" kern="1200" dirty="0">
                          <a:solidFill>
                            <a:schemeClr val="dk1"/>
                          </a:solidFill>
                          <a:effectLst/>
                          <a:latin typeface="+mn-lt"/>
                          <a:ea typeface="+mn-ea"/>
                          <a:cs typeface="+mn-cs"/>
                        </a:rPr>
                        <a:t>{</a:t>
                      </a:r>
                      <a:r>
                        <a:rPr lang="en-US" sz="1800" b="0" i="1" kern="1200" dirty="0" err="1">
                          <a:solidFill>
                            <a:schemeClr val="dk1"/>
                          </a:solidFill>
                          <a:effectLst/>
                          <a:latin typeface="+mn-lt"/>
                          <a:ea typeface="+mn-ea"/>
                          <a:cs typeface="+mn-cs"/>
                        </a:rPr>
                        <a:t>n</a:t>
                      </a:r>
                      <a:r>
                        <a:rPr lang="en-US" sz="1800" b="0" i="0" kern="1200" dirty="0" err="1">
                          <a:solidFill>
                            <a:schemeClr val="dk1"/>
                          </a:solidFill>
                          <a:effectLst/>
                          <a:latin typeface="+mn-lt"/>
                          <a:ea typeface="+mn-ea"/>
                          <a:cs typeface="+mn-cs"/>
                        </a:rPr>
                        <a:t>,</a:t>
                      </a:r>
                      <a:r>
                        <a:rPr lang="en-US" sz="1800" b="0" i="1" kern="1200" dirty="0" err="1">
                          <a:solidFill>
                            <a:schemeClr val="dk1"/>
                          </a:solidFill>
                          <a:effectLst/>
                          <a:latin typeface="+mn-lt"/>
                          <a:ea typeface="+mn-ea"/>
                          <a:cs typeface="+mn-cs"/>
                        </a:rPr>
                        <a:t>m</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The </a:t>
                      </a:r>
                      <a:r>
                        <a:rPr lang="en-US" sz="1800" b="0" i="1" kern="1200" dirty="0">
                          <a:solidFill>
                            <a:schemeClr val="dk1"/>
                          </a:solidFill>
                          <a:effectLst/>
                          <a:latin typeface="+mn-lt"/>
                          <a:ea typeface="+mn-ea"/>
                          <a:cs typeface="+mn-cs"/>
                        </a:rPr>
                        <a:t>m</a:t>
                      </a:r>
                      <a:r>
                        <a:rPr lang="en-US" sz="1800" b="0" i="0" kern="1200" dirty="0">
                          <a:solidFill>
                            <a:schemeClr val="dk1"/>
                          </a:solidFill>
                          <a:effectLst/>
                          <a:latin typeface="+mn-lt"/>
                          <a:ea typeface="+mn-ea"/>
                          <a:cs typeface="+mn-cs"/>
                        </a:rPr>
                        <a:t> and </a:t>
                      </a:r>
                      <a:r>
                        <a:rPr lang="en-US" sz="1800" b="0" i="1" kern="1200" dirty="0">
                          <a:solidFill>
                            <a:schemeClr val="dk1"/>
                          </a:solidFill>
                          <a:effectLst/>
                          <a:latin typeface="+mn-lt"/>
                          <a:ea typeface="+mn-ea"/>
                          <a:cs typeface="+mn-cs"/>
                        </a:rPr>
                        <a:t>n</a:t>
                      </a:r>
                      <a:r>
                        <a:rPr lang="en-US" sz="1800" b="0" i="0" kern="1200" dirty="0">
                          <a:solidFill>
                            <a:schemeClr val="dk1"/>
                          </a:solidFill>
                          <a:effectLst/>
                          <a:latin typeface="+mn-lt"/>
                          <a:ea typeface="+mn-ea"/>
                          <a:cs typeface="+mn-cs"/>
                        </a:rPr>
                        <a:t> variables are non-negative integers. Matches the preceding character at least </a:t>
                      </a:r>
                      <a:r>
                        <a:rPr lang="en-US" sz="1800" b="0" i="1" kern="1200" dirty="0">
                          <a:solidFill>
                            <a:schemeClr val="dk1"/>
                          </a:solidFill>
                          <a:effectLst/>
                          <a:latin typeface="+mn-lt"/>
                          <a:ea typeface="+mn-ea"/>
                          <a:cs typeface="+mn-cs"/>
                        </a:rPr>
                        <a:t>n</a:t>
                      </a:r>
                      <a:r>
                        <a:rPr lang="en-US" sz="1800" b="0" i="0" kern="1200" dirty="0">
                          <a:solidFill>
                            <a:schemeClr val="dk1"/>
                          </a:solidFill>
                          <a:effectLst/>
                          <a:latin typeface="+mn-lt"/>
                          <a:ea typeface="+mn-ea"/>
                          <a:cs typeface="+mn-cs"/>
                        </a:rPr>
                        <a:t> and at most </a:t>
                      </a:r>
                      <a:r>
                        <a:rPr lang="en-US" sz="1800" b="0" i="1" kern="1200" dirty="0">
                          <a:solidFill>
                            <a:schemeClr val="dk1"/>
                          </a:solidFill>
                          <a:effectLst/>
                          <a:latin typeface="+mn-lt"/>
                          <a:ea typeface="+mn-ea"/>
                          <a:cs typeface="+mn-cs"/>
                        </a:rPr>
                        <a:t>m</a:t>
                      </a:r>
                      <a:r>
                        <a:rPr lang="en-US" sz="1800" b="0" i="0" kern="1200" dirty="0">
                          <a:solidFill>
                            <a:schemeClr val="dk1"/>
                          </a:solidFill>
                          <a:effectLst/>
                          <a:latin typeface="+mn-lt"/>
                          <a:ea typeface="+mn-ea"/>
                          <a:cs typeface="+mn-cs"/>
                        </a:rPr>
                        <a:t> times. For example, </a:t>
                      </a:r>
                      <a:r>
                        <a:rPr lang="en-US" dirty="0"/>
                        <a:t>o{1,3}</a:t>
                      </a:r>
                      <a:r>
                        <a:rPr lang="en-US" sz="1800" b="0" i="0" kern="1200" dirty="0">
                          <a:solidFill>
                            <a:schemeClr val="dk1"/>
                          </a:solidFill>
                          <a:effectLst/>
                          <a:latin typeface="+mn-lt"/>
                          <a:ea typeface="+mn-ea"/>
                          <a:cs typeface="+mn-cs"/>
                        </a:rPr>
                        <a:t> matches the first three </a:t>
                      </a:r>
                      <a:r>
                        <a:rPr lang="en-US" sz="1800" b="0" i="1" kern="1200" dirty="0" err="1">
                          <a:solidFill>
                            <a:schemeClr val="dk1"/>
                          </a:solidFill>
                          <a:effectLst/>
                          <a:latin typeface="+mn-lt"/>
                          <a:ea typeface="+mn-ea"/>
                          <a:cs typeface="+mn-cs"/>
                        </a:rPr>
                        <a:t>o</a:t>
                      </a:r>
                      <a:r>
                        <a:rPr lang="en-US" sz="1800" b="0" i="0" kern="1200" dirty="0" err="1">
                          <a:solidFill>
                            <a:schemeClr val="dk1"/>
                          </a:solidFill>
                          <a:effectLst/>
                          <a:latin typeface="+mn-lt"/>
                          <a:ea typeface="+mn-ea"/>
                          <a:cs typeface="+mn-cs"/>
                        </a:rPr>
                        <a:t>s</a:t>
                      </a:r>
                      <a:r>
                        <a:rPr lang="en-US" sz="1800" b="0" i="0" kern="1200" dirty="0">
                          <a:solidFill>
                            <a:schemeClr val="dk1"/>
                          </a:solidFill>
                          <a:effectLst/>
                          <a:latin typeface="+mn-lt"/>
                          <a:ea typeface="+mn-ea"/>
                          <a:cs typeface="+mn-cs"/>
                        </a:rPr>
                        <a:t> in </a:t>
                      </a:r>
                      <a:r>
                        <a:rPr lang="en-US" sz="1800" b="0" i="1" kern="1200" dirty="0" err="1">
                          <a:solidFill>
                            <a:schemeClr val="dk1"/>
                          </a:solidFill>
                          <a:effectLst/>
                          <a:latin typeface="+mn-lt"/>
                          <a:ea typeface="+mn-ea"/>
                          <a:cs typeface="+mn-cs"/>
                        </a:rPr>
                        <a:t>fooooood</a:t>
                      </a:r>
                      <a:r>
                        <a:rPr lang="en-US" sz="1800" b="0" i="0" kern="1200" dirty="0">
                          <a:solidFill>
                            <a:schemeClr val="dk1"/>
                          </a:solidFill>
                          <a:effectLst/>
                          <a:latin typeface="+mn-lt"/>
                          <a:ea typeface="+mn-ea"/>
                          <a:cs typeface="+mn-cs"/>
                        </a:rPr>
                        <a:t>. The </a:t>
                      </a:r>
                      <a:r>
                        <a:rPr lang="en-US" dirty="0"/>
                        <a:t>o{0,1}</a:t>
                      </a:r>
                      <a:r>
                        <a:rPr lang="en-US" sz="1800" b="0" i="0" kern="1200" dirty="0">
                          <a:solidFill>
                            <a:schemeClr val="dk1"/>
                          </a:solidFill>
                          <a:effectLst/>
                          <a:latin typeface="+mn-lt"/>
                          <a:ea typeface="+mn-ea"/>
                          <a:cs typeface="+mn-cs"/>
                        </a:rPr>
                        <a:t> expression is equivalent to </a:t>
                      </a:r>
                      <a:r>
                        <a:rPr lang="en-US" dirty="0"/>
                        <a:t>o?</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241202340"/>
                  </a:ext>
                </a:extLst>
              </a:tr>
              <a:tr h="3839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t>
                      </a:r>
                      <a:r>
                        <a:rPr lang="en-US" sz="1800" b="0" i="1" kern="1200" dirty="0" err="1">
                          <a:solidFill>
                            <a:schemeClr val="dk1"/>
                          </a:solidFill>
                          <a:effectLst/>
                          <a:latin typeface="+mn-lt"/>
                          <a:ea typeface="+mn-ea"/>
                          <a:cs typeface="+mn-cs"/>
                        </a:rPr>
                        <a:t>xyz</a:t>
                      </a:r>
                      <a:r>
                        <a:rPr lang="en-US" sz="1800" b="0" i="0" kern="1200" dirty="0">
                          <a:solidFill>
                            <a:schemeClr val="dk1"/>
                          </a:solidFill>
                          <a:effectLst/>
                          <a:latin typeface="+mn-lt"/>
                          <a:ea typeface="+mn-ea"/>
                          <a:cs typeface="+mn-cs"/>
                        </a:rPr>
                        <a:t>]</a:t>
                      </a:r>
                      <a:endParaRPr lang="en-US" dirty="0"/>
                    </a:p>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character set. Matches any one of the enclosed characters. For example, </a:t>
                      </a:r>
                      <a:r>
                        <a:rPr lang="en-US" dirty="0"/>
                        <a:t>[</a:t>
                      </a:r>
                      <a:r>
                        <a:rPr lang="en-US" dirty="0" err="1"/>
                        <a:t>abc</a:t>
                      </a:r>
                      <a:r>
                        <a:rPr lang="en-US" dirty="0"/>
                        <a:t>]</a:t>
                      </a:r>
                      <a:r>
                        <a:rPr lang="en-US" sz="1800" b="0" i="0" kern="1200" dirty="0">
                          <a:solidFill>
                            <a:schemeClr val="dk1"/>
                          </a:solidFill>
                          <a:effectLst/>
                          <a:latin typeface="+mn-lt"/>
                          <a:ea typeface="+mn-ea"/>
                          <a:cs typeface="+mn-cs"/>
                        </a:rPr>
                        <a:t> matches the </a:t>
                      </a:r>
                      <a:r>
                        <a:rPr lang="en-US" sz="1800" b="0" i="1" kern="1200" dirty="0">
                          <a:solidFill>
                            <a:schemeClr val="dk1"/>
                          </a:solidFill>
                          <a:effectLst/>
                          <a:latin typeface="+mn-lt"/>
                          <a:ea typeface="+mn-ea"/>
                          <a:cs typeface="+mn-cs"/>
                        </a:rPr>
                        <a:t>a</a:t>
                      </a:r>
                      <a:r>
                        <a:rPr lang="en-US" sz="1800" b="0" i="0" kern="1200" dirty="0">
                          <a:solidFill>
                            <a:schemeClr val="dk1"/>
                          </a:solidFill>
                          <a:effectLst/>
                          <a:latin typeface="+mn-lt"/>
                          <a:ea typeface="+mn-ea"/>
                          <a:cs typeface="+mn-cs"/>
                        </a:rPr>
                        <a:t> in </a:t>
                      </a:r>
                      <a:r>
                        <a:rPr lang="en-US" sz="1800" b="0" i="1" kern="1200" dirty="0">
                          <a:solidFill>
                            <a:schemeClr val="dk1"/>
                          </a:solidFill>
                          <a:effectLst/>
                          <a:latin typeface="+mn-lt"/>
                          <a:ea typeface="+mn-ea"/>
                          <a:cs typeface="+mn-cs"/>
                        </a:rPr>
                        <a:t>plain</a:t>
                      </a:r>
                      <a:r>
                        <a:rPr lang="en-US" sz="1800" b="0" i="0" kern="1200" dirty="0">
                          <a:solidFill>
                            <a:schemeClr val="dk1"/>
                          </a:solidFill>
                          <a:effectLst/>
                          <a:latin typeface="+mn-lt"/>
                          <a:ea typeface="+mn-ea"/>
                          <a:cs typeface="+mn-cs"/>
                        </a:rPr>
                        <a:t>.</a:t>
                      </a:r>
                      <a:endParaRPr lang="en-US" dirty="0"/>
                    </a:p>
                    <a:p>
                      <a:endParaRPr lang="en-US" dirty="0"/>
                    </a:p>
                  </a:txBody>
                  <a:tcPr/>
                </a:tc>
                <a:extLst>
                  <a:ext uri="{0D108BD9-81ED-4DB2-BD59-A6C34878D82A}">
                    <a16:rowId xmlns:a16="http://schemas.microsoft.com/office/drawing/2014/main" val="1910960309"/>
                  </a:ext>
                </a:extLst>
              </a:tr>
              <a:tr h="970112">
                <a:tc>
                  <a:txBody>
                    <a:bodyPr/>
                    <a:lstStyle/>
                    <a:p>
                      <a:pPr algn="ctr"/>
                      <a:r>
                        <a:rPr lang="en-US" sz="1800" b="0" i="0" kern="1200" dirty="0">
                          <a:solidFill>
                            <a:schemeClr val="dk1"/>
                          </a:solidFill>
                          <a:effectLst/>
                          <a:latin typeface="+mn-lt"/>
                          <a:ea typeface="+mn-ea"/>
                          <a:cs typeface="+mn-cs"/>
                        </a:rPr>
                        <a:t>[^</a:t>
                      </a:r>
                      <a:r>
                        <a:rPr lang="en-US" sz="1800" b="0" i="1" kern="1200" dirty="0" err="1">
                          <a:solidFill>
                            <a:schemeClr val="dk1"/>
                          </a:solidFill>
                          <a:effectLst/>
                          <a:latin typeface="+mn-lt"/>
                          <a:ea typeface="+mn-ea"/>
                          <a:cs typeface="+mn-cs"/>
                        </a:rPr>
                        <a:t>xyz</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A negative character set. Matches any character that is not enclosed. For example, </a:t>
                      </a:r>
                      <a:r>
                        <a:rPr lang="en-US" dirty="0"/>
                        <a:t>[^</a:t>
                      </a:r>
                      <a:r>
                        <a:rPr lang="en-US" dirty="0" err="1"/>
                        <a:t>abc</a:t>
                      </a:r>
                      <a:r>
                        <a:rPr lang="en-US" dirty="0"/>
                        <a:t>]</a:t>
                      </a:r>
                      <a:r>
                        <a:rPr lang="en-US" sz="1800" b="0" i="0" kern="1200" dirty="0">
                          <a:solidFill>
                            <a:schemeClr val="dk1"/>
                          </a:solidFill>
                          <a:effectLst/>
                          <a:latin typeface="+mn-lt"/>
                          <a:ea typeface="+mn-ea"/>
                          <a:cs typeface="+mn-cs"/>
                        </a:rPr>
                        <a:t> matches the </a:t>
                      </a:r>
                      <a:r>
                        <a:rPr lang="en-US" sz="1800" b="0" i="1" kern="1200" dirty="0">
                          <a:solidFill>
                            <a:schemeClr val="dk1"/>
                          </a:solidFill>
                          <a:effectLst/>
                          <a:latin typeface="+mn-lt"/>
                          <a:ea typeface="+mn-ea"/>
                          <a:cs typeface="+mn-cs"/>
                        </a:rPr>
                        <a:t>p</a:t>
                      </a:r>
                      <a:r>
                        <a:rPr lang="en-US" sz="1800" b="0" i="0" kern="1200" dirty="0">
                          <a:solidFill>
                            <a:schemeClr val="dk1"/>
                          </a:solidFill>
                          <a:effectLst/>
                          <a:latin typeface="+mn-lt"/>
                          <a:ea typeface="+mn-ea"/>
                          <a:cs typeface="+mn-cs"/>
                        </a:rPr>
                        <a:t> in </a:t>
                      </a:r>
                      <a:r>
                        <a:rPr lang="en-US" sz="1800" b="0" i="1" kern="1200" dirty="0">
                          <a:solidFill>
                            <a:schemeClr val="dk1"/>
                          </a:solidFill>
                          <a:effectLst/>
                          <a:latin typeface="+mn-lt"/>
                          <a:ea typeface="+mn-ea"/>
                          <a:cs typeface="+mn-cs"/>
                        </a:rPr>
                        <a:t>plain</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210692013"/>
                  </a:ext>
                </a:extLst>
              </a:tr>
            </a:tbl>
          </a:graphicData>
        </a:graphic>
      </p:graphicFrame>
    </p:spTree>
    <p:extLst>
      <p:ext uri="{BB962C8B-B14F-4D97-AF65-F5344CB8AC3E}">
        <p14:creationId xmlns:p14="http://schemas.microsoft.com/office/powerpoint/2010/main" val="26343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B503AA7-722E-4E2E-BF9E-F54033D3BBA6}"/>
              </a:ext>
            </a:extLst>
          </p:cNvPr>
          <p:cNvGraphicFramePr>
            <a:graphicFrameLocks noGrp="1"/>
          </p:cNvGraphicFramePr>
          <p:nvPr>
            <p:ph idx="1"/>
            <p:extLst>
              <p:ext uri="{D42A27DB-BD31-4B8C-83A1-F6EECF244321}">
                <p14:modId xmlns:p14="http://schemas.microsoft.com/office/powerpoint/2010/main" val="4103960585"/>
              </p:ext>
            </p:extLst>
          </p:nvPr>
        </p:nvGraphicFramePr>
        <p:xfrm>
          <a:off x="838200" y="409575"/>
          <a:ext cx="10515600" cy="6191244"/>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435954230"/>
                    </a:ext>
                  </a:extLst>
                </a:gridCol>
                <a:gridCol w="8763000">
                  <a:extLst>
                    <a:ext uri="{9D8B030D-6E8A-4147-A177-3AD203B41FA5}">
                      <a16:colId xmlns:a16="http://schemas.microsoft.com/office/drawing/2014/main" val="513869630"/>
                    </a:ext>
                  </a:extLst>
                </a:gridCol>
              </a:tblGrid>
              <a:tr h="687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Meta character</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Description</a:t>
                      </a:r>
                      <a:endParaRPr lang="en-US" dirty="0"/>
                    </a:p>
                    <a:p>
                      <a:endParaRPr lang="en-US" dirty="0"/>
                    </a:p>
                  </a:txBody>
                  <a:tcPr/>
                </a:tc>
                <a:extLst>
                  <a:ext uri="{0D108BD9-81ED-4DB2-BD59-A6C34878D82A}">
                    <a16:rowId xmlns:a16="http://schemas.microsoft.com/office/drawing/2014/main" val="2346743105"/>
                  </a:ext>
                </a:extLst>
              </a:tr>
              <a:tr h="687916">
                <a:tc>
                  <a:txBody>
                    <a:bodyPr/>
                    <a:lstStyle/>
                    <a:p>
                      <a:pPr algn="ctr"/>
                      <a:r>
                        <a:rPr lang="en-US" sz="1800" b="0" i="0" kern="1200" dirty="0">
                          <a:solidFill>
                            <a:schemeClr val="dk1"/>
                          </a:solidFill>
                          <a:effectLst/>
                          <a:latin typeface="+mn-lt"/>
                          <a:ea typeface="+mn-ea"/>
                          <a:cs typeface="+mn-cs"/>
                        </a:rPr>
                        <a:t>[</a:t>
                      </a:r>
                      <a:r>
                        <a:rPr lang="en-US" sz="1800" b="0" i="1" kern="1200" dirty="0">
                          <a:solidFill>
                            <a:schemeClr val="dk1"/>
                          </a:solidFill>
                          <a:effectLst/>
                          <a:latin typeface="+mn-lt"/>
                          <a:ea typeface="+mn-ea"/>
                          <a:cs typeface="+mn-cs"/>
                        </a:rPr>
                        <a:t>a-z</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A range of characters. Matches any character in the specified range. For example, </a:t>
                      </a:r>
                      <a:r>
                        <a:rPr lang="en-US" dirty="0"/>
                        <a:t>[a-z]</a:t>
                      </a:r>
                      <a:r>
                        <a:rPr lang="en-US" sz="1800" b="0" i="0" kern="1200" dirty="0">
                          <a:solidFill>
                            <a:schemeClr val="dk1"/>
                          </a:solidFill>
                          <a:effectLst/>
                          <a:latin typeface="+mn-lt"/>
                          <a:ea typeface="+mn-ea"/>
                          <a:cs typeface="+mn-cs"/>
                        </a:rPr>
                        <a:t> matches any lowercase alphabetic character in the English alphabet.</a:t>
                      </a:r>
                      <a:endParaRPr lang="en-US" dirty="0"/>
                    </a:p>
                  </a:txBody>
                  <a:tcPr/>
                </a:tc>
                <a:extLst>
                  <a:ext uri="{0D108BD9-81ED-4DB2-BD59-A6C34878D82A}">
                    <a16:rowId xmlns:a16="http://schemas.microsoft.com/office/drawing/2014/main" val="2592759081"/>
                  </a:ext>
                </a:extLst>
              </a:tr>
              <a:tr h="687916">
                <a:tc>
                  <a:txBody>
                    <a:bodyPr/>
                    <a:lstStyle/>
                    <a:p>
                      <a:pPr algn="ctr"/>
                      <a:r>
                        <a:rPr lang="en-US" sz="1800" b="0" i="0" kern="1200" dirty="0">
                          <a:solidFill>
                            <a:schemeClr val="dk1"/>
                          </a:solidFill>
                          <a:effectLst/>
                          <a:latin typeface="+mn-lt"/>
                          <a:ea typeface="+mn-ea"/>
                          <a:cs typeface="+mn-cs"/>
                        </a:rPr>
                        <a:t>[^</a:t>
                      </a:r>
                      <a:r>
                        <a:rPr lang="en-US" sz="1800" b="0" i="1" kern="1200" dirty="0">
                          <a:solidFill>
                            <a:schemeClr val="dk1"/>
                          </a:solidFill>
                          <a:effectLst/>
                          <a:latin typeface="+mn-lt"/>
                          <a:ea typeface="+mn-ea"/>
                          <a:cs typeface="+mn-cs"/>
                        </a:rPr>
                        <a:t>m-z</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A negative range of characters. Matches any character that is not in the specified range. For example, </a:t>
                      </a:r>
                      <a:r>
                        <a:rPr lang="en-US" dirty="0"/>
                        <a:t>[m-z]</a:t>
                      </a:r>
                      <a:r>
                        <a:rPr lang="en-US" sz="1800" b="0" i="0" kern="1200" dirty="0">
                          <a:solidFill>
                            <a:schemeClr val="dk1"/>
                          </a:solidFill>
                          <a:effectLst/>
                          <a:latin typeface="+mn-lt"/>
                          <a:ea typeface="+mn-ea"/>
                          <a:cs typeface="+mn-cs"/>
                        </a:rPr>
                        <a:t> matches any character that is not in the range </a:t>
                      </a:r>
                      <a:r>
                        <a:rPr lang="en-US" sz="1800" b="0" i="1" kern="1200" dirty="0">
                          <a:solidFill>
                            <a:schemeClr val="dk1"/>
                          </a:solidFill>
                          <a:effectLst/>
                          <a:latin typeface="+mn-lt"/>
                          <a:ea typeface="+mn-ea"/>
                          <a:cs typeface="+mn-cs"/>
                        </a:rPr>
                        <a:t>m</a:t>
                      </a:r>
                      <a:r>
                        <a:rPr lang="en-US" sz="1800" b="0" i="0" kern="1200" dirty="0">
                          <a:solidFill>
                            <a:schemeClr val="dk1"/>
                          </a:solidFill>
                          <a:effectLst/>
                          <a:latin typeface="+mn-lt"/>
                          <a:ea typeface="+mn-ea"/>
                          <a:cs typeface="+mn-cs"/>
                        </a:rPr>
                        <a:t> through </a:t>
                      </a:r>
                      <a:r>
                        <a:rPr lang="en-US" sz="1800" b="0" i="1" kern="1200" dirty="0">
                          <a:solidFill>
                            <a:schemeClr val="dk1"/>
                          </a:solidFill>
                          <a:effectLst/>
                          <a:latin typeface="+mn-lt"/>
                          <a:ea typeface="+mn-ea"/>
                          <a:cs typeface="+mn-cs"/>
                        </a:rPr>
                        <a:t>z</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874194947"/>
                  </a:ext>
                </a:extLst>
              </a:tr>
              <a:tr h="687916">
                <a:tc>
                  <a:txBody>
                    <a:bodyPr/>
                    <a:lstStyle/>
                    <a:p>
                      <a:pPr algn="ctr"/>
                      <a:r>
                        <a:rPr lang="en-US" sz="1800" b="0" i="0" kern="1200" dirty="0">
                          <a:solidFill>
                            <a:schemeClr val="dk1"/>
                          </a:solidFill>
                          <a:effectLst/>
                          <a:latin typeface="+mn-lt"/>
                          <a:ea typeface="+mn-ea"/>
                          <a:cs typeface="+mn-cs"/>
                        </a:rPr>
                        <a:t>\A</a:t>
                      </a:r>
                      <a:endParaRPr lang="en-US" dirty="0"/>
                    </a:p>
                  </a:txBody>
                  <a:tcPr/>
                </a:tc>
                <a:tc>
                  <a:txBody>
                    <a:bodyPr/>
                    <a:lstStyle/>
                    <a:p>
                      <a:r>
                        <a:rPr lang="en-US" sz="1800" b="0" i="0" kern="1200" dirty="0">
                          <a:solidFill>
                            <a:schemeClr val="dk1"/>
                          </a:solidFill>
                          <a:effectLst/>
                          <a:latin typeface="+mn-lt"/>
                          <a:ea typeface="+mn-ea"/>
                          <a:cs typeface="+mn-cs"/>
                        </a:rPr>
                        <a:t>Matches only at beginning of a string.</a:t>
                      </a:r>
                      <a:endParaRPr lang="en-US" dirty="0"/>
                    </a:p>
                  </a:txBody>
                  <a:tcPr/>
                </a:tc>
                <a:extLst>
                  <a:ext uri="{0D108BD9-81ED-4DB2-BD59-A6C34878D82A}">
                    <a16:rowId xmlns:a16="http://schemas.microsoft.com/office/drawing/2014/main" val="990745567"/>
                  </a:ext>
                </a:extLst>
              </a:tr>
              <a:tr h="687916">
                <a:tc>
                  <a:txBody>
                    <a:bodyPr/>
                    <a:lstStyle/>
                    <a:p>
                      <a:pPr algn="ctr"/>
                      <a:r>
                        <a:rPr lang="en-US" sz="1800" b="0" i="0" kern="1200" dirty="0">
                          <a:solidFill>
                            <a:schemeClr val="dk1"/>
                          </a:solidFill>
                          <a:effectLst/>
                          <a:latin typeface="+mn-lt"/>
                          <a:ea typeface="+mn-ea"/>
                          <a:cs typeface="+mn-cs"/>
                        </a:rPr>
                        <a:t>\b</a:t>
                      </a:r>
                      <a:endParaRPr lang="en-US" dirty="0"/>
                    </a:p>
                  </a:txBody>
                  <a:tcPr/>
                </a:tc>
                <a:tc>
                  <a:txBody>
                    <a:bodyPr/>
                    <a:lstStyle/>
                    <a:p>
                      <a:r>
                        <a:rPr lang="en-US" sz="1800" b="0" i="0" kern="1200" dirty="0">
                          <a:solidFill>
                            <a:schemeClr val="dk1"/>
                          </a:solidFill>
                          <a:effectLst/>
                          <a:latin typeface="+mn-lt"/>
                          <a:ea typeface="+mn-ea"/>
                          <a:cs typeface="+mn-cs"/>
                        </a:rPr>
                        <a:t>Matches a word boundary, that is, the position between a word and a space. For example, </a:t>
                      </a:r>
                      <a:r>
                        <a:rPr lang="en-US" dirty="0"/>
                        <a:t>er\b</a:t>
                      </a:r>
                      <a:r>
                        <a:rPr lang="en-US" sz="1800" b="0" i="0" kern="1200" dirty="0">
                          <a:solidFill>
                            <a:schemeClr val="dk1"/>
                          </a:solidFill>
                          <a:effectLst/>
                          <a:latin typeface="+mn-lt"/>
                          <a:ea typeface="+mn-ea"/>
                          <a:cs typeface="+mn-cs"/>
                        </a:rPr>
                        <a:t> matches the </a:t>
                      </a:r>
                      <a:r>
                        <a:rPr lang="en-US" sz="1800" b="0" i="1" kern="1200" dirty="0">
                          <a:solidFill>
                            <a:schemeClr val="dk1"/>
                          </a:solidFill>
                          <a:effectLst/>
                          <a:latin typeface="+mn-lt"/>
                          <a:ea typeface="+mn-ea"/>
                          <a:cs typeface="+mn-cs"/>
                        </a:rPr>
                        <a:t>er</a:t>
                      </a:r>
                      <a:r>
                        <a:rPr lang="en-US" sz="1800" b="0" i="0" kern="1200" dirty="0">
                          <a:solidFill>
                            <a:schemeClr val="dk1"/>
                          </a:solidFill>
                          <a:effectLst/>
                          <a:latin typeface="+mn-lt"/>
                          <a:ea typeface="+mn-ea"/>
                          <a:cs typeface="+mn-cs"/>
                        </a:rPr>
                        <a:t> in </a:t>
                      </a:r>
                      <a:r>
                        <a:rPr lang="en-US" sz="1800" b="0" i="1" kern="1200" dirty="0">
                          <a:solidFill>
                            <a:schemeClr val="dk1"/>
                          </a:solidFill>
                          <a:effectLst/>
                          <a:latin typeface="+mn-lt"/>
                          <a:ea typeface="+mn-ea"/>
                          <a:cs typeface="+mn-cs"/>
                        </a:rPr>
                        <a:t>never</a:t>
                      </a:r>
                      <a:r>
                        <a:rPr lang="en-US" sz="1800" b="0" i="0" kern="1200" dirty="0">
                          <a:solidFill>
                            <a:schemeClr val="dk1"/>
                          </a:solidFill>
                          <a:effectLst/>
                          <a:latin typeface="+mn-lt"/>
                          <a:ea typeface="+mn-ea"/>
                          <a:cs typeface="+mn-cs"/>
                        </a:rPr>
                        <a:t> but not the </a:t>
                      </a:r>
                      <a:r>
                        <a:rPr lang="en-US" sz="1800" b="0" i="1" kern="1200" dirty="0">
                          <a:solidFill>
                            <a:schemeClr val="dk1"/>
                          </a:solidFill>
                          <a:effectLst/>
                          <a:latin typeface="+mn-lt"/>
                          <a:ea typeface="+mn-ea"/>
                          <a:cs typeface="+mn-cs"/>
                        </a:rPr>
                        <a:t>er</a:t>
                      </a:r>
                      <a:r>
                        <a:rPr lang="en-US" sz="1800" b="0" i="0" kern="1200" dirty="0">
                          <a:solidFill>
                            <a:schemeClr val="dk1"/>
                          </a:solidFill>
                          <a:effectLst/>
                          <a:latin typeface="+mn-lt"/>
                          <a:ea typeface="+mn-ea"/>
                          <a:cs typeface="+mn-cs"/>
                        </a:rPr>
                        <a:t> in </a:t>
                      </a:r>
                      <a:r>
                        <a:rPr lang="en-US" sz="1800" b="0" i="1" kern="1200" dirty="0">
                          <a:solidFill>
                            <a:schemeClr val="dk1"/>
                          </a:solidFill>
                          <a:effectLst/>
                          <a:latin typeface="+mn-lt"/>
                          <a:ea typeface="+mn-ea"/>
                          <a:cs typeface="+mn-cs"/>
                        </a:rPr>
                        <a:t>verb</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061701568"/>
                  </a:ext>
                </a:extLst>
              </a:tr>
              <a:tr h="687916">
                <a:tc>
                  <a:txBody>
                    <a:bodyPr/>
                    <a:lstStyle/>
                    <a:p>
                      <a:pPr algn="ctr"/>
                      <a:r>
                        <a:rPr lang="en-US" sz="1800" b="0" i="0" kern="1200" dirty="0">
                          <a:solidFill>
                            <a:schemeClr val="dk1"/>
                          </a:solidFill>
                          <a:effectLst/>
                          <a:latin typeface="+mn-lt"/>
                          <a:ea typeface="+mn-ea"/>
                          <a:cs typeface="+mn-cs"/>
                        </a:rPr>
                        <a:t>\B</a:t>
                      </a:r>
                      <a:endParaRPr lang="en-US" dirty="0"/>
                    </a:p>
                  </a:txBody>
                  <a:tcPr/>
                </a:tc>
                <a:tc>
                  <a:txBody>
                    <a:bodyPr/>
                    <a:lstStyle/>
                    <a:p>
                      <a:r>
                        <a:rPr lang="en-US" sz="1800" b="0" i="0" kern="1200" dirty="0">
                          <a:solidFill>
                            <a:schemeClr val="dk1"/>
                          </a:solidFill>
                          <a:effectLst/>
                          <a:latin typeface="+mn-lt"/>
                          <a:ea typeface="+mn-ea"/>
                          <a:cs typeface="+mn-cs"/>
                        </a:rPr>
                        <a:t>Matches a nonword boundary. The </a:t>
                      </a:r>
                      <a:r>
                        <a:rPr lang="en-US" dirty="0" err="1"/>
                        <a:t>ea</a:t>
                      </a:r>
                      <a:r>
                        <a:rPr lang="en-US" dirty="0"/>
                        <a:t>*r\B</a:t>
                      </a:r>
                      <a:r>
                        <a:rPr lang="en-US" sz="1800" b="0" i="0" kern="1200" dirty="0">
                          <a:solidFill>
                            <a:schemeClr val="dk1"/>
                          </a:solidFill>
                          <a:effectLst/>
                          <a:latin typeface="+mn-lt"/>
                          <a:ea typeface="+mn-ea"/>
                          <a:cs typeface="+mn-cs"/>
                        </a:rPr>
                        <a:t> expression matches the </a:t>
                      </a:r>
                      <a:r>
                        <a:rPr lang="en-US" sz="1800" b="0" i="1" kern="1200" dirty="0">
                          <a:solidFill>
                            <a:schemeClr val="dk1"/>
                          </a:solidFill>
                          <a:effectLst/>
                          <a:latin typeface="+mn-lt"/>
                          <a:ea typeface="+mn-ea"/>
                          <a:cs typeface="+mn-cs"/>
                        </a:rPr>
                        <a:t>ear</a:t>
                      </a:r>
                      <a:r>
                        <a:rPr lang="en-US" sz="1800" b="0" i="0" kern="1200" dirty="0">
                          <a:solidFill>
                            <a:schemeClr val="dk1"/>
                          </a:solidFill>
                          <a:effectLst/>
                          <a:latin typeface="+mn-lt"/>
                          <a:ea typeface="+mn-ea"/>
                          <a:cs typeface="+mn-cs"/>
                        </a:rPr>
                        <a:t> in </a:t>
                      </a:r>
                      <a:r>
                        <a:rPr lang="en-US" sz="1800" b="0" i="1" kern="1200" dirty="0">
                          <a:solidFill>
                            <a:schemeClr val="dk1"/>
                          </a:solidFill>
                          <a:effectLst/>
                          <a:latin typeface="+mn-lt"/>
                          <a:ea typeface="+mn-ea"/>
                          <a:cs typeface="+mn-cs"/>
                        </a:rPr>
                        <a:t>never early</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029681042"/>
                  </a:ext>
                </a:extLst>
              </a:tr>
              <a:tr h="687916">
                <a:tc>
                  <a:txBody>
                    <a:bodyPr/>
                    <a:lstStyle/>
                    <a:p>
                      <a:pPr algn="ctr"/>
                      <a:r>
                        <a:rPr lang="en-US" sz="1800" b="0" i="0" kern="1200" dirty="0">
                          <a:solidFill>
                            <a:schemeClr val="dk1"/>
                          </a:solidFill>
                          <a:effectLst/>
                          <a:latin typeface="+mn-lt"/>
                          <a:ea typeface="+mn-ea"/>
                          <a:cs typeface="+mn-cs"/>
                        </a:rPr>
                        <a:t>\d</a:t>
                      </a:r>
                      <a:endParaRPr lang="en-US" dirty="0"/>
                    </a:p>
                  </a:txBody>
                  <a:tcPr/>
                </a:tc>
                <a:tc>
                  <a:txBody>
                    <a:bodyPr/>
                    <a:lstStyle/>
                    <a:p>
                      <a:r>
                        <a:rPr lang="en-US" sz="1800" b="0" i="0" kern="1200" dirty="0">
                          <a:solidFill>
                            <a:schemeClr val="dk1"/>
                          </a:solidFill>
                          <a:effectLst/>
                          <a:latin typeface="+mn-lt"/>
                          <a:ea typeface="+mn-ea"/>
                          <a:cs typeface="+mn-cs"/>
                        </a:rPr>
                        <a:t>Matches a digit character.</a:t>
                      </a:r>
                      <a:endParaRPr lang="en-US" dirty="0"/>
                    </a:p>
                  </a:txBody>
                  <a:tcPr/>
                </a:tc>
                <a:extLst>
                  <a:ext uri="{0D108BD9-81ED-4DB2-BD59-A6C34878D82A}">
                    <a16:rowId xmlns:a16="http://schemas.microsoft.com/office/drawing/2014/main" val="1545679624"/>
                  </a:ext>
                </a:extLst>
              </a:tr>
              <a:tr h="687916">
                <a:tc>
                  <a:txBody>
                    <a:bodyPr/>
                    <a:lstStyle/>
                    <a:p>
                      <a:pPr algn="ctr"/>
                      <a:r>
                        <a:rPr lang="en-US" sz="1800" b="0" i="0" kern="1200" dirty="0">
                          <a:solidFill>
                            <a:schemeClr val="dk1"/>
                          </a:solidFill>
                          <a:effectLst/>
                          <a:latin typeface="+mn-lt"/>
                          <a:ea typeface="+mn-ea"/>
                          <a:cs typeface="+mn-cs"/>
                        </a:rPr>
                        <a:t>\D</a:t>
                      </a:r>
                      <a:endParaRPr lang="en-US" dirty="0"/>
                    </a:p>
                  </a:txBody>
                  <a:tcPr/>
                </a:tc>
                <a:tc>
                  <a:txBody>
                    <a:bodyPr/>
                    <a:lstStyle/>
                    <a:p>
                      <a:r>
                        <a:rPr lang="en-US" sz="1800" b="0" i="0" kern="1200" dirty="0">
                          <a:solidFill>
                            <a:schemeClr val="dk1"/>
                          </a:solidFill>
                          <a:effectLst/>
                          <a:latin typeface="+mn-lt"/>
                          <a:ea typeface="+mn-ea"/>
                          <a:cs typeface="+mn-cs"/>
                        </a:rPr>
                        <a:t>Matches a non-digit character.</a:t>
                      </a:r>
                      <a:endParaRPr lang="en-US" dirty="0"/>
                    </a:p>
                  </a:txBody>
                  <a:tcPr/>
                </a:tc>
                <a:extLst>
                  <a:ext uri="{0D108BD9-81ED-4DB2-BD59-A6C34878D82A}">
                    <a16:rowId xmlns:a16="http://schemas.microsoft.com/office/drawing/2014/main" val="2396590129"/>
                  </a:ext>
                </a:extLst>
              </a:tr>
              <a:tr h="687916">
                <a:tc>
                  <a:txBody>
                    <a:bodyPr/>
                    <a:lstStyle/>
                    <a:p>
                      <a:pPr algn="ctr"/>
                      <a:r>
                        <a:rPr lang="en-US" sz="1800" b="0" i="0" kern="1200" dirty="0">
                          <a:solidFill>
                            <a:schemeClr val="dk1"/>
                          </a:solidFill>
                          <a:effectLst/>
                          <a:latin typeface="+mn-lt"/>
                          <a:ea typeface="+mn-ea"/>
                          <a:cs typeface="+mn-cs"/>
                        </a:rPr>
                        <a:t>\f</a:t>
                      </a:r>
                      <a:endParaRPr lang="en-US" dirty="0"/>
                    </a:p>
                  </a:txBody>
                  <a:tcPr/>
                </a:tc>
                <a:tc>
                  <a:txBody>
                    <a:bodyPr/>
                    <a:lstStyle/>
                    <a:p>
                      <a:pPr algn="l" fontAlgn="ctr"/>
                      <a:r>
                        <a:rPr lang="en-US" dirty="0">
                          <a:solidFill>
                            <a:srgbClr val="161616"/>
                          </a:solidFill>
                          <a:effectLst/>
                          <a:latin typeface="inherit"/>
                        </a:rPr>
                        <a:t>Matches a form-feed character.</a:t>
                      </a:r>
                    </a:p>
                  </a:txBody>
                  <a:tcPr marL="25400" marR="25400" marT="25400" marB="25400" anchor="ctr"/>
                </a:tc>
                <a:extLst>
                  <a:ext uri="{0D108BD9-81ED-4DB2-BD59-A6C34878D82A}">
                    <a16:rowId xmlns:a16="http://schemas.microsoft.com/office/drawing/2014/main" val="2953075416"/>
                  </a:ext>
                </a:extLst>
              </a:tr>
            </a:tbl>
          </a:graphicData>
        </a:graphic>
      </p:graphicFrame>
    </p:spTree>
    <p:extLst>
      <p:ext uri="{BB962C8B-B14F-4D97-AF65-F5344CB8AC3E}">
        <p14:creationId xmlns:p14="http://schemas.microsoft.com/office/powerpoint/2010/main" val="18734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CF64E6-EFE5-4902-830B-4CE185F45B13}"/>
              </a:ext>
            </a:extLst>
          </p:cNvPr>
          <p:cNvGraphicFramePr>
            <a:graphicFrameLocks noGrp="1"/>
          </p:cNvGraphicFramePr>
          <p:nvPr>
            <p:ph idx="1"/>
            <p:extLst>
              <p:ext uri="{D42A27DB-BD31-4B8C-83A1-F6EECF244321}">
                <p14:modId xmlns:p14="http://schemas.microsoft.com/office/powerpoint/2010/main" val="1793845047"/>
              </p:ext>
            </p:extLst>
          </p:nvPr>
        </p:nvGraphicFramePr>
        <p:xfrm>
          <a:off x="419100" y="285750"/>
          <a:ext cx="11277600" cy="6362700"/>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4095842995"/>
                    </a:ext>
                  </a:extLst>
                </a:gridCol>
                <a:gridCol w="9801225">
                  <a:extLst>
                    <a:ext uri="{9D8B030D-6E8A-4147-A177-3AD203B41FA5}">
                      <a16:colId xmlns:a16="http://schemas.microsoft.com/office/drawing/2014/main" val="1125021310"/>
                    </a:ext>
                  </a:extLst>
                </a:gridCol>
              </a:tblGrid>
              <a:tr h="9426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Meta character</a:t>
                      </a:r>
                      <a:endParaRPr lang="en-US" dirty="0"/>
                    </a:p>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Description</a:t>
                      </a:r>
                      <a:endParaRPr lang="en-US" dirty="0"/>
                    </a:p>
                    <a:p>
                      <a:endParaRPr lang="en-US" dirty="0"/>
                    </a:p>
                  </a:txBody>
                  <a:tcPr/>
                </a:tc>
                <a:extLst>
                  <a:ext uri="{0D108BD9-81ED-4DB2-BD59-A6C34878D82A}">
                    <a16:rowId xmlns:a16="http://schemas.microsoft.com/office/drawing/2014/main" val="3056541521"/>
                  </a:ext>
                </a:extLst>
              </a:tr>
              <a:tr h="541117">
                <a:tc>
                  <a:txBody>
                    <a:bodyPr/>
                    <a:lstStyle/>
                    <a:p>
                      <a:pPr algn="ctr"/>
                      <a:r>
                        <a:rPr lang="en-US" sz="1800" b="0" i="0" kern="1200" dirty="0">
                          <a:solidFill>
                            <a:schemeClr val="dk1"/>
                          </a:solidFill>
                          <a:effectLst/>
                          <a:latin typeface="+mn-lt"/>
                          <a:ea typeface="+mn-ea"/>
                          <a:cs typeface="+mn-cs"/>
                        </a:rPr>
                        <a:t>\n</a:t>
                      </a:r>
                      <a:endParaRPr lang="en-US" dirty="0"/>
                    </a:p>
                  </a:txBody>
                  <a:tcPr/>
                </a:tc>
                <a:tc>
                  <a:txBody>
                    <a:bodyPr/>
                    <a:lstStyle/>
                    <a:p>
                      <a:r>
                        <a:rPr lang="en-US" sz="1800" b="0" i="0" kern="1200" dirty="0">
                          <a:solidFill>
                            <a:schemeClr val="dk1"/>
                          </a:solidFill>
                          <a:effectLst/>
                          <a:latin typeface="+mn-lt"/>
                          <a:ea typeface="+mn-ea"/>
                          <a:cs typeface="+mn-cs"/>
                        </a:rPr>
                        <a:t>Matches a newline character.</a:t>
                      </a:r>
                      <a:endParaRPr lang="en-US" dirty="0"/>
                    </a:p>
                  </a:txBody>
                  <a:tcPr/>
                </a:tc>
                <a:extLst>
                  <a:ext uri="{0D108BD9-81ED-4DB2-BD59-A6C34878D82A}">
                    <a16:rowId xmlns:a16="http://schemas.microsoft.com/office/drawing/2014/main" val="3627741749"/>
                  </a:ext>
                </a:extLst>
              </a:tr>
              <a:tr h="541117">
                <a:tc>
                  <a:txBody>
                    <a:bodyPr/>
                    <a:lstStyle/>
                    <a:p>
                      <a:pPr algn="ctr"/>
                      <a:r>
                        <a:rPr lang="en-US" sz="1800" b="0" i="0" kern="1200" dirty="0">
                          <a:solidFill>
                            <a:schemeClr val="dk1"/>
                          </a:solidFill>
                          <a:effectLst/>
                          <a:latin typeface="+mn-lt"/>
                          <a:ea typeface="+mn-ea"/>
                          <a:cs typeface="+mn-cs"/>
                        </a:rPr>
                        <a:t>\r</a:t>
                      </a:r>
                      <a:endParaRPr lang="en-US" dirty="0"/>
                    </a:p>
                  </a:txBody>
                  <a:tcPr/>
                </a:tc>
                <a:tc>
                  <a:txBody>
                    <a:bodyPr/>
                    <a:lstStyle/>
                    <a:p>
                      <a:pPr algn="l" fontAlgn="ctr"/>
                      <a:r>
                        <a:rPr lang="en-US" dirty="0">
                          <a:solidFill>
                            <a:srgbClr val="161616"/>
                          </a:solidFill>
                          <a:effectLst/>
                          <a:latin typeface="inherit"/>
                        </a:rPr>
                        <a:t>Matches a carriage return character.</a:t>
                      </a:r>
                    </a:p>
                  </a:txBody>
                  <a:tcPr marL="25400" marR="25400" marT="25400" marB="25400" anchor="ctr"/>
                </a:tc>
                <a:extLst>
                  <a:ext uri="{0D108BD9-81ED-4DB2-BD59-A6C34878D82A}">
                    <a16:rowId xmlns:a16="http://schemas.microsoft.com/office/drawing/2014/main" val="2671320943"/>
                  </a:ext>
                </a:extLst>
              </a:tr>
              <a:tr h="541117">
                <a:tc>
                  <a:txBody>
                    <a:bodyPr/>
                    <a:lstStyle/>
                    <a:p>
                      <a:pPr algn="ctr"/>
                      <a:r>
                        <a:rPr lang="en-US" sz="1800" b="0" i="0" kern="1200" dirty="0">
                          <a:solidFill>
                            <a:schemeClr val="dk1"/>
                          </a:solidFill>
                          <a:effectLst/>
                          <a:latin typeface="+mn-lt"/>
                          <a:ea typeface="+mn-ea"/>
                          <a:cs typeface="+mn-cs"/>
                        </a:rPr>
                        <a:t>\s</a:t>
                      </a:r>
                      <a:endParaRPr lang="en-US" dirty="0"/>
                    </a:p>
                  </a:txBody>
                  <a:tcPr/>
                </a:tc>
                <a:tc>
                  <a:txBody>
                    <a:bodyPr/>
                    <a:lstStyle/>
                    <a:p>
                      <a:r>
                        <a:rPr lang="en-US" sz="1800" b="0" i="0" kern="1200" dirty="0">
                          <a:solidFill>
                            <a:schemeClr val="dk1"/>
                          </a:solidFill>
                          <a:effectLst/>
                          <a:latin typeface="+mn-lt"/>
                          <a:ea typeface="+mn-ea"/>
                          <a:cs typeface="+mn-cs"/>
                        </a:rPr>
                        <a:t>Matches any white space including spaces, tabs, form-feed characters, and so on.</a:t>
                      </a:r>
                      <a:endParaRPr lang="en-US" dirty="0"/>
                    </a:p>
                  </a:txBody>
                  <a:tcPr/>
                </a:tc>
                <a:extLst>
                  <a:ext uri="{0D108BD9-81ED-4DB2-BD59-A6C34878D82A}">
                    <a16:rowId xmlns:a16="http://schemas.microsoft.com/office/drawing/2014/main" val="290195798"/>
                  </a:ext>
                </a:extLst>
              </a:tr>
              <a:tr h="541117">
                <a:tc>
                  <a:txBody>
                    <a:bodyPr/>
                    <a:lstStyle/>
                    <a:p>
                      <a:pPr algn="ctr"/>
                      <a:r>
                        <a:rPr lang="en-US" sz="1800" b="0" i="0" kern="1200" dirty="0">
                          <a:solidFill>
                            <a:schemeClr val="dk1"/>
                          </a:solidFill>
                          <a:effectLst/>
                          <a:latin typeface="+mn-lt"/>
                          <a:ea typeface="+mn-ea"/>
                          <a:cs typeface="+mn-cs"/>
                        </a:rPr>
                        <a:t>\S</a:t>
                      </a:r>
                      <a:endParaRPr lang="en-US" dirty="0"/>
                    </a:p>
                  </a:txBody>
                  <a:tcPr/>
                </a:tc>
                <a:tc>
                  <a:txBody>
                    <a:bodyPr/>
                    <a:lstStyle/>
                    <a:p>
                      <a:r>
                        <a:rPr lang="en-US" sz="1800" b="0" i="0" kern="1200" dirty="0">
                          <a:solidFill>
                            <a:schemeClr val="dk1"/>
                          </a:solidFill>
                          <a:effectLst/>
                          <a:latin typeface="+mn-lt"/>
                          <a:ea typeface="+mn-ea"/>
                          <a:cs typeface="+mn-cs"/>
                        </a:rPr>
                        <a:t>Matches any non-white space character.</a:t>
                      </a:r>
                      <a:endParaRPr lang="en-US" dirty="0"/>
                    </a:p>
                  </a:txBody>
                  <a:tcPr/>
                </a:tc>
                <a:extLst>
                  <a:ext uri="{0D108BD9-81ED-4DB2-BD59-A6C34878D82A}">
                    <a16:rowId xmlns:a16="http://schemas.microsoft.com/office/drawing/2014/main" val="25061352"/>
                  </a:ext>
                </a:extLst>
              </a:tr>
              <a:tr h="541117">
                <a:tc>
                  <a:txBody>
                    <a:bodyPr/>
                    <a:lstStyle/>
                    <a:p>
                      <a:pPr algn="ctr"/>
                      <a:r>
                        <a:rPr lang="en-US" sz="1800" b="0" i="0" kern="1200" dirty="0">
                          <a:solidFill>
                            <a:schemeClr val="dk1"/>
                          </a:solidFill>
                          <a:effectLst/>
                          <a:latin typeface="+mn-lt"/>
                          <a:ea typeface="+mn-ea"/>
                          <a:cs typeface="+mn-cs"/>
                        </a:rPr>
                        <a:t>\t</a:t>
                      </a:r>
                      <a:endParaRPr lang="en-US" dirty="0"/>
                    </a:p>
                  </a:txBody>
                  <a:tcPr/>
                </a:tc>
                <a:tc>
                  <a:txBody>
                    <a:bodyPr/>
                    <a:lstStyle/>
                    <a:p>
                      <a:pPr algn="l" fontAlgn="ctr"/>
                      <a:r>
                        <a:rPr lang="en-US" dirty="0">
                          <a:solidFill>
                            <a:srgbClr val="161616"/>
                          </a:solidFill>
                          <a:effectLst/>
                          <a:latin typeface="inherit"/>
                        </a:rPr>
                        <a:t>Matches a tab character.</a:t>
                      </a:r>
                    </a:p>
                  </a:txBody>
                  <a:tcPr marL="25400" marR="25400" marT="25400" marB="25400" anchor="ctr"/>
                </a:tc>
                <a:extLst>
                  <a:ext uri="{0D108BD9-81ED-4DB2-BD59-A6C34878D82A}">
                    <a16:rowId xmlns:a16="http://schemas.microsoft.com/office/drawing/2014/main" val="826718243"/>
                  </a:ext>
                </a:extLst>
              </a:tr>
              <a:tr h="541117">
                <a:tc>
                  <a:txBody>
                    <a:bodyPr/>
                    <a:lstStyle/>
                    <a:p>
                      <a:pPr algn="ctr"/>
                      <a:r>
                        <a:rPr lang="en-US" sz="1800" b="0" i="0" kern="1200" dirty="0">
                          <a:solidFill>
                            <a:schemeClr val="dk1"/>
                          </a:solidFill>
                          <a:effectLst/>
                          <a:latin typeface="+mn-lt"/>
                          <a:ea typeface="+mn-ea"/>
                          <a:cs typeface="+mn-cs"/>
                        </a:rPr>
                        <a:t>\v</a:t>
                      </a:r>
                      <a:endParaRPr lang="en-US" dirty="0"/>
                    </a:p>
                  </a:txBody>
                  <a:tcPr/>
                </a:tc>
                <a:tc>
                  <a:txBody>
                    <a:bodyPr/>
                    <a:lstStyle/>
                    <a:p>
                      <a:r>
                        <a:rPr lang="en-US" sz="1800" b="0" i="0" kern="1200" dirty="0">
                          <a:solidFill>
                            <a:schemeClr val="dk1"/>
                          </a:solidFill>
                          <a:effectLst/>
                          <a:latin typeface="+mn-lt"/>
                          <a:ea typeface="+mn-ea"/>
                          <a:cs typeface="+mn-cs"/>
                        </a:rPr>
                        <a:t>Matches a vertical tab character.</a:t>
                      </a:r>
                      <a:endParaRPr lang="en-US" dirty="0"/>
                    </a:p>
                  </a:txBody>
                  <a:tcPr/>
                </a:tc>
                <a:extLst>
                  <a:ext uri="{0D108BD9-81ED-4DB2-BD59-A6C34878D82A}">
                    <a16:rowId xmlns:a16="http://schemas.microsoft.com/office/drawing/2014/main" val="1778163829"/>
                  </a:ext>
                </a:extLst>
              </a:tr>
              <a:tr h="541117">
                <a:tc>
                  <a:txBody>
                    <a:bodyPr/>
                    <a:lstStyle/>
                    <a:p>
                      <a:pPr algn="ctr"/>
                      <a:r>
                        <a:rPr lang="en-US" sz="1800" b="0" i="0" kern="1200" dirty="0">
                          <a:solidFill>
                            <a:schemeClr val="dk1"/>
                          </a:solidFill>
                          <a:effectLst/>
                          <a:latin typeface="+mn-lt"/>
                          <a:ea typeface="+mn-ea"/>
                          <a:cs typeface="+mn-cs"/>
                        </a:rPr>
                        <a:t>\w</a:t>
                      </a:r>
                      <a:endParaRPr lang="en-US" dirty="0"/>
                    </a:p>
                  </a:txBody>
                  <a:tcPr/>
                </a:tc>
                <a:tc>
                  <a:txBody>
                    <a:bodyPr/>
                    <a:lstStyle/>
                    <a:p>
                      <a:r>
                        <a:rPr lang="en-US" sz="1800" b="0" i="0" kern="1200" dirty="0">
                          <a:solidFill>
                            <a:schemeClr val="dk1"/>
                          </a:solidFill>
                          <a:effectLst/>
                          <a:latin typeface="+mn-lt"/>
                          <a:ea typeface="+mn-ea"/>
                          <a:cs typeface="+mn-cs"/>
                        </a:rPr>
                        <a:t>Matches any word character including underscore. This expression is equivalent to </a:t>
                      </a:r>
                      <a:r>
                        <a:rPr lang="en-US" dirty="0"/>
                        <a:t>[A-Za-z0-9_]</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50172186"/>
                  </a:ext>
                </a:extLst>
              </a:tr>
              <a:tr h="541117">
                <a:tc>
                  <a:txBody>
                    <a:bodyPr/>
                    <a:lstStyle/>
                    <a:p>
                      <a:pPr algn="ctr"/>
                      <a:r>
                        <a:rPr lang="en-US" sz="1800" b="0" i="0" kern="1200" dirty="0">
                          <a:solidFill>
                            <a:schemeClr val="dk1"/>
                          </a:solidFill>
                          <a:effectLst/>
                          <a:latin typeface="+mn-lt"/>
                          <a:ea typeface="+mn-ea"/>
                          <a:cs typeface="+mn-cs"/>
                        </a:rPr>
                        <a:t>\W</a:t>
                      </a:r>
                      <a:endParaRPr lang="en-US" dirty="0"/>
                    </a:p>
                  </a:txBody>
                  <a:tcPr/>
                </a:tc>
                <a:tc>
                  <a:txBody>
                    <a:bodyPr/>
                    <a:lstStyle/>
                    <a:p>
                      <a:pPr algn="l" fontAlgn="ctr"/>
                      <a:r>
                        <a:rPr lang="en-US" dirty="0">
                          <a:solidFill>
                            <a:srgbClr val="161616"/>
                          </a:solidFill>
                          <a:effectLst/>
                          <a:latin typeface="inherit"/>
                        </a:rPr>
                        <a:t>Matches any non-word character. This expression is equivalent to [^A-Za-z0-9_].</a:t>
                      </a:r>
                    </a:p>
                  </a:txBody>
                  <a:tcPr marL="25400" marR="25400" marT="25400" marB="25400" anchor="ctr"/>
                </a:tc>
                <a:extLst>
                  <a:ext uri="{0D108BD9-81ED-4DB2-BD59-A6C34878D82A}">
                    <a16:rowId xmlns:a16="http://schemas.microsoft.com/office/drawing/2014/main" val="2712391807"/>
                  </a:ext>
                </a:extLst>
              </a:tr>
              <a:tr h="541117">
                <a:tc>
                  <a:txBody>
                    <a:bodyPr/>
                    <a:lstStyle/>
                    <a:p>
                      <a:pPr algn="ctr"/>
                      <a:r>
                        <a:rPr lang="en-US" sz="1800" b="0" i="0" kern="1200" dirty="0">
                          <a:solidFill>
                            <a:schemeClr val="dk1"/>
                          </a:solidFill>
                          <a:effectLst/>
                          <a:latin typeface="+mn-lt"/>
                          <a:ea typeface="+mn-ea"/>
                          <a:cs typeface="+mn-cs"/>
                        </a:rPr>
                        <a:t>\z</a:t>
                      </a:r>
                      <a:endParaRPr lang="en-US" dirty="0"/>
                    </a:p>
                  </a:txBody>
                  <a:tcPr/>
                </a:tc>
                <a:tc>
                  <a:txBody>
                    <a:bodyPr/>
                    <a:lstStyle/>
                    <a:p>
                      <a:r>
                        <a:rPr lang="en-US" sz="1800" b="0" i="0" kern="1200" dirty="0">
                          <a:solidFill>
                            <a:schemeClr val="dk1"/>
                          </a:solidFill>
                          <a:effectLst/>
                          <a:latin typeface="+mn-lt"/>
                          <a:ea typeface="+mn-ea"/>
                          <a:cs typeface="+mn-cs"/>
                        </a:rPr>
                        <a:t>Matches only the end of a string.</a:t>
                      </a:r>
                      <a:endParaRPr lang="en-US" dirty="0"/>
                    </a:p>
                  </a:txBody>
                  <a:tcPr/>
                </a:tc>
                <a:extLst>
                  <a:ext uri="{0D108BD9-81ED-4DB2-BD59-A6C34878D82A}">
                    <a16:rowId xmlns:a16="http://schemas.microsoft.com/office/drawing/2014/main" val="2267534596"/>
                  </a:ext>
                </a:extLst>
              </a:tr>
              <a:tr h="549984">
                <a:tc>
                  <a:txBody>
                    <a:bodyPr/>
                    <a:lstStyle/>
                    <a:p>
                      <a:pPr algn="ctr"/>
                      <a:r>
                        <a:rPr lang="en-US" sz="1800" b="0" i="0" kern="1200" dirty="0">
                          <a:solidFill>
                            <a:schemeClr val="dk1"/>
                          </a:solidFill>
                          <a:effectLst/>
                          <a:latin typeface="+mn-lt"/>
                          <a:ea typeface="+mn-ea"/>
                          <a:cs typeface="+mn-cs"/>
                        </a:rPr>
                        <a:t>\Z</a:t>
                      </a:r>
                      <a:endParaRPr lang="en-US" dirty="0"/>
                    </a:p>
                  </a:txBody>
                  <a:tcPr/>
                </a:tc>
                <a:tc>
                  <a:txBody>
                    <a:bodyPr/>
                    <a:lstStyle/>
                    <a:p>
                      <a:r>
                        <a:rPr lang="en-US" sz="1800" b="0" i="0" kern="1200" dirty="0">
                          <a:solidFill>
                            <a:schemeClr val="dk1"/>
                          </a:solidFill>
                          <a:effectLst/>
                          <a:latin typeface="+mn-lt"/>
                          <a:ea typeface="+mn-ea"/>
                          <a:cs typeface="+mn-cs"/>
                        </a:rPr>
                        <a:t>Matches only the end of a string, or before a newline character at the end.</a:t>
                      </a:r>
                      <a:endParaRPr lang="en-US" dirty="0"/>
                    </a:p>
                  </a:txBody>
                  <a:tcPr/>
                </a:tc>
                <a:extLst>
                  <a:ext uri="{0D108BD9-81ED-4DB2-BD59-A6C34878D82A}">
                    <a16:rowId xmlns:a16="http://schemas.microsoft.com/office/drawing/2014/main" val="3015360071"/>
                  </a:ext>
                </a:extLst>
              </a:tr>
            </a:tbl>
          </a:graphicData>
        </a:graphic>
      </p:graphicFrame>
    </p:spTree>
    <p:extLst>
      <p:ext uri="{BB962C8B-B14F-4D97-AF65-F5344CB8AC3E}">
        <p14:creationId xmlns:p14="http://schemas.microsoft.com/office/powerpoint/2010/main" val="196895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8A51-FA13-4D27-9C26-C14C3E0FB250}"/>
              </a:ext>
            </a:extLst>
          </p:cNvPr>
          <p:cNvSpPr>
            <a:spLocks noGrp="1"/>
          </p:cNvSpPr>
          <p:nvPr>
            <p:ph type="title"/>
          </p:nvPr>
        </p:nvSpPr>
        <p:spPr>
          <a:xfrm>
            <a:off x="838200" y="346075"/>
            <a:ext cx="10287000" cy="530225"/>
          </a:xfrm>
        </p:spPr>
        <p:txBody>
          <a:bodyPr>
            <a:normAutofit fontScale="90000"/>
          </a:bodyPr>
          <a:lstStyle/>
          <a:p>
            <a:pPr algn="ctr"/>
            <a:r>
              <a:rPr lang="en-US" dirty="0"/>
              <a:t>Examples</a:t>
            </a:r>
          </a:p>
        </p:txBody>
      </p:sp>
      <p:graphicFrame>
        <p:nvGraphicFramePr>
          <p:cNvPr id="4" name="Table 4">
            <a:extLst>
              <a:ext uri="{FF2B5EF4-FFF2-40B4-BE49-F238E27FC236}">
                <a16:creationId xmlns:a16="http://schemas.microsoft.com/office/drawing/2014/main" id="{F20C51D5-8E89-48D3-9404-7377F54F915D}"/>
              </a:ext>
            </a:extLst>
          </p:cNvPr>
          <p:cNvGraphicFramePr>
            <a:graphicFrameLocks noGrp="1"/>
          </p:cNvGraphicFramePr>
          <p:nvPr>
            <p:ph idx="1"/>
            <p:extLst>
              <p:ext uri="{D42A27DB-BD31-4B8C-83A1-F6EECF244321}">
                <p14:modId xmlns:p14="http://schemas.microsoft.com/office/powerpoint/2010/main" val="4294231881"/>
              </p:ext>
            </p:extLst>
          </p:nvPr>
        </p:nvGraphicFramePr>
        <p:xfrm>
          <a:off x="838200" y="1066801"/>
          <a:ext cx="10201275" cy="5426077"/>
        </p:xfrm>
        <a:graphic>
          <a:graphicData uri="http://schemas.openxmlformats.org/drawingml/2006/table">
            <a:tbl>
              <a:tblPr firstRow="1" bandRow="1">
                <a:tableStyleId>{7DF18680-E054-41AD-8BC1-D1AEF772440D}</a:tableStyleId>
              </a:tblPr>
              <a:tblGrid>
                <a:gridCol w="3400425">
                  <a:extLst>
                    <a:ext uri="{9D8B030D-6E8A-4147-A177-3AD203B41FA5}">
                      <a16:colId xmlns:a16="http://schemas.microsoft.com/office/drawing/2014/main" val="3238187005"/>
                    </a:ext>
                  </a:extLst>
                </a:gridCol>
                <a:gridCol w="3400425">
                  <a:extLst>
                    <a:ext uri="{9D8B030D-6E8A-4147-A177-3AD203B41FA5}">
                      <a16:colId xmlns:a16="http://schemas.microsoft.com/office/drawing/2014/main" val="808750684"/>
                    </a:ext>
                  </a:extLst>
                </a:gridCol>
                <a:gridCol w="3400425">
                  <a:extLst>
                    <a:ext uri="{9D8B030D-6E8A-4147-A177-3AD203B41FA5}">
                      <a16:colId xmlns:a16="http://schemas.microsoft.com/office/drawing/2014/main" val="3370769144"/>
                    </a:ext>
                  </a:extLst>
                </a:gridCol>
              </a:tblGrid>
              <a:tr h="667276">
                <a:tc>
                  <a:txBody>
                    <a:bodyPr/>
                    <a:lstStyle/>
                    <a:p>
                      <a:pPr algn="ctr"/>
                      <a:r>
                        <a:rPr lang="en-US" sz="2000" dirty="0"/>
                        <a:t>Expression</a:t>
                      </a:r>
                    </a:p>
                  </a:txBody>
                  <a:tcPr/>
                </a:tc>
                <a:tc>
                  <a:txBody>
                    <a:bodyPr/>
                    <a:lstStyle/>
                    <a:p>
                      <a:pPr algn="ctr"/>
                      <a:r>
                        <a:rPr lang="en-US" sz="2000" dirty="0"/>
                        <a:t>String</a:t>
                      </a:r>
                    </a:p>
                  </a:txBody>
                  <a:tcPr/>
                </a:tc>
                <a:tc>
                  <a:txBody>
                    <a:bodyPr/>
                    <a:lstStyle/>
                    <a:p>
                      <a:pPr algn="ctr"/>
                      <a:r>
                        <a:rPr lang="en-US" dirty="0"/>
                        <a:t>Matched</a:t>
                      </a:r>
                    </a:p>
                  </a:txBody>
                  <a:tcPr/>
                </a:tc>
                <a:extLst>
                  <a:ext uri="{0D108BD9-81ED-4DB2-BD59-A6C34878D82A}">
                    <a16:rowId xmlns:a16="http://schemas.microsoft.com/office/drawing/2014/main" val="3871544625"/>
                  </a:ext>
                </a:extLst>
              </a:tr>
              <a:tr h="670665">
                <a:tc>
                  <a:txBody>
                    <a:bodyPr/>
                    <a:lstStyle/>
                    <a:p>
                      <a:pPr algn="ctr"/>
                      <a:r>
                        <a:rPr lang="en-US" sz="3600" dirty="0"/>
                        <a:t>..</a:t>
                      </a:r>
                    </a:p>
                  </a:txBody>
                  <a:tcPr/>
                </a:tc>
                <a:tc>
                  <a:txBody>
                    <a:bodyPr/>
                    <a:lstStyle/>
                    <a:p>
                      <a:pPr algn="ctr"/>
                      <a:r>
                        <a:rPr lang="en-US" sz="2000" dirty="0"/>
                        <a:t>ac</a:t>
                      </a:r>
                    </a:p>
                  </a:txBody>
                  <a:tcPr/>
                </a:tc>
                <a:tc>
                  <a:txBody>
                    <a:bodyPr/>
                    <a:lstStyle/>
                    <a:p>
                      <a:pPr algn="ctr"/>
                      <a:r>
                        <a:rPr lang="en-US" sz="2000" dirty="0"/>
                        <a:t>1 Match </a:t>
                      </a:r>
                    </a:p>
                  </a:txBody>
                  <a:tcPr/>
                </a:tc>
                <a:extLst>
                  <a:ext uri="{0D108BD9-81ED-4DB2-BD59-A6C34878D82A}">
                    <a16:rowId xmlns:a16="http://schemas.microsoft.com/office/drawing/2014/main" val="2324093248"/>
                  </a:ext>
                </a:extLst>
              </a:tr>
              <a:tr h="511017">
                <a:tc>
                  <a:txBody>
                    <a:bodyPr/>
                    <a:lstStyle/>
                    <a:p>
                      <a:pPr algn="ctr"/>
                      <a:r>
                        <a:rPr lang="en-US" sz="2000" dirty="0"/>
                        <a:t>^a</a:t>
                      </a:r>
                    </a:p>
                  </a:txBody>
                  <a:tcPr/>
                </a:tc>
                <a:tc>
                  <a:txBody>
                    <a:bodyPr/>
                    <a:lstStyle/>
                    <a:p>
                      <a:pPr algn="ctr"/>
                      <a:r>
                        <a:rPr lang="en-US" sz="2000" dirty="0" err="1"/>
                        <a:t>abc</a:t>
                      </a:r>
                      <a:endParaRPr lang="en-US" sz="2000" dirty="0"/>
                    </a:p>
                  </a:txBody>
                  <a:tcPr/>
                </a:tc>
                <a:tc>
                  <a:txBody>
                    <a:bodyPr/>
                    <a:lstStyle/>
                    <a:p>
                      <a:pPr algn="ctr"/>
                      <a:r>
                        <a:rPr lang="en-US" sz="2000" dirty="0"/>
                        <a:t>1 Match</a:t>
                      </a:r>
                    </a:p>
                  </a:txBody>
                  <a:tcPr/>
                </a:tc>
                <a:extLst>
                  <a:ext uri="{0D108BD9-81ED-4DB2-BD59-A6C34878D82A}">
                    <a16:rowId xmlns:a16="http://schemas.microsoft.com/office/drawing/2014/main" val="3629339958"/>
                  </a:ext>
                </a:extLst>
              </a:tr>
              <a:tr h="511017">
                <a:tc>
                  <a:txBody>
                    <a:bodyPr/>
                    <a:lstStyle/>
                    <a:p>
                      <a:pPr algn="ctr"/>
                      <a:r>
                        <a:rPr lang="en-US" sz="2000" dirty="0"/>
                        <a:t>[</a:t>
                      </a:r>
                      <a:r>
                        <a:rPr lang="en-US" sz="2000" dirty="0" err="1">
                          <a:solidFill>
                            <a:schemeClr val="tx1"/>
                          </a:solidFill>
                        </a:rPr>
                        <a:t>abc</a:t>
                      </a:r>
                      <a:r>
                        <a:rPr lang="en-US" sz="2000" dirty="0"/>
                        <a:t>]</a:t>
                      </a:r>
                    </a:p>
                  </a:txBody>
                  <a:tcPr/>
                </a:tc>
                <a:tc>
                  <a:txBody>
                    <a:bodyPr/>
                    <a:lstStyle/>
                    <a:p>
                      <a:pPr algn="ctr"/>
                      <a:r>
                        <a:rPr lang="en-US" sz="2000" dirty="0"/>
                        <a:t>ac</a:t>
                      </a:r>
                    </a:p>
                  </a:txBody>
                  <a:tcPr/>
                </a:tc>
                <a:tc>
                  <a:txBody>
                    <a:bodyPr/>
                    <a:lstStyle/>
                    <a:p>
                      <a:pPr algn="ctr"/>
                      <a:r>
                        <a:rPr lang="en-US" sz="2000" dirty="0"/>
                        <a:t>2 Matches</a:t>
                      </a:r>
                    </a:p>
                  </a:txBody>
                  <a:tcPr/>
                </a:tc>
                <a:extLst>
                  <a:ext uri="{0D108BD9-81ED-4DB2-BD59-A6C34878D82A}">
                    <a16:rowId xmlns:a16="http://schemas.microsoft.com/office/drawing/2014/main" val="833873453"/>
                  </a:ext>
                </a:extLst>
              </a:tr>
              <a:tr h="511017">
                <a:tc>
                  <a:txBody>
                    <a:bodyPr/>
                    <a:lstStyle/>
                    <a:p>
                      <a:pPr algn="ctr"/>
                      <a:r>
                        <a:rPr lang="en-US" sz="2000" dirty="0" err="1"/>
                        <a:t>a|b</a:t>
                      </a:r>
                      <a:endParaRPr lang="en-US" sz="2000" dirty="0"/>
                    </a:p>
                  </a:txBody>
                  <a:tcPr/>
                </a:tc>
                <a:tc>
                  <a:txBody>
                    <a:bodyPr/>
                    <a:lstStyle/>
                    <a:p>
                      <a:pPr algn="ctr"/>
                      <a:r>
                        <a:rPr lang="en-US" sz="2000" dirty="0" err="1"/>
                        <a:t>acb</a:t>
                      </a:r>
                      <a:endParaRPr lang="en-US" sz="2000" dirty="0"/>
                    </a:p>
                  </a:txBody>
                  <a:tcPr/>
                </a:tc>
                <a:tc>
                  <a:txBody>
                    <a:bodyPr/>
                    <a:lstStyle/>
                    <a:p>
                      <a:pPr algn="ctr"/>
                      <a:r>
                        <a:rPr lang="en-US" sz="2000" dirty="0"/>
                        <a:t>2 Matches</a:t>
                      </a:r>
                    </a:p>
                  </a:txBody>
                  <a:tcPr/>
                </a:tc>
                <a:extLst>
                  <a:ext uri="{0D108BD9-81ED-4DB2-BD59-A6C34878D82A}">
                    <a16:rowId xmlns:a16="http://schemas.microsoft.com/office/drawing/2014/main" val="3878609797"/>
                  </a:ext>
                </a:extLst>
              </a:tr>
              <a:tr h="511017">
                <a:tc>
                  <a:txBody>
                    <a:bodyPr/>
                    <a:lstStyle/>
                    <a:p>
                      <a:pPr algn="ctr"/>
                      <a:r>
                        <a:rPr lang="en-US" sz="2000" dirty="0" err="1"/>
                        <a:t>ma+n</a:t>
                      </a:r>
                      <a:endParaRPr lang="en-US" sz="2000" dirty="0"/>
                    </a:p>
                  </a:txBody>
                  <a:tcPr/>
                </a:tc>
                <a:tc>
                  <a:txBody>
                    <a:bodyPr/>
                    <a:lstStyle/>
                    <a:p>
                      <a:pPr algn="ctr"/>
                      <a:r>
                        <a:rPr lang="en-US" sz="2000" dirty="0"/>
                        <a:t>woman</a:t>
                      </a:r>
                    </a:p>
                  </a:txBody>
                  <a:tcPr/>
                </a:tc>
                <a:tc>
                  <a:txBody>
                    <a:bodyPr/>
                    <a:lstStyle/>
                    <a:p>
                      <a:pPr algn="ctr"/>
                      <a:r>
                        <a:rPr lang="en-US" sz="2000" dirty="0"/>
                        <a:t>1 Match</a:t>
                      </a:r>
                    </a:p>
                  </a:txBody>
                  <a:tcPr/>
                </a:tc>
                <a:extLst>
                  <a:ext uri="{0D108BD9-81ED-4DB2-BD59-A6C34878D82A}">
                    <a16:rowId xmlns:a16="http://schemas.microsoft.com/office/drawing/2014/main" val="993682071"/>
                  </a:ext>
                </a:extLst>
              </a:tr>
              <a:tr h="511017">
                <a:tc>
                  <a:txBody>
                    <a:bodyPr/>
                    <a:lstStyle/>
                    <a:p>
                      <a:pPr algn="ctr"/>
                      <a:r>
                        <a:rPr lang="en-US" sz="2000" dirty="0"/>
                        <a:t>man*n</a:t>
                      </a:r>
                    </a:p>
                  </a:txBody>
                  <a:tcPr/>
                </a:tc>
                <a:tc>
                  <a:txBody>
                    <a:bodyPr/>
                    <a:lstStyle/>
                    <a:p>
                      <a:pPr algn="ctr"/>
                      <a:r>
                        <a:rPr lang="en-US" sz="2000" dirty="0" err="1"/>
                        <a:t>mannn</a:t>
                      </a:r>
                      <a:endParaRPr lang="en-US" sz="2000" dirty="0"/>
                    </a:p>
                  </a:txBody>
                  <a:tcPr/>
                </a:tc>
                <a:tc>
                  <a:txBody>
                    <a:bodyPr/>
                    <a:lstStyle/>
                    <a:p>
                      <a:pPr algn="ctr"/>
                      <a:r>
                        <a:rPr lang="en-US" sz="2000" dirty="0"/>
                        <a:t>1 Match</a:t>
                      </a:r>
                    </a:p>
                  </a:txBody>
                  <a:tcPr/>
                </a:tc>
                <a:extLst>
                  <a:ext uri="{0D108BD9-81ED-4DB2-BD59-A6C34878D82A}">
                    <a16:rowId xmlns:a16="http://schemas.microsoft.com/office/drawing/2014/main" val="3318568878"/>
                  </a:ext>
                </a:extLst>
              </a:tr>
              <a:tr h="511017">
                <a:tc>
                  <a:txBody>
                    <a:bodyPr/>
                    <a:lstStyle/>
                    <a:p>
                      <a:pPr algn="ctr"/>
                      <a:r>
                        <a:rPr lang="en-US" sz="2000" b="0" kern="1200" dirty="0">
                          <a:solidFill>
                            <a:schemeClr val="dk1"/>
                          </a:solidFill>
                          <a:effectLst/>
                        </a:rPr>
                        <a:t>a{2,3}</a:t>
                      </a:r>
                      <a:endParaRPr lang="en-US" sz="2000" dirty="0"/>
                    </a:p>
                  </a:txBody>
                  <a:tcPr/>
                </a:tc>
                <a:tc>
                  <a:txBody>
                    <a:bodyPr/>
                    <a:lstStyle/>
                    <a:p>
                      <a:pPr algn="ctr"/>
                      <a:r>
                        <a:rPr lang="en-US" sz="2000" b="0" kern="1200" dirty="0" err="1">
                          <a:solidFill>
                            <a:schemeClr val="dk1"/>
                          </a:solidFill>
                          <a:effectLst/>
                        </a:rPr>
                        <a:t>aabc</a:t>
                      </a:r>
                      <a:r>
                        <a:rPr lang="en-US" sz="2000" b="0" kern="1200" dirty="0">
                          <a:solidFill>
                            <a:schemeClr val="dk1"/>
                          </a:solidFill>
                          <a:effectLst/>
                        </a:rPr>
                        <a:t> </a:t>
                      </a:r>
                      <a:r>
                        <a:rPr lang="en-US" sz="2000" b="0" kern="1200" dirty="0" err="1">
                          <a:solidFill>
                            <a:schemeClr val="dk1"/>
                          </a:solidFill>
                          <a:effectLst/>
                        </a:rPr>
                        <a:t>daaat</a:t>
                      </a:r>
                      <a:endParaRPr lang="en-US" sz="2000" dirty="0"/>
                    </a:p>
                  </a:txBody>
                  <a:tcPr/>
                </a:tc>
                <a:tc>
                  <a:txBody>
                    <a:bodyPr/>
                    <a:lstStyle/>
                    <a:p>
                      <a:pPr algn="ctr"/>
                      <a:r>
                        <a:rPr lang="en-US" sz="2000" b="0" kern="1200" dirty="0">
                          <a:solidFill>
                            <a:schemeClr val="dk1"/>
                          </a:solidFill>
                          <a:effectLst/>
                        </a:rPr>
                        <a:t>2 matches (at </a:t>
                      </a:r>
                      <a:r>
                        <a:rPr lang="en-US" sz="2000" u="sng" dirty="0" err="1">
                          <a:effectLst/>
                        </a:rPr>
                        <a:t>aa</a:t>
                      </a:r>
                      <a:r>
                        <a:rPr lang="en-US" sz="2000" dirty="0" err="1"/>
                        <a:t>bc</a:t>
                      </a:r>
                      <a:r>
                        <a:rPr lang="en-US" sz="2000" b="0" kern="1200" dirty="0">
                          <a:solidFill>
                            <a:schemeClr val="dk1"/>
                          </a:solidFill>
                          <a:effectLst/>
                        </a:rPr>
                        <a:t> and </a:t>
                      </a:r>
                      <a:r>
                        <a:rPr lang="en-US" sz="2000" dirty="0" err="1"/>
                        <a:t>d</a:t>
                      </a:r>
                      <a:r>
                        <a:rPr lang="en-US" sz="2000" u="sng" dirty="0" err="1">
                          <a:effectLst/>
                        </a:rPr>
                        <a:t>aaa</a:t>
                      </a:r>
                      <a:r>
                        <a:rPr lang="en-US" sz="2000" dirty="0" err="1"/>
                        <a:t>t</a:t>
                      </a:r>
                      <a:r>
                        <a:rPr lang="en-US" sz="2000" b="0" kern="1200" dirty="0">
                          <a:solidFill>
                            <a:schemeClr val="dk1"/>
                          </a:solidFill>
                          <a:effectLst/>
                        </a:rPr>
                        <a:t>)</a:t>
                      </a:r>
                      <a:endParaRPr lang="en-US" sz="2000" dirty="0"/>
                    </a:p>
                  </a:txBody>
                  <a:tcPr/>
                </a:tc>
                <a:extLst>
                  <a:ext uri="{0D108BD9-81ED-4DB2-BD59-A6C34878D82A}">
                    <a16:rowId xmlns:a16="http://schemas.microsoft.com/office/drawing/2014/main" val="77584096"/>
                  </a:ext>
                </a:extLst>
              </a:tr>
              <a:tr h="511017">
                <a:tc>
                  <a:txBody>
                    <a:bodyPr/>
                    <a:lstStyle/>
                    <a:p>
                      <a:pPr algn="ctr"/>
                      <a:r>
                        <a:rPr lang="en-US" sz="2000" b="0" kern="1200" dirty="0">
                          <a:solidFill>
                            <a:schemeClr val="dk1"/>
                          </a:solidFill>
                          <a:effectLst/>
                        </a:rPr>
                        <a:t>\</a:t>
                      </a:r>
                      <a:r>
                        <a:rPr lang="en-US" sz="2000" b="0" kern="1200" dirty="0" err="1">
                          <a:solidFill>
                            <a:schemeClr val="dk1"/>
                          </a:solidFill>
                          <a:effectLst/>
                        </a:rPr>
                        <a:t>bfoo</a:t>
                      </a:r>
                      <a:endParaRPr lang="en-US" sz="2000" dirty="0"/>
                    </a:p>
                  </a:txBody>
                  <a:tcPr/>
                </a:tc>
                <a:tc>
                  <a:txBody>
                    <a:bodyPr/>
                    <a:lstStyle/>
                    <a:p>
                      <a:pPr algn="ctr"/>
                      <a:r>
                        <a:rPr lang="en-US" sz="2000" b="0" kern="1200" dirty="0">
                          <a:solidFill>
                            <a:schemeClr val="dk1"/>
                          </a:solidFill>
                          <a:effectLst/>
                        </a:rPr>
                        <a:t>a football</a:t>
                      </a:r>
                      <a:endParaRPr lang="en-US" sz="2000" dirty="0"/>
                    </a:p>
                  </a:txBody>
                  <a:tcPr/>
                </a:tc>
                <a:tc>
                  <a:txBody>
                    <a:bodyPr/>
                    <a:lstStyle/>
                    <a:p>
                      <a:pPr algn="ctr"/>
                      <a:r>
                        <a:rPr lang="en-US" sz="2000" dirty="0"/>
                        <a:t>Match</a:t>
                      </a:r>
                    </a:p>
                  </a:txBody>
                  <a:tcPr/>
                </a:tc>
                <a:extLst>
                  <a:ext uri="{0D108BD9-81ED-4DB2-BD59-A6C34878D82A}">
                    <a16:rowId xmlns:a16="http://schemas.microsoft.com/office/drawing/2014/main" val="1850593943"/>
                  </a:ext>
                </a:extLst>
              </a:tr>
              <a:tr h="511017">
                <a:tc>
                  <a:txBody>
                    <a:bodyPr/>
                    <a:lstStyle/>
                    <a:p>
                      <a:pPr algn="ctr"/>
                      <a:r>
                        <a:rPr lang="en-US" sz="2000" b="0" i="0" kern="1200" dirty="0">
                          <a:solidFill>
                            <a:schemeClr val="dk1"/>
                          </a:solidFill>
                          <a:effectLst/>
                          <a:latin typeface="+mn-lt"/>
                          <a:ea typeface="+mn-ea"/>
                          <a:cs typeface="+mn-cs"/>
                        </a:rPr>
                        <a:t>a$</a:t>
                      </a:r>
                      <a:endParaRPr lang="en-US" sz="2000" dirty="0"/>
                    </a:p>
                  </a:txBody>
                  <a:tcPr/>
                </a:tc>
                <a:tc>
                  <a:txBody>
                    <a:bodyPr/>
                    <a:lstStyle/>
                    <a:p>
                      <a:pPr algn="ctr"/>
                      <a:r>
                        <a:rPr lang="en-US" sz="2000" b="0" i="0" kern="1200" dirty="0">
                          <a:solidFill>
                            <a:schemeClr val="dk1"/>
                          </a:solidFill>
                          <a:effectLst/>
                          <a:latin typeface="+mn-lt"/>
                          <a:ea typeface="+mn-ea"/>
                          <a:cs typeface="+mn-cs"/>
                        </a:rPr>
                        <a:t>formula</a:t>
                      </a:r>
                      <a:endParaRPr lang="en-US" sz="2000" dirty="0"/>
                    </a:p>
                  </a:txBody>
                  <a:tcPr/>
                </a:tc>
                <a:tc>
                  <a:txBody>
                    <a:bodyPr/>
                    <a:lstStyle/>
                    <a:p>
                      <a:pPr algn="ctr"/>
                      <a:r>
                        <a:rPr lang="en-US" sz="2000" dirty="0">
                          <a:effectLst/>
                        </a:rPr>
                        <a:t>1 match</a:t>
                      </a:r>
                    </a:p>
                  </a:txBody>
                  <a:tcPr marL="152400" marR="152400" marT="76200" marB="76200" anchor="ctr"/>
                </a:tc>
                <a:extLst>
                  <a:ext uri="{0D108BD9-81ED-4DB2-BD59-A6C34878D82A}">
                    <a16:rowId xmlns:a16="http://schemas.microsoft.com/office/drawing/2014/main" val="3737398969"/>
                  </a:ext>
                </a:extLst>
              </a:tr>
            </a:tbl>
          </a:graphicData>
        </a:graphic>
      </p:graphicFrame>
    </p:spTree>
    <p:extLst>
      <p:ext uri="{BB962C8B-B14F-4D97-AF65-F5344CB8AC3E}">
        <p14:creationId xmlns:p14="http://schemas.microsoft.com/office/powerpoint/2010/main" val="246445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CEB82953EEA044B86F879F7B54F255" ma:contentTypeVersion="13" ma:contentTypeDescription="Create a new document." ma:contentTypeScope="" ma:versionID="5d044d1dcaa4c525543fd3d61765a61d">
  <xsd:schema xmlns:xsd="http://www.w3.org/2001/XMLSchema" xmlns:xs="http://www.w3.org/2001/XMLSchema" xmlns:p="http://schemas.microsoft.com/office/2006/metadata/properties" xmlns:ns3="cd6d363c-144d-433b-a3bb-dbd2de32ec0a" xmlns:ns4="a3edd969-9e3e-4c94-a820-5da847626746" targetNamespace="http://schemas.microsoft.com/office/2006/metadata/properties" ma:root="true" ma:fieldsID="3716072a963a4161d752b66e86db2756" ns3:_="" ns4:_="">
    <xsd:import namespace="cd6d363c-144d-433b-a3bb-dbd2de32ec0a"/>
    <xsd:import namespace="a3edd969-9e3e-4c94-a820-5da84762674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OCR" minOccurs="0"/>
                <xsd:element ref="ns3:MediaLengthInSecond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6d363c-144d-433b-a3bb-dbd2de32e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3edd969-9e3e-4c94-a820-5da84762674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EDD3B5-3035-422B-AB25-F5C2917F5804}">
  <ds:schemaRefs>
    <ds:schemaRef ds:uri="http://schemas.microsoft.com/sharepoint/v3/contenttype/forms"/>
  </ds:schemaRefs>
</ds:datastoreItem>
</file>

<file path=customXml/itemProps2.xml><?xml version="1.0" encoding="utf-8"?>
<ds:datastoreItem xmlns:ds="http://schemas.openxmlformats.org/officeDocument/2006/customXml" ds:itemID="{22ACE822-E5B6-4776-862C-6C78D04DED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6d363c-144d-433b-a3bb-dbd2de32ec0a"/>
    <ds:schemaRef ds:uri="a3edd969-9e3e-4c94-a820-5da8476267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CCAD45-2850-4B64-A7E8-C8C912697CA9}">
  <ds:schemaRefs>
    <ds:schemaRef ds:uri="http://purl.org/dc/dcmitype/"/>
    <ds:schemaRef ds:uri="a3edd969-9e3e-4c94-a820-5da847626746"/>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cd6d363c-144d-433b-a3bb-dbd2de32ec0a"/>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1369</TotalTime>
  <Words>1484</Words>
  <Application>Microsoft Office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Assistant</vt:lpstr>
      <vt:lpstr>Calibri</vt:lpstr>
      <vt:lpstr>Calibri Light</vt:lpstr>
      <vt:lpstr>IBM Plex Mono</vt:lpstr>
      <vt:lpstr>inherit</vt:lpstr>
      <vt:lpstr>Menlo</vt:lpstr>
      <vt:lpstr>Office Theme</vt:lpstr>
      <vt:lpstr>Front-end</vt:lpstr>
      <vt:lpstr>Contents</vt:lpstr>
      <vt:lpstr>What is a Regular Expression?</vt:lpstr>
      <vt:lpstr>Patterns</vt:lpstr>
      <vt:lpstr>List of Meta characters</vt:lpstr>
      <vt:lpstr>PowerPoint Presentation</vt:lpstr>
      <vt:lpstr>PowerPoint Presentation</vt:lpstr>
      <vt:lpstr>PowerPoint Presentation</vt:lpstr>
      <vt:lpstr>Examples</vt:lpstr>
      <vt:lpstr>What are Pseudo Classes?</vt:lpstr>
      <vt:lpstr>What are Pseudo Elements?</vt:lpstr>
      <vt:lpstr>What is a Position Property?</vt:lpstr>
      <vt:lpstr>What is Specificity?</vt:lpstr>
      <vt:lpstr>What is z-index property?</vt:lpstr>
      <vt:lpstr>What are Browser Dev Tools</vt:lpstr>
      <vt:lpstr>What is Accessibility?</vt:lpstr>
      <vt:lpstr>Tips to make accessible</vt:lpstr>
      <vt:lpstr>SEO-Search engine optimization</vt:lpstr>
      <vt:lpstr>How SEO Works</vt:lpstr>
      <vt:lpstr>On Page SEO:</vt:lpstr>
      <vt:lpstr>Off-page SEO</vt:lpstr>
      <vt:lpstr>Technical SEO</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regular expression?</dc:title>
  <dc:creator>Miriyala, Sai Dharani (Cognizant)</dc:creator>
  <cp:lastModifiedBy>Miriyala, Sai Dharani (Cognizant)</cp:lastModifiedBy>
  <cp:revision>2</cp:revision>
  <dcterms:created xsi:type="dcterms:W3CDTF">2022-08-03T14:56:17Z</dcterms:created>
  <dcterms:modified xsi:type="dcterms:W3CDTF">2022-08-18T10:07:49Z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0x010100C8CEB82953EEA044B86F879F7B54F255</vt:lpwstr>
  </property>
</Properties>
</file>