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88"/>
  </p:notesMasterIdLst>
  <p:handoutMasterIdLst>
    <p:handoutMasterId r:id="rId89"/>
  </p:handoutMasterIdLst>
  <p:sldIdLst>
    <p:sldId id="276" r:id="rId2"/>
    <p:sldId id="281" r:id="rId3"/>
    <p:sldId id="264" r:id="rId4"/>
    <p:sldId id="266" r:id="rId5"/>
    <p:sldId id="269" r:id="rId6"/>
    <p:sldId id="282" r:id="rId7"/>
    <p:sldId id="283" r:id="rId8"/>
    <p:sldId id="284" r:id="rId9"/>
    <p:sldId id="286" r:id="rId10"/>
    <p:sldId id="295" r:id="rId11"/>
    <p:sldId id="296" r:id="rId12"/>
    <p:sldId id="298" r:id="rId13"/>
    <p:sldId id="299" r:id="rId14"/>
    <p:sldId id="300" r:id="rId15"/>
    <p:sldId id="301" r:id="rId16"/>
    <p:sldId id="328" r:id="rId17"/>
    <p:sldId id="302" r:id="rId18"/>
    <p:sldId id="304" r:id="rId19"/>
    <p:sldId id="311" r:id="rId20"/>
    <p:sldId id="315" r:id="rId21"/>
    <p:sldId id="329" r:id="rId22"/>
    <p:sldId id="330" r:id="rId23"/>
    <p:sldId id="316" r:id="rId24"/>
    <p:sldId id="317" r:id="rId25"/>
    <p:sldId id="331" r:id="rId26"/>
    <p:sldId id="312" r:id="rId27"/>
    <p:sldId id="332" r:id="rId28"/>
    <p:sldId id="333" r:id="rId29"/>
    <p:sldId id="336" r:id="rId30"/>
    <p:sldId id="335" r:id="rId31"/>
    <p:sldId id="320" r:id="rId32"/>
    <p:sldId id="337" r:id="rId33"/>
    <p:sldId id="338" r:id="rId34"/>
    <p:sldId id="339" r:id="rId35"/>
    <p:sldId id="340" r:id="rId36"/>
    <p:sldId id="341" r:id="rId37"/>
    <p:sldId id="342" r:id="rId38"/>
    <p:sldId id="343" r:id="rId39"/>
    <p:sldId id="344" r:id="rId40"/>
    <p:sldId id="345" r:id="rId41"/>
    <p:sldId id="346" r:id="rId42"/>
    <p:sldId id="347" r:id="rId43"/>
    <p:sldId id="349" r:id="rId44"/>
    <p:sldId id="350" r:id="rId45"/>
    <p:sldId id="351" r:id="rId46"/>
    <p:sldId id="327" r:id="rId47"/>
    <p:sldId id="352" r:id="rId48"/>
    <p:sldId id="353" r:id="rId49"/>
    <p:sldId id="354" r:id="rId50"/>
    <p:sldId id="355" r:id="rId51"/>
    <p:sldId id="356" r:id="rId52"/>
    <p:sldId id="357" r:id="rId53"/>
    <p:sldId id="358" r:id="rId54"/>
    <p:sldId id="359" r:id="rId55"/>
    <p:sldId id="374" r:id="rId56"/>
    <p:sldId id="361" r:id="rId57"/>
    <p:sldId id="364" r:id="rId58"/>
    <p:sldId id="365" r:id="rId59"/>
    <p:sldId id="366" r:id="rId60"/>
    <p:sldId id="367" r:id="rId61"/>
    <p:sldId id="368" r:id="rId62"/>
    <p:sldId id="369" r:id="rId63"/>
    <p:sldId id="370" r:id="rId64"/>
    <p:sldId id="371" r:id="rId65"/>
    <p:sldId id="372" r:id="rId66"/>
    <p:sldId id="373"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05" r:id="rId81"/>
    <p:sldId id="306" r:id="rId82"/>
    <p:sldId id="307" r:id="rId83"/>
    <p:sldId id="308" r:id="rId84"/>
    <p:sldId id="309" r:id="rId85"/>
    <p:sldId id="310" r:id="rId86"/>
    <p:sldId id="314" r:id="rId8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E9"/>
    <a:srgbClr val="2E7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F890A9-2807-4EBB-B81D-B2AA78EC7F3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2" d="100"/>
          <a:sy n="72" d="100"/>
        </p:scale>
        <p:origin x="660"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7/19/2022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7/19/2022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accent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D67CCD0C-7C67-4C7C-AD60-14F1F43571E9}" type="datetime1">
              <a:rPr lang="en-US" smtClean="0"/>
              <a:t>7/19/2022</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56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C0D21-A927-443B-8CF4-B6F412734D8A}" type="datetime1">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41543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E908B3-FAD8-4156-B1AF-B0CF98189C99}" type="datetime1">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164948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799366-B28A-4CD5-BEDB-0AA1E5D32AA3}" type="datetime1">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475238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2FE9-7AAD-43A7-B006-7F8F4541FECC}" type="datetime1">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69883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1A60A5-D365-4CC7-B1DC-084F17DC0F81}" type="datetime1">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05154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B5DD12-77F6-47F4-B46E-D632F847E2B5}" type="datetime1">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19046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89617-0B45-440B-A9E6-EAD66D6EEB58}" type="datetime1">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128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C21D3-2478-4C20-8B45-5D1D7D69D69F}" type="datetime1">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12962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D4257-0D13-4419-B264-4FD8433F378C}" type="datetime1">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87140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D913E-6DBE-46FD-A04F-6CBB9E1FA93F}"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857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052F57-3BA1-4614-9F5F-B85FAA5051D8}" type="datetime1">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15969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E58D4-E912-47BC-A532-76B27A2DCE41}" type="datetime1">
              <a:rPr lang="en-US" smtClean="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690234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DD380-8AE4-4B71-B9D6-353CD5CF0FC3}" type="datetime1">
              <a:rPr lang="en-US" smtClean="0"/>
              <a:t>7/19/2022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37DED6-D4C7-42EE-AB49-D2E39E64FDE4}" type="slidenum">
              <a:rPr lang="en-IN" smtClean="0"/>
              <a:t>‹#›</a:t>
            </a:fld>
            <a:endParaRPr lang="en-IN"/>
          </a:p>
        </p:txBody>
      </p:sp>
    </p:spTree>
    <p:extLst>
      <p:ext uri="{BB962C8B-B14F-4D97-AF65-F5344CB8AC3E}">
        <p14:creationId xmlns:p14="http://schemas.microsoft.com/office/powerpoint/2010/main" val="3776046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B3D03-8ABF-49FF-AD79-771B910316A2}" type="datetime1">
              <a:rPr lang="en-US" smtClean="0"/>
              <a:t>7/19/2022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37DED6-D4C7-42EE-AB49-D2E39E64FDE4}" type="slidenum">
              <a:rPr lang="en-IN" smtClean="0"/>
              <a:t>‹#›</a:t>
            </a:fld>
            <a:endParaRPr lang="en-IN"/>
          </a:p>
        </p:txBody>
      </p:sp>
    </p:spTree>
    <p:extLst>
      <p:ext uri="{BB962C8B-B14F-4D97-AF65-F5344CB8AC3E}">
        <p14:creationId xmlns:p14="http://schemas.microsoft.com/office/powerpoint/2010/main" val="2473139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C65CD7-D12C-4041-A7EB-B9276CBE8929}" type="datetime1">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460110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225C3B-1701-4F94-8663-64147AA934E5}" type="datetime1">
              <a:rPr lang="en-US" smtClean="0"/>
              <a:t>7/19/2022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IN" smtClean="0"/>
              <a:t>‹#›</a:t>
            </a:fld>
            <a:endParaRPr lang="en-IN"/>
          </a:p>
        </p:txBody>
      </p:sp>
    </p:spTree>
    <p:extLst>
      <p:ext uri="{BB962C8B-B14F-4D97-AF65-F5344CB8AC3E}">
        <p14:creationId xmlns:p14="http://schemas.microsoft.com/office/powerpoint/2010/main" val="393281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E9273A-A3F9-467A-B467-534F1C99529A}" type="datetime1">
              <a:rPr lang="en-US" smtClean="0"/>
              <a:t>7/19/2022</a:t>
            </a:fld>
            <a:endParaRPr lang="en-US"/>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673914812"/>
      </p:ext>
    </p:extLst>
  </p:cSld>
  <p:clrMap bg1="dk1" tx1="lt1" bg2="dk2"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685800"/>
            <a:ext cx="10157354" cy="1735088"/>
          </a:xfrm>
        </p:spPr>
        <p:txBody>
          <a:bodyPr>
            <a:normAutofit/>
          </a:bodyPr>
          <a:lstStyle/>
          <a:p>
            <a:pPr algn="ctr"/>
            <a:r>
              <a:rPr lang="en-US" b="1" dirty="0">
                <a:solidFill>
                  <a:schemeClr val="tx2"/>
                </a:solidFill>
                <a:latin typeface="Times New Roman" panose="02020603050405020304" pitchFamily="18" charset="0"/>
                <a:cs typeface="Times New Roman" panose="02020603050405020304" pitchFamily="18" charset="0"/>
              </a:rPr>
              <a:t>INDIRA GANDHI COLLEGE OF ARTS AND SCIENCE</a:t>
            </a:r>
          </a:p>
        </p:txBody>
      </p:sp>
      <p:sp>
        <p:nvSpPr>
          <p:cNvPr id="14" name="Content Placeholder 13"/>
          <p:cNvSpPr>
            <a:spLocks noGrp="1"/>
          </p:cNvSpPr>
          <p:nvPr>
            <p:ph idx="1"/>
          </p:nvPr>
        </p:nvSpPr>
        <p:spPr>
          <a:xfrm>
            <a:off x="1117309" y="3429000"/>
            <a:ext cx="10157354" cy="2743200"/>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DEPARTMENT OF STATISTICS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III YEAR</a:t>
            </a:r>
          </a:p>
          <a:p>
            <a:pPr marL="0" indent="0" algn="ctr">
              <a:buNone/>
            </a:pPr>
            <a:r>
              <a:rPr lang="en-US" sz="3600" dirty="0">
                <a:latin typeface="Times New Roman" panose="02020603050405020304" pitchFamily="18" charset="0"/>
                <a:cs typeface="Times New Roman" panose="02020603050405020304" pitchFamily="18" charset="0"/>
              </a:rPr>
              <a:t>(PROJECT GROUP-02)</a:t>
            </a:r>
            <a:endParaRPr lang="en-US" sz="3600" dirty="0"/>
          </a:p>
        </p:txBody>
      </p:sp>
      <p:cxnSp>
        <p:nvCxnSpPr>
          <p:cNvPr id="5" name="Straight Connector 4">
            <a:extLst>
              <a:ext uri="{FF2B5EF4-FFF2-40B4-BE49-F238E27FC236}">
                <a16:creationId xmlns:a16="http://schemas.microsoft.com/office/drawing/2014/main" id="{89F6863B-196F-4790-A482-2ED4544495AB}"/>
              </a:ext>
            </a:extLst>
          </p:cNvPr>
          <p:cNvCxnSpPr>
            <a:cxnSpLocks/>
          </p:cNvCxnSpPr>
          <p:nvPr/>
        </p:nvCxnSpPr>
        <p:spPr>
          <a:xfrm>
            <a:off x="477788" y="2708920"/>
            <a:ext cx="11377264" cy="0"/>
          </a:xfrm>
          <a:prstGeom prst="line">
            <a:avLst/>
          </a:prstGeom>
          <a:ln/>
          <a:effectLst>
            <a:innerShdw blurRad="63500" dist="50800" dir="13500000">
              <a:prstClr val="black">
                <a:alpha val="50000"/>
              </a:prstClr>
            </a:innerShdw>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21F4-7454-40EB-A61D-5CAD07993BCF}"/>
              </a:ext>
            </a:extLst>
          </p:cNvPr>
          <p:cNvSpPr>
            <a:spLocks noGrp="1"/>
          </p:cNvSpPr>
          <p:nvPr>
            <p:ph type="title"/>
          </p:nvPr>
        </p:nvSpPr>
        <p:spPr>
          <a:xfrm>
            <a:off x="1269876" y="116632"/>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1.4 COMPARISON OF NEW NEP 2020 WITH EXISTING NEP</a:t>
            </a:r>
            <a:endParaRPr lang="en-IN" sz="2400" b="1" dirty="0">
              <a:solidFill>
                <a:schemeClr val="tx2"/>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0C524EE-98B9-40FA-9F78-423528ABB79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22004" y="1595202"/>
            <a:ext cx="6696744" cy="4930142"/>
          </a:xfrm>
          <a:prstGeom prst="rect">
            <a:avLst/>
          </a:prstGeom>
        </p:spPr>
      </p:pic>
      <p:sp>
        <p:nvSpPr>
          <p:cNvPr id="3" name="Slide Number Placeholder 2">
            <a:extLst>
              <a:ext uri="{FF2B5EF4-FFF2-40B4-BE49-F238E27FC236}">
                <a16:creationId xmlns:a16="http://schemas.microsoft.com/office/drawing/2014/main" id="{B6AAFBE2-1740-446B-A5BC-97C463289164}"/>
              </a:ext>
            </a:extLst>
          </p:cNvPr>
          <p:cNvSpPr>
            <a:spLocks noGrp="1"/>
          </p:cNvSpPr>
          <p:nvPr>
            <p:ph type="sldNum" sz="quarter" idx="12"/>
          </p:nvPr>
        </p:nvSpPr>
        <p:spPr/>
        <p:txBody>
          <a:bodyPr/>
          <a:lstStyle/>
          <a:p>
            <a:fld id="{EB37DED6-D4C7-42EE-AB49-D2E39E64FDE4}" type="slidenum">
              <a:rPr lang="en-US" smtClean="0"/>
              <a:pPr/>
              <a:t>10</a:t>
            </a:fld>
            <a:endParaRPr lang="en-US"/>
          </a:p>
        </p:txBody>
      </p:sp>
    </p:spTree>
    <p:extLst>
      <p:ext uri="{BB962C8B-B14F-4D97-AF65-F5344CB8AC3E}">
        <p14:creationId xmlns:p14="http://schemas.microsoft.com/office/powerpoint/2010/main" val="3873601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9C841-91E7-4AD9-A7DA-53491F0F5442}"/>
              </a:ext>
            </a:extLst>
          </p:cNvPr>
          <p:cNvSpPr>
            <a:spLocks noGrp="1"/>
          </p:cNvSpPr>
          <p:nvPr>
            <p:ph type="body" idx="1"/>
          </p:nvPr>
        </p:nvSpPr>
        <p:spPr>
          <a:xfrm>
            <a:off x="1141113" y="491795"/>
            <a:ext cx="4648572" cy="823912"/>
          </a:xfrm>
        </p:spPr>
        <p:txBody>
          <a:bodyPr>
            <a:norm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NEP 1986</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CD934C0-3437-4143-97A4-BC442A94BC7B}"/>
              </a:ext>
            </a:extLst>
          </p:cNvPr>
          <p:cNvSpPr>
            <a:spLocks noGrp="1"/>
          </p:cNvSpPr>
          <p:nvPr>
            <p:ph sz="half" idx="2"/>
          </p:nvPr>
        </p:nvSpPr>
        <p:spPr>
          <a:xfrm>
            <a:off x="1141113" y="1528382"/>
            <a:ext cx="4877121" cy="7013186"/>
          </a:xfrm>
        </p:spPr>
        <p:txBody>
          <a:bodyPr>
            <a:normAutofit fontScale="92500"/>
          </a:bodyPr>
          <a:lstStyle/>
          <a:p>
            <a:pPr algn="just">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Common education structure of </a:t>
            </a:r>
            <a:r>
              <a:rPr lang="en-US" dirty="0">
                <a:solidFill>
                  <a:schemeClr val="tx2"/>
                </a:solidFill>
                <a:latin typeface="Times New Roman" panose="02020603050405020304" pitchFamily="18" charset="0"/>
                <a:cs typeface="Times New Roman" panose="02020603050405020304" pitchFamily="18" charset="0"/>
              </a:rPr>
              <a:t>(10+2)+3+2 </a:t>
            </a:r>
            <a:r>
              <a:rPr lang="en-US" dirty="0">
                <a:latin typeface="Times New Roman" panose="02020603050405020304" pitchFamily="18" charset="0"/>
                <a:cs typeface="Times New Roman" panose="02020603050405020304" pitchFamily="18" charset="0"/>
              </a:rPr>
              <a:t>is followed.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first preliminary education starts at </a:t>
            </a:r>
            <a:r>
              <a:rPr lang="en-US" dirty="0">
                <a:solidFill>
                  <a:schemeClr val="tx2"/>
                </a:solidFill>
                <a:latin typeface="Times New Roman" panose="02020603050405020304" pitchFamily="18" charset="0"/>
                <a:cs typeface="Times New Roman" panose="02020603050405020304" pitchFamily="18" charset="0"/>
              </a:rPr>
              <a:t>6th year </a:t>
            </a:r>
            <a:r>
              <a:rPr lang="en-US" dirty="0">
                <a:latin typeface="Times New Roman" panose="02020603050405020304" pitchFamily="18" charset="0"/>
                <a:cs typeface="Times New Roman" panose="02020603050405020304" pitchFamily="18" charset="0"/>
              </a:rPr>
              <a:t>of a child as Primary school level.</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Choice based credit system.</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Four years of Bachelor degree holders are not eligible for direct admission to Ph.D. programme unless they acquire Masters degree.</a:t>
            </a:r>
          </a:p>
          <a:p>
            <a:pPr algn="just">
              <a:buFont typeface="Wingdings" panose="05000000000000000000" pitchFamily="2" charset="2"/>
              <a:buChar char="Ø"/>
            </a:pPr>
            <a:endParaRPr lang="en-IN" dirty="0"/>
          </a:p>
        </p:txBody>
      </p:sp>
      <p:sp>
        <p:nvSpPr>
          <p:cNvPr id="5" name="Text Placeholder 4">
            <a:extLst>
              <a:ext uri="{FF2B5EF4-FFF2-40B4-BE49-F238E27FC236}">
                <a16:creationId xmlns:a16="http://schemas.microsoft.com/office/drawing/2014/main" id="{4E14CBBF-496E-4B37-A7B4-A12352FA5D6D}"/>
              </a:ext>
            </a:extLst>
          </p:cNvPr>
          <p:cNvSpPr>
            <a:spLocks noGrp="1"/>
          </p:cNvSpPr>
          <p:nvPr>
            <p:ph type="body" sz="quarter" idx="3"/>
          </p:nvPr>
        </p:nvSpPr>
        <p:spPr>
          <a:xfrm>
            <a:off x="6175023" y="491795"/>
            <a:ext cx="4645392" cy="823912"/>
          </a:xfrm>
        </p:spPr>
        <p:txBody>
          <a:bodyPr>
            <a:norm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NEP 2020</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1CB6FC-A1DF-4D36-A65A-4BBF33AD5D35}"/>
              </a:ext>
            </a:extLst>
          </p:cNvPr>
          <p:cNvSpPr>
            <a:spLocks noGrp="1"/>
          </p:cNvSpPr>
          <p:nvPr>
            <p:ph sz="quarter" idx="4"/>
          </p:nvPr>
        </p:nvSpPr>
        <p:spPr>
          <a:xfrm>
            <a:off x="6170593" y="1528382"/>
            <a:ext cx="4873940" cy="4996962"/>
          </a:xfrm>
        </p:spPr>
        <p:txBody>
          <a:bodyPr>
            <a:normAutofit fontScale="925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Common education structure of </a:t>
            </a:r>
            <a:r>
              <a:rPr lang="en-US" dirty="0">
                <a:solidFill>
                  <a:schemeClr val="tx2"/>
                </a:solidFill>
                <a:latin typeface="Times New Roman" panose="02020603050405020304" pitchFamily="18" charset="0"/>
                <a:cs typeface="Times New Roman" panose="02020603050405020304" pitchFamily="18" charset="0"/>
              </a:rPr>
              <a:t>(5+3+3+4)+4+1 </a:t>
            </a:r>
            <a:r>
              <a:rPr lang="en-US" dirty="0">
                <a:latin typeface="Times New Roman" panose="02020603050405020304" pitchFamily="18" charset="0"/>
                <a:cs typeface="Times New Roman" panose="02020603050405020304" pitchFamily="18" charset="0"/>
              </a:rPr>
              <a:t>is suggested.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first preliminary education starts at </a:t>
            </a:r>
            <a:r>
              <a:rPr lang="en-US" dirty="0">
                <a:solidFill>
                  <a:schemeClr val="tx2"/>
                </a:solidFill>
                <a:latin typeface="Times New Roman" panose="02020603050405020304" pitchFamily="18" charset="0"/>
                <a:cs typeface="Times New Roman" panose="02020603050405020304" pitchFamily="18" charset="0"/>
              </a:rPr>
              <a:t>3rd year </a:t>
            </a:r>
            <a:r>
              <a:rPr lang="en-US" dirty="0">
                <a:latin typeface="Times New Roman" panose="02020603050405020304" pitchFamily="18" charset="0"/>
                <a:cs typeface="Times New Roman" panose="02020603050405020304" pitchFamily="18" charset="0"/>
              </a:rPr>
              <a:t>of a child as a Foundation stage.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Liberal education based on STEAM &amp; Competency based credit system.</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Candidates having 4-year bachelor degree with </a:t>
            </a:r>
            <a:r>
              <a:rPr lang="en-US" dirty="0">
                <a:solidFill>
                  <a:schemeClr val="tx2"/>
                </a:solidFill>
                <a:latin typeface="Times New Roman" panose="02020603050405020304" pitchFamily="18" charset="0"/>
                <a:cs typeface="Times New Roman" panose="02020603050405020304" pitchFamily="18" charset="0"/>
              </a:rPr>
              <a:t>7.5 or above CGPA </a:t>
            </a:r>
            <a:r>
              <a:rPr lang="en-US" dirty="0">
                <a:latin typeface="Times New Roman" panose="02020603050405020304" pitchFamily="18" charset="0"/>
                <a:cs typeface="Times New Roman" panose="02020603050405020304" pitchFamily="18" charset="0"/>
              </a:rPr>
              <a:t>will be </a:t>
            </a:r>
            <a:r>
              <a:rPr lang="en-US" dirty="0">
                <a:solidFill>
                  <a:schemeClr val="tx2"/>
                </a:solidFill>
                <a:latin typeface="Times New Roman" panose="02020603050405020304" pitchFamily="18" charset="0"/>
                <a:cs typeface="Times New Roman" panose="02020603050405020304" pitchFamily="18" charset="0"/>
              </a:rPr>
              <a:t>eligible for admission to PhD </a:t>
            </a:r>
            <a:r>
              <a:rPr lang="en-US" dirty="0">
                <a:latin typeface="Times New Roman" panose="02020603050405020304" pitchFamily="18" charset="0"/>
                <a:cs typeface="Times New Roman" panose="02020603050405020304" pitchFamily="18" charset="0"/>
              </a:rPr>
              <a:t>programmes without Masters degree.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630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9C841-91E7-4AD9-A7DA-53491F0F5442}"/>
              </a:ext>
            </a:extLst>
          </p:cNvPr>
          <p:cNvSpPr>
            <a:spLocks noGrp="1"/>
          </p:cNvSpPr>
          <p:nvPr>
            <p:ph type="body" idx="1"/>
          </p:nvPr>
        </p:nvSpPr>
        <p:spPr>
          <a:xfrm>
            <a:off x="1141113" y="480255"/>
            <a:ext cx="4648572" cy="823912"/>
          </a:xfrm>
        </p:spPr>
        <p:txBody>
          <a:bodyPr>
            <a:norm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NEP 1986</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CD934C0-3437-4143-97A4-BC442A94BC7B}"/>
              </a:ext>
            </a:extLst>
          </p:cNvPr>
          <p:cNvSpPr>
            <a:spLocks noGrp="1"/>
          </p:cNvSpPr>
          <p:nvPr>
            <p:ph sz="half" idx="2"/>
          </p:nvPr>
        </p:nvSpPr>
        <p:spPr>
          <a:xfrm>
            <a:off x="1141113" y="1528382"/>
            <a:ext cx="4877121" cy="5329618"/>
          </a:xfrm>
        </p:spPr>
        <p:txBody>
          <a:bodyPr>
            <a:normAutofit fontScale="92500" lnSpcReduction="20000"/>
          </a:bodyPr>
          <a:lstStyle/>
          <a:p>
            <a:pPr algn="just">
              <a:buFont typeface="Wingdings" panose="05000000000000000000" pitchFamily="2" charset="2"/>
              <a:buChar char="Ø"/>
            </a:pPr>
            <a:r>
              <a:rPr lang="en-US" dirty="0"/>
              <a:t> </a:t>
            </a:r>
            <a:r>
              <a:rPr lang="en-US" dirty="0">
                <a:solidFill>
                  <a:schemeClr val="tx2"/>
                </a:solidFill>
                <a:latin typeface="Times New Roman" panose="02020603050405020304" pitchFamily="18" charset="0"/>
                <a:cs typeface="Times New Roman" panose="02020603050405020304" pitchFamily="18" charset="0"/>
              </a:rPr>
              <a:t>Lateral entry </a:t>
            </a:r>
            <a:r>
              <a:rPr lang="en-US" dirty="0">
                <a:latin typeface="Times New Roman" panose="02020603050405020304" pitchFamily="18" charset="0"/>
                <a:cs typeface="Times New Roman" panose="02020603050405020304" pitchFamily="18" charset="0"/>
              </a:rPr>
              <a:t>is offered in some programmes. But Multiple entries and exit facilities are not available in under graduation including medical and paramedical courses.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Undergraduate programmes of 3 years to 4 years depending on the type of the programme.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Both single discipline and multidiscipline colleges are promoted.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No foreign universities are allowed to function directly in India.</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E14CBBF-496E-4B37-A7B4-A12352FA5D6D}"/>
              </a:ext>
            </a:extLst>
          </p:cNvPr>
          <p:cNvSpPr>
            <a:spLocks noGrp="1"/>
          </p:cNvSpPr>
          <p:nvPr>
            <p:ph type="body" sz="quarter" idx="3"/>
          </p:nvPr>
        </p:nvSpPr>
        <p:spPr>
          <a:xfrm>
            <a:off x="6200581" y="480255"/>
            <a:ext cx="4645392" cy="823912"/>
          </a:xfrm>
        </p:spPr>
        <p:txBody>
          <a:bodyPr>
            <a:norm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NEP 2020</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1CB6FC-A1DF-4D36-A65A-4BBF33AD5D35}"/>
              </a:ext>
            </a:extLst>
          </p:cNvPr>
          <p:cNvSpPr>
            <a:spLocks noGrp="1"/>
          </p:cNvSpPr>
          <p:nvPr>
            <p:ph sz="quarter" idx="4"/>
          </p:nvPr>
        </p:nvSpPr>
        <p:spPr>
          <a:xfrm>
            <a:off x="6170593" y="1528382"/>
            <a:ext cx="4873940" cy="5212986"/>
          </a:xfrm>
        </p:spPr>
        <p:txBody>
          <a:bodyPr>
            <a:normAutofit fontScale="9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Multiple entries </a:t>
            </a:r>
            <a:r>
              <a:rPr lang="en-US" dirty="0">
                <a:latin typeface="Times New Roman" panose="02020603050405020304" pitchFamily="18" charset="0"/>
                <a:cs typeface="Times New Roman" panose="02020603050405020304" pitchFamily="18" charset="0"/>
              </a:rPr>
              <a:t>and</a:t>
            </a:r>
            <a:r>
              <a:rPr lang="en-US" dirty="0">
                <a:solidFill>
                  <a:schemeClr val="tx2"/>
                </a:solidFill>
                <a:latin typeface="Times New Roman" panose="02020603050405020304" pitchFamily="18" charset="0"/>
                <a:cs typeface="Times New Roman" panose="02020603050405020304" pitchFamily="18" charset="0"/>
              </a:rPr>
              <a:t> Multiple exit </a:t>
            </a:r>
            <a:r>
              <a:rPr lang="en-US" dirty="0">
                <a:latin typeface="Times New Roman" panose="02020603050405020304" pitchFamily="18" charset="0"/>
                <a:cs typeface="Times New Roman" panose="02020603050405020304" pitchFamily="18" charset="0"/>
              </a:rPr>
              <a:t>facilities are available in under graduation including medical and paramedical courses.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All undergraduate programmes are of </a:t>
            </a:r>
            <a:r>
              <a:rPr lang="en-US" dirty="0">
                <a:solidFill>
                  <a:schemeClr val="tx2"/>
                </a:solidFill>
                <a:latin typeface="Times New Roman" panose="02020603050405020304" pitchFamily="18" charset="0"/>
                <a:cs typeface="Times New Roman" panose="02020603050405020304" pitchFamily="18" charset="0"/>
              </a:rPr>
              <a:t>4 years </a:t>
            </a:r>
            <a:r>
              <a:rPr lang="en-US" dirty="0">
                <a:latin typeface="Times New Roman" panose="02020603050405020304" pitchFamily="18" charset="0"/>
                <a:cs typeface="Times New Roman" panose="02020603050405020304" pitchFamily="18" charset="0"/>
              </a:rPr>
              <a:t>with, in some cases, exit at 3 years is possible with a degree certificate.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Only multidisciplinary colleges </a:t>
            </a:r>
            <a:r>
              <a:rPr lang="en-US" dirty="0">
                <a:latin typeface="Times New Roman" panose="02020603050405020304" pitchFamily="18" charset="0"/>
                <a:cs typeface="Times New Roman" panose="02020603050405020304" pitchFamily="18" charset="0"/>
              </a:rPr>
              <a:t>and universities are promoted.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About </a:t>
            </a:r>
            <a:r>
              <a:rPr lang="en-US" dirty="0">
                <a:solidFill>
                  <a:schemeClr val="tx2"/>
                </a:solidFill>
                <a:latin typeface="Times New Roman" panose="02020603050405020304" pitchFamily="18" charset="0"/>
                <a:cs typeface="Times New Roman" panose="02020603050405020304" pitchFamily="18" charset="0"/>
              </a:rPr>
              <a:t>100 top ranked foreign universities </a:t>
            </a:r>
            <a:r>
              <a:rPr lang="en-US" dirty="0">
                <a:latin typeface="Times New Roman" panose="02020603050405020304" pitchFamily="18" charset="0"/>
                <a:cs typeface="Times New Roman" panose="02020603050405020304" pitchFamily="18" charset="0"/>
              </a:rPr>
              <a:t>will be allowed to function in India to compete with Indian universities.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74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0F84-A98E-4546-8FFE-C921E51EBA47}"/>
              </a:ext>
            </a:extLst>
          </p:cNvPr>
          <p:cNvSpPr>
            <a:spLocks noGrp="1"/>
          </p:cNvSpPr>
          <p:nvPr>
            <p:ph type="title"/>
          </p:nvPr>
        </p:nvSpPr>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1.5 IMPLEMENTATION OF NEP 2020</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396E28-3617-4344-8608-3857A66558A1}"/>
              </a:ext>
            </a:extLst>
          </p:cNvPr>
          <p:cNvSpPr>
            <a:spLocks noGrp="1"/>
          </p:cNvSpPr>
          <p:nvPr>
            <p:ph idx="1"/>
          </p:nvPr>
        </p:nvSpPr>
        <p:spPr>
          <a:xfrm>
            <a:off x="1141115" y="2094586"/>
            <a:ext cx="9903419" cy="4419873"/>
          </a:xfrm>
        </p:spPr>
        <p:txBody>
          <a:bodyPr>
            <a:normAutofit lnSpcReduction="10000"/>
          </a:bodyPr>
          <a:lstStyle/>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early August 2021, </a:t>
            </a:r>
            <a:r>
              <a:rPr lang="en-US" dirty="0">
                <a:solidFill>
                  <a:schemeClr val="tx2"/>
                </a:solidFill>
                <a:latin typeface="Times New Roman" panose="02020603050405020304" pitchFamily="18" charset="0"/>
                <a:cs typeface="Times New Roman" panose="02020603050405020304" pitchFamily="18" charset="0"/>
              </a:rPr>
              <a:t>Karnataka</a:t>
            </a:r>
            <a:r>
              <a:rPr lang="en-US" dirty="0">
                <a:latin typeface="Times New Roman" panose="02020603050405020304" pitchFamily="18" charset="0"/>
                <a:cs typeface="Times New Roman" panose="02020603050405020304" pitchFamily="18" charset="0"/>
              </a:rPr>
              <a:t> became the first state to issue an order with regard to implementing NEP 2020.</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On 26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August 2021, </a:t>
            </a:r>
            <a:r>
              <a:rPr lang="en-US" dirty="0">
                <a:solidFill>
                  <a:schemeClr val="tx2"/>
                </a:solidFill>
                <a:latin typeface="Times New Roman" panose="02020603050405020304" pitchFamily="18" charset="0"/>
                <a:cs typeface="Times New Roman" panose="02020603050405020304" pitchFamily="18" charset="0"/>
              </a:rPr>
              <a:t>Madhya Pradesh</a:t>
            </a:r>
            <a:r>
              <a:rPr lang="en-US" dirty="0">
                <a:latin typeface="Times New Roman" panose="02020603050405020304" pitchFamily="18" charset="0"/>
                <a:cs typeface="Times New Roman" panose="02020603050405020304" pitchFamily="18" charset="0"/>
              </a:rPr>
              <a:t> implemented NEP 2020.</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Uttar Pradesh</a:t>
            </a:r>
            <a:r>
              <a:rPr lang="en-US" dirty="0">
                <a:latin typeface="Times New Roman" panose="02020603050405020304" pitchFamily="18" charset="0"/>
                <a:cs typeface="Times New Roman" panose="02020603050405020304" pitchFamily="18" charset="0"/>
              </a:rPr>
              <a:t> Chief Minister Yogi Adityanath said that “The National Education Policy 2020 will be implemented in phases by 2022”.</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a:t>
            </a:r>
            <a:r>
              <a:rPr lang="en-US" dirty="0">
                <a:solidFill>
                  <a:schemeClr val="tx2"/>
                </a:solidFill>
                <a:latin typeface="Times New Roman" panose="02020603050405020304" pitchFamily="18" charset="0"/>
                <a:cs typeface="Times New Roman" panose="02020603050405020304" pitchFamily="18" charset="0"/>
              </a:rPr>
              <a:t>Telangana </a:t>
            </a:r>
            <a:r>
              <a:rPr lang="en-US" dirty="0">
                <a:latin typeface="Times New Roman" panose="02020603050405020304" pitchFamily="18" charset="0"/>
                <a:cs typeface="Times New Roman" panose="02020603050405020304" pitchFamily="18" charset="0"/>
              </a:rPr>
              <a:t>State government has decided to implement the newly announced National Education Policy 2020 (NEP 2020) in the State.</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264099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3FB6E-570E-44C0-8C5A-07CD3472CE9A}"/>
              </a:ext>
            </a:extLst>
          </p:cNvPr>
          <p:cNvSpPr>
            <a:spLocks noGrp="1"/>
          </p:cNvSpPr>
          <p:nvPr>
            <p:ph idx="1"/>
          </p:nvPr>
        </p:nvSpPr>
        <p:spPr>
          <a:xfrm>
            <a:off x="1142702" y="764704"/>
            <a:ext cx="9903419" cy="5688632"/>
          </a:xfrm>
        </p:spPr>
        <p:txBody>
          <a:bodyPr>
            <a:normAutofit lnSpcReduction="10000"/>
          </a:bodyPr>
          <a:lstStyle/>
          <a:p>
            <a:pPr lvl="0" algn="just">
              <a:lnSpc>
                <a:spcPct val="160000"/>
              </a:lnSpc>
              <a:buFont typeface="Wingdings" panose="05000000000000000000" pitchFamily="2" charset="2"/>
              <a:buChar char="Ø"/>
            </a:pPr>
            <a:r>
              <a:rPr lang="en-US" dirty="0"/>
              <a:t>  </a:t>
            </a:r>
            <a:r>
              <a:rPr lang="en-US" dirty="0">
                <a:solidFill>
                  <a:schemeClr val="tx2"/>
                </a:solidFill>
                <a:latin typeface="Times New Roman" panose="02020603050405020304" pitchFamily="18" charset="0"/>
                <a:cs typeface="Times New Roman" panose="02020603050405020304" pitchFamily="18" charset="0"/>
              </a:rPr>
              <a:t>Maharashtra</a:t>
            </a:r>
            <a:r>
              <a:rPr lang="en-US" dirty="0">
                <a:latin typeface="Times New Roman" panose="02020603050405020304" pitchFamily="18" charset="0"/>
                <a:cs typeface="Times New Roman" panose="02020603050405020304" pitchFamily="18" charset="0"/>
              </a:rPr>
              <a:t> CM Uddhav Thackeray directs to appoint experts’ committee for implementation of new education policy.</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Andhra</a:t>
            </a:r>
            <a:r>
              <a:rPr lang="en-US" dirty="0">
                <a:latin typeface="Times New Roman" panose="02020603050405020304" pitchFamily="18" charset="0"/>
                <a:cs typeface="Times New Roman" panose="02020603050405020304" pitchFamily="18" charset="0"/>
              </a:rPr>
              <a:t> Chief Minister Y.S. Jagan Mohan Reddy has directed officials of the Education Department to implement the National Education Policy 2020 in letter and spirit across the State.</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Rajasthan</a:t>
            </a:r>
            <a:r>
              <a:rPr lang="en-US" dirty="0">
                <a:latin typeface="Times New Roman" panose="02020603050405020304" pitchFamily="18" charset="0"/>
                <a:cs typeface="Times New Roman" panose="02020603050405020304" pitchFamily="18" charset="0"/>
              </a:rPr>
              <a:t> Governor Kalraj Mishra said that NEP 2020 will be implemented in phased manner.</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Chief Minister of </a:t>
            </a:r>
            <a:r>
              <a:rPr lang="en-US" dirty="0">
                <a:solidFill>
                  <a:schemeClr val="tx2"/>
                </a:solidFill>
                <a:latin typeface="Times New Roman" panose="02020603050405020304" pitchFamily="18" charset="0"/>
                <a:cs typeface="Times New Roman" panose="02020603050405020304" pitchFamily="18" charset="0"/>
              </a:rPr>
              <a:t>Assam</a:t>
            </a:r>
            <a:r>
              <a:rPr lang="en-US" dirty="0">
                <a:latin typeface="Times New Roman" panose="02020603050405020304" pitchFamily="18" charset="0"/>
                <a:cs typeface="Times New Roman" panose="02020603050405020304" pitchFamily="18" charset="0"/>
              </a:rPr>
              <a:t>, Himanta Biswa Sarma said that NEP 2020 will be implemented from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April 2022.</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sp>
        <p:nvSpPr>
          <p:cNvPr id="2" name="Slide Number Placeholder 1">
            <a:extLst>
              <a:ext uri="{FF2B5EF4-FFF2-40B4-BE49-F238E27FC236}">
                <a16:creationId xmlns:a16="http://schemas.microsoft.com/office/drawing/2014/main" id="{C8DB2701-AB72-4248-AB54-084D98C91437}"/>
              </a:ext>
            </a:extLst>
          </p:cNvPr>
          <p:cNvSpPr>
            <a:spLocks noGrp="1"/>
          </p:cNvSpPr>
          <p:nvPr>
            <p:ph type="sldNum" sz="quarter" idx="12"/>
          </p:nvPr>
        </p:nvSpPr>
        <p:spPr/>
        <p:txBody>
          <a:bodyPr/>
          <a:lstStyle/>
          <a:p>
            <a:fld id="{EB37DED6-D4C7-42EE-AB49-D2E39E64FDE4}" type="slidenum">
              <a:rPr lang="en-US" smtClean="0"/>
              <a:pPr/>
              <a:t>14</a:t>
            </a:fld>
            <a:endParaRPr lang="en-US"/>
          </a:p>
        </p:txBody>
      </p:sp>
    </p:spTree>
    <p:extLst>
      <p:ext uri="{BB962C8B-B14F-4D97-AF65-F5344CB8AC3E}">
        <p14:creationId xmlns:p14="http://schemas.microsoft.com/office/powerpoint/2010/main" val="30089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3FB6E-570E-44C0-8C5A-07CD3472CE9A}"/>
              </a:ext>
            </a:extLst>
          </p:cNvPr>
          <p:cNvSpPr>
            <a:spLocks noGrp="1"/>
          </p:cNvSpPr>
          <p:nvPr>
            <p:ph idx="1"/>
          </p:nvPr>
        </p:nvSpPr>
        <p:spPr>
          <a:xfrm>
            <a:off x="1142702" y="836712"/>
            <a:ext cx="9903419" cy="5688632"/>
          </a:xfrm>
        </p:spPr>
        <p:txBody>
          <a:bodyPr>
            <a:normAutofit fontScale="92500"/>
          </a:bodyPr>
          <a:lstStyle/>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Former </a:t>
            </a:r>
            <a:r>
              <a:rPr lang="en-US" dirty="0">
                <a:solidFill>
                  <a:schemeClr val="tx2"/>
                </a:solidFill>
                <a:latin typeface="Times New Roman" panose="02020603050405020304" pitchFamily="18" charset="0"/>
                <a:cs typeface="Times New Roman" panose="02020603050405020304" pitchFamily="18" charset="0"/>
              </a:rPr>
              <a:t>UGC chairman </a:t>
            </a:r>
            <a:r>
              <a:rPr lang="en-US" dirty="0">
                <a:latin typeface="Times New Roman" panose="02020603050405020304" pitchFamily="18" charset="0"/>
                <a:cs typeface="Times New Roman" panose="02020603050405020304" pitchFamily="18" charset="0"/>
              </a:rPr>
              <a:t>Prof. D. P. Singh said that arrangements are being made to ensure that the </a:t>
            </a:r>
            <a:r>
              <a:rPr lang="en-US" dirty="0">
                <a:solidFill>
                  <a:schemeClr val="tx2"/>
                </a:solidFill>
                <a:latin typeface="Times New Roman" panose="02020603050405020304" pitchFamily="18" charset="0"/>
                <a:cs typeface="Times New Roman" panose="02020603050405020304" pitchFamily="18" charset="0"/>
              </a:rPr>
              <a:t>NEP 2020</a:t>
            </a:r>
            <a:r>
              <a:rPr lang="en-US" dirty="0">
                <a:latin typeface="Times New Roman" panose="02020603050405020304" pitchFamily="18" charset="0"/>
                <a:cs typeface="Times New Roman" panose="02020603050405020304" pitchFamily="18" charset="0"/>
              </a:rPr>
              <a:t> gets </a:t>
            </a:r>
            <a:r>
              <a:rPr lang="en-US" dirty="0">
                <a:solidFill>
                  <a:schemeClr val="tx2"/>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by </a:t>
            </a:r>
            <a:r>
              <a:rPr lang="en-US" dirty="0">
                <a:solidFill>
                  <a:schemeClr val="tx2"/>
                </a:solidFill>
                <a:latin typeface="Times New Roman" panose="02020603050405020304" pitchFamily="18" charset="0"/>
                <a:cs typeface="Times New Roman" panose="02020603050405020304" pitchFamily="18" charset="0"/>
              </a:rPr>
              <a:t>July 2022</a:t>
            </a:r>
            <a:r>
              <a:rPr lang="en-US" dirty="0">
                <a:latin typeface="Times New Roman" panose="02020603050405020304" pitchFamily="18" charset="0"/>
                <a:cs typeface="Times New Roman" panose="02020603050405020304" pitchFamily="18" charset="0"/>
              </a:rPr>
              <a:t> across the country.</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On February 12 2022, As per vision of NEP 2020, the Government has approved the </a:t>
            </a:r>
            <a:r>
              <a:rPr lang="en-US" dirty="0">
                <a:solidFill>
                  <a:schemeClr val="tx2"/>
                </a:solidFill>
                <a:latin typeface="Times New Roman" panose="02020603050405020304" pitchFamily="18" charset="0"/>
                <a:cs typeface="Times New Roman" panose="02020603050405020304" pitchFamily="18" charset="0"/>
              </a:rPr>
              <a:t>New India Literacy Program(NILP)</a:t>
            </a:r>
            <a:r>
              <a:rPr lang="en-US" dirty="0">
                <a:latin typeface="Times New Roman" panose="02020603050405020304" pitchFamily="18" charset="0"/>
                <a:cs typeface="Times New Roman" panose="02020603050405020304" pitchFamily="18" charset="0"/>
              </a:rPr>
              <a:t> aiming at providing education for all, covering all aspects of education for non-literates 15 years and above.</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On March 25 2022, UGC announced that: As per NEP 2020, </a:t>
            </a:r>
            <a:r>
              <a:rPr lang="en-US" dirty="0">
                <a:solidFill>
                  <a:schemeClr val="tx2"/>
                </a:solidFill>
                <a:latin typeface="Times New Roman" panose="02020603050405020304" pitchFamily="18" charset="0"/>
                <a:cs typeface="Times New Roman" panose="02020603050405020304" pitchFamily="18" charset="0"/>
              </a:rPr>
              <a:t>UGC is concluding MPhil </a:t>
            </a:r>
            <a:r>
              <a:rPr lang="en-US" dirty="0">
                <a:latin typeface="Times New Roman" panose="02020603050405020304" pitchFamily="18" charset="0"/>
                <a:cs typeface="Times New Roman" panose="02020603050405020304" pitchFamily="18" charset="0"/>
              </a:rPr>
              <a:t>from this academic year </a:t>
            </a:r>
            <a:r>
              <a:rPr lang="en-US" dirty="0">
                <a:solidFill>
                  <a:schemeClr val="tx2"/>
                </a:solidFill>
                <a:latin typeface="Times New Roman" panose="02020603050405020304" pitchFamily="18" charset="0"/>
                <a:cs typeface="Times New Roman" panose="02020603050405020304" pitchFamily="18" charset="0"/>
              </a:rPr>
              <a:t>2022-23</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Under the NEP 2020, universities and colleges will now offer </a:t>
            </a:r>
            <a:r>
              <a:rPr lang="en-US" dirty="0">
                <a:solidFill>
                  <a:schemeClr val="tx2"/>
                </a:solidFill>
                <a:latin typeface="Times New Roman" panose="02020603050405020304" pitchFamily="18" charset="0"/>
                <a:cs typeface="Times New Roman" panose="02020603050405020304" pitchFamily="18" charset="0"/>
              </a:rPr>
              <a:t>four-year undergraduate degrees with multiple exit and entry options</a:t>
            </a:r>
            <a:r>
              <a:rPr lang="en-US" dirty="0">
                <a:latin typeface="Times New Roman" panose="02020603050405020304" pitchFamily="18" charset="0"/>
                <a:cs typeface="Times New Roman" panose="02020603050405020304" pitchFamily="18" charset="0"/>
              </a:rPr>
              <a:t>. Several universities, including the </a:t>
            </a:r>
            <a:r>
              <a:rPr lang="en-US" dirty="0">
                <a:solidFill>
                  <a:schemeClr val="tx2"/>
                </a:solidFill>
                <a:latin typeface="Times New Roman" panose="02020603050405020304" pitchFamily="18" charset="0"/>
                <a:cs typeface="Times New Roman" panose="02020603050405020304" pitchFamily="18" charset="0"/>
              </a:rPr>
              <a:t>Jawaharlal Nehru University </a:t>
            </a:r>
            <a:r>
              <a:rPr lang="en-US" dirty="0">
                <a:latin typeface="Times New Roman" panose="02020603050405020304" pitchFamily="18" charset="0"/>
                <a:cs typeface="Times New Roman" panose="02020603050405020304" pitchFamily="18" charset="0"/>
              </a:rPr>
              <a:t>and </a:t>
            </a:r>
            <a:r>
              <a:rPr lang="en-US" dirty="0">
                <a:solidFill>
                  <a:schemeClr val="tx2"/>
                </a:solidFill>
                <a:latin typeface="Times New Roman" panose="02020603050405020304" pitchFamily="18" charset="0"/>
                <a:cs typeface="Times New Roman" panose="02020603050405020304" pitchFamily="18" charset="0"/>
              </a:rPr>
              <a:t>Delhi University</a:t>
            </a:r>
            <a:r>
              <a:rPr lang="en-US" dirty="0">
                <a:latin typeface="Times New Roman" panose="02020603050405020304" pitchFamily="18" charset="0"/>
                <a:cs typeface="Times New Roman" panose="02020603050405020304" pitchFamily="18" charset="0"/>
              </a:rPr>
              <a:t>, have decided to adopt these programmes from this year(2022-23).</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6853943-13F1-432A-957B-884EAD64CC05}"/>
              </a:ext>
            </a:extLst>
          </p:cNvPr>
          <p:cNvSpPr>
            <a:spLocks noGrp="1"/>
          </p:cNvSpPr>
          <p:nvPr>
            <p:ph type="sldNum" sz="quarter" idx="12"/>
          </p:nvPr>
        </p:nvSpPr>
        <p:spPr/>
        <p:txBody>
          <a:bodyPr/>
          <a:lstStyle/>
          <a:p>
            <a:fld id="{EB37DED6-D4C7-42EE-AB49-D2E39E64FDE4}" type="slidenum">
              <a:rPr lang="en-US" smtClean="0"/>
              <a:pPr/>
              <a:t>15</a:t>
            </a:fld>
            <a:endParaRPr lang="en-US"/>
          </a:p>
        </p:txBody>
      </p:sp>
    </p:spTree>
    <p:extLst>
      <p:ext uri="{BB962C8B-B14F-4D97-AF65-F5344CB8AC3E}">
        <p14:creationId xmlns:p14="http://schemas.microsoft.com/office/powerpoint/2010/main" val="326728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5D9E74-6ED9-4A29-9EF9-C5FCACE7CECC}"/>
              </a:ext>
            </a:extLst>
          </p:cNvPr>
          <p:cNvSpPr>
            <a:spLocks noGrp="1"/>
          </p:cNvSpPr>
          <p:nvPr>
            <p:ph type="ctrTitle"/>
          </p:nvPr>
        </p:nvSpPr>
        <p:spPr/>
        <p:txBody>
          <a:bodyPr>
            <a:normAutofit/>
          </a:bodyPr>
          <a:lstStyle/>
          <a:p>
            <a:r>
              <a:rPr lang="en-US" sz="6000" b="1" dirty="0">
                <a:solidFill>
                  <a:schemeClr val="tx2"/>
                </a:solidFill>
                <a:latin typeface="Times New Roman" panose="02020603050405020304" pitchFamily="18" charset="0"/>
                <a:cs typeface="Times New Roman" panose="02020603050405020304" pitchFamily="18" charset="0"/>
              </a:rPr>
              <a:t>2. OBJECTIVES</a:t>
            </a:r>
            <a:endParaRPr lang="en-IN" sz="6000" dirty="0"/>
          </a:p>
        </p:txBody>
      </p:sp>
    </p:spTree>
    <p:extLst>
      <p:ext uri="{BB962C8B-B14F-4D97-AF65-F5344CB8AC3E}">
        <p14:creationId xmlns:p14="http://schemas.microsoft.com/office/powerpoint/2010/main" val="2118241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8191B-42AE-4DA3-B011-CA1F7DBE3D37}"/>
              </a:ext>
            </a:extLst>
          </p:cNvPr>
          <p:cNvSpPr>
            <a:spLocks noGrp="1"/>
          </p:cNvSpPr>
          <p:nvPr>
            <p:ph idx="1"/>
          </p:nvPr>
        </p:nvSpPr>
        <p:spPr>
          <a:xfrm>
            <a:off x="1144292" y="980728"/>
            <a:ext cx="10208294" cy="5638936"/>
          </a:xfrm>
        </p:spPr>
        <p:txBody>
          <a:bodyPr>
            <a:noAutofit/>
          </a:bodyPr>
          <a:lstStyle/>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find out how many school teachers are aware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find out the opinions of the school teachers on the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there is any significance difference between Gender and awareness about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there is any significance difference between Locality and awareness about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there is any significance difference between Age and awareness about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there is any significance difference between Discipline and awareness about NEP 2020.</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2D0A453-476E-432A-9A36-9C54ECE2E873}"/>
              </a:ext>
            </a:extLst>
          </p:cNvPr>
          <p:cNvSpPr>
            <a:spLocks noGrp="1"/>
          </p:cNvSpPr>
          <p:nvPr>
            <p:ph type="sldNum" sz="quarter" idx="12"/>
          </p:nvPr>
        </p:nvSpPr>
        <p:spPr/>
        <p:txBody>
          <a:bodyPr/>
          <a:lstStyle/>
          <a:p>
            <a:fld id="{EB37DED6-D4C7-42EE-AB49-D2E39E64FDE4}" type="slidenum">
              <a:rPr lang="en-US" smtClean="0"/>
              <a:pPr/>
              <a:t>17</a:t>
            </a:fld>
            <a:endParaRPr lang="en-US"/>
          </a:p>
        </p:txBody>
      </p:sp>
    </p:spTree>
    <p:extLst>
      <p:ext uri="{BB962C8B-B14F-4D97-AF65-F5344CB8AC3E}">
        <p14:creationId xmlns:p14="http://schemas.microsoft.com/office/powerpoint/2010/main" val="417325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3FB6E-570E-44C0-8C5A-07CD3472CE9A}"/>
              </a:ext>
            </a:extLst>
          </p:cNvPr>
          <p:cNvSpPr>
            <a:spLocks noGrp="1"/>
          </p:cNvSpPr>
          <p:nvPr>
            <p:ph idx="1"/>
          </p:nvPr>
        </p:nvSpPr>
        <p:spPr>
          <a:xfrm>
            <a:off x="1268287" y="404664"/>
            <a:ext cx="9776246" cy="6048672"/>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check whether there is any significance difference between Experience and awareness about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check whether there is any significance difference between Board of teaching and awareness about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there is any significance difference between Level of teaching and awareness about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check whether any association is there between Experience of school teachers and their opinions regarding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any association is there between Sector of school teachers and their opinions regarding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check whether any association is there between Level of teaching of school teachers and their opinions regarding NEP 2020.</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478FA14-BA9F-441C-8654-1998DB10E72C}"/>
              </a:ext>
            </a:extLst>
          </p:cNvPr>
          <p:cNvSpPr>
            <a:spLocks noGrp="1"/>
          </p:cNvSpPr>
          <p:nvPr>
            <p:ph type="sldNum" sz="quarter" idx="12"/>
          </p:nvPr>
        </p:nvSpPr>
        <p:spPr/>
        <p:txBody>
          <a:bodyPr/>
          <a:lstStyle/>
          <a:p>
            <a:fld id="{EB37DED6-D4C7-42EE-AB49-D2E39E64FDE4}" type="slidenum">
              <a:rPr lang="en-US" smtClean="0"/>
              <a:pPr/>
              <a:t>18</a:t>
            </a:fld>
            <a:endParaRPr lang="en-US"/>
          </a:p>
        </p:txBody>
      </p:sp>
    </p:spTree>
    <p:extLst>
      <p:ext uri="{BB962C8B-B14F-4D97-AF65-F5344CB8AC3E}">
        <p14:creationId xmlns:p14="http://schemas.microsoft.com/office/powerpoint/2010/main" val="2245365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E706-71EC-4E8B-BDF1-482C07E8CCA5}"/>
              </a:ext>
            </a:extLst>
          </p:cNvPr>
          <p:cNvSpPr>
            <a:spLocks noGrp="1"/>
          </p:cNvSpPr>
          <p:nvPr>
            <p:ph type="title"/>
          </p:nvPr>
        </p:nvSpPr>
        <p:spPr/>
        <p:txBody>
          <a:bodyPr/>
          <a:lstStyle/>
          <a:p>
            <a:r>
              <a:rPr lang="en-US" b="1" dirty="0">
                <a:solidFill>
                  <a:schemeClr val="tx2"/>
                </a:solidFill>
                <a:latin typeface="Times New Roman" panose="02020603050405020304" pitchFamily="18" charset="0"/>
                <a:cs typeface="Times New Roman" panose="02020603050405020304" pitchFamily="18" charset="0"/>
              </a:rPr>
              <a:t>3. methodology</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6BFD25-D156-46A9-8EA2-7CF098110D9E}"/>
              </a:ext>
            </a:extLst>
          </p:cNvPr>
          <p:cNvSpPr>
            <a:spLocks noGrp="1"/>
          </p:cNvSpPr>
          <p:nvPr>
            <p:ph idx="1"/>
          </p:nvPr>
        </p:nvSpPr>
        <p:spPr/>
        <p:txBody>
          <a:bodyPr>
            <a:normAutofit/>
          </a:bodyPr>
          <a:lstStyle/>
          <a:p>
            <a:pPr marL="0" indent="0" algn="just">
              <a:buNone/>
            </a:pPr>
            <a:r>
              <a:rPr lang="en-US" sz="2800" b="1" dirty="0">
                <a:solidFill>
                  <a:schemeClr val="tx2"/>
                </a:solidFill>
                <a:latin typeface="Times New Roman" panose="02020603050405020304" pitchFamily="18" charset="0"/>
                <a:cs typeface="Times New Roman" panose="02020603050405020304" pitchFamily="18" charset="0"/>
              </a:rPr>
              <a:t>3.1 PRIMARY DATA</a:t>
            </a:r>
          </a:p>
          <a:p>
            <a:pPr marL="0" indent="0" algn="just">
              <a:buNone/>
            </a:pPr>
            <a:r>
              <a:rPr lang="en-IN" sz="2400" b="1" dirty="0">
                <a:solidFill>
                  <a:schemeClr val="tx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primary data are the first hand information collected, compiled and published by organization for some purpose. They are most original data in character and have not undergone any sort of statistical treatment. For example: Population census reports are primary data because these are collected, complied and published by the population organization.</a:t>
            </a:r>
            <a:endParaRPr lang="en-IN" sz="2400"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433B89-CE02-486D-B8F0-03B12EAC2F88}"/>
              </a:ext>
            </a:extLst>
          </p:cNvPr>
          <p:cNvSpPr>
            <a:spLocks noGrp="1"/>
          </p:cNvSpPr>
          <p:nvPr>
            <p:ph type="sldNum" sz="quarter" idx="12"/>
          </p:nvPr>
        </p:nvSpPr>
        <p:spPr/>
        <p:txBody>
          <a:bodyPr/>
          <a:lstStyle/>
          <a:p>
            <a:fld id="{EB37DED6-D4C7-42EE-AB49-D2E39E64FDE4}" type="slidenum">
              <a:rPr lang="en-US" smtClean="0"/>
              <a:pPr/>
              <a:t>19</a:t>
            </a:fld>
            <a:endParaRPr lang="en-US"/>
          </a:p>
        </p:txBody>
      </p:sp>
    </p:spTree>
    <p:extLst>
      <p:ext uri="{BB962C8B-B14F-4D97-AF65-F5344CB8AC3E}">
        <p14:creationId xmlns:p14="http://schemas.microsoft.com/office/powerpoint/2010/main" val="3703167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620688"/>
            <a:ext cx="5904655" cy="4392488"/>
          </a:xfrm>
        </p:spPr>
        <p:txBody>
          <a:bodyPr>
            <a:normAutofit fontScale="90000"/>
          </a:bodyPr>
          <a:lstStyle/>
          <a:p>
            <a:pPr algn="ctr">
              <a:lnSpc>
                <a:spcPct val="150000"/>
              </a:lnSpc>
            </a:pPr>
            <a:r>
              <a:rPr lang="en-US" sz="2700" b="1" dirty="0">
                <a:solidFill>
                  <a:schemeClr val="tx2"/>
                </a:solidFill>
                <a:latin typeface="Times New Roman" panose="02020603050405020304" pitchFamily="18" charset="0"/>
                <a:cs typeface="Times New Roman" panose="02020603050405020304" pitchFamily="18" charset="0"/>
              </a:rPr>
              <a:t>PROJECT TEAM MEMBERS</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1. ANITHA R                     (19ST0001)</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2. DHARANIDARAN T   (19ST0008)</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3. KALAIVANNAN G      (19ST0024)</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4. MEENATCHI M            (19ST0031)</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5. VASANTHAN R            (19ST0051) </a:t>
            </a:r>
            <a:br>
              <a:rPr lang="en-US" dirty="0"/>
            </a:br>
            <a:endParaRPr lang="en-US" dirty="0"/>
          </a:p>
        </p:txBody>
      </p:sp>
      <p:sp>
        <p:nvSpPr>
          <p:cNvPr id="4" name="Content Placeholder 3">
            <a:extLst>
              <a:ext uri="{FF2B5EF4-FFF2-40B4-BE49-F238E27FC236}">
                <a16:creationId xmlns:a16="http://schemas.microsoft.com/office/drawing/2014/main" id="{2B314930-1259-40E1-A50D-5B2B3D5A6DEB}"/>
              </a:ext>
            </a:extLst>
          </p:cNvPr>
          <p:cNvSpPr>
            <a:spLocks noGrp="1"/>
          </p:cNvSpPr>
          <p:nvPr>
            <p:ph idx="1"/>
          </p:nvPr>
        </p:nvSpPr>
        <p:spPr>
          <a:xfrm>
            <a:off x="5806380" y="4330216"/>
            <a:ext cx="5112568" cy="2527176"/>
          </a:xfrm>
        </p:spPr>
        <p:txBody>
          <a:bodyPr>
            <a:normAutofit/>
          </a:bodyPr>
          <a:lstStyle/>
          <a:p>
            <a:pPr marL="0" indent="0" algn="r">
              <a:lnSpc>
                <a:spcPct val="100000"/>
              </a:lnSpc>
              <a:buNone/>
            </a:pPr>
            <a:r>
              <a:rPr lang="en-US" sz="2400" b="1" dirty="0">
                <a:solidFill>
                  <a:schemeClr val="tx2"/>
                </a:solidFill>
                <a:latin typeface="Times New Roman" panose="02020603050405020304" pitchFamily="18" charset="0"/>
                <a:cs typeface="Times New Roman" panose="02020603050405020304" pitchFamily="18" charset="0"/>
              </a:rPr>
              <a:t>UNDER THE GUIDANCE OF</a:t>
            </a:r>
          </a:p>
          <a:p>
            <a:pPr marL="0" indent="0" algn="r">
              <a:lnSpc>
                <a:spcPct val="100000"/>
              </a:lnSpc>
              <a:buNone/>
            </a:pPr>
            <a:r>
              <a:rPr lang="en-US" sz="2400" dirty="0">
                <a:latin typeface="Times New Roman" panose="02020603050405020304" pitchFamily="18" charset="0"/>
                <a:cs typeface="Times New Roman" panose="02020603050405020304" pitchFamily="18" charset="0"/>
              </a:rPr>
              <a:t>Dr. J. JASMINE</a:t>
            </a:r>
          </a:p>
          <a:p>
            <a:pPr marL="0" indent="0" algn="r">
              <a:lnSpc>
                <a:spcPct val="100000"/>
              </a:lnSpc>
              <a:buNone/>
            </a:pPr>
            <a:r>
              <a:rPr lang="en-US" sz="2400" dirty="0">
                <a:latin typeface="Times New Roman" panose="02020603050405020304" pitchFamily="18" charset="0"/>
                <a:cs typeface="Times New Roman" panose="02020603050405020304" pitchFamily="18" charset="0"/>
              </a:rPr>
              <a:t>Assistant Professor,</a:t>
            </a:r>
          </a:p>
          <a:p>
            <a:pPr marL="0" indent="0" algn="r">
              <a:lnSpc>
                <a:spcPct val="100000"/>
              </a:lnSpc>
              <a:buNone/>
            </a:pPr>
            <a:r>
              <a:rPr lang="en-US" sz="2400" dirty="0">
                <a:latin typeface="Times New Roman" panose="02020603050405020304" pitchFamily="18" charset="0"/>
                <a:cs typeface="Times New Roman" panose="02020603050405020304" pitchFamily="18" charset="0"/>
              </a:rPr>
              <a:t>Department of Statistics.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0B3F3-F7AC-478B-8626-FD833505BDD1}"/>
              </a:ext>
            </a:extLst>
          </p:cNvPr>
          <p:cNvSpPr>
            <a:spLocks noGrp="1"/>
          </p:cNvSpPr>
          <p:nvPr>
            <p:ph sz="half" idx="1"/>
          </p:nvPr>
        </p:nvSpPr>
        <p:spPr>
          <a:xfrm>
            <a:off x="1397251" y="836712"/>
            <a:ext cx="9953745" cy="3185731"/>
          </a:xfrm>
        </p:spPr>
        <p:txBody>
          <a:bodyPr>
            <a:normAutofit fontScale="92500" lnSpcReduction="10000"/>
          </a:bodyPr>
          <a:lstStyle/>
          <a:p>
            <a:pPr marL="0" indent="0" algn="just">
              <a:buNone/>
            </a:pPr>
            <a:r>
              <a:rPr lang="en-US" sz="2800" b="1" dirty="0">
                <a:solidFill>
                  <a:schemeClr val="tx2"/>
                </a:solidFill>
                <a:latin typeface="Times New Roman" panose="02020603050405020304" pitchFamily="18" charset="0"/>
                <a:cs typeface="Times New Roman" panose="02020603050405020304" pitchFamily="18" charset="0"/>
              </a:rPr>
              <a:t>3.2 DATA COLLECTION</a:t>
            </a:r>
          </a:p>
          <a:p>
            <a:pPr marL="0" indent="0" algn="just">
              <a:buNone/>
            </a:pPr>
            <a:r>
              <a:rPr lang="en-US" dirty="0">
                <a:latin typeface="Times New Roman" panose="02020603050405020304" pitchFamily="18" charset="0"/>
                <a:cs typeface="Times New Roman" panose="02020603050405020304" pitchFamily="18" charset="0"/>
              </a:rPr>
              <a:t>	Data collection is defined as the procedure of collecting, measuring and analyzing accurate insights for research using standard validated techniques. A researcher can evaluate their hypothesis on the basis of collected data. In most cases, data collection is the primary and most important step for research, irrespective of the field of research.</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p>
          <a:p>
            <a:pPr marL="0" indent="0" algn="just">
              <a:buNone/>
            </a:pPr>
            <a:endParaRPr lang="en-IN" dirty="0"/>
          </a:p>
        </p:txBody>
      </p:sp>
      <p:sp>
        <p:nvSpPr>
          <p:cNvPr id="5" name="Content Placeholder 4">
            <a:extLst>
              <a:ext uri="{FF2B5EF4-FFF2-40B4-BE49-F238E27FC236}">
                <a16:creationId xmlns:a16="http://schemas.microsoft.com/office/drawing/2014/main" id="{9F817346-DEBF-4F3C-870C-75859AA6DBE5}"/>
              </a:ext>
            </a:extLst>
          </p:cNvPr>
          <p:cNvSpPr>
            <a:spLocks noGrp="1"/>
          </p:cNvSpPr>
          <p:nvPr>
            <p:ph sz="half" idx="2"/>
          </p:nvPr>
        </p:nvSpPr>
        <p:spPr>
          <a:xfrm>
            <a:off x="1397251" y="3411150"/>
            <a:ext cx="9791652" cy="3185731"/>
          </a:xfrm>
        </p:spPr>
        <p:txBody>
          <a:bodyPr>
            <a:normAutofit fontScale="92500" lnSpcReduction="10000"/>
          </a:bodyPr>
          <a:lstStyle/>
          <a:p>
            <a:pPr marL="0" indent="0" algn="just">
              <a:buNone/>
            </a:pPr>
            <a:r>
              <a:rPr lang="en-US" sz="2800" b="1" dirty="0">
                <a:solidFill>
                  <a:schemeClr val="tx2"/>
                </a:solidFill>
                <a:latin typeface="Times New Roman" panose="02020603050405020304" pitchFamily="18" charset="0"/>
                <a:cs typeface="Times New Roman" panose="02020603050405020304" pitchFamily="18" charset="0"/>
              </a:rPr>
              <a:t>3.2.1 QUESTIONNAIRE METHOD</a:t>
            </a:r>
          </a:p>
          <a:p>
            <a:pPr marL="0" indent="0" algn="just">
              <a:buNone/>
            </a:pPr>
            <a:r>
              <a:rPr lang="en-US" sz="2400" b="1" dirty="0">
                <a:solidFill>
                  <a:schemeClr val="tx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This is the process of collecting data through an instrument consisting of a series of questions and prompts to receive a response from individuals it is administered to. Questionnaires are designed to collect data from a group.</a:t>
            </a:r>
            <a:endParaRPr lang="en-IN" sz="2400" b="1"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CAB866C-6FB7-47D4-8AB6-1DD3298529DA}"/>
              </a:ext>
            </a:extLst>
          </p:cNvPr>
          <p:cNvSpPr>
            <a:spLocks noGrp="1"/>
          </p:cNvSpPr>
          <p:nvPr>
            <p:ph type="sldNum" sz="quarter" idx="12"/>
          </p:nvPr>
        </p:nvSpPr>
        <p:spPr/>
        <p:txBody>
          <a:bodyPr/>
          <a:lstStyle/>
          <a:p>
            <a:fld id="{EB37DED6-D4C7-42EE-AB49-D2E39E64FDE4}" type="slidenum">
              <a:rPr lang="en-US" smtClean="0"/>
              <a:pPr/>
              <a:t>20</a:t>
            </a:fld>
            <a:endParaRPr lang="en-US"/>
          </a:p>
        </p:txBody>
      </p:sp>
    </p:spTree>
    <p:extLst>
      <p:ext uri="{BB962C8B-B14F-4D97-AF65-F5344CB8AC3E}">
        <p14:creationId xmlns:p14="http://schemas.microsoft.com/office/powerpoint/2010/main" val="2116555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D086903-E778-4FD1-96FE-C59AC60B7887}"/>
              </a:ext>
            </a:extLst>
          </p:cNvPr>
          <p:cNvSpPr>
            <a:spLocks noGrp="1"/>
          </p:cNvSpPr>
          <p:nvPr>
            <p:ph type="title"/>
          </p:nvPr>
        </p:nvSpPr>
        <p:spPr>
          <a:xfrm>
            <a:off x="1269876" y="260648"/>
            <a:ext cx="9903418" cy="1478570"/>
          </a:xfrm>
        </p:spPr>
        <p:txBody>
          <a:bodyPr>
            <a:normAutofit/>
          </a:bodyPr>
          <a:lstStyle/>
          <a:p>
            <a:r>
              <a:rPr lang="en-US" sz="2600" b="1" dirty="0">
                <a:solidFill>
                  <a:schemeClr val="tx2"/>
                </a:solidFill>
                <a:latin typeface="Times New Roman" panose="02020603050405020304" pitchFamily="18" charset="0"/>
                <a:cs typeface="Times New Roman" panose="02020603050405020304" pitchFamily="18" charset="0"/>
              </a:rPr>
              <a:t>3.3 population</a:t>
            </a:r>
            <a:endParaRPr lang="en-IN" sz="2600" b="1" dirty="0">
              <a:solidFill>
                <a:schemeClr val="tx2"/>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DA98F78-0034-4DDD-A394-E077D899E3F8}"/>
              </a:ext>
            </a:extLst>
          </p:cNvPr>
          <p:cNvSpPr>
            <a:spLocks noGrp="1"/>
          </p:cNvSpPr>
          <p:nvPr>
            <p:ph idx="1"/>
          </p:nvPr>
        </p:nvSpPr>
        <p:spPr>
          <a:xfrm>
            <a:off x="1142702" y="1632634"/>
            <a:ext cx="9903419" cy="4250641"/>
          </a:xfrm>
        </p:spPr>
        <p:txBody>
          <a:bodyPr>
            <a:normAutofit fontScale="77500" lnSpcReduction="20000"/>
          </a:bodyPr>
          <a:lstStyle/>
          <a:p>
            <a:pPr indent="0" algn="just">
              <a:lnSpc>
                <a:spcPct val="150000"/>
              </a:lnSpc>
              <a:buNone/>
            </a:pPr>
            <a:r>
              <a:rPr lang="en-IN" sz="2600" dirty="0">
                <a:latin typeface="Times New Roman" panose="02020603050405020304" pitchFamily="18" charset="0"/>
                <a:ea typeface="Times New Roman" panose="02020603050405020304" pitchFamily="18" charset="0"/>
              </a:rPr>
              <a:t>	</a:t>
            </a:r>
            <a:r>
              <a:rPr lang="en-IN" sz="2800" dirty="0">
                <a:latin typeface="Times New Roman" panose="02020603050405020304" pitchFamily="18" charset="0"/>
                <a:ea typeface="Times New Roman" panose="02020603050405020304" pitchFamily="18" charset="0"/>
              </a:rPr>
              <a:t>A population is a distinct group of individuals, whether that group comprises a nation or a group of people with a common characteristic. In statistics, a population is the pool of individuals from which a statistical sample is drawn for a study. Thus, any selection of individuals grouped by a common feature can be said to be a population.</a:t>
            </a:r>
          </a:p>
          <a:p>
            <a:pPr marL="0" indent="0" algn="just">
              <a:lnSpc>
                <a:spcPct val="150000"/>
              </a:lnSpc>
              <a:buNone/>
            </a:pPr>
            <a:r>
              <a:rPr lang="en-IN" sz="2800" dirty="0">
                <a:latin typeface="Times New Roman" panose="02020603050405020304" pitchFamily="18" charset="0"/>
                <a:ea typeface="Times New Roman" panose="02020603050405020304" pitchFamily="18" charset="0"/>
              </a:rPr>
              <a:t>	For our project we have chosen Government, Private &amp; Government Aided School teachers. We have got the permission from </a:t>
            </a:r>
            <a:r>
              <a:rPr lang="en-IN" sz="2800" dirty="0">
                <a:solidFill>
                  <a:schemeClr val="tx2"/>
                </a:solidFill>
                <a:latin typeface="Times New Roman" panose="02020603050405020304" pitchFamily="18" charset="0"/>
                <a:ea typeface="Times New Roman" panose="02020603050405020304" pitchFamily="18" charset="0"/>
              </a:rPr>
              <a:t>The DIRECTORATE OF SCHOOL EDUCATION </a:t>
            </a:r>
            <a:r>
              <a:rPr lang="en-IN" sz="2800" dirty="0">
                <a:latin typeface="Times New Roman" panose="02020603050405020304" pitchFamily="18" charset="0"/>
                <a:ea typeface="Times New Roman" panose="02020603050405020304" pitchFamily="18" charset="0"/>
              </a:rPr>
              <a:t>to collect the data for our project from Seven schools. Total number of school Teachers </a:t>
            </a:r>
            <a:r>
              <a:rPr lang="en-IN" sz="2800" dirty="0">
                <a:solidFill>
                  <a:schemeClr val="tx2"/>
                </a:solidFill>
                <a:latin typeface="Times New Roman" panose="02020603050405020304" pitchFamily="18" charset="0"/>
                <a:ea typeface="Times New Roman" panose="02020603050405020304" pitchFamily="18" charset="0"/>
              </a:rPr>
              <a:t>(N) = 270</a:t>
            </a:r>
            <a:r>
              <a:rPr lang="en-IN" sz="2800" dirty="0">
                <a:latin typeface="Times New Roman" panose="02020603050405020304" pitchFamily="18" charset="0"/>
                <a:ea typeface="Times New Roman" panose="02020603050405020304" pitchFamily="18" charset="0"/>
              </a:rPr>
              <a:t>.</a:t>
            </a:r>
          </a:p>
          <a:p>
            <a:pPr marL="0" indent="0" algn="just">
              <a:buNone/>
            </a:pPr>
            <a:endParaRPr lang="en-IN" dirty="0"/>
          </a:p>
        </p:txBody>
      </p:sp>
      <p:sp>
        <p:nvSpPr>
          <p:cNvPr id="10" name="Slide Number Placeholder 9">
            <a:extLst>
              <a:ext uri="{FF2B5EF4-FFF2-40B4-BE49-F238E27FC236}">
                <a16:creationId xmlns:a16="http://schemas.microsoft.com/office/drawing/2014/main" id="{77534C35-5A52-4D90-B6C4-FF2BBB83F280}"/>
              </a:ext>
            </a:extLst>
          </p:cNvPr>
          <p:cNvSpPr>
            <a:spLocks noGrp="1"/>
          </p:cNvSpPr>
          <p:nvPr>
            <p:ph type="sldNum" sz="quarter" idx="12"/>
          </p:nvPr>
        </p:nvSpPr>
        <p:spPr/>
        <p:txBody>
          <a:bodyPr/>
          <a:lstStyle/>
          <a:p>
            <a:fld id="{EB37DED6-D4C7-42EE-AB49-D2E39E64FDE4}" type="slidenum">
              <a:rPr lang="en-US" smtClean="0"/>
              <a:pPr/>
              <a:t>21</a:t>
            </a:fld>
            <a:endParaRPr lang="en-US"/>
          </a:p>
        </p:txBody>
      </p:sp>
    </p:spTree>
    <p:extLst>
      <p:ext uri="{BB962C8B-B14F-4D97-AF65-F5344CB8AC3E}">
        <p14:creationId xmlns:p14="http://schemas.microsoft.com/office/powerpoint/2010/main" val="346502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D086903-E778-4FD1-96FE-C59AC60B7887}"/>
              </a:ext>
            </a:extLst>
          </p:cNvPr>
          <p:cNvSpPr>
            <a:spLocks noGrp="1"/>
          </p:cNvSpPr>
          <p:nvPr>
            <p:ph type="title"/>
          </p:nvPr>
        </p:nvSpPr>
        <p:spPr>
          <a:xfrm>
            <a:off x="1269876" y="260648"/>
            <a:ext cx="9903418" cy="1478570"/>
          </a:xfrm>
        </p:spPr>
        <p:txBody>
          <a:bodyPr>
            <a:normAutofit/>
          </a:bodyPr>
          <a:lstStyle/>
          <a:p>
            <a:r>
              <a:rPr lang="en-US" sz="2600" b="1" dirty="0">
                <a:solidFill>
                  <a:schemeClr val="tx2"/>
                </a:solidFill>
                <a:latin typeface="Times New Roman" panose="02020603050405020304" pitchFamily="18" charset="0"/>
                <a:cs typeface="Times New Roman" panose="02020603050405020304" pitchFamily="18" charset="0"/>
              </a:rPr>
              <a:t>3.4 SAMPLE SIZE</a:t>
            </a:r>
            <a:endParaRPr lang="en-IN" sz="2600" b="1" dirty="0">
              <a:solidFill>
                <a:schemeClr val="tx2"/>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DA98F78-0034-4DDD-A394-E077D899E3F8}"/>
              </a:ext>
            </a:extLst>
          </p:cNvPr>
          <p:cNvSpPr>
            <a:spLocks noGrp="1"/>
          </p:cNvSpPr>
          <p:nvPr>
            <p:ph idx="1"/>
          </p:nvPr>
        </p:nvSpPr>
        <p:spPr>
          <a:xfrm>
            <a:off x="1142702" y="1739218"/>
            <a:ext cx="10136286" cy="4354078"/>
          </a:xfrm>
        </p:spPr>
        <p:txBody>
          <a:bodyPr>
            <a:normAutofit fontScale="70000" lnSpcReduction="20000"/>
          </a:bodyPr>
          <a:lstStyle/>
          <a:p>
            <a:pPr marL="0" indent="0" algn="just">
              <a:lnSpc>
                <a:spcPct val="150000"/>
              </a:lnSpc>
              <a:buNone/>
            </a:pPr>
            <a:r>
              <a:rPr lang="en-IN" sz="3100" spc="5" dirty="0">
                <a:latin typeface="Times New Roman" panose="02020603050405020304" pitchFamily="18" charset="0"/>
                <a:ea typeface="Times New Roman" panose="02020603050405020304" pitchFamily="18" charset="0"/>
              </a:rPr>
              <a:t>	A sample is a statistically significant portion of a population, not an entire population</a:t>
            </a:r>
            <a:r>
              <a:rPr lang="en-IN" sz="3100" dirty="0">
                <a:latin typeface="Times New Roman" panose="02020603050405020304" pitchFamily="18" charset="0"/>
                <a:ea typeface="Times New Roman" panose="02020603050405020304" pitchFamily="18" charset="0"/>
              </a:rPr>
              <a:t>. In this project the sample size is determined by using the formula:</a:t>
            </a:r>
          </a:p>
          <a:p>
            <a:pPr marL="0" indent="0" algn="ctr">
              <a:lnSpc>
                <a:spcPct val="150000"/>
              </a:lnSpc>
              <a:buNone/>
            </a:pPr>
            <a:r>
              <a:rPr lang="en-IN" sz="3100" b="1" dirty="0">
                <a:solidFill>
                  <a:schemeClr val="tx2"/>
                </a:solidFill>
                <a:latin typeface="Times New Roman" panose="02020603050405020304" pitchFamily="18" charset="0"/>
                <a:ea typeface="Times New Roman" panose="02020603050405020304" pitchFamily="18" charset="0"/>
              </a:rPr>
              <a:t>n = N/1+N(e^2)</a:t>
            </a:r>
            <a:endParaRPr lang="en-IN" sz="3100" dirty="0">
              <a:solidFill>
                <a:schemeClr val="tx2"/>
              </a:solidFill>
              <a:latin typeface="Times New Roman" panose="02020603050405020304" pitchFamily="18" charset="0"/>
              <a:ea typeface="Times New Roman" panose="02020603050405020304" pitchFamily="18" charset="0"/>
            </a:endParaRPr>
          </a:p>
          <a:p>
            <a:pPr marL="0" indent="0" algn="just">
              <a:lnSpc>
                <a:spcPct val="150000"/>
              </a:lnSpc>
              <a:buNone/>
            </a:pPr>
            <a:r>
              <a:rPr lang="en-IN" sz="3100" dirty="0">
                <a:latin typeface="Times New Roman" panose="02020603050405020304" pitchFamily="18" charset="0"/>
                <a:ea typeface="Times New Roman" panose="02020603050405020304" pitchFamily="18" charset="0"/>
              </a:rPr>
              <a:t>Where,</a:t>
            </a:r>
          </a:p>
          <a:p>
            <a:pPr indent="0" algn="just">
              <a:lnSpc>
                <a:spcPct val="150000"/>
              </a:lnSpc>
              <a:buNone/>
            </a:pPr>
            <a:r>
              <a:rPr lang="en-IN" sz="3100" dirty="0">
                <a:latin typeface="Times New Roman" panose="02020603050405020304" pitchFamily="18" charset="0"/>
                <a:ea typeface="Times New Roman" panose="02020603050405020304" pitchFamily="18" charset="0"/>
              </a:rPr>
              <a:t>N = 270(Population size)</a:t>
            </a:r>
          </a:p>
          <a:p>
            <a:pPr indent="0" algn="just">
              <a:lnSpc>
                <a:spcPct val="150000"/>
              </a:lnSpc>
              <a:buNone/>
            </a:pPr>
            <a:r>
              <a:rPr lang="en-IN" sz="3100" dirty="0">
                <a:latin typeface="Times New Roman" panose="02020603050405020304" pitchFamily="18" charset="0"/>
                <a:ea typeface="Times New Roman" panose="02020603050405020304" pitchFamily="18" charset="0"/>
              </a:rPr>
              <a:t>n = Sample size</a:t>
            </a:r>
          </a:p>
          <a:p>
            <a:pPr indent="0" algn="just">
              <a:lnSpc>
                <a:spcPct val="150000"/>
              </a:lnSpc>
              <a:buNone/>
            </a:pPr>
            <a:r>
              <a:rPr lang="en-IN" sz="3100" dirty="0">
                <a:latin typeface="Times New Roman" panose="02020603050405020304" pitchFamily="18" charset="0"/>
                <a:ea typeface="Times New Roman" panose="02020603050405020304" pitchFamily="18" charset="0"/>
              </a:rPr>
              <a:t>e = 0.05(Level of Significance)</a:t>
            </a:r>
          </a:p>
          <a:p>
            <a:pPr marL="0" indent="0" algn="just">
              <a:lnSpc>
                <a:spcPct val="150000"/>
              </a:lnSpc>
              <a:buNone/>
            </a:pPr>
            <a:r>
              <a:rPr lang="en-IN" sz="3100" dirty="0">
                <a:latin typeface="Times New Roman" panose="02020603050405020304" pitchFamily="18" charset="0"/>
                <a:ea typeface="Times New Roman" panose="02020603050405020304" pitchFamily="18" charset="0"/>
              </a:rPr>
              <a:t>Here, the sample size is determined as </a:t>
            </a:r>
            <a:r>
              <a:rPr lang="en-IN" sz="3100" dirty="0">
                <a:solidFill>
                  <a:schemeClr val="tx2"/>
                </a:solidFill>
                <a:latin typeface="Times New Roman" panose="02020603050405020304" pitchFamily="18" charset="0"/>
                <a:ea typeface="Times New Roman" panose="02020603050405020304" pitchFamily="18" charset="0"/>
              </a:rPr>
              <a:t>n =161</a:t>
            </a:r>
            <a:r>
              <a:rPr lang="en-IN" sz="3100" dirty="0">
                <a:latin typeface="Times New Roman" panose="02020603050405020304" pitchFamily="18" charset="0"/>
                <a:ea typeface="Times New Roman" panose="02020603050405020304" pitchFamily="18" charset="0"/>
              </a:rPr>
              <a:t>.</a:t>
            </a:r>
          </a:p>
          <a:p>
            <a:pPr marL="0" indent="0">
              <a:buNone/>
            </a:pPr>
            <a:endParaRPr lang="en-IN" dirty="0"/>
          </a:p>
        </p:txBody>
      </p:sp>
      <p:sp>
        <p:nvSpPr>
          <p:cNvPr id="2" name="Slide Number Placeholder 1">
            <a:extLst>
              <a:ext uri="{FF2B5EF4-FFF2-40B4-BE49-F238E27FC236}">
                <a16:creationId xmlns:a16="http://schemas.microsoft.com/office/drawing/2014/main" id="{7E5EDDFE-0AE6-445F-AAC3-D8B135271C12}"/>
              </a:ext>
            </a:extLst>
          </p:cNvPr>
          <p:cNvSpPr>
            <a:spLocks noGrp="1"/>
          </p:cNvSpPr>
          <p:nvPr>
            <p:ph type="sldNum" sz="quarter" idx="12"/>
          </p:nvPr>
        </p:nvSpPr>
        <p:spPr/>
        <p:txBody>
          <a:bodyPr/>
          <a:lstStyle/>
          <a:p>
            <a:fld id="{EB37DED6-D4C7-42EE-AB49-D2E39E64FDE4}" type="slidenum">
              <a:rPr lang="en-US" smtClean="0"/>
              <a:pPr/>
              <a:t>22</a:t>
            </a:fld>
            <a:endParaRPr lang="en-US"/>
          </a:p>
        </p:txBody>
      </p:sp>
    </p:spTree>
    <p:extLst>
      <p:ext uri="{BB962C8B-B14F-4D97-AF65-F5344CB8AC3E}">
        <p14:creationId xmlns:p14="http://schemas.microsoft.com/office/powerpoint/2010/main" val="3338832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B3F306-18A4-48F7-9725-AF8FBCD50091}"/>
              </a:ext>
            </a:extLst>
          </p:cNvPr>
          <p:cNvSpPr>
            <a:spLocks noGrp="1"/>
          </p:cNvSpPr>
          <p:nvPr>
            <p:ph type="title"/>
          </p:nvPr>
        </p:nvSpPr>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3.5 SAMPLING TECHNIQUE</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65C4B7-9A6B-4DBE-AFD0-346045D6AEA6}"/>
              </a:ext>
            </a:extLst>
          </p:cNvPr>
          <p:cNvSpPr>
            <a:spLocks noGrp="1"/>
          </p:cNvSpPr>
          <p:nvPr>
            <p:ph idx="1"/>
          </p:nvPr>
        </p:nvSpPr>
        <p:spPr>
          <a:xfrm>
            <a:off x="1141115" y="1975256"/>
            <a:ext cx="9903419" cy="4248472"/>
          </a:xfrm>
        </p:spPr>
        <p:txBody>
          <a:bodyPr>
            <a:normAutofit/>
          </a:bodyPr>
          <a:lstStyle/>
          <a:p>
            <a:pPr marL="0" indent="0" algn="just">
              <a:buNone/>
            </a:pPr>
            <a:r>
              <a:rPr lang="en-US" sz="2800" b="1" dirty="0">
                <a:solidFill>
                  <a:schemeClr val="tx2"/>
                </a:solidFill>
                <a:latin typeface="Times New Roman" panose="02020603050405020304" pitchFamily="18" charset="0"/>
                <a:cs typeface="Times New Roman" panose="02020603050405020304" pitchFamily="18" charset="0"/>
              </a:rPr>
              <a:t>3.5.1 STRATIFIED RANDOM SAMPLING</a:t>
            </a:r>
          </a:p>
          <a:p>
            <a:pPr marL="0" indent="0" algn="just">
              <a:buNone/>
            </a:pPr>
            <a:r>
              <a:rPr lang="en-IN" sz="2600" dirty="0">
                <a:solidFill>
                  <a:schemeClr val="tx2"/>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Stratified sampling is appropriate when you want to ensure that specific characteristics are proportionally represented in the sample. You split your population into strata (for example, divided by gender or race), and then randomly select from each of these subgroups.      </a:t>
            </a:r>
          </a:p>
          <a:p>
            <a:pPr marL="0" indent="0" algn="just">
              <a:buNone/>
            </a:pPr>
            <a:r>
              <a:rPr lang="en-US" sz="2200" dirty="0">
                <a:latin typeface="Times New Roman" panose="02020603050405020304" pitchFamily="18" charset="0"/>
                <a:cs typeface="Times New Roman" panose="02020603050405020304" pitchFamily="18" charset="0"/>
              </a:rPr>
              <a:t>	In stratified sampling the population of N units is subdivided into K sub population called strata, they it sub population having N; units. These sub populations are non-overlapping so that they comprise the whole population.</a:t>
            </a:r>
            <a:endParaRPr lang="en-IN" sz="2200"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9FF732D-20C0-4515-B6AE-86A4BE2EF4AE}"/>
              </a:ext>
            </a:extLst>
          </p:cNvPr>
          <p:cNvSpPr>
            <a:spLocks noGrp="1"/>
          </p:cNvSpPr>
          <p:nvPr>
            <p:ph type="sldNum" sz="quarter" idx="12"/>
          </p:nvPr>
        </p:nvSpPr>
        <p:spPr/>
        <p:txBody>
          <a:bodyPr/>
          <a:lstStyle/>
          <a:p>
            <a:fld id="{EB37DED6-D4C7-42EE-AB49-D2E39E64FDE4}" type="slidenum">
              <a:rPr lang="en-US" smtClean="0"/>
              <a:pPr/>
              <a:t>23</a:t>
            </a:fld>
            <a:endParaRPr lang="en-US"/>
          </a:p>
        </p:txBody>
      </p:sp>
    </p:spTree>
    <p:extLst>
      <p:ext uri="{BB962C8B-B14F-4D97-AF65-F5344CB8AC3E}">
        <p14:creationId xmlns:p14="http://schemas.microsoft.com/office/powerpoint/2010/main" val="275341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B7004-0302-43A3-99C3-69DCC965A204}"/>
              </a:ext>
            </a:extLst>
          </p:cNvPr>
          <p:cNvSpPr>
            <a:spLocks noGrp="1"/>
          </p:cNvSpPr>
          <p:nvPr>
            <p:ph idx="1"/>
          </p:nvPr>
        </p:nvSpPr>
        <p:spPr>
          <a:xfrm>
            <a:off x="1142702" y="548680"/>
            <a:ext cx="9903419" cy="5688632"/>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rPr>
              <a:t>	There are three method of allocation of sample size to different strata in a stratified sample procedure. </a:t>
            </a:r>
          </a:p>
          <a:p>
            <a:pPr marL="0" indent="0" algn="just">
              <a:buNone/>
            </a:pPr>
            <a:r>
              <a:rPr lang="en-IN" sz="2200" dirty="0">
                <a:latin typeface="Times New Roman" panose="02020603050405020304" pitchFamily="18" charset="0"/>
                <a:cs typeface="Times New Roman" panose="02020603050405020304" pitchFamily="18" charset="0"/>
              </a:rPr>
              <a:t>They are,</a:t>
            </a:r>
          </a:p>
          <a:p>
            <a:pPr marL="0" indent="0">
              <a:buNone/>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 Equal allocation</a:t>
            </a:r>
          </a:p>
          <a:p>
            <a:pPr marL="0" indent="0">
              <a:buNone/>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Proportional allocation</a:t>
            </a:r>
          </a:p>
          <a:p>
            <a:pPr marL="0" indent="0">
              <a:buNone/>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3.</a:t>
            </a:r>
            <a:r>
              <a:rPr lang="en-IN" sz="2200" dirty="0">
                <a:latin typeface="Times New Roman" panose="02020603050405020304" pitchFamily="18" charset="0"/>
                <a:cs typeface="Times New Roman" panose="02020603050405020304" pitchFamily="18" charset="0"/>
              </a:rPr>
              <a:t> Optimum allocation </a:t>
            </a:r>
          </a:p>
          <a:p>
            <a:pPr marL="0" indent="0">
              <a:buNone/>
            </a:pPr>
            <a:r>
              <a:rPr lang="en-IN" sz="2400" b="1" dirty="0">
                <a:solidFill>
                  <a:schemeClr val="tx2"/>
                </a:solidFill>
                <a:latin typeface="Times New Roman" panose="02020603050405020304" pitchFamily="18" charset="0"/>
                <a:cs typeface="Times New Roman" panose="02020603050405020304" pitchFamily="18" charset="0"/>
              </a:rPr>
              <a:t>PROPORTIONAL ALLOCATION</a:t>
            </a:r>
          </a:p>
          <a:p>
            <a:pPr marL="0" indent="0" algn="just">
              <a:buNone/>
            </a:pPr>
            <a:r>
              <a:rPr lang="en-IN" sz="2200" dirty="0">
                <a:latin typeface="Times New Roman" panose="02020603050405020304" pitchFamily="18" charset="0"/>
                <a:cs typeface="Times New Roman" panose="02020603050405020304" pitchFamily="18" charset="0"/>
              </a:rPr>
              <a:t>	In our Project we allocated the sample size for each stratum using the Proportional Allocation formula:</a:t>
            </a:r>
          </a:p>
          <a:p>
            <a:pPr marL="0" indent="0" algn="ctr">
              <a:buNone/>
            </a:pPr>
            <a:r>
              <a:rPr lang="en-IN" sz="2200" b="1" dirty="0">
                <a:solidFill>
                  <a:schemeClr val="tx2"/>
                </a:solidFill>
                <a:latin typeface="Times New Roman" panose="02020603050405020304" pitchFamily="18" charset="0"/>
                <a:cs typeface="Times New Roman" panose="02020603050405020304" pitchFamily="18" charset="0"/>
              </a:rPr>
              <a:t>ni=nNi/N</a:t>
            </a:r>
            <a:endParaRPr lang="en-IN" sz="22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45C74D6-0951-4A81-93A1-6BA76E59A220}"/>
              </a:ext>
            </a:extLst>
          </p:cNvPr>
          <p:cNvSpPr>
            <a:spLocks noGrp="1"/>
          </p:cNvSpPr>
          <p:nvPr>
            <p:ph type="sldNum" sz="quarter" idx="12"/>
          </p:nvPr>
        </p:nvSpPr>
        <p:spPr/>
        <p:txBody>
          <a:bodyPr/>
          <a:lstStyle/>
          <a:p>
            <a:fld id="{EB37DED6-D4C7-42EE-AB49-D2E39E64FDE4}" type="slidenum">
              <a:rPr lang="en-US" smtClean="0"/>
              <a:pPr/>
              <a:t>24</a:t>
            </a:fld>
            <a:endParaRPr lang="en-US"/>
          </a:p>
        </p:txBody>
      </p:sp>
    </p:spTree>
    <p:extLst>
      <p:ext uri="{BB962C8B-B14F-4D97-AF65-F5344CB8AC3E}">
        <p14:creationId xmlns:p14="http://schemas.microsoft.com/office/powerpoint/2010/main" val="3024867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E5D58A-BF6D-4EEF-83B9-5A53F98E8D35}"/>
              </a:ext>
            </a:extLst>
          </p:cNvPr>
          <p:cNvSpPr>
            <a:spLocks noGrp="1"/>
          </p:cNvSpPr>
          <p:nvPr>
            <p:ph type="ctrTitle"/>
          </p:nvPr>
        </p:nvSpPr>
        <p:spPr>
          <a:xfrm>
            <a:off x="1622210" y="731882"/>
            <a:ext cx="9043012" cy="3026717"/>
          </a:xfrm>
        </p:spPr>
        <p:txBody>
          <a:bodyPr/>
          <a:lstStyle/>
          <a:p>
            <a:r>
              <a:rPr lang="en-US" b="1" dirty="0">
                <a:solidFill>
                  <a:schemeClr val="tx2"/>
                </a:solidFill>
                <a:latin typeface="Times New Roman" panose="02020603050405020304" pitchFamily="18" charset="0"/>
                <a:cs typeface="Times New Roman" panose="02020603050405020304" pitchFamily="18" charset="0"/>
              </a:rPr>
              <a:t>4. Statistical analysis</a:t>
            </a:r>
            <a:endParaRPr lang="en-IN" dirty="0"/>
          </a:p>
        </p:txBody>
      </p:sp>
    </p:spTree>
    <p:extLst>
      <p:ext uri="{BB962C8B-B14F-4D97-AF65-F5344CB8AC3E}">
        <p14:creationId xmlns:p14="http://schemas.microsoft.com/office/powerpoint/2010/main" val="83158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E706-71EC-4E8B-BDF1-482C07E8CCA5}"/>
              </a:ext>
            </a:extLst>
          </p:cNvPr>
          <p:cNvSpPr>
            <a:spLocks noGrp="1"/>
          </p:cNvSpPr>
          <p:nvPr>
            <p:ph type="title"/>
          </p:nvPr>
        </p:nvSpPr>
        <p:spPr/>
        <p:txBody>
          <a:bodyPr/>
          <a:lstStyle/>
          <a:p>
            <a:r>
              <a:rPr lang="en-US" sz="2800" b="1" dirty="0">
                <a:solidFill>
                  <a:schemeClr val="tx2"/>
                </a:solidFill>
                <a:latin typeface="Times New Roman" panose="02020603050405020304" pitchFamily="18" charset="0"/>
                <a:cs typeface="Times New Roman" panose="02020603050405020304" pitchFamily="18" charset="0"/>
              </a:rPr>
              <a:t>4.1 DIAGRAMMATIC REPRESENTATION</a:t>
            </a:r>
            <a:endParaRPr lang="en-IN" sz="28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2450491013"/>
              </p:ext>
            </p:extLst>
          </p:nvPr>
        </p:nvGraphicFramePr>
        <p:xfrm>
          <a:off x="1134390" y="5211848"/>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Figure 1 reveals that, out of 161 respondents 143 school teachers belong to Urban and 18 school teachers belong to Rural. </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fld id="{EB37DED6-D4C7-42EE-AB49-D2E39E64FDE4}" type="slidenum">
              <a:rPr lang="en-US" smtClean="0"/>
              <a:pPr/>
              <a:t>26</a:t>
            </a:fld>
            <a:endParaRPr lang="en-US"/>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p:txBody>
          <a:bodyPr/>
          <a:lstStyle/>
          <a:p>
            <a:pPr marL="0" indent="0">
              <a:buNone/>
            </a:pPr>
            <a:r>
              <a:rPr lang="en-US" sz="2400" b="1" dirty="0">
                <a:solidFill>
                  <a:schemeClr val="tx2"/>
                </a:solidFill>
                <a:latin typeface="Times New Roman" panose="02020603050405020304" pitchFamily="18" charset="0"/>
                <a:cs typeface="Times New Roman" panose="02020603050405020304" pitchFamily="18" charset="0"/>
              </a:rPr>
              <a:t>4.1.1 Locality of the School Teachers</a:t>
            </a:r>
            <a:endParaRPr lang="en-IN"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11" name="Picture 10">
            <a:extLst>
              <a:ext uri="{FF2B5EF4-FFF2-40B4-BE49-F238E27FC236}">
                <a16:creationId xmlns:a16="http://schemas.microsoft.com/office/drawing/2014/main" id="{F3C7B733-D14B-47D7-AD66-47EDAEE83C18}"/>
              </a:ext>
            </a:extLst>
          </p:cNvPr>
          <p:cNvPicPr/>
          <p:nvPr/>
        </p:nvPicPr>
        <p:blipFill rotWithShape="1">
          <a:blip r:embed="rId2">
            <a:extLst>
              <a:ext uri="{28A0092B-C50C-407E-A947-70E740481C1C}">
                <a14:useLocalDpi xmlns:a14="http://schemas.microsoft.com/office/drawing/2010/main" val="0"/>
              </a:ext>
            </a:extLst>
          </a:blip>
          <a:srcRect b="19966"/>
          <a:stretch/>
        </p:blipFill>
        <p:spPr bwMode="auto">
          <a:xfrm>
            <a:off x="6598468" y="1664026"/>
            <a:ext cx="4608512" cy="37811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603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1516803477"/>
              </p:ext>
            </p:extLst>
          </p:nvPr>
        </p:nvGraphicFramePr>
        <p:xfrm>
          <a:off x="928842" y="4797152"/>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the Bar chart we infer that out of 161 respondents, most of the school teachers belong to the age group of 35-45 followed by 25-35. And very meagerly in &lt;25 &amp; &gt;55 age groups.</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16983" y="609600"/>
            <a:ext cx="9903419" cy="3541714"/>
          </a:xfrm>
        </p:spPr>
        <p:txBody>
          <a:bodyPr/>
          <a:lstStyle/>
          <a:p>
            <a:pPr marL="0" indent="0">
              <a:buNone/>
            </a:pPr>
            <a:r>
              <a:rPr lang="en-US" sz="2400" b="1" dirty="0">
                <a:solidFill>
                  <a:schemeClr val="tx2"/>
                </a:solidFill>
                <a:latin typeface="Times New Roman" panose="02020603050405020304" pitchFamily="18" charset="0"/>
                <a:cs typeface="Times New Roman" panose="02020603050405020304" pitchFamily="18" charset="0"/>
              </a:rPr>
              <a:t>4.1.2 Age of the School Teachers</a:t>
            </a:r>
            <a:endParaRPr lang="en-IN"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BAFE0D1B-1DA5-4739-9F0C-A25A6961596C}"/>
              </a:ext>
            </a:extLst>
          </p:cNvPr>
          <p:cNvPicPr/>
          <p:nvPr/>
        </p:nvPicPr>
        <p:blipFill rotWithShape="1">
          <a:blip r:embed="rId2">
            <a:extLst>
              <a:ext uri="{28A0092B-C50C-407E-A947-70E740481C1C}">
                <a14:useLocalDpi xmlns:a14="http://schemas.microsoft.com/office/drawing/2010/main" val="0"/>
              </a:ext>
            </a:extLst>
          </a:blip>
          <a:srcRect b="19178"/>
          <a:stretch/>
        </p:blipFill>
        <p:spPr bwMode="auto">
          <a:xfrm>
            <a:off x="6073149" y="609600"/>
            <a:ext cx="5171440" cy="44672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5229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3701270807"/>
              </p:ext>
            </p:extLst>
          </p:nvPr>
        </p:nvGraphicFramePr>
        <p:xfrm>
          <a:off x="477788" y="3068960"/>
          <a:ext cx="4994421" cy="1646151"/>
        </p:xfrm>
        <a:graphic>
          <a:graphicData uri="http://schemas.openxmlformats.org/drawingml/2006/table">
            <a:tbl>
              <a:tblPr>
                <a:tableStyleId>{2D5ABB26-0587-4C30-8999-92F81FD0307C}</a:tableStyleId>
              </a:tblPr>
              <a:tblGrid>
                <a:gridCol w="4994421">
                  <a:extLst>
                    <a:ext uri="{9D8B030D-6E8A-4147-A177-3AD203B41FA5}">
                      <a16:colId xmlns:a16="http://schemas.microsoft.com/office/drawing/2014/main" val="2341200870"/>
                    </a:ext>
                  </a:extLst>
                </a:gridCol>
              </a:tblGrid>
              <a:tr h="1646151">
                <a:tc>
                  <a:txBody>
                    <a:bodyPr/>
                    <a:lstStyle/>
                    <a:p>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the Bar chart we infer that most of the school teachers belong to experience of 5-10 years.</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16983" y="609600"/>
            <a:ext cx="9903419" cy="3541714"/>
          </a:xfrm>
        </p:spPr>
        <p:txBody>
          <a:bodyPr/>
          <a:lstStyle/>
          <a:p>
            <a:pPr marL="0" indent="0">
              <a:buNone/>
            </a:pPr>
            <a:r>
              <a:rPr lang="en-US" sz="2400" b="1" dirty="0">
                <a:solidFill>
                  <a:schemeClr val="tx2"/>
                </a:solidFill>
                <a:latin typeface="Times New Roman" panose="02020603050405020304" pitchFamily="18" charset="0"/>
                <a:cs typeface="Times New Roman" panose="02020603050405020304" pitchFamily="18" charset="0"/>
              </a:rPr>
              <a:t>4.1.3 Experience of the School Teachers</a:t>
            </a:r>
            <a:endParaRPr lang="en-IN"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4AE55A2D-3C11-4672-B186-CED58ED63A44}"/>
              </a:ext>
            </a:extLst>
          </p:cNvPr>
          <p:cNvPicPr/>
          <p:nvPr/>
        </p:nvPicPr>
        <p:blipFill rotWithShape="1">
          <a:blip r:embed="rId2">
            <a:extLst>
              <a:ext uri="{28A0092B-C50C-407E-A947-70E740481C1C}">
                <a14:useLocalDpi xmlns:a14="http://schemas.microsoft.com/office/drawing/2010/main" val="0"/>
              </a:ext>
            </a:extLst>
          </a:blip>
          <a:srcRect b="19995"/>
          <a:stretch/>
        </p:blipFill>
        <p:spPr bwMode="auto">
          <a:xfrm>
            <a:off x="5774699" y="1206500"/>
            <a:ext cx="5469890" cy="46767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4274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4181186329"/>
              </p:ext>
            </p:extLst>
          </p:nvPr>
        </p:nvGraphicFramePr>
        <p:xfrm>
          <a:off x="863406" y="3191194"/>
          <a:ext cx="4994421" cy="1920240"/>
        </p:xfrm>
        <a:graphic>
          <a:graphicData uri="http://schemas.openxmlformats.org/drawingml/2006/table">
            <a:tbl>
              <a:tblPr>
                <a:tableStyleId>{2D5ABB26-0587-4C30-8999-92F81FD0307C}</a:tableStyleId>
              </a:tblPr>
              <a:tblGrid>
                <a:gridCol w="4994421">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The Bar chart indicates that out of 161 respondents, most of the school teachers belong to the High school level of teaching.</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16983" y="609600"/>
            <a:ext cx="9903419" cy="3541714"/>
          </a:xfrm>
        </p:spPr>
        <p:txBody>
          <a:bodyPr>
            <a:normAutofit/>
          </a:bodyPr>
          <a:lstStyle/>
          <a:p>
            <a:pPr marL="0" indent="0">
              <a:buNone/>
            </a:pPr>
            <a:r>
              <a:rPr lang="en-US" sz="2400" b="1" dirty="0">
                <a:solidFill>
                  <a:schemeClr val="tx2"/>
                </a:solidFill>
                <a:latin typeface="Times New Roman" panose="02020603050405020304" pitchFamily="18" charset="0"/>
                <a:cs typeface="Times New Roman" panose="02020603050405020304" pitchFamily="18" charset="0"/>
              </a:rPr>
              <a:t>4.1.4 Level of teaching of the School Teachers</a:t>
            </a:r>
            <a:endParaRPr lang="en-IN" sz="2400" dirty="0"/>
          </a:p>
        </p:txBody>
      </p:sp>
      <p:pic>
        <p:nvPicPr>
          <p:cNvPr id="8" name="Picture 7">
            <a:extLst>
              <a:ext uri="{FF2B5EF4-FFF2-40B4-BE49-F238E27FC236}">
                <a16:creationId xmlns:a16="http://schemas.microsoft.com/office/drawing/2014/main" id="{BDF9CE5E-D62B-4BFD-A8CE-751D186EC8E7}"/>
              </a:ext>
            </a:extLst>
          </p:cNvPr>
          <p:cNvPicPr/>
          <p:nvPr/>
        </p:nvPicPr>
        <p:blipFill rotWithShape="1">
          <a:blip r:embed="rId2">
            <a:extLst>
              <a:ext uri="{28A0092B-C50C-407E-A947-70E740481C1C}">
                <a14:useLocalDpi xmlns:a14="http://schemas.microsoft.com/office/drawing/2010/main" val="0"/>
              </a:ext>
            </a:extLst>
          </a:blip>
          <a:srcRect b="20710"/>
          <a:stretch/>
        </p:blipFill>
        <p:spPr bwMode="auto">
          <a:xfrm>
            <a:off x="6061993" y="1157287"/>
            <a:ext cx="5362575" cy="45434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034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5940" y="1844824"/>
            <a:ext cx="10774934" cy="4309020"/>
          </a:xfrm>
        </p:spPr>
        <p:txBody>
          <a:bodyPr>
            <a:normAutofit/>
          </a:bodyPr>
          <a:lstStyle/>
          <a:p>
            <a:r>
              <a:rPr lang="en-US" sz="3600" b="1" dirty="0">
                <a:solidFill>
                  <a:srgbClr val="FFC000"/>
                </a:solidFill>
                <a:latin typeface="Times New Roman" panose="02020603050405020304" pitchFamily="18" charset="0"/>
                <a:cs typeface="Times New Roman" panose="02020603050405020304" pitchFamily="18" charset="0"/>
              </a:rPr>
              <a:t>A STATISTICAL STUDY ON THE AWARENESS AND OPINION OF THE SCHOOL TEACHERS </a:t>
            </a:r>
          </a:p>
          <a:p>
            <a:r>
              <a:rPr lang="en-US" sz="3600" b="1" dirty="0">
                <a:solidFill>
                  <a:srgbClr val="FFC000"/>
                </a:solidFill>
                <a:latin typeface="Times New Roman" panose="02020603050405020304" pitchFamily="18" charset="0"/>
                <a:cs typeface="Times New Roman" panose="02020603050405020304" pitchFamily="18" charset="0"/>
              </a:rPr>
              <a:t>on THE national education policy </a:t>
            </a:r>
          </a:p>
          <a:p>
            <a:r>
              <a:rPr lang="en-US" sz="3600" b="1" dirty="0">
                <a:solidFill>
                  <a:srgbClr val="FFC000"/>
                </a:solidFill>
                <a:latin typeface="Times New Roman" panose="02020603050405020304" pitchFamily="18" charset="0"/>
                <a:cs typeface="Times New Roman" panose="02020603050405020304" pitchFamily="18" charset="0"/>
              </a:rPr>
              <a:t>(NEP) 2020</a:t>
            </a:r>
            <a:endParaRPr lang="en-US" sz="3600" b="1" dirty="0">
              <a:solidFill>
                <a:srgbClr val="FFC000"/>
              </a:solidFill>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995381498"/>
              </p:ext>
            </p:extLst>
          </p:nvPr>
        </p:nvGraphicFramePr>
        <p:xfrm>
          <a:off x="342302" y="2439495"/>
          <a:ext cx="5896126" cy="2286000"/>
        </p:xfrm>
        <a:graphic>
          <a:graphicData uri="http://schemas.openxmlformats.org/drawingml/2006/table">
            <a:tbl>
              <a:tblPr>
                <a:tableStyleId>{2D5ABB26-0587-4C30-8999-92F81FD0307C}</a:tableStyleId>
              </a:tblPr>
              <a:tblGrid>
                <a:gridCol w="5896126">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The Pie chart reveals that out of 161 respondents, 68 school teachers belong to Private sector, 63 school teachers belong to Government sector and 30 school teachers belong to Government aided sector.</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fld id="{EB37DED6-D4C7-42EE-AB49-D2E39E64FDE4}" type="slidenum">
              <a:rPr lang="en-US" smtClean="0"/>
              <a:pPr/>
              <a:t>30</a:t>
            </a:fld>
            <a:endParaRPr lang="en-US"/>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166368" y="668638"/>
            <a:ext cx="9903419" cy="3541714"/>
          </a:xfrm>
        </p:spPr>
        <p:txBody>
          <a:bodyPr>
            <a:normAutofit/>
          </a:bodyPr>
          <a:lstStyle/>
          <a:p>
            <a:pPr marL="0" indent="0">
              <a:buNone/>
            </a:pPr>
            <a:r>
              <a:rPr lang="en-US" sz="2400" b="1" dirty="0">
                <a:solidFill>
                  <a:schemeClr val="tx2"/>
                </a:solidFill>
                <a:latin typeface="Times New Roman" panose="02020603050405020304" pitchFamily="18" charset="0"/>
                <a:cs typeface="Times New Roman" panose="02020603050405020304" pitchFamily="18" charset="0"/>
              </a:rPr>
              <a:t>4.1.5 Sector of the School Teachers</a:t>
            </a:r>
            <a:endParaRPr lang="en-IN" sz="2400" dirty="0"/>
          </a:p>
        </p:txBody>
      </p:sp>
      <p:pic>
        <p:nvPicPr>
          <p:cNvPr id="7" name="Picture 6">
            <a:extLst>
              <a:ext uri="{FF2B5EF4-FFF2-40B4-BE49-F238E27FC236}">
                <a16:creationId xmlns:a16="http://schemas.microsoft.com/office/drawing/2014/main" id="{B0CB7BCD-D97E-4110-BD07-A8985908258F}"/>
              </a:ext>
            </a:extLst>
          </p:cNvPr>
          <p:cNvPicPr/>
          <p:nvPr/>
        </p:nvPicPr>
        <p:blipFill rotWithShape="1">
          <a:blip r:embed="rId2">
            <a:extLst>
              <a:ext uri="{28A0092B-C50C-407E-A947-70E740481C1C}">
                <a14:useLocalDpi xmlns:a14="http://schemas.microsoft.com/office/drawing/2010/main" val="0"/>
              </a:ext>
            </a:extLst>
          </a:blip>
          <a:srcRect b="20051"/>
          <a:stretch/>
        </p:blipFill>
        <p:spPr bwMode="auto">
          <a:xfrm>
            <a:off x="6238428" y="1052736"/>
            <a:ext cx="5153025" cy="44024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4864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B5BC-042E-4EE8-801F-5D8BD68EB355}"/>
              </a:ext>
            </a:extLst>
          </p:cNvPr>
          <p:cNvSpPr>
            <a:spLocks noGrp="1"/>
          </p:cNvSpPr>
          <p:nvPr>
            <p:ph type="title"/>
          </p:nvPr>
        </p:nvSpPr>
        <p:spPr>
          <a:xfrm>
            <a:off x="888113" y="587090"/>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4.1.6 To find out how many school teachers are aware of NEP 2020:</a:t>
            </a:r>
            <a:br>
              <a:rPr lang="en-US" sz="2400" dirty="0">
                <a:latin typeface="Times New Roman" panose="02020603050405020304" pitchFamily="18" charset="0"/>
                <a:cs typeface="Times New Roman" panose="02020603050405020304" pitchFamily="18" charset="0"/>
              </a:rPr>
            </a:br>
            <a:endParaRPr lang="en-IN" sz="2400" dirty="0"/>
          </a:p>
        </p:txBody>
      </p:sp>
      <p:graphicFrame>
        <p:nvGraphicFramePr>
          <p:cNvPr id="6" name="Table 6">
            <a:extLst>
              <a:ext uri="{FF2B5EF4-FFF2-40B4-BE49-F238E27FC236}">
                <a16:creationId xmlns:a16="http://schemas.microsoft.com/office/drawing/2014/main" id="{DD3763C0-B8A4-40B8-B85F-9AD07DDDC794}"/>
              </a:ext>
            </a:extLst>
          </p:cNvPr>
          <p:cNvGraphicFramePr>
            <a:graphicFrameLocks noGrp="1"/>
          </p:cNvGraphicFramePr>
          <p:nvPr>
            <p:extLst>
              <p:ext uri="{D42A27DB-BD31-4B8C-83A1-F6EECF244321}">
                <p14:modId xmlns:p14="http://schemas.microsoft.com/office/powerpoint/2010/main" val="693210378"/>
              </p:ext>
            </p:extLst>
          </p:nvPr>
        </p:nvGraphicFramePr>
        <p:xfrm>
          <a:off x="621804" y="3140968"/>
          <a:ext cx="4651959" cy="3129942"/>
        </p:xfrm>
        <a:graphic>
          <a:graphicData uri="http://schemas.openxmlformats.org/drawingml/2006/table">
            <a:tbl>
              <a:tblPr firstRow="1" bandRow="1">
                <a:tableStyleId>{2D5ABB26-0587-4C30-8999-92F81FD0307C}</a:tableStyleId>
              </a:tblPr>
              <a:tblGrid>
                <a:gridCol w="4651959">
                  <a:extLst>
                    <a:ext uri="{9D8B030D-6E8A-4147-A177-3AD203B41FA5}">
                      <a16:colId xmlns:a16="http://schemas.microsoft.com/office/drawing/2014/main" val="268659166"/>
                    </a:ext>
                  </a:extLst>
                </a:gridCol>
              </a:tblGrid>
              <a:tr h="3129942">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Bar chart clearly shows that 85 % of School Teachers are aware of NEP 2020.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7240302"/>
                  </a:ext>
                </a:extLst>
              </a:tr>
            </a:tbl>
          </a:graphicData>
        </a:graphic>
      </p:graphicFrame>
      <p:sp>
        <p:nvSpPr>
          <p:cNvPr id="3" name="Slide Number Placeholder 2">
            <a:extLst>
              <a:ext uri="{FF2B5EF4-FFF2-40B4-BE49-F238E27FC236}">
                <a16:creationId xmlns:a16="http://schemas.microsoft.com/office/drawing/2014/main" id="{9A46D8A4-7E53-4DA6-8AE3-E3333897D8CE}"/>
              </a:ext>
            </a:extLst>
          </p:cNvPr>
          <p:cNvSpPr>
            <a:spLocks noGrp="1"/>
          </p:cNvSpPr>
          <p:nvPr>
            <p:ph type="sldNum" sz="quarter" idx="12"/>
          </p:nvPr>
        </p:nvSpPr>
        <p:spPr/>
        <p:txBody>
          <a:bodyPr/>
          <a:lstStyle/>
          <a:p>
            <a:fld id="{EB37DED6-D4C7-42EE-AB49-D2E39E64FDE4}" type="slidenum">
              <a:rPr lang="en-US" smtClean="0"/>
              <a:pPr/>
              <a:t>31</a:t>
            </a:fld>
            <a:endParaRPr lang="en-US"/>
          </a:p>
        </p:txBody>
      </p:sp>
      <p:pic>
        <p:nvPicPr>
          <p:cNvPr id="8" name="Picture 7">
            <a:extLst>
              <a:ext uri="{FF2B5EF4-FFF2-40B4-BE49-F238E27FC236}">
                <a16:creationId xmlns:a16="http://schemas.microsoft.com/office/drawing/2014/main" id="{1DFC7EE7-ECCC-4B76-903A-93D3C6FB9993}"/>
              </a:ext>
            </a:extLst>
          </p:cNvPr>
          <p:cNvPicPr/>
          <p:nvPr/>
        </p:nvPicPr>
        <p:blipFill rotWithShape="1">
          <a:blip r:embed="rId2">
            <a:extLst>
              <a:ext uri="{28A0092B-C50C-407E-A947-70E740481C1C}">
                <a14:useLocalDpi xmlns:a14="http://schemas.microsoft.com/office/drawing/2010/main" val="0"/>
              </a:ext>
            </a:extLst>
          </a:blip>
          <a:srcRect b="19568"/>
          <a:stretch/>
        </p:blipFill>
        <p:spPr bwMode="auto">
          <a:xfrm>
            <a:off x="5690487" y="1916832"/>
            <a:ext cx="5610225" cy="48221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8617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B5BC-042E-4EE8-801F-5D8BD68EB355}"/>
              </a:ext>
            </a:extLst>
          </p:cNvPr>
          <p:cNvSpPr>
            <a:spLocks noGrp="1"/>
          </p:cNvSpPr>
          <p:nvPr>
            <p:ph type="title"/>
          </p:nvPr>
        </p:nvSpPr>
        <p:spPr>
          <a:xfrm>
            <a:off x="888113" y="836712"/>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4.1.7 Do you Welcome NEP 2020</a:t>
            </a:r>
            <a:br>
              <a:rPr lang="en-US" sz="2400" dirty="0">
                <a:latin typeface="Times New Roman" panose="02020603050405020304" pitchFamily="18" charset="0"/>
                <a:cs typeface="Times New Roman" panose="02020603050405020304" pitchFamily="18" charset="0"/>
              </a:rPr>
            </a:br>
            <a:endParaRPr lang="en-IN" sz="2400" dirty="0"/>
          </a:p>
        </p:txBody>
      </p:sp>
      <p:graphicFrame>
        <p:nvGraphicFramePr>
          <p:cNvPr id="6" name="Table 6">
            <a:extLst>
              <a:ext uri="{FF2B5EF4-FFF2-40B4-BE49-F238E27FC236}">
                <a16:creationId xmlns:a16="http://schemas.microsoft.com/office/drawing/2014/main" id="{DD3763C0-B8A4-40B8-B85F-9AD07DDDC794}"/>
              </a:ext>
            </a:extLst>
          </p:cNvPr>
          <p:cNvGraphicFramePr>
            <a:graphicFrameLocks noGrp="1"/>
          </p:cNvGraphicFramePr>
          <p:nvPr>
            <p:extLst>
              <p:ext uri="{D42A27DB-BD31-4B8C-83A1-F6EECF244321}">
                <p14:modId xmlns:p14="http://schemas.microsoft.com/office/powerpoint/2010/main" val="3004837910"/>
              </p:ext>
            </p:extLst>
          </p:nvPr>
        </p:nvGraphicFramePr>
        <p:xfrm>
          <a:off x="693812" y="2785787"/>
          <a:ext cx="4651959" cy="3129942"/>
        </p:xfrm>
        <a:graphic>
          <a:graphicData uri="http://schemas.openxmlformats.org/drawingml/2006/table">
            <a:tbl>
              <a:tblPr firstRow="1" bandRow="1">
                <a:tableStyleId>{2D5ABB26-0587-4C30-8999-92F81FD0307C}</a:tableStyleId>
              </a:tblPr>
              <a:tblGrid>
                <a:gridCol w="4651959">
                  <a:extLst>
                    <a:ext uri="{9D8B030D-6E8A-4147-A177-3AD203B41FA5}">
                      <a16:colId xmlns:a16="http://schemas.microsoft.com/office/drawing/2014/main" val="268659166"/>
                    </a:ext>
                  </a:extLst>
                </a:gridCol>
              </a:tblGrid>
              <a:tr h="3129942">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Bar chart indicates that out of 161 respondents, 115 school teachers welcoming the NEP 2020 and 46 school teachers not welcoming the NEP 2020.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7240302"/>
                  </a:ext>
                </a:extLst>
              </a:tr>
            </a:tbl>
          </a:graphicData>
        </a:graphic>
      </p:graphicFrame>
      <p:sp>
        <p:nvSpPr>
          <p:cNvPr id="3" name="Slide Number Placeholder 2">
            <a:extLst>
              <a:ext uri="{FF2B5EF4-FFF2-40B4-BE49-F238E27FC236}">
                <a16:creationId xmlns:a16="http://schemas.microsoft.com/office/drawing/2014/main" id="{9A46D8A4-7E53-4DA6-8AE3-E3333897D8C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pic>
        <p:nvPicPr>
          <p:cNvPr id="7" name="Picture 6">
            <a:extLst>
              <a:ext uri="{FF2B5EF4-FFF2-40B4-BE49-F238E27FC236}">
                <a16:creationId xmlns:a16="http://schemas.microsoft.com/office/drawing/2014/main" id="{BD75B21D-195A-428B-A4E2-C9FB9D72CDDD}"/>
              </a:ext>
            </a:extLst>
          </p:cNvPr>
          <p:cNvPicPr/>
          <p:nvPr/>
        </p:nvPicPr>
        <p:blipFill rotWithShape="1">
          <a:blip r:embed="rId2">
            <a:extLst>
              <a:ext uri="{28A0092B-C50C-407E-A947-70E740481C1C}">
                <a14:useLocalDpi xmlns:a14="http://schemas.microsoft.com/office/drawing/2010/main" val="0"/>
              </a:ext>
            </a:extLst>
          </a:blip>
          <a:srcRect b="19299"/>
          <a:stretch/>
        </p:blipFill>
        <p:spPr bwMode="auto">
          <a:xfrm>
            <a:off x="6042003" y="1867031"/>
            <a:ext cx="5258709" cy="44644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4866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B5BC-042E-4EE8-801F-5D8BD68EB355}"/>
              </a:ext>
            </a:extLst>
          </p:cNvPr>
          <p:cNvSpPr>
            <a:spLocks noGrp="1"/>
          </p:cNvSpPr>
          <p:nvPr>
            <p:ph type="title"/>
          </p:nvPr>
        </p:nvSpPr>
        <p:spPr>
          <a:xfrm>
            <a:off x="888113" y="836712"/>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4.1.8 Overall opinion on the NEP 2020</a:t>
            </a:r>
            <a:br>
              <a:rPr lang="en-US" sz="2400" dirty="0">
                <a:latin typeface="Times New Roman" panose="02020603050405020304" pitchFamily="18" charset="0"/>
                <a:cs typeface="Times New Roman" panose="02020603050405020304" pitchFamily="18" charset="0"/>
              </a:rPr>
            </a:br>
            <a:endParaRPr lang="en-IN" sz="2400" dirty="0"/>
          </a:p>
        </p:txBody>
      </p:sp>
      <p:graphicFrame>
        <p:nvGraphicFramePr>
          <p:cNvPr id="6" name="Table 6">
            <a:extLst>
              <a:ext uri="{FF2B5EF4-FFF2-40B4-BE49-F238E27FC236}">
                <a16:creationId xmlns:a16="http://schemas.microsoft.com/office/drawing/2014/main" id="{DD3763C0-B8A4-40B8-B85F-9AD07DDDC794}"/>
              </a:ext>
            </a:extLst>
          </p:cNvPr>
          <p:cNvGraphicFramePr>
            <a:graphicFrameLocks noGrp="1"/>
          </p:cNvGraphicFramePr>
          <p:nvPr>
            <p:extLst>
              <p:ext uri="{D42A27DB-BD31-4B8C-83A1-F6EECF244321}">
                <p14:modId xmlns:p14="http://schemas.microsoft.com/office/powerpoint/2010/main" val="367842109"/>
              </p:ext>
            </p:extLst>
          </p:nvPr>
        </p:nvGraphicFramePr>
        <p:xfrm>
          <a:off x="765820" y="2557025"/>
          <a:ext cx="4651959" cy="3129942"/>
        </p:xfrm>
        <a:graphic>
          <a:graphicData uri="http://schemas.openxmlformats.org/drawingml/2006/table">
            <a:tbl>
              <a:tblPr firstRow="1" bandRow="1">
                <a:tableStyleId>{2D5ABB26-0587-4C30-8999-92F81FD0307C}</a:tableStyleId>
              </a:tblPr>
              <a:tblGrid>
                <a:gridCol w="4651959">
                  <a:extLst>
                    <a:ext uri="{9D8B030D-6E8A-4147-A177-3AD203B41FA5}">
                      <a16:colId xmlns:a16="http://schemas.microsoft.com/office/drawing/2014/main" val="268659166"/>
                    </a:ext>
                  </a:extLst>
                </a:gridCol>
              </a:tblGrid>
              <a:tr h="3129942">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Pie chart reveals that out of 161 respondents, 96 school teachers opinion is Good, 50 school teachers opinion is Average and very meagerly responded Excellent &amp; Poor about the NEP 2020.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7240302"/>
                  </a:ext>
                </a:extLst>
              </a:tr>
            </a:tbl>
          </a:graphicData>
        </a:graphic>
      </p:graphicFrame>
      <p:sp>
        <p:nvSpPr>
          <p:cNvPr id="3" name="Slide Number Placeholder 2">
            <a:extLst>
              <a:ext uri="{FF2B5EF4-FFF2-40B4-BE49-F238E27FC236}">
                <a16:creationId xmlns:a16="http://schemas.microsoft.com/office/drawing/2014/main" id="{9A46D8A4-7E53-4DA6-8AE3-E3333897D8C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pic>
        <p:nvPicPr>
          <p:cNvPr id="7" name="Picture 6">
            <a:extLst>
              <a:ext uri="{FF2B5EF4-FFF2-40B4-BE49-F238E27FC236}">
                <a16:creationId xmlns:a16="http://schemas.microsoft.com/office/drawing/2014/main" id="{37DCA9DC-3D74-45D6-90DD-36CFC5452D34}"/>
              </a:ext>
            </a:extLst>
          </p:cNvPr>
          <p:cNvPicPr/>
          <p:nvPr/>
        </p:nvPicPr>
        <p:blipFill rotWithShape="1">
          <a:blip r:embed="rId2">
            <a:extLst>
              <a:ext uri="{28A0092B-C50C-407E-A947-70E740481C1C}">
                <a14:useLocalDpi xmlns:a14="http://schemas.microsoft.com/office/drawing/2010/main" val="0"/>
              </a:ext>
            </a:extLst>
          </a:blip>
          <a:srcRect l="2437" t="2093" b="21256"/>
          <a:stretch/>
        </p:blipFill>
        <p:spPr bwMode="auto">
          <a:xfrm>
            <a:off x="5878388" y="1880271"/>
            <a:ext cx="5276384" cy="44380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0361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E706-71EC-4E8B-BDF1-482C07E8CCA5}"/>
              </a:ext>
            </a:extLst>
          </p:cNvPr>
          <p:cNvSpPr>
            <a:spLocks noGrp="1"/>
          </p:cNvSpPr>
          <p:nvPr>
            <p:ph type="title"/>
          </p:nvPr>
        </p:nvSpPr>
        <p:spPr>
          <a:xfrm>
            <a:off x="1155795" y="-7430"/>
            <a:ext cx="9903418" cy="1478570"/>
          </a:xfrm>
        </p:spPr>
        <p:txBody>
          <a:bodyPr/>
          <a:lstStyle/>
          <a:p>
            <a:r>
              <a:rPr lang="en-US" sz="2800" b="1" dirty="0">
                <a:solidFill>
                  <a:schemeClr val="tx2"/>
                </a:solidFill>
                <a:latin typeface="Times New Roman" panose="02020603050405020304" pitchFamily="18" charset="0"/>
                <a:cs typeface="Times New Roman" panose="02020603050405020304" pitchFamily="18" charset="0"/>
              </a:rPr>
              <a:t>4.2 FREQUENCY TABLE</a:t>
            </a:r>
            <a:endParaRPr lang="en-IN" sz="28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131210122"/>
              </p:ext>
            </p:extLst>
          </p:nvPr>
        </p:nvGraphicFramePr>
        <p:xfrm>
          <a:off x="1144292" y="4763283"/>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1 we infer that out of 161 respondents, 137 school teachers are aware of the NEP 2020 only 24 school teachers are not aware of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155795" y="1255308"/>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4.2.1 Awareness Regarding NEP 2020</a:t>
            </a:r>
            <a:endParaRPr lang="en-IN" sz="2800" dirty="0"/>
          </a:p>
        </p:txBody>
      </p:sp>
      <p:graphicFrame>
        <p:nvGraphicFramePr>
          <p:cNvPr id="7" name="Table 6">
            <a:extLst>
              <a:ext uri="{FF2B5EF4-FFF2-40B4-BE49-F238E27FC236}">
                <a16:creationId xmlns:a16="http://schemas.microsoft.com/office/drawing/2014/main" id="{F64F5A3D-3B16-482D-B9D0-DEC287AE014F}"/>
              </a:ext>
            </a:extLst>
          </p:cNvPr>
          <p:cNvGraphicFramePr>
            <a:graphicFrameLocks noGrp="1"/>
          </p:cNvGraphicFramePr>
          <p:nvPr>
            <p:extLst>
              <p:ext uri="{D42A27DB-BD31-4B8C-83A1-F6EECF244321}">
                <p14:modId xmlns:p14="http://schemas.microsoft.com/office/powerpoint/2010/main" val="3836258164"/>
              </p:ext>
            </p:extLst>
          </p:nvPr>
        </p:nvGraphicFramePr>
        <p:xfrm>
          <a:off x="2768826" y="2133423"/>
          <a:ext cx="7704856" cy="2455014"/>
        </p:xfrm>
        <a:graphic>
          <a:graphicData uri="http://schemas.openxmlformats.org/drawingml/2006/table">
            <a:tbl>
              <a:tblPr>
                <a:tableStyleId>{46F890A9-2807-4EBB-B81D-B2AA78EC7F39}</a:tableStyleId>
              </a:tblPr>
              <a:tblGrid>
                <a:gridCol w="1153801">
                  <a:extLst>
                    <a:ext uri="{9D8B030D-6E8A-4147-A177-3AD203B41FA5}">
                      <a16:colId xmlns:a16="http://schemas.microsoft.com/office/drawing/2014/main" val="3951962604"/>
                    </a:ext>
                  </a:extLst>
                </a:gridCol>
                <a:gridCol w="1169422">
                  <a:extLst>
                    <a:ext uri="{9D8B030D-6E8A-4147-A177-3AD203B41FA5}">
                      <a16:colId xmlns:a16="http://schemas.microsoft.com/office/drawing/2014/main" val="837212120"/>
                    </a:ext>
                  </a:extLst>
                </a:gridCol>
                <a:gridCol w="1169422">
                  <a:extLst>
                    <a:ext uri="{9D8B030D-6E8A-4147-A177-3AD203B41FA5}">
                      <a16:colId xmlns:a16="http://schemas.microsoft.com/office/drawing/2014/main" val="276307607"/>
                    </a:ext>
                  </a:extLst>
                </a:gridCol>
                <a:gridCol w="1408930">
                  <a:extLst>
                    <a:ext uri="{9D8B030D-6E8A-4147-A177-3AD203B41FA5}">
                      <a16:colId xmlns:a16="http://schemas.microsoft.com/office/drawing/2014/main" val="4065678625"/>
                    </a:ext>
                  </a:extLst>
                </a:gridCol>
                <a:gridCol w="1408930">
                  <a:extLst>
                    <a:ext uri="{9D8B030D-6E8A-4147-A177-3AD203B41FA5}">
                      <a16:colId xmlns:a16="http://schemas.microsoft.com/office/drawing/2014/main" val="1490266510"/>
                    </a:ext>
                  </a:extLst>
                </a:gridCol>
                <a:gridCol w="1394351">
                  <a:extLst>
                    <a:ext uri="{9D8B030D-6E8A-4147-A177-3AD203B41FA5}">
                      <a16:colId xmlns:a16="http://schemas.microsoft.com/office/drawing/2014/main" val="2260127133"/>
                    </a:ext>
                  </a:extLst>
                </a:gridCol>
              </a:tblGrid>
              <a:tr h="967491">
                <a:tc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2000" dirty="0">
                          <a:effectLst/>
                        </a:rPr>
                        <a:t>Frequency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dirty="0">
                          <a:effectLst/>
                        </a:rPr>
                        <a:t>Percent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Valid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Cumulative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332035470"/>
                  </a:ext>
                </a:extLst>
              </a:tr>
              <a:tr h="423751">
                <a:tc rowSpan="3">
                  <a:txBody>
                    <a:bodyPr/>
                    <a:lstStyle/>
                    <a:p>
                      <a:pPr>
                        <a:lnSpc>
                          <a:spcPct val="107000"/>
                        </a:lnSpc>
                        <a:spcAft>
                          <a:spcPts val="0"/>
                        </a:spcAft>
                      </a:pPr>
                      <a:r>
                        <a:rPr lang="en-IN" sz="2000">
                          <a:effectLst/>
                        </a:rPr>
                        <a:t>Valid</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a:effectLst/>
                        </a:rPr>
                        <a:t>Aware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137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85.1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85.1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85.1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46860150"/>
                  </a:ext>
                </a:extLst>
              </a:tr>
              <a:tr h="640021">
                <a:tc vMerge="1">
                  <a:txBody>
                    <a:bodyPr/>
                    <a:lstStyle/>
                    <a:p>
                      <a:endParaRPr lang="en-IN"/>
                    </a:p>
                  </a:txBody>
                  <a:tcPr/>
                </a:tc>
                <a:tc>
                  <a:txBody>
                    <a:bodyPr/>
                    <a:lstStyle/>
                    <a:p>
                      <a:pPr>
                        <a:lnSpc>
                          <a:spcPct val="107000"/>
                        </a:lnSpc>
                      </a:pPr>
                      <a:r>
                        <a:rPr lang="en-IN" sz="2000">
                          <a:effectLst/>
                        </a:rPr>
                        <a:t>Not Aware</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dirty="0">
                          <a:effectLst/>
                        </a:rPr>
                        <a:t>24</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14.9</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14.9</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294234603"/>
                  </a:ext>
                </a:extLst>
              </a:tr>
              <a:tr h="423751">
                <a:tc vMerge="1">
                  <a:txBody>
                    <a:bodyPr/>
                    <a:lstStyle/>
                    <a:p>
                      <a:endParaRPr lang="en-IN"/>
                    </a:p>
                  </a:txBody>
                  <a:tcPr/>
                </a:tc>
                <a:tc>
                  <a:txBody>
                    <a:bodyPr/>
                    <a:lstStyle/>
                    <a:p>
                      <a:pPr>
                        <a:lnSpc>
                          <a:spcPct val="107000"/>
                        </a:lnSpc>
                      </a:pPr>
                      <a:r>
                        <a:rPr lang="en-IN" sz="2000">
                          <a:effectLst/>
                        </a:rPr>
                        <a:t>Total</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161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695636407"/>
                  </a:ext>
                </a:extLst>
              </a:tr>
            </a:tbl>
          </a:graphicData>
        </a:graphic>
      </p:graphicFrame>
      <p:sp>
        <p:nvSpPr>
          <p:cNvPr id="8" name="Rectangle 2">
            <a:extLst>
              <a:ext uri="{FF2B5EF4-FFF2-40B4-BE49-F238E27FC236}">
                <a16:creationId xmlns:a16="http://schemas.microsoft.com/office/drawing/2014/main" id="{463CEF8F-1070-4E09-AD97-E479ECF4E065}"/>
              </a:ext>
            </a:extLst>
          </p:cNvPr>
          <p:cNvSpPr>
            <a:spLocks noChangeArrowheads="1"/>
          </p:cNvSpPr>
          <p:nvPr/>
        </p:nvSpPr>
        <p:spPr bwMode="auto">
          <a:xfrm>
            <a:off x="2768826" y="2154864"/>
            <a:ext cx="60231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22500" algn="ctr"/>
              </a:tabLst>
              <a:defRPr>
                <a:solidFill>
                  <a:schemeClr val="tx1"/>
                </a:solidFill>
                <a:latin typeface="Arial" panose="020B0604020202020204" pitchFamily="34" charset="0"/>
              </a:defRPr>
            </a:lvl1pPr>
            <a:lvl2pPr eaLnBrk="0" fontAlgn="base" hangingPunct="0">
              <a:spcBef>
                <a:spcPct val="0"/>
              </a:spcBef>
              <a:spcAft>
                <a:spcPct val="0"/>
              </a:spcAft>
              <a:tabLst>
                <a:tab pos="2222500" algn="ctr"/>
              </a:tabLst>
              <a:defRPr>
                <a:solidFill>
                  <a:schemeClr val="tx1"/>
                </a:solidFill>
                <a:latin typeface="Arial" panose="020B0604020202020204" pitchFamily="34" charset="0"/>
              </a:defRPr>
            </a:lvl2pPr>
            <a:lvl3pPr eaLnBrk="0" fontAlgn="base" hangingPunct="0">
              <a:spcBef>
                <a:spcPct val="0"/>
              </a:spcBef>
              <a:spcAft>
                <a:spcPct val="0"/>
              </a:spcAft>
              <a:tabLst>
                <a:tab pos="2222500" algn="ctr"/>
              </a:tabLst>
              <a:defRPr>
                <a:solidFill>
                  <a:schemeClr val="tx1"/>
                </a:solidFill>
                <a:latin typeface="Arial" panose="020B0604020202020204" pitchFamily="34" charset="0"/>
              </a:defRPr>
            </a:lvl3pPr>
            <a:lvl4pPr eaLnBrk="0" fontAlgn="base" hangingPunct="0">
              <a:spcBef>
                <a:spcPct val="0"/>
              </a:spcBef>
              <a:spcAft>
                <a:spcPct val="0"/>
              </a:spcAft>
              <a:tabLst>
                <a:tab pos="2222500" algn="ctr"/>
              </a:tabLst>
              <a:defRPr>
                <a:solidFill>
                  <a:schemeClr val="tx1"/>
                </a:solidFill>
                <a:latin typeface="Arial" panose="020B0604020202020204" pitchFamily="34" charset="0"/>
              </a:defRPr>
            </a:lvl4pPr>
            <a:lvl5pPr eaLnBrk="0" fontAlgn="base" hangingPunct="0">
              <a:spcBef>
                <a:spcPct val="0"/>
              </a:spcBef>
              <a:spcAft>
                <a:spcPct val="0"/>
              </a:spcAft>
              <a:tabLst>
                <a:tab pos="2222500" algn="ctr"/>
              </a:tabLst>
              <a:defRPr>
                <a:solidFill>
                  <a:schemeClr val="tx1"/>
                </a:solidFill>
                <a:latin typeface="Arial" panose="020B0604020202020204" pitchFamily="34" charset="0"/>
              </a:defRPr>
            </a:lvl5pPr>
            <a:lvl6pPr eaLnBrk="0" fontAlgn="base" hangingPunct="0">
              <a:spcBef>
                <a:spcPct val="0"/>
              </a:spcBef>
              <a:spcAft>
                <a:spcPct val="0"/>
              </a:spcAft>
              <a:tabLst>
                <a:tab pos="2222500" algn="ctr"/>
              </a:tabLst>
              <a:defRPr>
                <a:solidFill>
                  <a:schemeClr val="tx1"/>
                </a:solidFill>
                <a:latin typeface="Arial" panose="020B0604020202020204" pitchFamily="34" charset="0"/>
              </a:defRPr>
            </a:lvl6pPr>
            <a:lvl7pPr eaLnBrk="0" fontAlgn="base" hangingPunct="0">
              <a:spcBef>
                <a:spcPct val="0"/>
              </a:spcBef>
              <a:spcAft>
                <a:spcPct val="0"/>
              </a:spcAft>
              <a:tabLst>
                <a:tab pos="2222500" algn="ctr"/>
              </a:tabLst>
              <a:defRPr>
                <a:solidFill>
                  <a:schemeClr val="tx1"/>
                </a:solidFill>
                <a:latin typeface="Arial" panose="020B0604020202020204" pitchFamily="34" charset="0"/>
              </a:defRPr>
            </a:lvl7pPr>
            <a:lvl8pPr eaLnBrk="0" fontAlgn="base" hangingPunct="0">
              <a:spcBef>
                <a:spcPct val="0"/>
              </a:spcBef>
              <a:spcAft>
                <a:spcPct val="0"/>
              </a:spcAft>
              <a:tabLst>
                <a:tab pos="2222500" algn="ctr"/>
              </a:tabLst>
              <a:defRPr>
                <a:solidFill>
                  <a:schemeClr val="tx1"/>
                </a:solidFill>
                <a:latin typeface="Arial" panose="020B0604020202020204" pitchFamily="34" charset="0"/>
              </a:defRPr>
            </a:lvl8pPr>
            <a:lvl9pPr eaLnBrk="0" fontAlgn="base" hangingPunct="0">
              <a:spcBef>
                <a:spcPct val="0"/>
              </a:spcBef>
              <a:spcAft>
                <a:spcPct val="0"/>
              </a:spcAft>
              <a:tabLst>
                <a:tab pos="22225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22500" algn="ctr"/>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1: Awareness Regarding NEP 2020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22500" algn="ct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0684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3764089744"/>
              </p:ext>
            </p:extLst>
          </p:nvPr>
        </p:nvGraphicFramePr>
        <p:xfrm>
          <a:off x="1140036" y="4707478"/>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2 we infer that out of 161 respondents, 115 school teachers responded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NEP 2020 and remaining 46 responded not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4.2.2 Do you welcome NEP 2020</a:t>
            </a:r>
            <a:endParaRPr lang="en-IN" sz="2800" dirty="0"/>
          </a:p>
        </p:txBody>
      </p:sp>
      <p:graphicFrame>
        <p:nvGraphicFramePr>
          <p:cNvPr id="9" name="Table 8">
            <a:extLst>
              <a:ext uri="{FF2B5EF4-FFF2-40B4-BE49-F238E27FC236}">
                <a16:creationId xmlns:a16="http://schemas.microsoft.com/office/drawing/2014/main" id="{9E445F3E-AAD0-4F4B-B09D-35D07B1B417C}"/>
              </a:ext>
            </a:extLst>
          </p:cNvPr>
          <p:cNvGraphicFramePr>
            <a:graphicFrameLocks noGrp="1"/>
          </p:cNvGraphicFramePr>
          <p:nvPr>
            <p:extLst>
              <p:ext uri="{D42A27DB-BD31-4B8C-83A1-F6EECF244321}">
                <p14:modId xmlns:p14="http://schemas.microsoft.com/office/powerpoint/2010/main" val="376238620"/>
              </p:ext>
            </p:extLst>
          </p:nvPr>
        </p:nvGraphicFramePr>
        <p:xfrm>
          <a:off x="2784378" y="1779144"/>
          <a:ext cx="7489267" cy="2448272"/>
        </p:xfrm>
        <a:graphic>
          <a:graphicData uri="http://schemas.openxmlformats.org/drawingml/2006/table">
            <a:tbl>
              <a:tblPr>
                <a:tableStyleId>{46F890A9-2807-4EBB-B81D-B2AA78EC7F39}</a:tableStyleId>
              </a:tblPr>
              <a:tblGrid>
                <a:gridCol w="769116">
                  <a:extLst>
                    <a:ext uri="{9D8B030D-6E8A-4147-A177-3AD203B41FA5}">
                      <a16:colId xmlns:a16="http://schemas.microsoft.com/office/drawing/2014/main" val="3831593158"/>
                    </a:ext>
                  </a:extLst>
                </a:gridCol>
                <a:gridCol w="1199608">
                  <a:extLst>
                    <a:ext uri="{9D8B030D-6E8A-4147-A177-3AD203B41FA5}">
                      <a16:colId xmlns:a16="http://schemas.microsoft.com/office/drawing/2014/main" val="4158723521"/>
                    </a:ext>
                  </a:extLst>
                </a:gridCol>
                <a:gridCol w="1199608">
                  <a:extLst>
                    <a:ext uri="{9D8B030D-6E8A-4147-A177-3AD203B41FA5}">
                      <a16:colId xmlns:a16="http://schemas.microsoft.com/office/drawing/2014/main" val="3275657824"/>
                    </a:ext>
                  </a:extLst>
                </a:gridCol>
                <a:gridCol w="1445297">
                  <a:extLst>
                    <a:ext uri="{9D8B030D-6E8A-4147-A177-3AD203B41FA5}">
                      <a16:colId xmlns:a16="http://schemas.microsoft.com/office/drawing/2014/main" val="1500348486"/>
                    </a:ext>
                  </a:extLst>
                </a:gridCol>
                <a:gridCol w="1445297">
                  <a:extLst>
                    <a:ext uri="{9D8B030D-6E8A-4147-A177-3AD203B41FA5}">
                      <a16:colId xmlns:a16="http://schemas.microsoft.com/office/drawing/2014/main" val="1857852870"/>
                    </a:ext>
                  </a:extLst>
                </a:gridCol>
                <a:gridCol w="1430341">
                  <a:extLst>
                    <a:ext uri="{9D8B030D-6E8A-4147-A177-3AD203B41FA5}">
                      <a16:colId xmlns:a16="http://schemas.microsoft.com/office/drawing/2014/main" val="2363109786"/>
                    </a:ext>
                  </a:extLst>
                </a:gridCol>
              </a:tblGrid>
              <a:tr h="932675">
                <a:tc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2000">
                          <a:effectLst/>
                        </a:rPr>
                        <a:t>Frequency</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dirty="0">
                          <a:effectLst/>
                        </a:rPr>
                        <a:t>Valid Percent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Cumulative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231240300"/>
                  </a:ext>
                </a:extLst>
              </a:tr>
              <a:tr h="505199">
                <a:tc rowSpan="3">
                  <a:txBody>
                    <a:bodyPr/>
                    <a:lstStyle/>
                    <a:p>
                      <a:pPr>
                        <a:lnSpc>
                          <a:spcPct val="107000"/>
                        </a:lnSpc>
                        <a:spcAft>
                          <a:spcPts val="0"/>
                        </a:spcAft>
                      </a:pPr>
                      <a:r>
                        <a:rPr lang="en-IN" sz="2000">
                          <a:effectLst/>
                        </a:rPr>
                        <a:t>Valid</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dirty="0">
                          <a:effectLst/>
                        </a:rPr>
                        <a:t>Yes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71.4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71.4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71.4</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82205706"/>
                  </a:ext>
                </a:extLst>
              </a:tr>
              <a:tr h="505199">
                <a:tc vMerge="1">
                  <a:txBody>
                    <a:bodyPr/>
                    <a:lstStyle/>
                    <a:p>
                      <a:endParaRPr lang="en-IN"/>
                    </a:p>
                  </a:txBody>
                  <a:tcPr/>
                </a:tc>
                <a:tc>
                  <a:txBody>
                    <a:bodyPr/>
                    <a:lstStyle/>
                    <a:p>
                      <a:pPr>
                        <a:lnSpc>
                          <a:spcPct val="107000"/>
                        </a:lnSpc>
                      </a:pPr>
                      <a:r>
                        <a:rPr lang="en-IN" sz="2000">
                          <a:effectLst/>
                        </a:rPr>
                        <a:t>No</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dirty="0">
                          <a:effectLst/>
                        </a:rPr>
                        <a:t>46</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28.6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28.6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73408413"/>
                  </a:ext>
                </a:extLst>
              </a:tr>
              <a:tr h="505199">
                <a:tc vMerge="1">
                  <a:txBody>
                    <a:bodyPr/>
                    <a:lstStyle/>
                    <a:p>
                      <a:endParaRPr lang="en-IN"/>
                    </a:p>
                  </a:txBody>
                  <a:tcPr/>
                </a:tc>
                <a:tc>
                  <a:txBody>
                    <a:bodyPr/>
                    <a:lstStyle/>
                    <a:p>
                      <a:pPr>
                        <a:lnSpc>
                          <a:spcPct val="107000"/>
                        </a:lnSpc>
                      </a:pPr>
                      <a:r>
                        <a:rPr lang="en-IN" sz="2000">
                          <a:effectLst/>
                        </a:rPr>
                        <a:t>Total</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161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100.0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430660497"/>
                  </a:ext>
                </a:extLst>
              </a:tr>
            </a:tbl>
          </a:graphicData>
        </a:graphic>
      </p:graphicFrame>
      <p:sp>
        <p:nvSpPr>
          <p:cNvPr id="11" name="Rectangle 10">
            <a:extLst>
              <a:ext uri="{FF2B5EF4-FFF2-40B4-BE49-F238E27FC236}">
                <a16:creationId xmlns:a16="http://schemas.microsoft.com/office/drawing/2014/main" id="{936AAC5A-63B2-4B80-885C-2C9AC27BFAA0}"/>
              </a:ext>
            </a:extLst>
          </p:cNvPr>
          <p:cNvSpPr/>
          <p:nvPr/>
        </p:nvSpPr>
        <p:spPr>
          <a:xfrm>
            <a:off x="2784378" y="1779144"/>
            <a:ext cx="4858189" cy="468077"/>
          </a:xfrm>
          <a:prstGeom prst="rect">
            <a:avLst/>
          </a:prstGeom>
        </p:spPr>
        <p:txBody>
          <a:bodyPr wrap="none">
            <a:spAutoFit/>
          </a:bodyPr>
          <a:lstStyle/>
          <a:p>
            <a:pPr>
              <a:lnSpc>
                <a:spcPct val="107000"/>
              </a:lnSpc>
              <a:spcAft>
                <a:spcPts val="0"/>
              </a:spcAft>
              <a:tabLst>
                <a:tab pos="2221865"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2: Opinion regarding NEP 2020</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4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4294053812"/>
              </p:ext>
            </p:extLst>
          </p:nvPr>
        </p:nvGraphicFramePr>
        <p:xfrm>
          <a:off x="965661" y="4520738"/>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3 we infer that out of 161 respondents, 82 school teachers responded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&amp; 79 school teachers responded not in the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Foundational education stage in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4.2.3 Opinion on Foundational Education stage</a:t>
            </a:r>
            <a:endParaRPr lang="en-IN" sz="2800" dirty="0"/>
          </a:p>
        </p:txBody>
      </p:sp>
      <p:graphicFrame>
        <p:nvGraphicFramePr>
          <p:cNvPr id="2" name="Table 1">
            <a:extLst>
              <a:ext uri="{FF2B5EF4-FFF2-40B4-BE49-F238E27FC236}">
                <a16:creationId xmlns:a16="http://schemas.microsoft.com/office/drawing/2014/main" id="{F8A9BE24-6B18-4B1F-80B7-2896B28C8A8D}"/>
              </a:ext>
            </a:extLst>
          </p:cNvPr>
          <p:cNvGraphicFramePr>
            <a:graphicFrameLocks noGrp="1"/>
          </p:cNvGraphicFramePr>
          <p:nvPr>
            <p:extLst>
              <p:ext uri="{D42A27DB-BD31-4B8C-83A1-F6EECF244321}">
                <p14:modId xmlns:p14="http://schemas.microsoft.com/office/powerpoint/2010/main" val="1013907649"/>
              </p:ext>
            </p:extLst>
          </p:nvPr>
        </p:nvGraphicFramePr>
        <p:xfrm>
          <a:off x="2359898" y="1665856"/>
          <a:ext cx="8490686" cy="2602316"/>
        </p:xfrm>
        <a:graphic>
          <a:graphicData uri="http://schemas.openxmlformats.org/drawingml/2006/table">
            <a:tbl>
              <a:tblPr>
                <a:tableStyleId>{46F890A9-2807-4EBB-B81D-B2AA78EC7F39}</a:tableStyleId>
              </a:tblPr>
              <a:tblGrid>
                <a:gridCol w="1528660">
                  <a:extLst>
                    <a:ext uri="{9D8B030D-6E8A-4147-A177-3AD203B41FA5}">
                      <a16:colId xmlns:a16="http://schemas.microsoft.com/office/drawing/2014/main" val="1187877153"/>
                    </a:ext>
                  </a:extLst>
                </a:gridCol>
                <a:gridCol w="1528660">
                  <a:extLst>
                    <a:ext uri="{9D8B030D-6E8A-4147-A177-3AD203B41FA5}">
                      <a16:colId xmlns:a16="http://schemas.microsoft.com/office/drawing/2014/main" val="853798263"/>
                    </a:ext>
                  </a:extLst>
                </a:gridCol>
                <a:gridCol w="1139388">
                  <a:extLst>
                    <a:ext uri="{9D8B030D-6E8A-4147-A177-3AD203B41FA5}">
                      <a16:colId xmlns:a16="http://schemas.microsoft.com/office/drawing/2014/main" val="2714332947"/>
                    </a:ext>
                  </a:extLst>
                </a:gridCol>
                <a:gridCol w="1463749">
                  <a:extLst>
                    <a:ext uri="{9D8B030D-6E8A-4147-A177-3AD203B41FA5}">
                      <a16:colId xmlns:a16="http://schemas.microsoft.com/office/drawing/2014/main" val="985578802"/>
                    </a:ext>
                  </a:extLst>
                </a:gridCol>
                <a:gridCol w="1422474">
                  <a:extLst>
                    <a:ext uri="{9D8B030D-6E8A-4147-A177-3AD203B41FA5}">
                      <a16:colId xmlns:a16="http://schemas.microsoft.com/office/drawing/2014/main" val="3176559609"/>
                    </a:ext>
                  </a:extLst>
                </a:gridCol>
                <a:gridCol w="1407755">
                  <a:extLst>
                    <a:ext uri="{9D8B030D-6E8A-4147-A177-3AD203B41FA5}">
                      <a16:colId xmlns:a16="http://schemas.microsoft.com/office/drawing/2014/main" val="1777490618"/>
                    </a:ext>
                  </a:extLst>
                </a:gridCol>
              </a:tblGrid>
              <a:tr h="991358">
                <a:tc gridSpan="2">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1800">
                          <a:effectLst/>
                        </a:rPr>
                        <a:t>Frequency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Valid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Cumulative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658237938"/>
                  </a:ext>
                </a:extLst>
              </a:tr>
              <a:tr h="536986">
                <a:tc rowSpan="3">
                  <a:txBody>
                    <a:bodyPr/>
                    <a:lstStyle/>
                    <a:p>
                      <a:pPr>
                        <a:lnSpc>
                          <a:spcPct val="107000"/>
                        </a:lnSpc>
                        <a:spcAft>
                          <a:spcPts val="0"/>
                        </a:spcAft>
                      </a:pPr>
                      <a:r>
                        <a:rPr lang="en-IN" sz="1800" dirty="0">
                          <a:effectLst/>
                        </a:rPr>
                        <a:t>Valid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82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50.9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50.9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50.9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8472921"/>
                  </a:ext>
                </a:extLst>
              </a:tr>
              <a:tr h="536986">
                <a:tc vMerge="1">
                  <a:txBody>
                    <a:bodyPr/>
                    <a:lstStyle/>
                    <a:p>
                      <a:endParaRPr lang="en-IN"/>
                    </a:p>
                  </a:txBody>
                  <a:tcPr/>
                </a:tc>
                <a:tc>
                  <a:txBody>
                    <a:bodyPr/>
                    <a:lstStyle/>
                    <a:p>
                      <a:pPr>
                        <a:lnSpc>
                          <a:spcPct val="107000"/>
                        </a:lnSpc>
                      </a:pPr>
                      <a:r>
                        <a:rPr lang="en-IN" sz="1800">
                          <a:effectLst/>
                        </a:rPr>
                        <a:t>Disagree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49.1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49.1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747595800"/>
                  </a:ext>
                </a:extLst>
              </a:tr>
              <a:tr h="536986">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461574964"/>
                  </a:ext>
                </a:extLst>
              </a:tr>
            </a:tbl>
          </a:graphicData>
        </a:graphic>
      </p:graphicFrame>
      <p:sp>
        <p:nvSpPr>
          <p:cNvPr id="3" name="Rectangle 2">
            <a:extLst>
              <a:ext uri="{FF2B5EF4-FFF2-40B4-BE49-F238E27FC236}">
                <a16:creationId xmlns:a16="http://schemas.microsoft.com/office/drawing/2014/main" id="{F460CC48-8AD9-4047-84AB-70B99984285F}"/>
              </a:ext>
            </a:extLst>
          </p:cNvPr>
          <p:cNvSpPr/>
          <p:nvPr/>
        </p:nvSpPr>
        <p:spPr>
          <a:xfrm>
            <a:off x="2359898" y="1665856"/>
            <a:ext cx="5515612" cy="468077"/>
          </a:xfrm>
          <a:prstGeom prst="rect">
            <a:avLst/>
          </a:prstGeom>
        </p:spPr>
        <p:txBody>
          <a:bodyPr wrap="none">
            <a:spAutoFit/>
          </a:bodyPr>
          <a:lstStyle/>
          <a:p>
            <a:pPr>
              <a:lnSpc>
                <a:spcPct val="107000"/>
              </a:lnSpc>
              <a:spcAft>
                <a:spcPts val="0"/>
              </a:spcAft>
              <a:tabLst>
                <a:tab pos="233172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3: Foundational Education stage (F1)</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093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3860507607"/>
              </p:ext>
            </p:extLst>
          </p:nvPr>
        </p:nvGraphicFramePr>
        <p:xfrm>
          <a:off x="965661" y="4520738"/>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4 we infer that out of 161 respondents, 100 school teachers responded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Preparatory &amp; Middle school stage in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4.2.4 Opinion on Preparatory &amp; Middle school stage</a:t>
            </a:r>
            <a:endParaRPr lang="en-IN" sz="2800" dirty="0"/>
          </a:p>
        </p:txBody>
      </p:sp>
      <p:graphicFrame>
        <p:nvGraphicFramePr>
          <p:cNvPr id="5" name="Table 4">
            <a:extLst>
              <a:ext uri="{FF2B5EF4-FFF2-40B4-BE49-F238E27FC236}">
                <a16:creationId xmlns:a16="http://schemas.microsoft.com/office/drawing/2014/main" id="{7711BCD7-D4A0-4B6B-94F6-2C9824DA4EA0}"/>
              </a:ext>
            </a:extLst>
          </p:cNvPr>
          <p:cNvGraphicFramePr>
            <a:graphicFrameLocks noGrp="1"/>
          </p:cNvGraphicFramePr>
          <p:nvPr>
            <p:extLst>
              <p:ext uri="{D42A27DB-BD31-4B8C-83A1-F6EECF244321}">
                <p14:modId xmlns:p14="http://schemas.microsoft.com/office/powerpoint/2010/main" val="784159268"/>
              </p:ext>
            </p:extLst>
          </p:nvPr>
        </p:nvGraphicFramePr>
        <p:xfrm>
          <a:off x="2896963" y="1635657"/>
          <a:ext cx="7762126" cy="2738420"/>
        </p:xfrm>
        <a:graphic>
          <a:graphicData uri="http://schemas.openxmlformats.org/drawingml/2006/table">
            <a:tbl>
              <a:tblPr>
                <a:tableStyleId>{46F890A9-2807-4EBB-B81D-B2AA78EC7F39}</a:tableStyleId>
              </a:tblPr>
              <a:tblGrid>
                <a:gridCol w="1397491">
                  <a:extLst>
                    <a:ext uri="{9D8B030D-6E8A-4147-A177-3AD203B41FA5}">
                      <a16:colId xmlns:a16="http://schemas.microsoft.com/office/drawing/2014/main" val="616618010"/>
                    </a:ext>
                  </a:extLst>
                </a:gridCol>
                <a:gridCol w="1397491">
                  <a:extLst>
                    <a:ext uri="{9D8B030D-6E8A-4147-A177-3AD203B41FA5}">
                      <a16:colId xmlns:a16="http://schemas.microsoft.com/office/drawing/2014/main" val="949880156"/>
                    </a:ext>
                  </a:extLst>
                </a:gridCol>
                <a:gridCol w="1079355">
                  <a:extLst>
                    <a:ext uri="{9D8B030D-6E8A-4147-A177-3AD203B41FA5}">
                      <a16:colId xmlns:a16="http://schemas.microsoft.com/office/drawing/2014/main" val="1582885189"/>
                    </a:ext>
                  </a:extLst>
                </a:gridCol>
                <a:gridCol w="1300415">
                  <a:extLst>
                    <a:ext uri="{9D8B030D-6E8A-4147-A177-3AD203B41FA5}">
                      <a16:colId xmlns:a16="http://schemas.microsoft.com/office/drawing/2014/main" val="1986467092"/>
                    </a:ext>
                  </a:extLst>
                </a:gridCol>
                <a:gridCol w="1300415">
                  <a:extLst>
                    <a:ext uri="{9D8B030D-6E8A-4147-A177-3AD203B41FA5}">
                      <a16:colId xmlns:a16="http://schemas.microsoft.com/office/drawing/2014/main" val="3996610565"/>
                    </a:ext>
                  </a:extLst>
                </a:gridCol>
                <a:gridCol w="1286959">
                  <a:extLst>
                    <a:ext uri="{9D8B030D-6E8A-4147-A177-3AD203B41FA5}">
                      <a16:colId xmlns:a16="http://schemas.microsoft.com/office/drawing/2014/main" val="595563"/>
                    </a:ext>
                  </a:extLst>
                </a:gridCol>
              </a:tblGrid>
              <a:tr h="1043207">
                <a:tc gridSpan="2">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1800">
                          <a:effectLst/>
                        </a:rPr>
                        <a:t>Frequency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Valid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Cumulative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855586228"/>
                  </a:ext>
                </a:extLst>
              </a:tr>
              <a:tr h="565071">
                <a:tc rowSpan="3">
                  <a:txBody>
                    <a:bodyPr/>
                    <a:lstStyle/>
                    <a:p>
                      <a:pPr>
                        <a:lnSpc>
                          <a:spcPct val="107000"/>
                        </a:lnSpc>
                        <a:spcAft>
                          <a:spcPts val="0"/>
                        </a:spcAft>
                      </a:pPr>
                      <a:r>
                        <a:rPr lang="en-IN" sz="1800" dirty="0">
                          <a:effectLst/>
                        </a:rPr>
                        <a:t>Valid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135153771"/>
                  </a:ext>
                </a:extLst>
              </a:tr>
              <a:tr h="565071">
                <a:tc vMerge="1">
                  <a:txBody>
                    <a:bodyPr/>
                    <a:lstStyle/>
                    <a:p>
                      <a:endParaRPr lang="en-IN"/>
                    </a:p>
                  </a:txBody>
                  <a:tcPr/>
                </a:tc>
                <a:tc>
                  <a:txBody>
                    <a:bodyPr/>
                    <a:lstStyle/>
                    <a:p>
                      <a:pPr>
                        <a:lnSpc>
                          <a:spcPct val="107000"/>
                        </a:lnSpc>
                      </a:pPr>
                      <a:r>
                        <a:rPr lang="en-IN" sz="1800">
                          <a:effectLst/>
                        </a:rPr>
                        <a:t>Disagree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236929928"/>
                  </a:ext>
                </a:extLst>
              </a:tr>
              <a:tr h="565071">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659993820"/>
                  </a:ext>
                </a:extLst>
              </a:tr>
            </a:tbl>
          </a:graphicData>
        </a:graphic>
      </p:graphicFrame>
      <p:sp>
        <p:nvSpPr>
          <p:cNvPr id="7" name="Rectangle 6">
            <a:extLst>
              <a:ext uri="{FF2B5EF4-FFF2-40B4-BE49-F238E27FC236}">
                <a16:creationId xmlns:a16="http://schemas.microsoft.com/office/drawing/2014/main" id="{4178A2AB-4114-46FD-A287-61D3A42243D8}"/>
              </a:ext>
            </a:extLst>
          </p:cNvPr>
          <p:cNvSpPr/>
          <p:nvPr/>
        </p:nvSpPr>
        <p:spPr>
          <a:xfrm>
            <a:off x="2896963" y="1635657"/>
            <a:ext cx="6166432" cy="468077"/>
          </a:xfrm>
          <a:prstGeom prst="rect">
            <a:avLst/>
          </a:prstGeom>
        </p:spPr>
        <p:txBody>
          <a:bodyPr wrap="none">
            <a:spAutoFit/>
          </a:bodyPr>
          <a:lstStyle/>
          <a:p>
            <a:pPr algn="just">
              <a:lnSpc>
                <a:spcPct val="107000"/>
              </a:lnSpc>
              <a:spcAft>
                <a:spcPts val="0"/>
              </a:spcAft>
              <a:tabLst>
                <a:tab pos="233172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4: Preparatory &amp; Middle school stage (F2)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202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198919979"/>
              </p:ext>
            </p:extLst>
          </p:nvPr>
        </p:nvGraphicFramePr>
        <p:xfrm>
          <a:off x="1170966" y="4674894"/>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5 we infer that out of 161 respondents, 121 school teachers responded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Secondary school education stage in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4.2.5 Opinion on Secondary school stage</a:t>
            </a:r>
            <a:endParaRPr lang="en-IN" sz="2800" dirty="0"/>
          </a:p>
        </p:txBody>
      </p:sp>
      <p:graphicFrame>
        <p:nvGraphicFramePr>
          <p:cNvPr id="2" name="Table 1">
            <a:extLst>
              <a:ext uri="{FF2B5EF4-FFF2-40B4-BE49-F238E27FC236}">
                <a16:creationId xmlns:a16="http://schemas.microsoft.com/office/drawing/2014/main" id="{387E8507-AADF-4C31-A7D8-D7C4187B71AE}"/>
              </a:ext>
            </a:extLst>
          </p:cNvPr>
          <p:cNvGraphicFramePr>
            <a:graphicFrameLocks noGrp="1"/>
          </p:cNvGraphicFramePr>
          <p:nvPr>
            <p:extLst>
              <p:ext uri="{D42A27DB-BD31-4B8C-83A1-F6EECF244321}">
                <p14:modId xmlns:p14="http://schemas.microsoft.com/office/powerpoint/2010/main" val="3937245464"/>
              </p:ext>
            </p:extLst>
          </p:nvPr>
        </p:nvGraphicFramePr>
        <p:xfrm>
          <a:off x="2782044" y="1560609"/>
          <a:ext cx="7910043" cy="2875306"/>
        </p:xfrm>
        <a:graphic>
          <a:graphicData uri="http://schemas.openxmlformats.org/drawingml/2006/table">
            <a:tbl>
              <a:tblPr>
                <a:tableStyleId>{46F890A9-2807-4EBB-B81D-B2AA78EC7F39}</a:tableStyleId>
              </a:tblPr>
              <a:tblGrid>
                <a:gridCol w="1424121">
                  <a:extLst>
                    <a:ext uri="{9D8B030D-6E8A-4147-A177-3AD203B41FA5}">
                      <a16:colId xmlns:a16="http://schemas.microsoft.com/office/drawing/2014/main" val="4274348264"/>
                    </a:ext>
                  </a:extLst>
                </a:gridCol>
                <a:gridCol w="1424121">
                  <a:extLst>
                    <a:ext uri="{9D8B030D-6E8A-4147-A177-3AD203B41FA5}">
                      <a16:colId xmlns:a16="http://schemas.microsoft.com/office/drawing/2014/main" val="2409082370"/>
                    </a:ext>
                  </a:extLst>
                </a:gridCol>
                <a:gridCol w="1099923">
                  <a:extLst>
                    <a:ext uri="{9D8B030D-6E8A-4147-A177-3AD203B41FA5}">
                      <a16:colId xmlns:a16="http://schemas.microsoft.com/office/drawing/2014/main" val="3906719631"/>
                    </a:ext>
                  </a:extLst>
                </a:gridCol>
                <a:gridCol w="1325197">
                  <a:extLst>
                    <a:ext uri="{9D8B030D-6E8A-4147-A177-3AD203B41FA5}">
                      <a16:colId xmlns:a16="http://schemas.microsoft.com/office/drawing/2014/main" val="478984510"/>
                    </a:ext>
                  </a:extLst>
                </a:gridCol>
                <a:gridCol w="1325197">
                  <a:extLst>
                    <a:ext uri="{9D8B030D-6E8A-4147-A177-3AD203B41FA5}">
                      <a16:colId xmlns:a16="http://schemas.microsoft.com/office/drawing/2014/main" val="1491394709"/>
                    </a:ext>
                  </a:extLst>
                </a:gridCol>
                <a:gridCol w="1311484">
                  <a:extLst>
                    <a:ext uri="{9D8B030D-6E8A-4147-A177-3AD203B41FA5}">
                      <a16:colId xmlns:a16="http://schemas.microsoft.com/office/drawing/2014/main" val="273764576"/>
                    </a:ext>
                  </a:extLst>
                </a:gridCol>
              </a:tblGrid>
              <a:tr h="1095355">
                <a:tc gridSpan="2">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1800">
                          <a:effectLst/>
                        </a:rPr>
                        <a:t>Frequency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Valid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Cumulative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124266086"/>
                  </a:ext>
                </a:extLst>
              </a:tr>
              <a:tr h="593317">
                <a:tc rowSpan="3">
                  <a:txBody>
                    <a:bodyPr/>
                    <a:lstStyle/>
                    <a:p>
                      <a:pPr>
                        <a:lnSpc>
                          <a:spcPct val="107000"/>
                        </a:lnSpc>
                        <a:spcAft>
                          <a:spcPts val="0"/>
                        </a:spcAft>
                      </a:pPr>
                      <a:r>
                        <a:rPr lang="en-IN" sz="1800" dirty="0">
                          <a:effectLst/>
                        </a:rPr>
                        <a:t>Valid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75.2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75.2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75.2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037538115"/>
                  </a:ext>
                </a:extLst>
              </a:tr>
              <a:tr h="593317">
                <a:tc vMerge="1">
                  <a:txBody>
                    <a:bodyPr/>
                    <a:lstStyle/>
                    <a:p>
                      <a:endParaRPr lang="en-IN"/>
                    </a:p>
                  </a:txBody>
                  <a:tcPr/>
                </a:tc>
                <a:tc>
                  <a:txBody>
                    <a:bodyPr/>
                    <a:lstStyle/>
                    <a:p>
                      <a:pPr>
                        <a:lnSpc>
                          <a:spcPct val="107000"/>
                        </a:lnSpc>
                      </a:pPr>
                      <a:r>
                        <a:rPr lang="en-IN" sz="1800">
                          <a:effectLst/>
                        </a:rPr>
                        <a:t>Disagree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24.8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24.8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615555333"/>
                  </a:ext>
                </a:extLst>
              </a:tr>
              <a:tr h="593317">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179599268"/>
                  </a:ext>
                </a:extLst>
              </a:tr>
            </a:tbl>
          </a:graphicData>
        </a:graphic>
      </p:graphicFrame>
      <p:sp>
        <p:nvSpPr>
          <p:cNvPr id="3" name="Rectangle 2">
            <a:extLst>
              <a:ext uri="{FF2B5EF4-FFF2-40B4-BE49-F238E27FC236}">
                <a16:creationId xmlns:a16="http://schemas.microsoft.com/office/drawing/2014/main" id="{9438E4A4-719D-4503-8C23-84BB4CFABE87}"/>
              </a:ext>
            </a:extLst>
          </p:cNvPr>
          <p:cNvSpPr/>
          <p:nvPr/>
        </p:nvSpPr>
        <p:spPr>
          <a:xfrm>
            <a:off x="2926060" y="1628800"/>
            <a:ext cx="4749377" cy="468077"/>
          </a:xfrm>
          <a:prstGeom prst="rect">
            <a:avLst/>
          </a:prstGeom>
        </p:spPr>
        <p:txBody>
          <a:bodyPr wrap="none">
            <a:spAutoFit/>
          </a:bodyPr>
          <a:lstStyle/>
          <a:p>
            <a:pPr>
              <a:lnSpc>
                <a:spcPct val="107000"/>
              </a:lnSpc>
              <a:spcAft>
                <a:spcPts val="0"/>
              </a:spcAft>
              <a:tabLst>
                <a:tab pos="233172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5: Secondary school stage (F3)</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667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965334140"/>
              </p:ext>
            </p:extLst>
          </p:nvPr>
        </p:nvGraphicFramePr>
        <p:xfrm>
          <a:off x="1140036" y="4612286"/>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6 we infer that out of 161 respondents, 102 school teachers responded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UG, PG &amp; Research stage in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4.2.6 Opinion on UG, PG &amp; Research stage</a:t>
            </a:r>
            <a:endParaRPr lang="en-IN" sz="2800" dirty="0"/>
          </a:p>
        </p:txBody>
      </p:sp>
      <p:graphicFrame>
        <p:nvGraphicFramePr>
          <p:cNvPr id="5" name="Table 4">
            <a:extLst>
              <a:ext uri="{FF2B5EF4-FFF2-40B4-BE49-F238E27FC236}">
                <a16:creationId xmlns:a16="http://schemas.microsoft.com/office/drawing/2014/main" id="{3D0CF23D-69DE-4DD3-BBEC-04A989A73FC6}"/>
              </a:ext>
            </a:extLst>
          </p:cNvPr>
          <p:cNvGraphicFramePr>
            <a:graphicFrameLocks noGrp="1"/>
          </p:cNvGraphicFramePr>
          <p:nvPr>
            <p:extLst>
              <p:ext uri="{D42A27DB-BD31-4B8C-83A1-F6EECF244321}">
                <p14:modId xmlns:p14="http://schemas.microsoft.com/office/powerpoint/2010/main" val="2925755028"/>
              </p:ext>
            </p:extLst>
          </p:nvPr>
        </p:nvGraphicFramePr>
        <p:xfrm>
          <a:off x="2323786" y="1836805"/>
          <a:ext cx="8332093" cy="2390611"/>
        </p:xfrm>
        <a:graphic>
          <a:graphicData uri="http://schemas.openxmlformats.org/drawingml/2006/table">
            <a:tbl>
              <a:tblPr>
                <a:tableStyleId>{46F890A9-2807-4EBB-B81D-B2AA78EC7F39}</a:tableStyleId>
              </a:tblPr>
              <a:tblGrid>
                <a:gridCol w="1500107">
                  <a:extLst>
                    <a:ext uri="{9D8B030D-6E8A-4147-A177-3AD203B41FA5}">
                      <a16:colId xmlns:a16="http://schemas.microsoft.com/office/drawing/2014/main" val="3190584588"/>
                    </a:ext>
                  </a:extLst>
                </a:gridCol>
                <a:gridCol w="1500107">
                  <a:extLst>
                    <a:ext uri="{9D8B030D-6E8A-4147-A177-3AD203B41FA5}">
                      <a16:colId xmlns:a16="http://schemas.microsoft.com/office/drawing/2014/main" val="3700806761"/>
                    </a:ext>
                  </a:extLst>
                </a:gridCol>
                <a:gridCol w="1158611">
                  <a:extLst>
                    <a:ext uri="{9D8B030D-6E8A-4147-A177-3AD203B41FA5}">
                      <a16:colId xmlns:a16="http://schemas.microsoft.com/office/drawing/2014/main" val="34390846"/>
                    </a:ext>
                  </a:extLst>
                </a:gridCol>
                <a:gridCol w="1395904">
                  <a:extLst>
                    <a:ext uri="{9D8B030D-6E8A-4147-A177-3AD203B41FA5}">
                      <a16:colId xmlns:a16="http://schemas.microsoft.com/office/drawing/2014/main" val="3553561940"/>
                    </a:ext>
                  </a:extLst>
                </a:gridCol>
                <a:gridCol w="1395904">
                  <a:extLst>
                    <a:ext uri="{9D8B030D-6E8A-4147-A177-3AD203B41FA5}">
                      <a16:colId xmlns:a16="http://schemas.microsoft.com/office/drawing/2014/main" val="3350025435"/>
                    </a:ext>
                  </a:extLst>
                </a:gridCol>
                <a:gridCol w="1381460">
                  <a:extLst>
                    <a:ext uri="{9D8B030D-6E8A-4147-A177-3AD203B41FA5}">
                      <a16:colId xmlns:a16="http://schemas.microsoft.com/office/drawing/2014/main" val="389849444"/>
                    </a:ext>
                  </a:extLst>
                </a:gridCol>
              </a:tblGrid>
              <a:tr h="910708">
                <a:tc gridSpan="2">
                  <a:txBody>
                    <a:bodyPr/>
                    <a:lstStyle/>
                    <a:p>
                      <a:pPr>
                        <a:lnSpc>
                          <a:spcPct val="107000"/>
                        </a:lnSpc>
                        <a:spcAft>
                          <a:spcPts val="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2000">
                          <a:effectLst/>
                        </a:rPr>
                        <a:t>Frequency</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Valid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Cumulative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792518663"/>
                  </a:ext>
                </a:extLst>
              </a:tr>
              <a:tr h="493301">
                <a:tc rowSpan="3">
                  <a:txBody>
                    <a:bodyPr/>
                    <a:lstStyle/>
                    <a:p>
                      <a:pPr>
                        <a:lnSpc>
                          <a:spcPct val="107000"/>
                        </a:lnSpc>
                        <a:spcAft>
                          <a:spcPts val="0"/>
                        </a:spcAft>
                      </a:pPr>
                      <a:r>
                        <a:rPr lang="en-IN" sz="2000" dirty="0">
                          <a:effectLst/>
                        </a:rPr>
                        <a:t>Valid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a:effectLst/>
                        </a:rPr>
                        <a:t>Agree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102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63.4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63.4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63.4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79272970"/>
                  </a:ext>
                </a:extLst>
              </a:tr>
              <a:tr h="493301">
                <a:tc vMerge="1">
                  <a:txBody>
                    <a:bodyPr/>
                    <a:lstStyle/>
                    <a:p>
                      <a:endParaRPr lang="en-IN"/>
                    </a:p>
                  </a:txBody>
                  <a:tcPr/>
                </a:tc>
                <a:tc>
                  <a:txBody>
                    <a:bodyPr/>
                    <a:lstStyle/>
                    <a:p>
                      <a:pPr>
                        <a:lnSpc>
                          <a:spcPct val="107000"/>
                        </a:lnSpc>
                      </a:pPr>
                      <a:r>
                        <a:rPr lang="en-IN" sz="2000">
                          <a:effectLst/>
                        </a:rPr>
                        <a:t>Disagree</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59</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36.6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36.6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39063757"/>
                  </a:ext>
                </a:extLst>
              </a:tr>
              <a:tr h="493301">
                <a:tc vMerge="1">
                  <a:txBody>
                    <a:bodyPr/>
                    <a:lstStyle/>
                    <a:p>
                      <a:endParaRPr lang="en-IN"/>
                    </a:p>
                  </a:txBody>
                  <a:tcPr/>
                </a:tc>
                <a:tc>
                  <a:txBody>
                    <a:bodyPr/>
                    <a:lstStyle/>
                    <a:p>
                      <a:pPr>
                        <a:lnSpc>
                          <a:spcPct val="107000"/>
                        </a:lnSpc>
                      </a:pPr>
                      <a:r>
                        <a:rPr lang="en-IN" sz="2000">
                          <a:effectLst/>
                        </a:rPr>
                        <a:t>Total</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161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555934212"/>
                  </a:ext>
                </a:extLst>
              </a:tr>
            </a:tbl>
          </a:graphicData>
        </a:graphic>
      </p:graphicFrame>
      <p:sp>
        <p:nvSpPr>
          <p:cNvPr id="7" name="Rectangle 6">
            <a:extLst>
              <a:ext uri="{FF2B5EF4-FFF2-40B4-BE49-F238E27FC236}">
                <a16:creationId xmlns:a16="http://schemas.microsoft.com/office/drawing/2014/main" id="{5DAEB5C0-1D0D-4752-86DE-A11E8CE56075}"/>
              </a:ext>
            </a:extLst>
          </p:cNvPr>
          <p:cNvSpPr/>
          <p:nvPr/>
        </p:nvSpPr>
        <p:spPr>
          <a:xfrm>
            <a:off x="2326998" y="1870070"/>
            <a:ext cx="5084405" cy="468077"/>
          </a:xfrm>
          <a:prstGeom prst="rect">
            <a:avLst/>
          </a:prstGeom>
        </p:spPr>
        <p:txBody>
          <a:bodyPr wrap="none">
            <a:spAutoFit/>
          </a:bodyPr>
          <a:lstStyle/>
          <a:p>
            <a:pPr algn="just">
              <a:lnSpc>
                <a:spcPct val="107000"/>
              </a:lnSpc>
              <a:spcAft>
                <a:spcPts val="0"/>
              </a:spcAft>
              <a:tabLst>
                <a:tab pos="233172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6: UG, PG &amp; Research stage (F4)</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684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D6A877-7134-47A8-9AAB-05506D286A7A}"/>
              </a:ext>
            </a:extLst>
          </p:cNvPr>
          <p:cNvSpPr>
            <a:spLocks noGrp="1"/>
          </p:cNvSpPr>
          <p:nvPr>
            <p:ph type="title"/>
          </p:nvPr>
        </p:nvSpPr>
        <p:spPr>
          <a:xfrm>
            <a:off x="909836" y="332656"/>
            <a:ext cx="4536504" cy="151216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CONTENTs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57908" y="2348880"/>
            <a:ext cx="7437857" cy="4386200"/>
          </a:xfrm>
        </p:spPr>
        <p:txBody>
          <a:bodyPr>
            <a:noAutofit/>
          </a:bodyPr>
          <a:lstStyle/>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STATISTICAL ANALYSIS</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p>
          <a:p>
            <a:pPr>
              <a:lnSpc>
                <a:spcPct val="100000"/>
              </a:lnSpc>
            </a:pPr>
            <a:r>
              <a:rPr lang="en-US" sz="2400" dirty="0">
                <a:latin typeface="Times New Roman" panose="02020603050405020304" pitchFamily="18" charset="0"/>
                <a:cs typeface="Times New Roman" panose="02020603050405020304" pitchFamily="18" charset="0"/>
              </a:rPr>
              <a:t>      Appendix</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2593557095"/>
              </p:ext>
            </p:extLst>
          </p:nvPr>
        </p:nvGraphicFramePr>
        <p:xfrm>
          <a:off x="1167315" y="4789970"/>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7 we infer that out of 161 respondents, 126 school teachers responded in </a:t>
                      </a:r>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favour</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of the Vision of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4.2.7 Opinion on Vision of NEP 2020</a:t>
            </a:r>
            <a:endParaRPr lang="en-IN" sz="2800" dirty="0"/>
          </a:p>
        </p:txBody>
      </p:sp>
      <p:graphicFrame>
        <p:nvGraphicFramePr>
          <p:cNvPr id="2" name="Table 1">
            <a:extLst>
              <a:ext uri="{FF2B5EF4-FFF2-40B4-BE49-F238E27FC236}">
                <a16:creationId xmlns:a16="http://schemas.microsoft.com/office/drawing/2014/main" id="{C2190F79-C429-4B37-9CA2-446BBE0CF81A}"/>
              </a:ext>
            </a:extLst>
          </p:cNvPr>
          <p:cNvGraphicFramePr>
            <a:graphicFrameLocks noGrp="1"/>
          </p:cNvGraphicFramePr>
          <p:nvPr>
            <p:extLst>
              <p:ext uri="{D42A27DB-BD31-4B8C-83A1-F6EECF244321}">
                <p14:modId xmlns:p14="http://schemas.microsoft.com/office/powerpoint/2010/main" val="924083169"/>
              </p:ext>
            </p:extLst>
          </p:nvPr>
        </p:nvGraphicFramePr>
        <p:xfrm>
          <a:off x="2311414" y="1331264"/>
          <a:ext cx="8362180" cy="3107963"/>
        </p:xfrm>
        <a:graphic>
          <a:graphicData uri="http://schemas.openxmlformats.org/drawingml/2006/table">
            <a:tbl>
              <a:tblPr>
                <a:tableStyleId>{46F890A9-2807-4EBB-B81D-B2AA78EC7F39}</a:tableStyleId>
              </a:tblPr>
              <a:tblGrid>
                <a:gridCol w="1505524">
                  <a:extLst>
                    <a:ext uri="{9D8B030D-6E8A-4147-A177-3AD203B41FA5}">
                      <a16:colId xmlns:a16="http://schemas.microsoft.com/office/drawing/2014/main" val="3938590732"/>
                    </a:ext>
                  </a:extLst>
                </a:gridCol>
                <a:gridCol w="1505524">
                  <a:extLst>
                    <a:ext uri="{9D8B030D-6E8A-4147-A177-3AD203B41FA5}">
                      <a16:colId xmlns:a16="http://schemas.microsoft.com/office/drawing/2014/main" val="773637730"/>
                    </a:ext>
                  </a:extLst>
                </a:gridCol>
                <a:gridCol w="1162794">
                  <a:extLst>
                    <a:ext uri="{9D8B030D-6E8A-4147-A177-3AD203B41FA5}">
                      <a16:colId xmlns:a16="http://schemas.microsoft.com/office/drawing/2014/main" val="3415438526"/>
                    </a:ext>
                  </a:extLst>
                </a:gridCol>
                <a:gridCol w="1400944">
                  <a:extLst>
                    <a:ext uri="{9D8B030D-6E8A-4147-A177-3AD203B41FA5}">
                      <a16:colId xmlns:a16="http://schemas.microsoft.com/office/drawing/2014/main" val="335204257"/>
                    </a:ext>
                  </a:extLst>
                </a:gridCol>
                <a:gridCol w="1400944">
                  <a:extLst>
                    <a:ext uri="{9D8B030D-6E8A-4147-A177-3AD203B41FA5}">
                      <a16:colId xmlns:a16="http://schemas.microsoft.com/office/drawing/2014/main" val="936426744"/>
                    </a:ext>
                  </a:extLst>
                </a:gridCol>
                <a:gridCol w="1386450">
                  <a:extLst>
                    <a:ext uri="{9D8B030D-6E8A-4147-A177-3AD203B41FA5}">
                      <a16:colId xmlns:a16="http://schemas.microsoft.com/office/drawing/2014/main" val="1107874815"/>
                    </a:ext>
                  </a:extLst>
                </a:gridCol>
              </a:tblGrid>
              <a:tr h="1183985">
                <a:tc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2000">
                          <a:effectLst/>
                        </a:rPr>
                        <a:t>Frequency</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Valid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Cumulative Percent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635454505"/>
                  </a:ext>
                </a:extLst>
              </a:tr>
              <a:tr h="641326">
                <a:tc rowSpan="3">
                  <a:txBody>
                    <a:bodyPr/>
                    <a:lstStyle/>
                    <a:p>
                      <a:pPr>
                        <a:lnSpc>
                          <a:spcPct val="107000"/>
                        </a:lnSpc>
                        <a:spcAft>
                          <a:spcPts val="0"/>
                        </a:spcAft>
                      </a:pPr>
                      <a:r>
                        <a:rPr lang="en-IN" sz="2000">
                          <a:effectLst/>
                        </a:rPr>
                        <a:t>Valid</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a:effectLst/>
                        </a:rPr>
                        <a:t>Agree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126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78.3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78.3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78.3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003386923"/>
                  </a:ext>
                </a:extLst>
              </a:tr>
              <a:tr h="641326">
                <a:tc vMerge="1">
                  <a:txBody>
                    <a:bodyPr/>
                    <a:lstStyle/>
                    <a:p>
                      <a:endParaRPr lang="en-IN"/>
                    </a:p>
                  </a:txBody>
                  <a:tcPr/>
                </a:tc>
                <a:tc>
                  <a:txBody>
                    <a:bodyPr/>
                    <a:lstStyle/>
                    <a:p>
                      <a:pPr>
                        <a:lnSpc>
                          <a:spcPct val="107000"/>
                        </a:lnSpc>
                      </a:pPr>
                      <a:r>
                        <a:rPr lang="en-IN" sz="2000">
                          <a:effectLst/>
                        </a:rPr>
                        <a:t>Disagree</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35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21.7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21.7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936196007"/>
                  </a:ext>
                </a:extLst>
              </a:tr>
              <a:tr h="641326">
                <a:tc vMerge="1">
                  <a:txBody>
                    <a:bodyPr/>
                    <a:lstStyle/>
                    <a:p>
                      <a:endParaRPr lang="en-IN"/>
                    </a:p>
                  </a:txBody>
                  <a:tcPr/>
                </a:tc>
                <a:tc>
                  <a:txBody>
                    <a:bodyPr/>
                    <a:lstStyle/>
                    <a:p>
                      <a:pPr>
                        <a:lnSpc>
                          <a:spcPct val="107000"/>
                        </a:lnSpc>
                      </a:pPr>
                      <a:r>
                        <a:rPr lang="en-IN" sz="2000">
                          <a:effectLst/>
                        </a:rPr>
                        <a:t>Total</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161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839701413"/>
                  </a:ext>
                </a:extLst>
              </a:tr>
            </a:tbl>
          </a:graphicData>
        </a:graphic>
      </p:graphicFrame>
      <p:sp>
        <p:nvSpPr>
          <p:cNvPr id="3" name="Rectangle 2">
            <a:extLst>
              <a:ext uri="{FF2B5EF4-FFF2-40B4-BE49-F238E27FC236}">
                <a16:creationId xmlns:a16="http://schemas.microsoft.com/office/drawing/2014/main" id="{3D37EC52-94ED-4356-A2D8-BFC73DBFA47C}"/>
              </a:ext>
            </a:extLst>
          </p:cNvPr>
          <p:cNvSpPr/>
          <p:nvPr/>
        </p:nvSpPr>
        <p:spPr>
          <a:xfrm>
            <a:off x="2710036" y="1484784"/>
            <a:ext cx="4332404" cy="468077"/>
          </a:xfrm>
          <a:prstGeom prst="rect">
            <a:avLst/>
          </a:prstGeom>
        </p:spPr>
        <p:txBody>
          <a:bodyPr wrap="none">
            <a:spAutoFit/>
          </a:bodyPr>
          <a:lstStyle/>
          <a:p>
            <a:pPr>
              <a:lnSpc>
                <a:spcPct val="107000"/>
              </a:lnSpc>
              <a:spcAft>
                <a:spcPts val="0"/>
              </a:spcAft>
              <a:tabLst>
                <a:tab pos="233172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7: Vision of NEP 2020 (F5)</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655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3368228434"/>
              </p:ext>
            </p:extLst>
          </p:nvPr>
        </p:nvGraphicFramePr>
        <p:xfrm>
          <a:off x="1144292" y="4638790"/>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From Table 8 we infer that out of 161 respondents, most of the school teachers opinion is Good &amp; Average about the NEP 2020. And very meager number of school teachers opinion is Excellent &amp; Poor about the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4" y="68570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4.2.8 Overall opinion on the NEP 2020</a:t>
            </a:r>
            <a:endParaRPr lang="en-IN" sz="2800" dirty="0"/>
          </a:p>
        </p:txBody>
      </p:sp>
      <p:graphicFrame>
        <p:nvGraphicFramePr>
          <p:cNvPr id="5" name="Table 4">
            <a:extLst>
              <a:ext uri="{FF2B5EF4-FFF2-40B4-BE49-F238E27FC236}">
                <a16:creationId xmlns:a16="http://schemas.microsoft.com/office/drawing/2014/main" id="{E7B5EE30-561D-45F4-8872-26042AB99481}"/>
              </a:ext>
            </a:extLst>
          </p:cNvPr>
          <p:cNvGraphicFramePr>
            <a:graphicFrameLocks noGrp="1"/>
          </p:cNvGraphicFramePr>
          <p:nvPr>
            <p:extLst>
              <p:ext uri="{D42A27DB-BD31-4B8C-83A1-F6EECF244321}">
                <p14:modId xmlns:p14="http://schemas.microsoft.com/office/powerpoint/2010/main" val="1463624355"/>
              </p:ext>
            </p:extLst>
          </p:nvPr>
        </p:nvGraphicFramePr>
        <p:xfrm>
          <a:off x="3228090" y="1461193"/>
          <a:ext cx="7258810" cy="3059547"/>
        </p:xfrm>
        <a:graphic>
          <a:graphicData uri="http://schemas.openxmlformats.org/drawingml/2006/table">
            <a:tbl>
              <a:tblPr>
                <a:tableStyleId>{46F890A9-2807-4EBB-B81D-B2AA78EC7F39}</a:tableStyleId>
              </a:tblPr>
              <a:tblGrid>
                <a:gridCol w="1002450">
                  <a:extLst>
                    <a:ext uri="{9D8B030D-6E8A-4147-A177-3AD203B41FA5}">
                      <a16:colId xmlns:a16="http://schemas.microsoft.com/office/drawing/2014/main" val="3245123771"/>
                    </a:ext>
                  </a:extLst>
                </a:gridCol>
                <a:gridCol w="1116816">
                  <a:extLst>
                    <a:ext uri="{9D8B030D-6E8A-4147-A177-3AD203B41FA5}">
                      <a16:colId xmlns:a16="http://schemas.microsoft.com/office/drawing/2014/main" val="2276628357"/>
                    </a:ext>
                  </a:extLst>
                </a:gridCol>
                <a:gridCol w="1116816">
                  <a:extLst>
                    <a:ext uri="{9D8B030D-6E8A-4147-A177-3AD203B41FA5}">
                      <a16:colId xmlns:a16="http://schemas.microsoft.com/office/drawing/2014/main" val="2799364289"/>
                    </a:ext>
                  </a:extLst>
                </a:gridCol>
                <a:gridCol w="1345550">
                  <a:extLst>
                    <a:ext uri="{9D8B030D-6E8A-4147-A177-3AD203B41FA5}">
                      <a16:colId xmlns:a16="http://schemas.microsoft.com/office/drawing/2014/main" val="2036936767"/>
                    </a:ext>
                  </a:extLst>
                </a:gridCol>
                <a:gridCol w="1345550">
                  <a:extLst>
                    <a:ext uri="{9D8B030D-6E8A-4147-A177-3AD203B41FA5}">
                      <a16:colId xmlns:a16="http://schemas.microsoft.com/office/drawing/2014/main" val="4257531050"/>
                    </a:ext>
                  </a:extLst>
                </a:gridCol>
                <a:gridCol w="1331628">
                  <a:extLst>
                    <a:ext uri="{9D8B030D-6E8A-4147-A177-3AD203B41FA5}">
                      <a16:colId xmlns:a16="http://schemas.microsoft.com/office/drawing/2014/main" val="3059532902"/>
                    </a:ext>
                  </a:extLst>
                </a:gridCol>
              </a:tblGrid>
              <a:tr h="825047">
                <a:tc gridSpan="2">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1800">
                          <a:effectLst/>
                        </a:rPr>
                        <a:t>Frequency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Valid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Cumulative Percent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483641283"/>
                  </a:ext>
                </a:extLst>
              </a:tr>
              <a:tr h="446900">
                <a:tc rowSpan="5">
                  <a:txBody>
                    <a:bodyPr/>
                    <a:lstStyle/>
                    <a:p>
                      <a:pPr>
                        <a:lnSpc>
                          <a:spcPct val="107000"/>
                        </a:lnSpc>
                        <a:spcAft>
                          <a:spcPts val="0"/>
                        </a:spcAft>
                      </a:pPr>
                      <a:r>
                        <a:rPr lang="en-IN" sz="1800">
                          <a:effectLst/>
                        </a:rPr>
                        <a:t>Valid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Excellent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488752601"/>
                  </a:ext>
                </a:extLst>
              </a:tr>
              <a:tr h="446900">
                <a:tc vMerge="1">
                  <a:txBody>
                    <a:bodyPr/>
                    <a:lstStyle/>
                    <a:p>
                      <a:endParaRPr lang="en-IN"/>
                    </a:p>
                  </a:txBody>
                  <a:tcPr/>
                </a:tc>
                <a:tc>
                  <a:txBody>
                    <a:bodyPr/>
                    <a:lstStyle/>
                    <a:p>
                      <a:pPr>
                        <a:lnSpc>
                          <a:spcPct val="107000"/>
                        </a:lnSpc>
                      </a:pPr>
                      <a:r>
                        <a:rPr lang="en-IN" sz="1800">
                          <a:effectLst/>
                        </a:rPr>
                        <a:t>Good</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96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59.6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59.6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64.6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640771499"/>
                  </a:ext>
                </a:extLst>
              </a:tr>
              <a:tr h="446900">
                <a:tc vMerge="1">
                  <a:txBody>
                    <a:bodyPr/>
                    <a:lstStyle/>
                    <a:p>
                      <a:endParaRPr lang="en-IN"/>
                    </a:p>
                  </a:txBody>
                  <a:tcPr/>
                </a:tc>
                <a:tc>
                  <a:txBody>
                    <a:bodyPr/>
                    <a:lstStyle/>
                    <a:p>
                      <a:pPr>
                        <a:lnSpc>
                          <a:spcPct val="107000"/>
                        </a:lnSpc>
                      </a:pPr>
                      <a:r>
                        <a:rPr lang="en-IN" sz="1800">
                          <a:effectLst/>
                        </a:rPr>
                        <a:t>Average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31.1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31.1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95.7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768672153"/>
                  </a:ext>
                </a:extLst>
              </a:tr>
              <a:tr h="446900">
                <a:tc vMerge="1">
                  <a:txBody>
                    <a:bodyPr/>
                    <a:lstStyle/>
                    <a:p>
                      <a:endParaRPr lang="en-IN"/>
                    </a:p>
                  </a:txBody>
                  <a:tcPr/>
                </a:tc>
                <a:tc>
                  <a:txBody>
                    <a:bodyPr/>
                    <a:lstStyle/>
                    <a:p>
                      <a:pPr>
                        <a:lnSpc>
                          <a:spcPct val="107000"/>
                        </a:lnSpc>
                      </a:pPr>
                      <a:r>
                        <a:rPr lang="en-IN" sz="1800">
                          <a:effectLst/>
                        </a:rPr>
                        <a:t>Poor</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024182388"/>
                  </a:ext>
                </a:extLst>
              </a:tr>
              <a:tr h="446900">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128492145"/>
                  </a:ext>
                </a:extLst>
              </a:tr>
            </a:tbl>
          </a:graphicData>
        </a:graphic>
      </p:graphicFrame>
      <p:sp>
        <p:nvSpPr>
          <p:cNvPr id="7" name="Rectangle 6">
            <a:extLst>
              <a:ext uri="{FF2B5EF4-FFF2-40B4-BE49-F238E27FC236}">
                <a16:creationId xmlns:a16="http://schemas.microsoft.com/office/drawing/2014/main" id="{AE9A4079-9F27-4770-BF2C-FB38D73A6EE0}"/>
              </a:ext>
            </a:extLst>
          </p:cNvPr>
          <p:cNvSpPr/>
          <p:nvPr/>
        </p:nvSpPr>
        <p:spPr>
          <a:xfrm>
            <a:off x="3228090" y="1461193"/>
            <a:ext cx="5977085" cy="468077"/>
          </a:xfrm>
          <a:prstGeom prst="rect">
            <a:avLst/>
          </a:prstGeom>
        </p:spPr>
        <p:txBody>
          <a:bodyPr wrap="none">
            <a:spAutoFit/>
          </a:bodyPr>
          <a:lstStyle/>
          <a:p>
            <a:pPr>
              <a:lnSpc>
                <a:spcPct val="107000"/>
              </a:lnSpc>
              <a:spcAft>
                <a:spcPts val="0"/>
              </a:spcAft>
              <a:tabLst>
                <a:tab pos="219456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8: Overall opinion on the NEP 2020 (F6)</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9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E706-71EC-4E8B-BDF1-482C07E8CCA5}"/>
              </a:ext>
            </a:extLst>
          </p:cNvPr>
          <p:cNvSpPr>
            <a:spLocks noGrp="1"/>
          </p:cNvSpPr>
          <p:nvPr>
            <p:ph type="title"/>
          </p:nvPr>
        </p:nvSpPr>
        <p:spPr>
          <a:xfrm>
            <a:off x="1156159" y="69699"/>
            <a:ext cx="9903418" cy="1478570"/>
          </a:xfrm>
        </p:spPr>
        <p:txBody>
          <a:bodyPr/>
          <a:lstStyle/>
          <a:p>
            <a:r>
              <a:rPr lang="en-US" sz="2800" b="1" dirty="0">
                <a:solidFill>
                  <a:schemeClr val="tx2"/>
                </a:solidFill>
                <a:latin typeface="Times New Roman" panose="02020603050405020304" pitchFamily="18" charset="0"/>
                <a:cs typeface="Times New Roman" panose="02020603050405020304" pitchFamily="18" charset="0"/>
              </a:rPr>
              <a:t>4.3 BIVARIATE FREQUENCY DISTRIBUTION</a:t>
            </a:r>
            <a:endParaRPr lang="en-IN" sz="28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3939209241"/>
              </p:ext>
            </p:extLst>
          </p:nvPr>
        </p:nvGraphicFramePr>
        <p:xfrm>
          <a:off x="963561" y="5060199"/>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Table 9 shows the Bivariate frequency distribution for the two variables Age Group and Opinion of the school teachers regarding NEP 2020.</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141115" y="1388416"/>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4.3.1 Age and Opinion</a:t>
            </a:r>
            <a:endParaRPr lang="en-IN" sz="2800" dirty="0"/>
          </a:p>
        </p:txBody>
      </p:sp>
      <p:graphicFrame>
        <p:nvGraphicFramePr>
          <p:cNvPr id="3" name="Table 2">
            <a:extLst>
              <a:ext uri="{FF2B5EF4-FFF2-40B4-BE49-F238E27FC236}">
                <a16:creationId xmlns:a16="http://schemas.microsoft.com/office/drawing/2014/main" id="{D1262E88-ED83-4332-AC15-7F29D0CD6FD9}"/>
              </a:ext>
            </a:extLst>
          </p:cNvPr>
          <p:cNvGraphicFramePr>
            <a:graphicFrameLocks noGrp="1"/>
          </p:cNvGraphicFramePr>
          <p:nvPr>
            <p:extLst>
              <p:ext uri="{D42A27DB-BD31-4B8C-83A1-F6EECF244321}">
                <p14:modId xmlns:p14="http://schemas.microsoft.com/office/powerpoint/2010/main" val="1012270557"/>
              </p:ext>
            </p:extLst>
          </p:nvPr>
        </p:nvGraphicFramePr>
        <p:xfrm>
          <a:off x="2710036" y="2060848"/>
          <a:ext cx="7776865" cy="3002676"/>
        </p:xfrm>
        <a:graphic>
          <a:graphicData uri="http://schemas.openxmlformats.org/drawingml/2006/table">
            <a:tbl>
              <a:tblPr>
                <a:tableStyleId>{46F890A9-2807-4EBB-B81D-B2AA78EC7F39}</a:tableStyleId>
              </a:tblPr>
              <a:tblGrid>
                <a:gridCol w="1416728">
                  <a:extLst>
                    <a:ext uri="{9D8B030D-6E8A-4147-A177-3AD203B41FA5}">
                      <a16:colId xmlns:a16="http://schemas.microsoft.com/office/drawing/2014/main" val="1811923922"/>
                    </a:ext>
                  </a:extLst>
                </a:gridCol>
                <a:gridCol w="908591">
                  <a:extLst>
                    <a:ext uri="{9D8B030D-6E8A-4147-A177-3AD203B41FA5}">
                      <a16:colId xmlns:a16="http://schemas.microsoft.com/office/drawing/2014/main" val="3956022142"/>
                    </a:ext>
                  </a:extLst>
                </a:gridCol>
                <a:gridCol w="908591">
                  <a:extLst>
                    <a:ext uri="{9D8B030D-6E8A-4147-A177-3AD203B41FA5}">
                      <a16:colId xmlns:a16="http://schemas.microsoft.com/office/drawing/2014/main" val="3372923673"/>
                    </a:ext>
                  </a:extLst>
                </a:gridCol>
                <a:gridCol w="908591">
                  <a:extLst>
                    <a:ext uri="{9D8B030D-6E8A-4147-A177-3AD203B41FA5}">
                      <a16:colId xmlns:a16="http://schemas.microsoft.com/office/drawing/2014/main" val="1945657393"/>
                    </a:ext>
                  </a:extLst>
                </a:gridCol>
                <a:gridCol w="908591">
                  <a:extLst>
                    <a:ext uri="{9D8B030D-6E8A-4147-A177-3AD203B41FA5}">
                      <a16:colId xmlns:a16="http://schemas.microsoft.com/office/drawing/2014/main" val="1536499095"/>
                    </a:ext>
                  </a:extLst>
                </a:gridCol>
                <a:gridCol w="908591">
                  <a:extLst>
                    <a:ext uri="{9D8B030D-6E8A-4147-A177-3AD203B41FA5}">
                      <a16:colId xmlns:a16="http://schemas.microsoft.com/office/drawing/2014/main" val="703440041"/>
                    </a:ext>
                  </a:extLst>
                </a:gridCol>
                <a:gridCol w="908591">
                  <a:extLst>
                    <a:ext uri="{9D8B030D-6E8A-4147-A177-3AD203B41FA5}">
                      <a16:colId xmlns:a16="http://schemas.microsoft.com/office/drawing/2014/main" val="241203263"/>
                    </a:ext>
                  </a:extLst>
                </a:gridCol>
                <a:gridCol w="908591">
                  <a:extLst>
                    <a:ext uri="{9D8B030D-6E8A-4147-A177-3AD203B41FA5}">
                      <a16:colId xmlns:a16="http://schemas.microsoft.com/office/drawing/2014/main" val="3918024855"/>
                    </a:ext>
                  </a:extLst>
                </a:gridCol>
              </a:tblGrid>
              <a:tr h="524065">
                <a:tc rowSpan="2"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rowSpan="2" hMerge="1">
                  <a:txBody>
                    <a:bodyPr/>
                    <a:lstStyle/>
                    <a:p>
                      <a:endParaRPr lang="en-IN"/>
                    </a:p>
                  </a:txBody>
                  <a:tcPr/>
                </a:tc>
                <a:tc gridSpan="5">
                  <a:txBody>
                    <a:bodyPr/>
                    <a:lstStyle/>
                    <a:p>
                      <a:pPr algn="ctr">
                        <a:lnSpc>
                          <a:spcPct val="107000"/>
                        </a:lnSpc>
                        <a:spcAft>
                          <a:spcPts val="0"/>
                        </a:spcAft>
                      </a:pPr>
                      <a:r>
                        <a:rPr lang="en-IN" sz="2000">
                          <a:effectLst/>
                        </a:rPr>
                        <a:t>Age Group</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043100865"/>
                  </a:ext>
                </a:extLst>
              </a:tr>
              <a:tr h="778190">
                <a:tc gridSpan="2" vMerge="1">
                  <a:txBody>
                    <a:bodyPr/>
                    <a:lstStyle/>
                    <a:p>
                      <a:endParaRPr lang="en-IN"/>
                    </a:p>
                  </a:txBody>
                  <a:tcPr/>
                </a:tc>
                <a:tc hMerge="1" vMerge="1">
                  <a:txBody>
                    <a:bodyPr/>
                    <a:lstStyle/>
                    <a:p>
                      <a:endParaRPr lang="en-IN"/>
                    </a:p>
                  </a:txBody>
                  <a:tcPr/>
                </a:tc>
                <a:tc>
                  <a:txBody>
                    <a:bodyPr/>
                    <a:lstStyle/>
                    <a:p>
                      <a:pPr>
                        <a:lnSpc>
                          <a:spcPct val="107000"/>
                        </a:lnSpc>
                      </a:pPr>
                      <a:r>
                        <a:rPr lang="en-IN" sz="2000" dirty="0">
                          <a:effectLst/>
                        </a:rPr>
                        <a:t>               &lt;25</a:t>
                      </a:r>
                      <a:endParaRPr lang="en-IN" sz="2000" dirty="0">
                        <a:effectLst/>
                        <a:latin typeface="Calibri" panose="020F0502020204030204" pitchFamily="34"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25-35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35-45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45-55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&gt;55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322569113"/>
                  </a:ext>
                </a:extLst>
              </a:tr>
              <a:tr h="524065">
                <a:tc rowSpan="2">
                  <a:txBody>
                    <a:bodyPr/>
                    <a:lstStyle/>
                    <a:p>
                      <a:pPr>
                        <a:lnSpc>
                          <a:spcPct val="107000"/>
                        </a:lnSpc>
                        <a:spcAft>
                          <a:spcPts val="0"/>
                        </a:spcAft>
                      </a:pPr>
                      <a:r>
                        <a:rPr lang="en-IN" sz="2000">
                          <a:effectLst/>
                        </a:rPr>
                        <a:t>Do you welcome NEP 2020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555564213"/>
                  </a:ext>
                </a:extLst>
              </a:tr>
              <a:tr h="652291">
                <a:tc vMerge="1">
                  <a:txBody>
                    <a:bodyPr/>
                    <a:lstStyle/>
                    <a:p>
                      <a:endParaRPr lang="en-IN"/>
                    </a:p>
                  </a:txBody>
                  <a:tcPr/>
                </a:tc>
                <a:tc>
                  <a:txBody>
                    <a:bodyPr/>
                    <a:lstStyle/>
                    <a:p>
                      <a:pPr>
                        <a:lnSpc>
                          <a:spcPct val="107000"/>
                        </a:lnSpc>
                      </a:pPr>
                      <a:r>
                        <a:rPr lang="en-IN" sz="2000">
                          <a:effectLst/>
                        </a:rPr>
                        <a:t>No</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19</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948257935"/>
                  </a:ext>
                </a:extLst>
              </a:tr>
              <a:tr h="524065">
                <a:tc gridSpan="2">
                  <a:txBody>
                    <a:bodyPr/>
                    <a:lstStyle/>
                    <a:p>
                      <a:pP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hMerge="1">
                  <a:txBody>
                    <a:bodyPr/>
                    <a:lstStyle/>
                    <a:p>
                      <a:endParaRPr lang="en-IN"/>
                    </a:p>
                  </a:txBody>
                  <a:tcPr/>
                </a:tc>
                <a:tc>
                  <a:txBody>
                    <a:bodyPr/>
                    <a:lstStyle/>
                    <a:p>
                      <a:pPr algn="r">
                        <a:lnSpc>
                          <a:spcPct val="107000"/>
                        </a:lnSpc>
                        <a:spcAft>
                          <a:spcPts val="0"/>
                        </a:spcAft>
                      </a:pPr>
                      <a:r>
                        <a:rPr lang="en-IN" sz="2000">
                          <a:effectLst/>
                        </a:rPr>
                        <a:t>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52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161</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080985861"/>
                  </a:ext>
                </a:extLst>
              </a:tr>
            </a:tbl>
          </a:graphicData>
        </a:graphic>
      </p:graphicFrame>
      <p:sp>
        <p:nvSpPr>
          <p:cNvPr id="5" name="Rectangle 4">
            <a:extLst>
              <a:ext uri="{FF2B5EF4-FFF2-40B4-BE49-F238E27FC236}">
                <a16:creationId xmlns:a16="http://schemas.microsoft.com/office/drawing/2014/main" id="{B038FCB6-37EE-485F-9D6B-C1A8758B63DC}"/>
              </a:ext>
            </a:extLst>
          </p:cNvPr>
          <p:cNvSpPr/>
          <p:nvPr/>
        </p:nvSpPr>
        <p:spPr>
          <a:xfrm>
            <a:off x="2694993" y="1988840"/>
            <a:ext cx="6484276" cy="468077"/>
          </a:xfrm>
          <a:prstGeom prst="rect">
            <a:avLst/>
          </a:prstGeom>
        </p:spPr>
        <p:txBody>
          <a:bodyPr wrap="none">
            <a:spAutoFit/>
          </a:bodyPr>
          <a:lstStyle/>
          <a:p>
            <a:pPr>
              <a:lnSpc>
                <a:spcPct val="107000"/>
              </a:lnSpc>
              <a:spcAft>
                <a:spcPts val="0"/>
              </a:spcAft>
              <a:tabLst>
                <a:tab pos="2907665"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9: Age Group vs Do you welcome NEP 2020</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7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376547567"/>
              </p:ext>
            </p:extLst>
          </p:nvPr>
        </p:nvGraphicFramePr>
        <p:xfrm>
          <a:off x="1030160" y="4740582"/>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Table 10 shows the Bivariate frequency distribution for the two variables Experience and Opinion of the school teachers regarding NEP 2020. </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2" y="527422"/>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4.3.2 Experience and Opinion</a:t>
            </a:r>
            <a:endParaRPr lang="en-IN" sz="2800" dirty="0"/>
          </a:p>
        </p:txBody>
      </p:sp>
      <p:graphicFrame>
        <p:nvGraphicFramePr>
          <p:cNvPr id="5" name="Table 4">
            <a:extLst>
              <a:ext uri="{FF2B5EF4-FFF2-40B4-BE49-F238E27FC236}">
                <a16:creationId xmlns:a16="http://schemas.microsoft.com/office/drawing/2014/main" id="{A399A0D5-C20F-437A-893E-D5FACD0362E6}"/>
              </a:ext>
            </a:extLst>
          </p:cNvPr>
          <p:cNvGraphicFramePr>
            <a:graphicFrameLocks noGrp="1"/>
          </p:cNvGraphicFramePr>
          <p:nvPr>
            <p:extLst>
              <p:ext uri="{D42A27DB-BD31-4B8C-83A1-F6EECF244321}">
                <p14:modId xmlns:p14="http://schemas.microsoft.com/office/powerpoint/2010/main" val="294978788"/>
              </p:ext>
            </p:extLst>
          </p:nvPr>
        </p:nvGraphicFramePr>
        <p:xfrm>
          <a:off x="2619820" y="1198868"/>
          <a:ext cx="8011098" cy="3240359"/>
        </p:xfrm>
        <a:graphic>
          <a:graphicData uri="http://schemas.openxmlformats.org/drawingml/2006/table">
            <a:tbl>
              <a:tblPr>
                <a:tableStyleId>{46F890A9-2807-4EBB-B81D-B2AA78EC7F39}</a:tableStyleId>
              </a:tblPr>
              <a:tblGrid>
                <a:gridCol w="1459399">
                  <a:extLst>
                    <a:ext uri="{9D8B030D-6E8A-4147-A177-3AD203B41FA5}">
                      <a16:colId xmlns:a16="http://schemas.microsoft.com/office/drawing/2014/main" val="2228092074"/>
                    </a:ext>
                  </a:extLst>
                </a:gridCol>
                <a:gridCol w="935957">
                  <a:extLst>
                    <a:ext uri="{9D8B030D-6E8A-4147-A177-3AD203B41FA5}">
                      <a16:colId xmlns:a16="http://schemas.microsoft.com/office/drawing/2014/main" val="3251984612"/>
                    </a:ext>
                  </a:extLst>
                </a:gridCol>
                <a:gridCol w="935957">
                  <a:extLst>
                    <a:ext uri="{9D8B030D-6E8A-4147-A177-3AD203B41FA5}">
                      <a16:colId xmlns:a16="http://schemas.microsoft.com/office/drawing/2014/main" val="3198429122"/>
                    </a:ext>
                  </a:extLst>
                </a:gridCol>
                <a:gridCol w="935957">
                  <a:extLst>
                    <a:ext uri="{9D8B030D-6E8A-4147-A177-3AD203B41FA5}">
                      <a16:colId xmlns:a16="http://schemas.microsoft.com/office/drawing/2014/main" val="1412962310"/>
                    </a:ext>
                  </a:extLst>
                </a:gridCol>
                <a:gridCol w="935957">
                  <a:extLst>
                    <a:ext uri="{9D8B030D-6E8A-4147-A177-3AD203B41FA5}">
                      <a16:colId xmlns:a16="http://schemas.microsoft.com/office/drawing/2014/main" val="1933534226"/>
                    </a:ext>
                  </a:extLst>
                </a:gridCol>
                <a:gridCol w="935957">
                  <a:extLst>
                    <a:ext uri="{9D8B030D-6E8A-4147-A177-3AD203B41FA5}">
                      <a16:colId xmlns:a16="http://schemas.microsoft.com/office/drawing/2014/main" val="2121792898"/>
                    </a:ext>
                  </a:extLst>
                </a:gridCol>
                <a:gridCol w="935957">
                  <a:extLst>
                    <a:ext uri="{9D8B030D-6E8A-4147-A177-3AD203B41FA5}">
                      <a16:colId xmlns:a16="http://schemas.microsoft.com/office/drawing/2014/main" val="3580049089"/>
                    </a:ext>
                  </a:extLst>
                </a:gridCol>
                <a:gridCol w="935957">
                  <a:extLst>
                    <a:ext uri="{9D8B030D-6E8A-4147-A177-3AD203B41FA5}">
                      <a16:colId xmlns:a16="http://schemas.microsoft.com/office/drawing/2014/main" val="2335355406"/>
                    </a:ext>
                  </a:extLst>
                </a:gridCol>
              </a:tblGrid>
              <a:tr h="561023">
                <a:tc rowSpan="2"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rowSpan="2" hMerge="1">
                  <a:txBody>
                    <a:bodyPr/>
                    <a:lstStyle/>
                    <a:p>
                      <a:endParaRPr lang="en-IN"/>
                    </a:p>
                  </a:txBody>
                  <a:tcPr/>
                </a:tc>
                <a:tc gridSpan="5">
                  <a:txBody>
                    <a:bodyPr/>
                    <a:lstStyle/>
                    <a:p>
                      <a:pPr algn="ctr">
                        <a:lnSpc>
                          <a:spcPct val="107000"/>
                        </a:lnSpc>
                        <a:spcAft>
                          <a:spcPts val="0"/>
                        </a:spcAft>
                      </a:pPr>
                      <a:r>
                        <a:rPr lang="en-IN" sz="2000">
                          <a:effectLst/>
                        </a:rPr>
                        <a:t>Experience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4162493168"/>
                  </a:ext>
                </a:extLst>
              </a:tr>
              <a:tr h="778645">
                <a:tc gridSpan="2" vMerge="1">
                  <a:txBody>
                    <a:bodyPr/>
                    <a:lstStyle/>
                    <a:p>
                      <a:endParaRPr lang="en-IN"/>
                    </a:p>
                  </a:txBody>
                  <a:tcPr/>
                </a:tc>
                <a:tc hMerge="1" vMerge="1">
                  <a:txBody>
                    <a:bodyPr/>
                    <a:lstStyle/>
                    <a:p>
                      <a:endParaRPr lang="en-IN"/>
                    </a:p>
                  </a:txBody>
                  <a:tcPr/>
                </a:tc>
                <a:tc>
                  <a:txBody>
                    <a:bodyPr/>
                    <a:lstStyle/>
                    <a:p>
                      <a:pPr>
                        <a:lnSpc>
                          <a:spcPct val="107000"/>
                        </a:lnSpc>
                      </a:pPr>
                      <a:r>
                        <a:rPr lang="en-IN" sz="2000" dirty="0">
                          <a:effectLst/>
                        </a:rPr>
                        <a:t>                  &lt;5</a:t>
                      </a:r>
                      <a:endParaRPr lang="en-IN" sz="2000" dirty="0">
                        <a:effectLst/>
                        <a:latin typeface="Calibri" panose="020F0502020204030204" pitchFamily="34"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5-10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10-15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15-20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&gt;20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300072494"/>
                  </a:ext>
                </a:extLst>
              </a:tr>
              <a:tr h="778645">
                <a:tc rowSpan="2">
                  <a:txBody>
                    <a:bodyPr/>
                    <a:lstStyle/>
                    <a:p>
                      <a:pPr>
                        <a:lnSpc>
                          <a:spcPct val="107000"/>
                        </a:lnSpc>
                        <a:spcAft>
                          <a:spcPts val="0"/>
                        </a:spcAft>
                      </a:pPr>
                      <a:r>
                        <a:rPr lang="en-IN" sz="2000">
                          <a:effectLst/>
                        </a:rPr>
                        <a:t>Do you welcome NEP 2020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endParaRPr lang="en-IN" sz="2000" dirty="0">
                        <a:effectLst/>
                      </a:endParaRPr>
                    </a:p>
                    <a:p>
                      <a:pPr>
                        <a:lnSpc>
                          <a:spcPct val="107000"/>
                        </a:lnSpc>
                        <a:spcAft>
                          <a:spcPts val="0"/>
                        </a:spcAft>
                      </a:pPr>
                      <a:r>
                        <a:rPr lang="en-IN" sz="2000" dirty="0">
                          <a:effectLst/>
                        </a:rPr>
                        <a:t>Yes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22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28</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800190040"/>
                  </a:ext>
                </a:extLst>
              </a:tr>
              <a:tr h="561023">
                <a:tc vMerge="1">
                  <a:txBody>
                    <a:bodyPr/>
                    <a:lstStyle/>
                    <a:p>
                      <a:endParaRPr lang="en-IN"/>
                    </a:p>
                  </a:txBody>
                  <a:tcPr/>
                </a:tc>
                <a:tc>
                  <a:txBody>
                    <a:bodyPr/>
                    <a:lstStyle/>
                    <a:p>
                      <a:pPr>
                        <a:lnSpc>
                          <a:spcPct val="107000"/>
                        </a:lnSpc>
                      </a:pPr>
                      <a:r>
                        <a:rPr lang="en-IN" sz="2000">
                          <a:effectLst/>
                        </a:rPr>
                        <a:t>No</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745957908"/>
                  </a:ext>
                </a:extLst>
              </a:tr>
              <a:tr h="561023">
                <a:tc gridSpan="2">
                  <a:txBody>
                    <a:bodyPr/>
                    <a:lstStyle/>
                    <a:p>
                      <a:pP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hMerge="1">
                  <a:txBody>
                    <a:bodyPr/>
                    <a:lstStyle/>
                    <a:p>
                      <a:endParaRPr lang="en-IN"/>
                    </a:p>
                  </a:txBody>
                  <a:tcPr/>
                </a:tc>
                <a:tc>
                  <a:txBody>
                    <a:bodyPr/>
                    <a:lstStyle/>
                    <a:p>
                      <a:pPr algn="r">
                        <a:lnSpc>
                          <a:spcPct val="107000"/>
                        </a:lnSpc>
                        <a:spcAft>
                          <a:spcPts val="0"/>
                        </a:spcAft>
                      </a:pPr>
                      <a:r>
                        <a:rPr lang="en-IN" sz="2000">
                          <a:effectLst/>
                        </a:rPr>
                        <a:t>25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161</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903073387"/>
                  </a:ext>
                </a:extLst>
              </a:tr>
            </a:tbl>
          </a:graphicData>
        </a:graphic>
      </p:graphicFrame>
      <p:sp>
        <p:nvSpPr>
          <p:cNvPr id="7" name="Rectangle 6">
            <a:extLst>
              <a:ext uri="{FF2B5EF4-FFF2-40B4-BE49-F238E27FC236}">
                <a16:creationId xmlns:a16="http://schemas.microsoft.com/office/drawing/2014/main" id="{7AD31F6B-7300-479B-91A5-ED758C0FBAB1}"/>
              </a:ext>
            </a:extLst>
          </p:cNvPr>
          <p:cNvSpPr/>
          <p:nvPr/>
        </p:nvSpPr>
        <p:spPr>
          <a:xfrm>
            <a:off x="2616947" y="1117357"/>
            <a:ext cx="6659965" cy="468077"/>
          </a:xfrm>
          <a:prstGeom prst="rect">
            <a:avLst/>
          </a:prstGeom>
        </p:spPr>
        <p:txBody>
          <a:bodyPr wrap="none">
            <a:spAutoFit/>
          </a:bodyPr>
          <a:lstStyle/>
          <a:p>
            <a:pPr>
              <a:lnSpc>
                <a:spcPct val="107000"/>
              </a:lnSpc>
              <a:spcAft>
                <a:spcPts val="0"/>
              </a:spcAft>
              <a:tabLst>
                <a:tab pos="2907665"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10: Experience vs Do you welcome NEP 2020</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26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2090782777"/>
              </p:ext>
            </p:extLst>
          </p:nvPr>
        </p:nvGraphicFramePr>
        <p:xfrm>
          <a:off x="1158258" y="4676187"/>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Table 11 shows the Bivariate frequency distribution for the two variables Board of teaching and opinion of the school teachers regarding NEP 2020. </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50856" y="297756"/>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4.3.3 Board of teaching and Opinion</a:t>
            </a:r>
            <a:endParaRPr lang="en-IN" sz="2800" dirty="0"/>
          </a:p>
        </p:txBody>
      </p:sp>
      <p:graphicFrame>
        <p:nvGraphicFramePr>
          <p:cNvPr id="2" name="Table 1">
            <a:extLst>
              <a:ext uri="{FF2B5EF4-FFF2-40B4-BE49-F238E27FC236}">
                <a16:creationId xmlns:a16="http://schemas.microsoft.com/office/drawing/2014/main" id="{AD82C71B-E02B-45FA-BDAC-8BA9A8504054}"/>
              </a:ext>
            </a:extLst>
          </p:cNvPr>
          <p:cNvGraphicFramePr>
            <a:graphicFrameLocks noGrp="1"/>
          </p:cNvGraphicFramePr>
          <p:nvPr>
            <p:extLst>
              <p:ext uri="{D42A27DB-BD31-4B8C-83A1-F6EECF244321}">
                <p14:modId xmlns:p14="http://schemas.microsoft.com/office/powerpoint/2010/main" val="1110957641"/>
              </p:ext>
            </p:extLst>
          </p:nvPr>
        </p:nvGraphicFramePr>
        <p:xfrm>
          <a:off x="2673036" y="1048334"/>
          <a:ext cx="7574884" cy="3390893"/>
        </p:xfrm>
        <a:graphic>
          <a:graphicData uri="http://schemas.openxmlformats.org/drawingml/2006/table">
            <a:tbl>
              <a:tblPr>
                <a:tableStyleId>{46F890A9-2807-4EBB-B81D-B2AA78EC7F39}</a:tableStyleId>
              </a:tblPr>
              <a:tblGrid>
                <a:gridCol w="1551460">
                  <a:extLst>
                    <a:ext uri="{9D8B030D-6E8A-4147-A177-3AD203B41FA5}">
                      <a16:colId xmlns:a16="http://schemas.microsoft.com/office/drawing/2014/main" val="3726806613"/>
                    </a:ext>
                  </a:extLst>
                </a:gridCol>
                <a:gridCol w="663332">
                  <a:extLst>
                    <a:ext uri="{9D8B030D-6E8A-4147-A177-3AD203B41FA5}">
                      <a16:colId xmlns:a16="http://schemas.microsoft.com/office/drawing/2014/main" val="2401177985"/>
                    </a:ext>
                  </a:extLst>
                </a:gridCol>
                <a:gridCol w="1140563">
                  <a:extLst>
                    <a:ext uri="{9D8B030D-6E8A-4147-A177-3AD203B41FA5}">
                      <a16:colId xmlns:a16="http://schemas.microsoft.com/office/drawing/2014/main" val="2107598897"/>
                    </a:ext>
                  </a:extLst>
                </a:gridCol>
                <a:gridCol w="994998">
                  <a:extLst>
                    <a:ext uri="{9D8B030D-6E8A-4147-A177-3AD203B41FA5}">
                      <a16:colId xmlns:a16="http://schemas.microsoft.com/office/drawing/2014/main" val="2033490372"/>
                    </a:ext>
                  </a:extLst>
                </a:gridCol>
                <a:gridCol w="994998">
                  <a:extLst>
                    <a:ext uri="{9D8B030D-6E8A-4147-A177-3AD203B41FA5}">
                      <a16:colId xmlns:a16="http://schemas.microsoft.com/office/drawing/2014/main" val="3977690941"/>
                    </a:ext>
                  </a:extLst>
                </a:gridCol>
                <a:gridCol w="994998">
                  <a:extLst>
                    <a:ext uri="{9D8B030D-6E8A-4147-A177-3AD203B41FA5}">
                      <a16:colId xmlns:a16="http://schemas.microsoft.com/office/drawing/2014/main" val="3046457664"/>
                    </a:ext>
                  </a:extLst>
                </a:gridCol>
                <a:gridCol w="1234535">
                  <a:extLst>
                    <a:ext uri="{9D8B030D-6E8A-4147-A177-3AD203B41FA5}">
                      <a16:colId xmlns:a16="http://schemas.microsoft.com/office/drawing/2014/main" val="1900395503"/>
                    </a:ext>
                  </a:extLst>
                </a:gridCol>
              </a:tblGrid>
              <a:tr h="511092">
                <a:tc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gridSpan="4">
                  <a:txBody>
                    <a:bodyPr/>
                    <a:lstStyle/>
                    <a:p>
                      <a:pPr algn="ctr">
                        <a:lnSpc>
                          <a:spcPct val="107000"/>
                        </a:lnSpc>
                        <a:spcAft>
                          <a:spcPts val="0"/>
                        </a:spcAft>
                      </a:pPr>
                      <a:r>
                        <a:rPr lang="en-IN" sz="2000">
                          <a:effectLst/>
                        </a:rPr>
                        <a:t>Board of Teaching</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4186003917"/>
                  </a:ext>
                </a:extLst>
              </a:tr>
              <a:tr h="739599">
                <a:tc gridSpan="2">
                  <a:txBody>
                    <a:bodyPr/>
                    <a:lstStyle/>
                    <a:p>
                      <a:pPr>
                        <a:lnSpc>
                          <a:spcPct val="107000"/>
                        </a:lnSpc>
                        <a:spcAft>
                          <a:spcPts val="0"/>
                        </a:spcAft>
                      </a:pPr>
                      <a:r>
                        <a:rPr lang="en-US"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a:txBody>
                    <a:bodyPr/>
                    <a:lstStyle/>
                    <a:p>
                      <a:pPr algn="ctr">
                        <a:lnSpc>
                          <a:spcPct val="107000"/>
                        </a:lnSpc>
                        <a:spcAft>
                          <a:spcPts val="0"/>
                        </a:spcAft>
                      </a:pPr>
                      <a:r>
                        <a:rPr lang="en-IN" sz="2000">
                          <a:effectLst/>
                        </a:rPr>
                        <a:t>State Board</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CBSE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ICSE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NCERT</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852642881"/>
                  </a:ext>
                </a:extLst>
              </a:tr>
              <a:tr h="1118018">
                <a:tc>
                  <a:txBody>
                    <a:bodyPr/>
                    <a:lstStyle/>
                    <a:p>
                      <a:pPr>
                        <a:lnSpc>
                          <a:spcPct val="107000"/>
                        </a:lnSpc>
                        <a:spcAft>
                          <a:spcPts val="0"/>
                        </a:spcAft>
                      </a:pPr>
                      <a:r>
                        <a:rPr lang="en-IN" sz="2000">
                          <a:effectLst/>
                        </a:rPr>
                        <a:t>Do you welcome NEP 2020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endParaRPr lang="en-IN" sz="2000" dirty="0">
                        <a:effectLst/>
                      </a:endParaRPr>
                    </a:p>
                    <a:p>
                      <a:pPr>
                        <a:lnSpc>
                          <a:spcPct val="107000"/>
                        </a:lnSpc>
                        <a:spcAft>
                          <a:spcPts val="0"/>
                        </a:spcAft>
                      </a:pPr>
                      <a:endParaRPr lang="en-IN" sz="2000" dirty="0">
                        <a:effectLst/>
                      </a:endParaRPr>
                    </a:p>
                    <a:p>
                      <a:pPr>
                        <a:lnSpc>
                          <a:spcPct val="107000"/>
                        </a:lnSpc>
                        <a:spcAft>
                          <a:spcPts val="0"/>
                        </a:spcAft>
                      </a:pPr>
                      <a:r>
                        <a:rPr lang="en-IN" sz="2000" dirty="0">
                          <a:effectLst/>
                        </a:rPr>
                        <a:t>Yes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55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54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64950872"/>
                  </a:ext>
                </a:extLst>
              </a:tr>
              <a:tr h="511092">
                <a:tc>
                  <a:txBody>
                    <a:bodyPr/>
                    <a:lstStyle/>
                    <a:p>
                      <a:pPr>
                        <a:lnSpc>
                          <a:spcPct val="107000"/>
                        </a:lnSpc>
                        <a:spcAft>
                          <a:spcPts val="0"/>
                        </a:spcAft>
                      </a:pPr>
                      <a:r>
                        <a:rPr lang="en-US"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30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3</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666859578"/>
                  </a:ext>
                </a:extLst>
              </a:tr>
              <a:tr h="511092">
                <a:tc gridSpan="2">
                  <a:txBody>
                    <a:bodyPr/>
                    <a:lstStyle/>
                    <a:p>
                      <a:pP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hMerge="1">
                  <a:txBody>
                    <a:bodyPr/>
                    <a:lstStyle/>
                    <a:p>
                      <a:endParaRPr lang="en-IN"/>
                    </a:p>
                  </a:txBody>
                  <a:tcPr/>
                </a:tc>
                <a:tc>
                  <a:txBody>
                    <a:bodyPr/>
                    <a:lstStyle/>
                    <a:p>
                      <a:pPr algn="r">
                        <a:lnSpc>
                          <a:spcPct val="107000"/>
                        </a:lnSpc>
                        <a:spcAft>
                          <a:spcPts val="0"/>
                        </a:spcAft>
                      </a:pPr>
                      <a:r>
                        <a:rPr lang="en-IN" sz="2000">
                          <a:effectLst/>
                        </a:rPr>
                        <a:t>85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161</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071097871"/>
                  </a:ext>
                </a:extLst>
              </a:tr>
            </a:tbl>
          </a:graphicData>
        </a:graphic>
      </p:graphicFrame>
      <p:sp>
        <p:nvSpPr>
          <p:cNvPr id="3" name="Rectangle 2">
            <a:extLst>
              <a:ext uri="{FF2B5EF4-FFF2-40B4-BE49-F238E27FC236}">
                <a16:creationId xmlns:a16="http://schemas.microsoft.com/office/drawing/2014/main" id="{7FD0FD22-75DA-4ABE-B8CB-4D1BAA760438}"/>
              </a:ext>
            </a:extLst>
          </p:cNvPr>
          <p:cNvSpPr/>
          <p:nvPr/>
        </p:nvSpPr>
        <p:spPr>
          <a:xfrm>
            <a:off x="2674902" y="966823"/>
            <a:ext cx="7621766" cy="468077"/>
          </a:xfrm>
          <a:prstGeom prst="rect">
            <a:avLst/>
          </a:prstGeom>
        </p:spPr>
        <p:txBody>
          <a:bodyPr wrap="none">
            <a:spAutoFit/>
          </a:bodyPr>
          <a:lstStyle/>
          <a:p>
            <a:pPr>
              <a:lnSpc>
                <a:spcPct val="107000"/>
              </a:lnSpc>
              <a:spcAft>
                <a:spcPts val="0"/>
              </a:spcAft>
              <a:tabLst>
                <a:tab pos="261493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11: Board of Teaching vs Do you welcome NEP 2020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7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256760E-C5D7-4E13-8D2A-F54CF3A06082}"/>
              </a:ext>
            </a:extLst>
          </p:cNvPr>
          <p:cNvGraphicFramePr>
            <a:graphicFrameLocks noGrp="1"/>
          </p:cNvGraphicFramePr>
          <p:nvPr>
            <p:extLst>
              <p:ext uri="{D42A27DB-BD31-4B8C-83A1-F6EECF244321}">
                <p14:modId xmlns:p14="http://schemas.microsoft.com/office/powerpoint/2010/main" val="2425794504"/>
              </p:ext>
            </p:extLst>
          </p:nvPr>
        </p:nvGraphicFramePr>
        <p:xfrm>
          <a:off x="1144292" y="4656955"/>
          <a:ext cx="10288614" cy="1646151"/>
        </p:xfrm>
        <a:graphic>
          <a:graphicData uri="http://schemas.openxmlformats.org/drawingml/2006/table">
            <a:tbl>
              <a:tblPr>
                <a:tableStyleId>{2D5ABB26-0587-4C30-8999-92F81FD0307C}</a:tableStyleId>
              </a:tblPr>
              <a:tblGrid>
                <a:gridCol w="10288614">
                  <a:extLst>
                    <a:ext uri="{9D8B030D-6E8A-4147-A177-3AD203B41FA5}">
                      <a16:colId xmlns:a16="http://schemas.microsoft.com/office/drawing/2014/main" val="2341200870"/>
                    </a:ext>
                  </a:extLst>
                </a:gridCol>
              </a:tblGrid>
              <a:tr h="1646151">
                <a:tc>
                  <a:txBody>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Table 14 shows the Bivariate frequency distribution for the two variables Level of teaching and opinion of the school teachers regarding NEP 2020. </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71086521"/>
                  </a:ext>
                </a:extLst>
              </a:tr>
            </a:tbl>
          </a:graphicData>
        </a:graphic>
      </p:graphicFrame>
      <p:sp>
        <p:nvSpPr>
          <p:cNvPr id="6" name="Slide Number Placeholder 5">
            <a:extLst>
              <a:ext uri="{FF2B5EF4-FFF2-40B4-BE49-F238E27FC236}">
                <a16:creationId xmlns:a16="http://schemas.microsoft.com/office/drawing/2014/main" id="{E3CDD289-6DD3-4EF1-8E59-D2915829DD6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
        <p:nvSpPr>
          <p:cNvPr id="4" name="Content Placeholder 3">
            <a:extLst>
              <a:ext uri="{FF2B5EF4-FFF2-40B4-BE49-F238E27FC236}">
                <a16:creationId xmlns:a16="http://schemas.microsoft.com/office/drawing/2014/main" id="{A020BE01-F4B9-4389-B59C-668B7934BF6A}"/>
              </a:ext>
            </a:extLst>
          </p:cNvPr>
          <p:cNvSpPr>
            <a:spLocks noGrp="1"/>
          </p:cNvSpPr>
          <p:nvPr>
            <p:ph idx="1"/>
          </p:nvPr>
        </p:nvSpPr>
        <p:spPr>
          <a:xfrm>
            <a:off x="1332632" y="566405"/>
            <a:ext cx="9903419" cy="3541714"/>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4.3.4 Level of teaching and Opinion</a:t>
            </a:r>
            <a:endParaRPr lang="en-IN" sz="2800" dirty="0"/>
          </a:p>
        </p:txBody>
      </p:sp>
      <p:graphicFrame>
        <p:nvGraphicFramePr>
          <p:cNvPr id="5" name="Table 4">
            <a:extLst>
              <a:ext uri="{FF2B5EF4-FFF2-40B4-BE49-F238E27FC236}">
                <a16:creationId xmlns:a16="http://schemas.microsoft.com/office/drawing/2014/main" id="{A32F6D41-AE60-4CF3-8797-E940C04D2FCA}"/>
              </a:ext>
            </a:extLst>
          </p:cNvPr>
          <p:cNvGraphicFramePr>
            <a:graphicFrameLocks noGrp="1"/>
          </p:cNvGraphicFramePr>
          <p:nvPr>
            <p:extLst>
              <p:ext uri="{D42A27DB-BD31-4B8C-83A1-F6EECF244321}">
                <p14:modId xmlns:p14="http://schemas.microsoft.com/office/powerpoint/2010/main" val="1465683589"/>
              </p:ext>
            </p:extLst>
          </p:nvPr>
        </p:nvGraphicFramePr>
        <p:xfrm>
          <a:off x="2349996" y="1196752"/>
          <a:ext cx="7216351" cy="3323486"/>
        </p:xfrm>
        <a:graphic>
          <a:graphicData uri="http://schemas.openxmlformats.org/drawingml/2006/table">
            <a:tbl>
              <a:tblPr>
                <a:tableStyleId>{46F890A9-2807-4EBB-B81D-B2AA78EC7F39}</a:tableStyleId>
              </a:tblPr>
              <a:tblGrid>
                <a:gridCol w="1442927">
                  <a:extLst>
                    <a:ext uri="{9D8B030D-6E8A-4147-A177-3AD203B41FA5}">
                      <a16:colId xmlns:a16="http://schemas.microsoft.com/office/drawing/2014/main" val="2134074646"/>
                    </a:ext>
                  </a:extLst>
                </a:gridCol>
                <a:gridCol w="925393">
                  <a:extLst>
                    <a:ext uri="{9D8B030D-6E8A-4147-A177-3AD203B41FA5}">
                      <a16:colId xmlns:a16="http://schemas.microsoft.com/office/drawing/2014/main" val="2221758686"/>
                    </a:ext>
                  </a:extLst>
                </a:gridCol>
                <a:gridCol w="925393">
                  <a:extLst>
                    <a:ext uri="{9D8B030D-6E8A-4147-A177-3AD203B41FA5}">
                      <a16:colId xmlns:a16="http://schemas.microsoft.com/office/drawing/2014/main" val="1560174141"/>
                    </a:ext>
                  </a:extLst>
                </a:gridCol>
                <a:gridCol w="925393">
                  <a:extLst>
                    <a:ext uri="{9D8B030D-6E8A-4147-A177-3AD203B41FA5}">
                      <a16:colId xmlns:a16="http://schemas.microsoft.com/office/drawing/2014/main" val="3231974083"/>
                    </a:ext>
                  </a:extLst>
                </a:gridCol>
                <a:gridCol w="1035926">
                  <a:extLst>
                    <a:ext uri="{9D8B030D-6E8A-4147-A177-3AD203B41FA5}">
                      <a16:colId xmlns:a16="http://schemas.microsoft.com/office/drawing/2014/main" val="1333463258"/>
                    </a:ext>
                  </a:extLst>
                </a:gridCol>
                <a:gridCol w="1035926">
                  <a:extLst>
                    <a:ext uri="{9D8B030D-6E8A-4147-A177-3AD203B41FA5}">
                      <a16:colId xmlns:a16="http://schemas.microsoft.com/office/drawing/2014/main" val="4009171881"/>
                    </a:ext>
                  </a:extLst>
                </a:gridCol>
                <a:gridCol w="925393">
                  <a:extLst>
                    <a:ext uri="{9D8B030D-6E8A-4147-A177-3AD203B41FA5}">
                      <a16:colId xmlns:a16="http://schemas.microsoft.com/office/drawing/2014/main" val="1302328279"/>
                    </a:ext>
                  </a:extLst>
                </a:gridCol>
              </a:tblGrid>
              <a:tr h="617432">
                <a:tc rowSpan="2" gridSpan="2">
                  <a:txBody>
                    <a:bodyPr/>
                    <a:lstStyle/>
                    <a:p>
                      <a:pPr>
                        <a:lnSpc>
                          <a:spcPct val="107000"/>
                        </a:lnSpc>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rowSpan="2" hMerge="1">
                  <a:txBody>
                    <a:bodyPr/>
                    <a:lstStyle/>
                    <a:p>
                      <a:endParaRPr lang="en-IN"/>
                    </a:p>
                  </a:txBody>
                  <a:tcPr/>
                </a:tc>
                <a:tc gridSpan="4">
                  <a:txBody>
                    <a:bodyPr/>
                    <a:lstStyle/>
                    <a:p>
                      <a:pPr algn="ctr">
                        <a:lnSpc>
                          <a:spcPct val="107000"/>
                        </a:lnSpc>
                        <a:spcAft>
                          <a:spcPts val="0"/>
                        </a:spcAft>
                      </a:pPr>
                      <a:r>
                        <a:rPr lang="en-IN" sz="2000">
                          <a:effectLst/>
                        </a:rPr>
                        <a:t>Level of Teaching</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2000">
                          <a:effectLst/>
                        </a:rPr>
                        <a:t>Total</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504047318"/>
                  </a:ext>
                </a:extLst>
              </a:tr>
              <a:tr h="1135812">
                <a:tc gridSpan="2" vMerge="1">
                  <a:txBody>
                    <a:bodyPr/>
                    <a:lstStyle/>
                    <a:p>
                      <a:endParaRPr lang="en-IN"/>
                    </a:p>
                  </a:txBody>
                  <a:tcPr/>
                </a:tc>
                <a:tc hMerge="1" vMerge="1">
                  <a:txBody>
                    <a:bodyPr/>
                    <a:lstStyle/>
                    <a:p>
                      <a:endParaRPr lang="en-IN"/>
                    </a:p>
                  </a:txBody>
                  <a:tcPr/>
                </a:tc>
                <a:tc>
                  <a:txBody>
                    <a:bodyPr/>
                    <a:lstStyle/>
                    <a:p>
                      <a:pPr>
                        <a:lnSpc>
                          <a:spcPct val="107000"/>
                        </a:lnSpc>
                      </a:pPr>
                      <a:r>
                        <a:rPr lang="en-IN" sz="2000" dirty="0">
                          <a:effectLst/>
                        </a:rPr>
                        <a:t>          Primary</a:t>
                      </a:r>
                      <a:endParaRPr lang="en-IN" sz="2000" dirty="0">
                        <a:effectLst/>
                        <a:latin typeface="Calibri" panose="020F0502020204030204" pitchFamily="34"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Middle</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High</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2000">
                          <a:effectLst/>
                        </a:rPr>
                        <a:t>Higher Secondary</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331586610"/>
                  </a:ext>
                </a:extLst>
              </a:tr>
              <a:tr h="434430">
                <a:tc rowSpan="2">
                  <a:txBody>
                    <a:bodyPr/>
                    <a:lstStyle/>
                    <a:p>
                      <a:pPr>
                        <a:lnSpc>
                          <a:spcPct val="107000"/>
                        </a:lnSpc>
                        <a:spcAft>
                          <a:spcPts val="0"/>
                        </a:spcAft>
                      </a:pPr>
                      <a:r>
                        <a:rPr lang="en-IN" sz="2000">
                          <a:effectLst/>
                        </a:rPr>
                        <a:t>Do you welcome NEP 2020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32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18</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18</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708771536"/>
                  </a:ext>
                </a:extLst>
              </a:tr>
              <a:tr h="701382">
                <a:tc vMerge="1">
                  <a:txBody>
                    <a:bodyPr/>
                    <a:lstStyle/>
                    <a:p>
                      <a:endParaRPr lang="en-IN"/>
                    </a:p>
                  </a:txBody>
                  <a:tcPr/>
                </a:tc>
                <a:tc>
                  <a:txBody>
                    <a:bodyPr/>
                    <a:lstStyle/>
                    <a:p>
                      <a:pPr>
                        <a:lnSpc>
                          <a:spcPct val="107000"/>
                        </a:lnSpc>
                      </a:pPr>
                      <a:r>
                        <a:rPr lang="en-IN" sz="2000">
                          <a:effectLst/>
                        </a:rPr>
                        <a:t>No</a:t>
                      </a:r>
                      <a:endParaRPr lang="en-IN" sz="20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2000">
                          <a:effectLst/>
                        </a:rPr>
                        <a:t>15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8</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19</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46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8139159"/>
                  </a:ext>
                </a:extLst>
              </a:tr>
              <a:tr h="434430">
                <a:tc gridSpan="2">
                  <a:txBody>
                    <a:bodyPr/>
                    <a:lstStyle/>
                    <a:p>
                      <a:pPr>
                        <a:lnSpc>
                          <a:spcPct val="107000"/>
                        </a:lnSpc>
                        <a:spcAft>
                          <a:spcPts val="0"/>
                        </a:spcAft>
                      </a:pPr>
                      <a:r>
                        <a:rPr lang="en-IN" sz="2000" dirty="0">
                          <a:effectLst/>
                        </a:rPr>
                        <a:t>Total</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hMerge="1">
                  <a:txBody>
                    <a:bodyPr/>
                    <a:lstStyle/>
                    <a:p>
                      <a:endParaRPr lang="en-IN"/>
                    </a:p>
                  </a:txBody>
                  <a:tcPr/>
                </a:tc>
                <a:tc>
                  <a:txBody>
                    <a:bodyPr/>
                    <a:lstStyle/>
                    <a:p>
                      <a:pPr algn="r">
                        <a:lnSpc>
                          <a:spcPct val="107000"/>
                        </a:lnSpc>
                        <a:spcAft>
                          <a:spcPts val="0"/>
                        </a:spcAft>
                      </a:pPr>
                      <a:r>
                        <a:rPr lang="en-IN" sz="2000">
                          <a:effectLst/>
                        </a:rPr>
                        <a:t>47</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66</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a:effectLst/>
                        </a:rPr>
                        <a:t>22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2000" dirty="0">
                          <a:effectLst/>
                        </a:rPr>
                        <a:t>161</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90830530"/>
                  </a:ext>
                </a:extLst>
              </a:tr>
            </a:tbl>
          </a:graphicData>
        </a:graphic>
      </p:graphicFrame>
      <p:sp>
        <p:nvSpPr>
          <p:cNvPr id="7" name="Rectangle 6">
            <a:extLst>
              <a:ext uri="{FF2B5EF4-FFF2-40B4-BE49-F238E27FC236}">
                <a16:creationId xmlns:a16="http://schemas.microsoft.com/office/drawing/2014/main" id="{555729BD-AE25-49FA-A1E8-DF9E6B1D83FF}"/>
              </a:ext>
            </a:extLst>
          </p:cNvPr>
          <p:cNvSpPr/>
          <p:nvPr/>
        </p:nvSpPr>
        <p:spPr>
          <a:xfrm>
            <a:off x="2206503" y="1115241"/>
            <a:ext cx="7503336" cy="468077"/>
          </a:xfrm>
          <a:prstGeom prst="rect">
            <a:avLst/>
          </a:prstGeom>
        </p:spPr>
        <p:txBody>
          <a:bodyPr wrap="square">
            <a:spAutoFit/>
          </a:bodyPr>
          <a:lstStyle/>
          <a:p>
            <a:pPr>
              <a:lnSpc>
                <a:spcPct val="107000"/>
              </a:lnSpc>
              <a:spcAft>
                <a:spcPts val="0"/>
              </a:spcAft>
              <a:tabLst>
                <a:tab pos="2606040" algn="ctr"/>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14: Level of Teaching vs Do you welcome NEP 2020</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287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216875" y="138781"/>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4.4 Mann-Whitney Test</a:t>
            </a:r>
            <a:br>
              <a:rPr lang="en-US" sz="2400" b="1" dirty="0">
                <a:solidFill>
                  <a:schemeClr val="tx2"/>
                </a:solidFill>
                <a:latin typeface="Times New Roman" panose="02020603050405020304" pitchFamily="18" charset="0"/>
                <a:cs typeface="Times New Roman" panose="02020603050405020304" pitchFamily="18" charset="0"/>
              </a:rPr>
            </a:br>
            <a:br>
              <a:rPr lang="en-US" sz="2400" b="1" dirty="0">
                <a:solidFill>
                  <a:schemeClr val="tx2"/>
                </a:solidFill>
                <a:latin typeface="Times New Roman" panose="02020603050405020304" pitchFamily="18" charset="0"/>
                <a:cs typeface="Times New Roman" panose="02020603050405020304" pitchFamily="18" charset="0"/>
              </a:rPr>
            </a:br>
            <a:r>
              <a:rPr lang="en-US" sz="2400" b="1" dirty="0">
                <a:solidFill>
                  <a:schemeClr val="tx2"/>
                </a:solidFill>
                <a:latin typeface="Times New Roman" panose="02020603050405020304" pitchFamily="18" charset="0"/>
                <a:cs typeface="Times New Roman" panose="02020603050405020304" pitchFamily="18" charset="0"/>
              </a:rPr>
              <a:t>4.4.1 Gender and Awareness</a:t>
            </a:r>
            <a:br>
              <a:rPr lang="en-US" sz="2400" b="1" dirty="0">
                <a:solidFill>
                  <a:schemeClr val="tx2"/>
                </a:solidFill>
                <a:latin typeface="Times New Roman" panose="02020603050405020304" pitchFamily="18" charset="0"/>
                <a:cs typeface="Times New Roman" panose="02020603050405020304" pitchFamily="18" charset="0"/>
              </a:rPr>
            </a:br>
            <a:endParaRPr lang="en-IN" sz="24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54130" y="1305971"/>
            <a:ext cx="10209882" cy="368573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difference between Gender and Awareness regarding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difference between Gender and Awareness regarding NEP 2020.</a:t>
            </a:r>
            <a:endParaRPr lang="en-IN" sz="2400" baseline="-250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a:xfrm>
            <a:off x="10525136" y="6218725"/>
            <a:ext cx="770888" cy="365125"/>
          </a:xfrm>
        </p:spPr>
        <p:txBody>
          <a:bodyPr/>
          <a:lstStyle/>
          <a:p>
            <a:fld id="{EB37DED6-D4C7-42EE-AB49-D2E39E64FDE4}" type="slidenum">
              <a:rPr lang="en-US" smtClean="0"/>
              <a:pPr/>
              <a:t>46</a:t>
            </a:fld>
            <a:endParaRPr lang="en-US" dirty="0"/>
          </a:p>
        </p:txBody>
      </p:sp>
      <p:graphicFrame>
        <p:nvGraphicFramePr>
          <p:cNvPr id="7" name="Table 6">
            <a:extLst>
              <a:ext uri="{FF2B5EF4-FFF2-40B4-BE49-F238E27FC236}">
                <a16:creationId xmlns:a16="http://schemas.microsoft.com/office/drawing/2014/main" id="{D55C76E6-570C-4EF2-964E-136526D1000D}"/>
              </a:ext>
            </a:extLst>
          </p:cNvPr>
          <p:cNvGraphicFramePr>
            <a:graphicFrameLocks noGrp="1"/>
          </p:cNvGraphicFramePr>
          <p:nvPr>
            <p:extLst>
              <p:ext uri="{D42A27DB-BD31-4B8C-83A1-F6EECF244321}">
                <p14:modId xmlns:p14="http://schemas.microsoft.com/office/powerpoint/2010/main" val="2240722711"/>
              </p:ext>
            </p:extLst>
          </p:nvPr>
        </p:nvGraphicFramePr>
        <p:xfrm>
          <a:off x="659062" y="2531367"/>
          <a:ext cx="5649857" cy="2220659"/>
        </p:xfrm>
        <a:graphic>
          <a:graphicData uri="http://schemas.openxmlformats.org/drawingml/2006/table">
            <a:tbl>
              <a:tblPr>
                <a:tableStyleId>{46F890A9-2807-4EBB-B81D-B2AA78EC7F39}</a:tableStyleId>
              </a:tblPr>
              <a:tblGrid>
                <a:gridCol w="1601041">
                  <a:extLst>
                    <a:ext uri="{9D8B030D-6E8A-4147-A177-3AD203B41FA5}">
                      <a16:colId xmlns:a16="http://schemas.microsoft.com/office/drawing/2014/main" val="1139350182"/>
                    </a:ext>
                  </a:extLst>
                </a:gridCol>
                <a:gridCol w="845951">
                  <a:extLst>
                    <a:ext uri="{9D8B030D-6E8A-4147-A177-3AD203B41FA5}">
                      <a16:colId xmlns:a16="http://schemas.microsoft.com/office/drawing/2014/main" val="1044399339"/>
                    </a:ext>
                  </a:extLst>
                </a:gridCol>
                <a:gridCol w="946995">
                  <a:extLst>
                    <a:ext uri="{9D8B030D-6E8A-4147-A177-3AD203B41FA5}">
                      <a16:colId xmlns:a16="http://schemas.microsoft.com/office/drawing/2014/main" val="1729998256"/>
                    </a:ext>
                  </a:extLst>
                </a:gridCol>
                <a:gridCol w="1127935">
                  <a:extLst>
                    <a:ext uri="{9D8B030D-6E8A-4147-A177-3AD203B41FA5}">
                      <a16:colId xmlns:a16="http://schemas.microsoft.com/office/drawing/2014/main" val="1395404318"/>
                    </a:ext>
                  </a:extLst>
                </a:gridCol>
                <a:gridCol w="1127935">
                  <a:extLst>
                    <a:ext uri="{9D8B030D-6E8A-4147-A177-3AD203B41FA5}">
                      <a16:colId xmlns:a16="http://schemas.microsoft.com/office/drawing/2014/main" val="155345829"/>
                    </a:ext>
                  </a:extLst>
                </a:gridCol>
              </a:tblGrid>
              <a:tr h="724973">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dirty="0">
                          <a:effectLst/>
                        </a:rPr>
                        <a:t>Gender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Sum of Ranks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971482671"/>
                  </a:ext>
                </a:extLst>
              </a:tr>
              <a:tr h="498562">
                <a:tc rowSpan="3">
                  <a:txBody>
                    <a:bodyPr/>
                    <a:lstStyle/>
                    <a:p>
                      <a:pPr>
                        <a:lnSpc>
                          <a:spcPct val="107000"/>
                        </a:lnSpc>
                        <a:spcAft>
                          <a:spcPts val="0"/>
                        </a:spcAft>
                      </a:pPr>
                      <a:r>
                        <a:rPr lang="en-IN" sz="1800">
                          <a:effectLst/>
                        </a:rPr>
                        <a:t>Awareness Regarding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Male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82.42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1483.50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492120951"/>
                  </a:ext>
                </a:extLst>
              </a:tr>
              <a:tr h="498562">
                <a:tc vMerge="1">
                  <a:txBody>
                    <a:bodyPr/>
                    <a:lstStyle/>
                    <a:p>
                      <a:endParaRPr lang="en-IN"/>
                    </a:p>
                  </a:txBody>
                  <a:tcPr/>
                </a:tc>
                <a:tc>
                  <a:txBody>
                    <a:bodyPr/>
                    <a:lstStyle/>
                    <a:p>
                      <a:pPr>
                        <a:lnSpc>
                          <a:spcPct val="107000"/>
                        </a:lnSpc>
                      </a:pPr>
                      <a:r>
                        <a:rPr lang="en-IN" sz="1800">
                          <a:effectLst/>
                        </a:rPr>
                        <a:t>Female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80.82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11557.50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015933900"/>
                  </a:ext>
                </a:extLst>
              </a:tr>
              <a:tr h="498562">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23144111"/>
                  </a:ext>
                </a:extLst>
              </a:tr>
            </a:tbl>
          </a:graphicData>
        </a:graphic>
      </p:graphicFrame>
      <p:graphicFrame>
        <p:nvGraphicFramePr>
          <p:cNvPr id="9" name="Table 8">
            <a:extLst>
              <a:ext uri="{FF2B5EF4-FFF2-40B4-BE49-F238E27FC236}">
                <a16:creationId xmlns:a16="http://schemas.microsoft.com/office/drawing/2014/main" id="{21018977-F15A-49CF-AC1F-EE4AA682B8CA}"/>
              </a:ext>
            </a:extLst>
          </p:cNvPr>
          <p:cNvGraphicFramePr>
            <a:graphicFrameLocks noGrp="1"/>
          </p:cNvGraphicFramePr>
          <p:nvPr>
            <p:extLst>
              <p:ext uri="{D42A27DB-BD31-4B8C-83A1-F6EECF244321}">
                <p14:modId xmlns:p14="http://schemas.microsoft.com/office/powerpoint/2010/main" val="3636661237"/>
              </p:ext>
            </p:extLst>
          </p:nvPr>
        </p:nvGraphicFramePr>
        <p:xfrm>
          <a:off x="7636976" y="2496659"/>
          <a:ext cx="2939007" cy="2462250"/>
        </p:xfrm>
        <a:graphic>
          <a:graphicData uri="http://schemas.openxmlformats.org/drawingml/2006/table">
            <a:tbl>
              <a:tblPr>
                <a:tableStyleId>{46F890A9-2807-4EBB-B81D-B2AA78EC7F39}</a:tableStyleId>
              </a:tblPr>
              <a:tblGrid>
                <a:gridCol w="1766032">
                  <a:extLst>
                    <a:ext uri="{9D8B030D-6E8A-4147-A177-3AD203B41FA5}">
                      <a16:colId xmlns:a16="http://schemas.microsoft.com/office/drawing/2014/main" val="470071298"/>
                    </a:ext>
                  </a:extLst>
                </a:gridCol>
                <a:gridCol w="1172975">
                  <a:extLst>
                    <a:ext uri="{9D8B030D-6E8A-4147-A177-3AD203B41FA5}">
                      <a16:colId xmlns:a16="http://schemas.microsoft.com/office/drawing/2014/main" val="309390070"/>
                    </a:ext>
                  </a:extLst>
                </a:gridCol>
              </a:tblGrid>
              <a:tr h="892642">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Awareness Regarding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445664436"/>
                  </a:ext>
                </a:extLst>
              </a:tr>
              <a:tr h="332004">
                <a:tc>
                  <a:txBody>
                    <a:bodyPr/>
                    <a:lstStyle/>
                    <a:p>
                      <a:pPr>
                        <a:lnSpc>
                          <a:spcPct val="107000"/>
                        </a:lnSpc>
                        <a:spcAft>
                          <a:spcPts val="0"/>
                        </a:spcAft>
                      </a:pPr>
                      <a:r>
                        <a:rPr lang="en-IN" sz="1800">
                          <a:effectLst/>
                        </a:rPr>
                        <a:t>Mann-Whitney U</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1261.500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233547267"/>
                  </a:ext>
                </a:extLst>
              </a:tr>
              <a:tr h="332004">
                <a:tc>
                  <a:txBody>
                    <a:bodyPr/>
                    <a:lstStyle/>
                    <a:p>
                      <a:pPr>
                        <a:lnSpc>
                          <a:spcPct val="107000"/>
                        </a:lnSpc>
                        <a:spcAft>
                          <a:spcPts val="0"/>
                        </a:spcAft>
                      </a:pPr>
                      <a:r>
                        <a:rPr lang="en-IN" sz="1800">
                          <a:effectLst/>
                        </a:rPr>
                        <a:t>Wilcoxon W</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11557.500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665340952"/>
                  </a:ext>
                </a:extLst>
              </a:tr>
              <a:tr h="332004">
                <a:tc>
                  <a:txBody>
                    <a:bodyPr/>
                    <a:lstStyle/>
                    <a:p>
                      <a:pPr>
                        <a:lnSpc>
                          <a:spcPct val="107000"/>
                        </a:lnSpc>
                        <a:spcAft>
                          <a:spcPts val="0"/>
                        </a:spcAft>
                      </a:pPr>
                      <a:r>
                        <a:rPr lang="en-IN" sz="1800">
                          <a:effectLst/>
                        </a:rPr>
                        <a:t>Z</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-.222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951811102"/>
                  </a:ext>
                </a:extLst>
              </a:tr>
              <a:tr h="332004">
                <a:tc>
                  <a:txBody>
                    <a:bodyPr/>
                    <a:lstStyle/>
                    <a:p>
                      <a:pPr>
                        <a:lnSpc>
                          <a:spcPct val="107000"/>
                        </a:lnSpc>
                        <a:spcAft>
                          <a:spcPts val="0"/>
                        </a:spcAft>
                      </a:pPr>
                      <a:r>
                        <a:rPr lang="en-IN" sz="1800">
                          <a:effectLst/>
                        </a:rPr>
                        <a:t>Asymp. Sig. (2-tailed)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.825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595323890"/>
                  </a:ext>
                </a:extLst>
              </a:tr>
            </a:tbl>
          </a:graphicData>
        </a:graphic>
      </p:graphicFrame>
      <p:sp>
        <p:nvSpPr>
          <p:cNvPr id="11" name="Rectangle 10">
            <a:extLst>
              <a:ext uri="{FF2B5EF4-FFF2-40B4-BE49-F238E27FC236}">
                <a16:creationId xmlns:a16="http://schemas.microsoft.com/office/drawing/2014/main" id="{7DCF3145-5ACF-42A6-87DF-B0C25ED6C136}"/>
              </a:ext>
            </a:extLst>
          </p:cNvPr>
          <p:cNvSpPr/>
          <p:nvPr/>
        </p:nvSpPr>
        <p:spPr>
          <a:xfrm>
            <a:off x="7636977" y="2625239"/>
            <a:ext cx="1841812" cy="670120"/>
          </a:xfrm>
          <a:prstGeom prst="rect">
            <a:avLst/>
          </a:prstGeom>
        </p:spPr>
        <p:txBody>
          <a:bodyPr wrap="square">
            <a:spAutoFit/>
          </a:bodyPr>
          <a:lstStyle/>
          <a:p>
            <a:pPr>
              <a:lnSpc>
                <a:spcPct val="107000"/>
              </a:lnSpc>
              <a:spcAft>
                <a:spcPts val="0"/>
              </a:spcAft>
              <a:tabLst>
                <a:tab pos="115189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Statistics(a)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B836A2F-C3F0-4B85-BEA6-4190494E7C63}"/>
              </a:ext>
            </a:extLst>
          </p:cNvPr>
          <p:cNvSpPr/>
          <p:nvPr/>
        </p:nvSpPr>
        <p:spPr>
          <a:xfrm>
            <a:off x="2929190" y="2531367"/>
            <a:ext cx="877163" cy="373757"/>
          </a:xfrm>
          <a:prstGeom prst="rect">
            <a:avLst/>
          </a:prstGeom>
        </p:spPr>
        <p:txBody>
          <a:bodyPr wrap="none">
            <a:spAutoFit/>
          </a:bodyPr>
          <a:lstStyle/>
          <a:p>
            <a:pPr>
              <a:lnSpc>
                <a:spcPct val="107000"/>
              </a:lnSpc>
              <a:spcAft>
                <a:spcPts val="0"/>
              </a:spcAft>
              <a:tabLst>
                <a:tab pos="221234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Ranks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9089C1D-41DA-44FB-9A04-A2AE506F0B8D}"/>
              </a:ext>
            </a:extLst>
          </p:cNvPr>
          <p:cNvSpPr/>
          <p:nvPr/>
        </p:nvSpPr>
        <p:spPr>
          <a:xfrm>
            <a:off x="1186821" y="4740096"/>
            <a:ext cx="9636416" cy="1938992"/>
          </a:xfrm>
          <a:prstGeom prst="rect">
            <a:avLst/>
          </a:prstGeom>
        </p:spPr>
        <p:txBody>
          <a:bodyPr wrap="square">
            <a:spAutoFit/>
          </a:bodyPr>
          <a:lstStyle/>
          <a:p>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-0.222 and the corresponding significant value is 0.825, which is greater than the significance level of 0.05, so we accept the null hypothesis. Hence, we conclude that there is no difference between Gender and Awareness regarding NEP 2020.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570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4.4.2 Gender and opinion</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68599" y="1209211"/>
            <a:ext cx="10209882" cy="368573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difference between Gender and Opinion regarding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difference between Gender and Opinion regarding NEP 2020.</a:t>
            </a:r>
            <a:endParaRPr lang="en-IN" sz="2400" baseline="-250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a:xfrm>
            <a:off x="10527177" y="6202613"/>
            <a:ext cx="770888" cy="365125"/>
          </a:xfrm>
        </p:spPr>
        <p:txBody>
          <a:bodyPr/>
          <a:lstStyle/>
          <a:p>
            <a:fld id="{EB37DED6-D4C7-42EE-AB49-D2E39E64FDE4}" type="slidenum">
              <a:rPr lang="en-US" smtClean="0"/>
              <a:pPr/>
              <a:t>47</a:t>
            </a:fld>
            <a:endParaRPr lang="en-US"/>
          </a:p>
        </p:txBody>
      </p:sp>
      <p:sp>
        <p:nvSpPr>
          <p:cNvPr id="14" name="Rectangle 13">
            <a:extLst>
              <a:ext uri="{FF2B5EF4-FFF2-40B4-BE49-F238E27FC236}">
                <a16:creationId xmlns:a16="http://schemas.microsoft.com/office/drawing/2014/main" id="{09089C1D-41DA-44FB-9A04-A2AE506F0B8D}"/>
              </a:ext>
            </a:extLst>
          </p:cNvPr>
          <p:cNvSpPr/>
          <p:nvPr/>
        </p:nvSpPr>
        <p:spPr>
          <a:xfrm>
            <a:off x="1168599" y="4844394"/>
            <a:ext cx="9636416"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-1.735 and the corresponding significant value is 0.083, which is greater than the significance level of 0.05, so we accept the null hypothesis. Hence, we conclude that there is no difference between Gender and Opinion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C195001-5BDB-4E27-8FC5-C89DD4DDDDFB}"/>
              </a:ext>
            </a:extLst>
          </p:cNvPr>
          <p:cNvGraphicFramePr>
            <a:graphicFrameLocks noGrp="1"/>
          </p:cNvGraphicFramePr>
          <p:nvPr>
            <p:extLst>
              <p:ext uri="{D42A27DB-BD31-4B8C-83A1-F6EECF244321}">
                <p14:modId xmlns:p14="http://schemas.microsoft.com/office/powerpoint/2010/main" val="1520105065"/>
              </p:ext>
            </p:extLst>
          </p:nvPr>
        </p:nvGraphicFramePr>
        <p:xfrm>
          <a:off x="981844" y="2564904"/>
          <a:ext cx="5476129" cy="2085483"/>
        </p:xfrm>
        <a:graphic>
          <a:graphicData uri="http://schemas.openxmlformats.org/drawingml/2006/table">
            <a:tbl>
              <a:tblPr>
                <a:tableStyleId>{46F890A9-2807-4EBB-B81D-B2AA78EC7F39}</a:tableStyleId>
              </a:tblPr>
              <a:tblGrid>
                <a:gridCol w="1319578">
                  <a:extLst>
                    <a:ext uri="{9D8B030D-6E8A-4147-A177-3AD203B41FA5}">
                      <a16:colId xmlns:a16="http://schemas.microsoft.com/office/drawing/2014/main" val="2447863969"/>
                    </a:ext>
                  </a:extLst>
                </a:gridCol>
                <a:gridCol w="868461">
                  <a:extLst>
                    <a:ext uri="{9D8B030D-6E8A-4147-A177-3AD203B41FA5}">
                      <a16:colId xmlns:a16="http://schemas.microsoft.com/office/drawing/2014/main" val="1933262436"/>
                    </a:ext>
                  </a:extLst>
                </a:gridCol>
                <a:gridCol w="972194">
                  <a:extLst>
                    <a:ext uri="{9D8B030D-6E8A-4147-A177-3AD203B41FA5}">
                      <a16:colId xmlns:a16="http://schemas.microsoft.com/office/drawing/2014/main" val="3373929316"/>
                    </a:ext>
                  </a:extLst>
                </a:gridCol>
                <a:gridCol w="1157948">
                  <a:extLst>
                    <a:ext uri="{9D8B030D-6E8A-4147-A177-3AD203B41FA5}">
                      <a16:colId xmlns:a16="http://schemas.microsoft.com/office/drawing/2014/main" val="3629685565"/>
                    </a:ext>
                  </a:extLst>
                </a:gridCol>
                <a:gridCol w="1157948">
                  <a:extLst>
                    <a:ext uri="{9D8B030D-6E8A-4147-A177-3AD203B41FA5}">
                      <a16:colId xmlns:a16="http://schemas.microsoft.com/office/drawing/2014/main" val="4026238978"/>
                    </a:ext>
                  </a:extLst>
                </a:gridCol>
              </a:tblGrid>
              <a:tr h="670083">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Gender</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Sum of Ranks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715818439"/>
                  </a:ext>
                </a:extLst>
              </a:tr>
              <a:tr h="471800">
                <a:tc rowSpan="3">
                  <a:txBody>
                    <a:bodyPr/>
                    <a:lstStyle/>
                    <a:p>
                      <a:pPr>
                        <a:lnSpc>
                          <a:spcPct val="107000"/>
                        </a:lnSpc>
                        <a:spcAft>
                          <a:spcPts val="0"/>
                        </a:spcAft>
                      </a:pPr>
                      <a:r>
                        <a:rPr lang="en-IN" sz="1800">
                          <a:effectLst/>
                        </a:rPr>
                        <a:t>Do you welcome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Male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66.94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1205.00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34255334"/>
                  </a:ext>
                </a:extLst>
              </a:tr>
              <a:tr h="471800">
                <a:tc vMerge="1">
                  <a:txBody>
                    <a:bodyPr/>
                    <a:lstStyle/>
                    <a:p>
                      <a:endParaRPr lang="en-IN"/>
                    </a:p>
                  </a:txBody>
                  <a:tcPr/>
                </a:tc>
                <a:tc>
                  <a:txBody>
                    <a:bodyPr/>
                    <a:lstStyle/>
                    <a:p>
                      <a:pPr>
                        <a:lnSpc>
                          <a:spcPct val="107000"/>
                        </a:lnSpc>
                      </a:pPr>
                      <a:r>
                        <a:rPr lang="en-IN" sz="1800">
                          <a:effectLst/>
                        </a:rPr>
                        <a:t>Female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82.77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11836.00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302741717"/>
                  </a:ext>
                </a:extLst>
              </a:tr>
              <a:tr h="471800">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570052828"/>
                  </a:ext>
                </a:extLst>
              </a:tr>
            </a:tbl>
          </a:graphicData>
        </a:graphic>
      </p:graphicFrame>
      <p:sp>
        <p:nvSpPr>
          <p:cNvPr id="6" name="Rectangle 5">
            <a:extLst>
              <a:ext uri="{FF2B5EF4-FFF2-40B4-BE49-F238E27FC236}">
                <a16:creationId xmlns:a16="http://schemas.microsoft.com/office/drawing/2014/main" id="{06D781AE-C4E4-4FEC-825F-6D1CD8EFD3A6}"/>
              </a:ext>
            </a:extLst>
          </p:cNvPr>
          <p:cNvSpPr/>
          <p:nvPr/>
        </p:nvSpPr>
        <p:spPr>
          <a:xfrm>
            <a:off x="3214092" y="2564904"/>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8" name="Table 7">
            <a:extLst>
              <a:ext uri="{FF2B5EF4-FFF2-40B4-BE49-F238E27FC236}">
                <a16:creationId xmlns:a16="http://schemas.microsoft.com/office/drawing/2014/main" id="{5EABC493-D163-4804-ACB3-F47653566173}"/>
              </a:ext>
            </a:extLst>
          </p:cNvPr>
          <p:cNvGraphicFramePr>
            <a:graphicFrameLocks noGrp="1"/>
          </p:cNvGraphicFramePr>
          <p:nvPr>
            <p:extLst>
              <p:ext uri="{D42A27DB-BD31-4B8C-83A1-F6EECF244321}">
                <p14:modId xmlns:p14="http://schemas.microsoft.com/office/powerpoint/2010/main" val="3985982923"/>
              </p:ext>
            </p:extLst>
          </p:nvPr>
        </p:nvGraphicFramePr>
        <p:xfrm>
          <a:off x="7190377" y="2276872"/>
          <a:ext cx="3829849" cy="2921276"/>
        </p:xfrm>
        <a:graphic>
          <a:graphicData uri="http://schemas.openxmlformats.org/drawingml/2006/table">
            <a:tbl>
              <a:tblPr>
                <a:tableStyleId>{46F890A9-2807-4EBB-B81D-B2AA78EC7F39}</a:tableStyleId>
              </a:tblPr>
              <a:tblGrid>
                <a:gridCol w="2437176">
                  <a:extLst>
                    <a:ext uri="{9D8B030D-6E8A-4147-A177-3AD203B41FA5}">
                      <a16:colId xmlns:a16="http://schemas.microsoft.com/office/drawing/2014/main" val="3514716598"/>
                    </a:ext>
                  </a:extLst>
                </a:gridCol>
                <a:gridCol w="1392673">
                  <a:extLst>
                    <a:ext uri="{9D8B030D-6E8A-4147-A177-3AD203B41FA5}">
                      <a16:colId xmlns:a16="http://schemas.microsoft.com/office/drawing/2014/main" val="2984978949"/>
                    </a:ext>
                  </a:extLst>
                </a:gridCol>
              </a:tblGrid>
              <a:tr h="1174268">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Do you welcome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928076827"/>
                  </a:ext>
                </a:extLst>
              </a:tr>
              <a:tr h="436752">
                <a:tc>
                  <a:txBody>
                    <a:bodyPr/>
                    <a:lstStyle/>
                    <a:p>
                      <a:pPr>
                        <a:lnSpc>
                          <a:spcPct val="107000"/>
                        </a:lnSpc>
                        <a:spcAft>
                          <a:spcPts val="0"/>
                        </a:spcAft>
                      </a:pPr>
                      <a:r>
                        <a:rPr lang="en-IN" sz="1800" dirty="0">
                          <a:effectLst/>
                        </a:rPr>
                        <a:t>Mann-Whitney U</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1034.000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129710203"/>
                  </a:ext>
                </a:extLst>
              </a:tr>
              <a:tr h="436752">
                <a:tc>
                  <a:txBody>
                    <a:bodyPr/>
                    <a:lstStyle/>
                    <a:p>
                      <a:pPr>
                        <a:lnSpc>
                          <a:spcPct val="107000"/>
                        </a:lnSpc>
                        <a:spcAft>
                          <a:spcPts val="0"/>
                        </a:spcAft>
                      </a:pPr>
                      <a:r>
                        <a:rPr lang="en-IN" sz="1800">
                          <a:effectLst/>
                        </a:rPr>
                        <a:t>Wilcoxon W</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1205.000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030417210"/>
                  </a:ext>
                </a:extLst>
              </a:tr>
              <a:tr h="436752">
                <a:tc>
                  <a:txBody>
                    <a:bodyPr/>
                    <a:lstStyle/>
                    <a:p>
                      <a:pPr>
                        <a:lnSpc>
                          <a:spcPct val="107000"/>
                        </a:lnSpc>
                        <a:spcAft>
                          <a:spcPts val="0"/>
                        </a:spcAft>
                      </a:pPr>
                      <a:r>
                        <a:rPr lang="en-IN" sz="1800">
                          <a:effectLst/>
                        </a:rPr>
                        <a:t>Z</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-1.735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9525845"/>
                  </a:ext>
                </a:extLst>
              </a:tr>
              <a:tr h="436752">
                <a:tc>
                  <a:txBody>
                    <a:bodyPr/>
                    <a:lstStyle/>
                    <a:p>
                      <a:pPr>
                        <a:lnSpc>
                          <a:spcPct val="107000"/>
                        </a:lnSpc>
                        <a:spcAft>
                          <a:spcPts val="0"/>
                        </a:spcAft>
                      </a:pPr>
                      <a:r>
                        <a:rPr lang="en-IN" sz="1800">
                          <a:effectLst/>
                        </a:rPr>
                        <a:t>Asymp. Sig. (2-tailed)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.083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66732785"/>
                  </a:ext>
                </a:extLst>
              </a:tr>
            </a:tbl>
          </a:graphicData>
        </a:graphic>
      </p:graphicFrame>
      <p:sp>
        <p:nvSpPr>
          <p:cNvPr id="10" name="Rectangle 9">
            <a:extLst>
              <a:ext uri="{FF2B5EF4-FFF2-40B4-BE49-F238E27FC236}">
                <a16:creationId xmlns:a16="http://schemas.microsoft.com/office/drawing/2014/main" id="{8457E9A3-0CA3-4B7A-847B-5477DBD6CF65}"/>
              </a:ext>
            </a:extLst>
          </p:cNvPr>
          <p:cNvSpPr/>
          <p:nvPr/>
        </p:nvSpPr>
        <p:spPr>
          <a:xfrm>
            <a:off x="7877962" y="2282734"/>
            <a:ext cx="2014206" cy="373757"/>
          </a:xfrm>
          <a:prstGeom prst="rect">
            <a:avLst/>
          </a:prstGeom>
        </p:spPr>
        <p:txBody>
          <a:bodyPr wrap="none">
            <a:spAutoFit/>
          </a:bodyPr>
          <a:lstStyle/>
          <a:p>
            <a:pPr>
              <a:lnSpc>
                <a:spcPct val="107000"/>
              </a:lnSpc>
              <a:spcAft>
                <a:spcPts val="0"/>
              </a:spcAft>
              <a:tabLst>
                <a:tab pos="109728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Statistics(a)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389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4.4.3 Locality and awareness</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68599" y="1209211"/>
            <a:ext cx="10209882" cy="368573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difference between Locality and Awareness regarding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difference between Locality and Awareness regarding NEP 2020.</a:t>
            </a:r>
            <a:endParaRPr lang="en-IN" sz="2400" baseline="-250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14" name="Rectangle 13">
            <a:extLst>
              <a:ext uri="{FF2B5EF4-FFF2-40B4-BE49-F238E27FC236}">
                <a16:creationId xmlns:a16="http://schemas.microsoft.com/office/drawing/2014/main" id="{09089C1D-41DA-44FB-9A04-A2AE506F0B8D}"/>
              </a:ext>
            </a:extLst>
          </p:cNvPr>
          <p:cNvSpPr/>
          <p:nvPr/>
        </p:nvSpPr>
        <p:spPr>
          <a:xfrm>
            <a:off x="1219237" y="4844394"/>
            <a:ext cx="10108605"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-0.478 and the corresponding significant value is 0.632, which is greater than the significance level of 0.05, so we accept the null hypothesis. Hence, we conclude that there is no difference between Locality and Awareness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3B4D68E-5723-4580-A52D-BB395FB9D664}"/>
              </a:ext>
            </a:extLst>
          </p:cNvPr>
          <p:cNvGraphicFramePr>
            <a:graphicFrameLocks noGrp="1"/>
          </p:cNvGraphicFramePr>
          <p:nvPr>
            <p:extLst>
              <p:ext uri="{D42A27DB-BD31-4B8C-83A1-F6EECF244321}">
                <p14:modId xmlns:p14="http://schemas.microsoft.com/office/powerpoint/2010/main" val="3899573636"/>
              </p:ext>
            </p:extLst>
          </p:nvPr>
        </p:nvGraphicFramePr>
        <p:xfrm>
          <a:off x="577980" y="2420888"/>
          <a:ext cx="5867761" cy="2230999"/>
        </p:xfrm>
        <a:graphic>
          <a:graphicData uri="http://schemas.openxmlformats.org/drawingml/2006/table">
            <a:tbl>
              <a:tblPr>
                <a:tableStyleId>{46F890A9-2807-4EBB-B81D-B2AA78EC7F39}</a:tableStyleId>
              </a:tblPr>
              <a:tblGrid>
                <a:gridCol w="1662790">
                  <a:extLst>
                    <a:ext uri="{9D8B030D-6E8A-4147-A177-3AD203B41FA5}">
                      <a16:colId xmlns:a16="http://schemas.microsoft.com/office/drawing/2014/main" val="1917013497"/>
                    </a:ext>
                  </a:extLst>
                </a:gridCol>
                <a:gridCol w="878578">
                  <a:extLst>
                    <a:ext uri="{9D8B030D-6E8A-4147-A177-3AD203B41FA5}">
                      <a16:colId xmlns:a16="http://schemas.microsoft.com/office/drawing/2014/main" val="3197280732"/>
                    </a:ext>
                  </a:extLst>
                </a:gridCol>
                <a:gridCol w="983519">
                  <a:extLst>
                    <a:ext uri="{9D8B030D-6E8A-4147-A177-3AD203B41FA5}">
                      <a16:colId xmlns:a16="http://schemas.microsoft.com/office/drawing/2014/main" val="550176804"/>
                    </a:ext>
                  </a:extLst>
                </a:gridCol>
                <a:gridCol w="1171437">
                  <a:extLst>
                    <a:ext uri="{9D8B030D-6E8A-4147-A177-3AD203B41FA5}">
                      <a16:colId xmlns:a16="http://schemas.microsoft.com/office/drawing/2014/main" val="3714789252"/>
                    </a:ext>
                  </a:extLst>
                </a:gridCol>
                <a:gridCol w="1171437">
                  <a:extLst>
                    <a:ext uri="{9D8B030D-6E8A-4147-A177-3AD203B41FA5}">
                      <a16:colId xmlns:a16="http://schemas.microsoft.com/office/drawing/2014/main" val="1659414517"/>
                    </a:ext>
                  </a:extLst>
                </a:gridCol>
              </a:tblGrid>
              <a:tr h="703093">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Locality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Sum of Ranks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016754937"/>
                  </a:ext>
                </a:extLst>
              </a:tr>
              <a:tr h="509302">
                <a:tc rowSpan="3">
                  <a:txBody>
                    <a:bodyPr/>
                    <a:lstStyle/>
                    <a:p>
                      <a:pP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Urban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81.38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11638.00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068725254"/>
                  </a:ext>
                </a:extLst>
              </a:tr>
              <a:tr h="509302">
                <a:tc vMerge="1">
                  <a:txBody>
                    <a:bodyPr/>
                    <a:lstStyle/>
                    <a:p>
                      <a:endParaRPr lang="en-IN"/>
                    </a:p>
                  </a:txBody>
                  <a:tcPr/>
                </a:tc>
                <a:tc>
                  <a:txBody>
                    <a:bodyPr/>
                    <a:lstStyle/>
                    <a:p>
                      <a:pPr>
                        <a:lnSpc>
                          <a:spcPct val="107000"/>
                        </a:lnSpc>
                      </a:pPr>
                      <a:r>
                        <a:rPr lang="en-IN" sz="1800">
                          <a:effectLst/>
                        </a:rPr>
                        <a:t>Rural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77.94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1403.00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279404951"/>
                  </a:ext>
                </a:extLst>
              </a:tr>
              <a:tr h="509302">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678355485"/>
                  </a:ext>
                </a:extLst>
              </a:tr>
            </a:tbl>
          </a:graphicData>
        </a:graphic>
      </p:graphicFrame>
      <p:sp>
        <p:nvSpPr>
          <p:cNvPr id="9" name="Rectangle 8">
            <a:extLst>
              <a:ext uri="{FF2B5EF4-FFF2-40B4-BE49-F238E27FC236}">
                <a16:creationId xmlns:a16="http://schemas.microsoft.com/office/drawing/2014/main" id="{8DCBC385-6D30-4871-B2C2-F9B0E9A62F58}"/>
              </a:ext>
            </a:extLst>
          </p:cNvPr>
          <p:cNvSpPr/>
          <p:nvPr/>
        </p:nvSpPr>
        <p:spPr>
          <a:xfrm>
            <a:off x="2998068" y="2453197"/>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11" name="Table 10">
            <a:extLst>
              <a:ext uri="{FF2B5EF4-FFF2-40B4-BE49-F238E27FC236}">
                <a16:creationId xmlns:a16="http://schemas.microsoft.com/office/drawing/2014/main" id="{9DB0DC0C-3C0C-4FB2-BF30-C7AC0FBAF4A0}"/>
              </a:ext>
            </a:extLst>
          </p:cNvPr>
          <p:cNvGraphicFramePr>
            <a:graphicFrameLocks noGrp="1"/>
          </p:cNvGraphicFramePr>
          <p:nvPr>
            <p:extLst>
              <p:ext uri="{D42A27DB-BD31-4B8C-83A1-F6EECF244321}">
                <p14:modId xmlns:p14="http://schemas.microsoft.com/office/powerpoint/2010/main" val="259144927"/>
              </p:ext>
            </p:extLst>
          </p:nvPr>
        </p:nvGraphicFramePr>
        <p:xfrm>
          <a:off x="7174767" y="2132856"/>
          <a:ext cx="3845459" cy="3134031"/>
        </p:xfrm>
        <a:graphic>
          <a:graphicData uri="http://schemas.openxmlformats.org/drawingml/2006/table">
            <a:tbl>
              <a:tblPr>
                <a:tableStyleId>{46F890A9-2807-4EBB-B81D-B2AA78EC7F39}</a:tableStyleId>
              </a:tblPr>
              <a:tblGrid>
                <a:gridCol w="2310714">
                  <a:extLst>
                    <a:ext uri="{9D8B030D-6E8A-4147-A177-3AD203B41FA5}">
                      <a16:colId xmlns:a16="http://schemas.microsoft.com/office/drawing/2014/main" val="3496057621"/>
                    </a:ext>
                  </a:extLst>
                </a:gridCol>
                <a:gridCol w="1534745">
                  <a:extLst>
                    <a:ext uri="{9D8B030D-6E8A-4147-A177-3AD203B41FA5}">
                      <a16:colId xmlns:a16="http://schemas.microsoft.com/office/drawing/2014/main" val="408803515"/>
                    </a:ext>
                  </a:extLst>
                </a:gridCol>
              </a:tblGrid>
              <a:tr h="1167407">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Awareness Regarding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226791633"/>
                  </a:ext>
                </a:extLst>
              </a:tr>
              <a:tr h="434199">
                <a:tc>
                  <a:txBody>
                    <a:bodyPr/>
                    <a:lstStyle/>
                    <a:p>
                      <a:pPr>
                        <a:lnSpc>
                          <a:spcPct val="107000"/>
                        </a:lnSpc>
                        <a:spcAft>
                          <a:spcPts val="0"/>
                        </a:spcAft>
                      </a:pPr>
                      <a:r>
                        <a:rPr lang="en-IN" sz="1800" dirty="0">
                          <a:effectLst/>
                        </a:rPr>
                        <a:t>Mann-Whitney U</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1232.000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319326823"/>
                  </a:ext>
                </a:extLst>
              </a:tr>
              <a:tr h="434199">
                <a:tc>
                  <a:txBody>
                    <a:bodyPr/>
                    <a:lstStyle/>
                    <a:p>
                      <a:pPr>
                        <a:lnSpc>
                          <a:spcPct val="107000"/>
                        </a:lnSpc>
                        <a:spcAft>
                          <a:spcPts val="0"/>
                        </a:spcAft>
                      </a:pPr>
                      <a:r>
                        <a:rPr lang="en-IN" sz="1800">
                          <a:effectLst/>
                        </a:rPr>
                        <a:t>Wilcoxon W</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1403.000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956920177"/>
                  </a:ext>
                </a:extLst>
              </a:tr>
              <a:tr h="434199">
                <a:tc>
                  <a:txBody>
                    <a:bodyPr/>
                    <a:lstStyle/>
                    <a:p>
                      <a:pPr>
                        <a:lnSpc>
                          <a:spcPct val="107000"/>
                        </a:lnSpc>
                        <a:spcAft>
                          <a:spcPts val="0"/>
                        </a:spcAft>
                      </a:pPr>
                      <a:r>
                        <a:rPr lang="en-IN" sz="1800">
                          <a:effectLst/>
                        </a:rPr>
                        <a:t>Z</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-.478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005101"/>
                  </a:ext>
                </a:extLst>
              </a:tr>
              <a:tr h="664027">
                <a:tc>
                  <a:txBody>
                    <a:bodyPr/>
                    <a:lstStyle/>
                    <a:p>
                      <a:pPr>
                        <a:lnSpc>
                          <a:spcPct val="107000"/>
                        </a:lnSpc>
                        <a:spcAft>
                          <a:spcPts val="0"/>
                        </a:spcAft>
                      </a:pPr>
                      <a:r>
                        <a:rPr lang="en-IN" sz="1800">
                          <a:effectLst/>
                        </a:rPr>
                        <a:t>Asymp. Sig. (2-tailed)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.632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970289967"/>
                  </a:ext>
                </a:extLst>
              </a:tr>
            </a:tbl>
          </a:graphicData>
        </a:graphic>
      </p:graphicFrame>
      <p:sp>
        <p:nvSpPr>
          <p:cNvPr id="12" name="Rectangle 11">
            <a:extLst>
              <a:ext uri="{FF2B5EF4-FFF2-40B4-BE49-F238E27FC236}">
                <a16:creationId xmlns:a16="http://schemas.microsoft.com/office/drawing/2014/main" id="{E315A34C-B203-4530-AEEC-7BA63319BE8E}"/>
              </a:ext>
            </a:extLst>
          </p:cNvPr>
          <p:cNvSpPr/>
          <p:nvPr/>
        </p:nvSpPr>
        <p:spPr>
          <a:xfrm>
            <a:off x="8171793" y="2141715"/>
            <a:ext cx="2014206" cy="373757"/>
          </a:xfrm>
          <a:prstGeom prst="rect">
            <a:avLst/>
          </a:prstGeom>
        </p:spPr>
        <p:txBody>
          <a:bodyPr wrap="none">
            <a:spAutoFit/>
          </a:bodyPr>
          <a:lstStyle/>
          <a:p>
            <a:pPr>
              <a:lnSpc>
                <a:spcPct val="107000"/>
              </a:lnSpc>
              <a:spcAft>
                <a:spcPts val="0"/>
              </a:spcAft>
              <a:tabLst>
                <a:tab pos="115189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Statistics(a)</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644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73434" y="342268"/>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4.4.4 locality and opinion</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68599" y="1209211"/>
            <a:ext cx="10209882" cy="368573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difference between Locality and Opinion regarding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difference between Locality and Opinion regarding NEP 2020.</a:t>
            </a:r>
            <a:endParaRPr lang="en-IN" sz="2400" baseline="-250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a:xfrm>
            <a:off x="10535864" y="6333169"/>
            <a:ext cx="770888" cy="365125"/>
          </a:xfrm>
        </p:spPr>
        <p:txBody>
          <a:bodyPr/>
          <a:lstStyle/>
          <a:p>
            <a:fld id="{EB37DED6-D4C7-42EE-AB49-D2E39E64FDE4}" type="slidenum">
              <a:rPr lang="en-US" smtClean="0"/>
              <a:pPr/>
              <a:t>49</a:t>
            </a:fld>
            <a:endParaRPr lang="en-US"/>
          </a:p>
        </p:txBody>
      </p:sp>
      <p:sp>
        <p:nvSpPr>
          <p:cNvPr id="14" name="Rectangle 13">
            <a:extLst>
              <a:ext uri="{FF2B5EF4-FFF2-40B4-BE49-F238E27FC236}">
                <a16:creationId xmlns:a16="http://schemas.microsoft.com/office/drawing/2014/main" id="{09089C1D-41DA-44FB-9A04-A2AE506F0B8D}"/>
              </a:ext>
            </a:extLst>
          </p:cNvPr>
          <p:cNvSpPr/>
          <p:nvPr/>
        </p:nvSpPr>
        <p:spPr>
          <a:xfrm>
            <a:off x="1186348" y="4790660"/>
            <a:ext cx="9636416"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-0.079 and the corresponding significant value is 0.937, which is greater than the significance level of 0.05, so we accept the null hypothesis. Hence, we conclude that there is no difference between Locality and Opinion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B6A27AB-E9C2-477E-9407-30983FF0719C}"/>
              </a:ext>
            </a:extLst>
          </p:cNvPr>
          <p:cNvGraphicFramePr>
            <a:graphicFrameLocks noGrp="1"/>
          </p:cNvGraphicFramePr>
          <p:nvPr>
            <p:extLst>
              <p:ext uri="{D42A27DB-BD31-4B8C-83A1-F6EECF244321}">
                <p14:modId xmlns:p14="http://schemas.microsoft.com/office/powerpoint/2010/main" val="2624029426"/>
              </p:ext>
            </p:extLst>
          </p:nvPr>
        </p:nvGraphicFramePr>
        <p:xfrm>
          <a:off x="725401" y="2491826"/>
          <a:ext cx="5955099" cy="2156113"/>
        </p:xfrm>
        <a:graphic>
          <a:graphicData uri="http://schemas.openxmlformats.org/drawingml/2006/table">
            <a:tbl>
              <a:tblPr>
                <a:tableStyleId>{46F890A9-2807-4EBB-B81D-B2AA78EC7F39}</a:tableStyleId>
              </a:tblPr>
              <a:tblGrid>
                <a:gridCol w="1434995">
                  <a:extLst>
                    <a:ext uri="{9D8B030D-6E8A-4147-A177-3AD203B41FA5}">
                      <a16:colId xmlns:a16="http://schemas.microsoft.com/office/drawing/2014/main" val="979053546"/>
                    </a:ext>
                  </a:extLst>
                </a:gridCol>
                <a:gridCol w="944421">
                  <a:extLst>
                    <a:ext uri="{9D8B030D-6E8A-4147-A177-3AD203B41FA5}">
                      <a16:colId xmlns:a16="http://schemas.microsoft.com/office/drawing/2014/main" val="110638665"/>
                    </a:ext>
                  </a:extLst>
                </a:gridCol>
                <a:gridCol w="1057227">
                  <a:extLst>
                    <a:ext uri="{9D8B030D-6E8A-4147-A177-3AD203B41FA5}">
                      <a16:colId xmlns:a16="http://schemas.microsoft.com/office/drawing/2014/main" val="496329562"/>
                    </a:ext>
                  </a:extLst>
                </a:gridCol>
                <a:gridCol w="1259228">
                  <a:extLst>
                    <a:ext uri="{9D8B030D-6E8A-4147-A177-3AD203B41FA5}">
                      <a16:colId xmlns:a16="http://schemas.microsoft.com/office/drawing/2014/main" val="3670632957"/>
                    </a:ext>
                  </a:extLst>
                </a:gridCol>
                <a:gridCol w="1259228">
                  <a:extLst>
                    <a:ext uri="{9D8B030D-6E8A-4147-A177-3AD203B41FA5}">
                      <a16:colId xmlns:a16="http://schemas.microsoft.com/office/drawing/2014/main" val="1662577502"/>
                    </a:ext>
                  </a:extLst>
                </a:gridCol>
              </a:tblGrid>
              <a:tr h="650131">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Locality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Sum of Ranks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203235291"/>
                  </a:ext>
                </a:extLst>
              </a:tr>
              <a:tr h="501994">
                <a:tc rowSpan="3">
                  <a:txBody>
                    <a:bodyPr/>
                    <a:lstStyle/>
                    <a:p>
                      <a:pPr>
                        <a:lnSpc>
                          <a:spcPct val="107000"/>
                        </a:lnSpc>
                        <a:spcAft>
                          <a:spcPts val="0"/>
                        </a:spcAft>
                      </a:pPr>
                      <a:r>
                        <a:rPr lang="en-IN" sz="1800" dirty="0">
                          <a:effectLst/>
                        </a:rPr>
                        <a:t>Do you welcome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Urban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81.08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11594.50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202426966"/>
                  </a:ext>
                </a:extLst>
              </a:tr>
              <a:tr h="501994">
                <a:tc vMerge="1">
                  <a:txBody>
                    <a:bodyPr/>
                    <a:lstStyle/>
                    <a:p>
                      <a:endParaRPr lang="en-IN"/>
                    </a:p>
                  </a:txBody>
                  <a:tcPr/>
                </a:tc>
                <a:tc>
                  <a:txBody>
                    <a:bodyPr/>
                    <a:lstStyle/>
                    <a:p>
                      <a:pPr>
                        <a:lnSpc>
                          <a:spcPct val="107000"/>
                        </a:lnSpc>
                      </a:pPr>
                      <a:r>
                        <a:rPr lang="en-IN" sz="1800">
                          <a:effectLst/>
                        </a:rPr>
                        <a:t>Rural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80.36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1446.50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763797760"/>
                  </a:ext>
                </a:extLst>
              </a:tr>
              <a:tr h="501994">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25580770"/>
                  </a:ext>
                </a:extLst>
              </a:tr>
            </a:tbl>
          </a:graphicData>
        </a:graphic>
      </p:graphicFrame>
      <p:sp>
        <p:nvSpPr>
          <p:cNvPr id="9" name="Rectangle 8">
            <a:extLst>
              <a:ext uri="{FF2B5EF4-FFF2-40B4-BE49-F238E27FC236}">
                <a16:creationId xmlns:a16="http://schemas.microsoft.com/office/drawing/2014/main" id="{57F2E88D-93DB-4E10-BB3F-66AC15BA78B2}"/>
              </a:ext>
            </a:extLst>
          </p:cNvPr>
          <p:cNvSpPr/>
          <p:nvPr/>
        </p:nvSpPr>
        <p:spPr>
          <a:xfrm>
            <a:off x="3142084" y="2503115"/>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11" name="Table 10">
            <a:extLst>
              <a:ext uri="{FF2B5EF4-FFF2-40B4-BE49-F238E27FC236}">
                <a16:creationId xmlns:a16="http://schemas.microsoft.com/office/drawing/2014/main" id="{0FC62AAC-AC5B-45C7-B486-09A47E6061EA}"/>
              </a:ext>
            </a:extLst>
          </p:cNvPr>
          <p:cNvGraphicFramePr>
            <a:graphicFrameLocks noGrp="1"/>
          </p:cNvGraphicFramePr>
          <p:nvPr>
            <p:extLst>
              <p:ext uri="{D42A27DB-BD31-4B8C-83A1-F6EECF244321}">
                <p14:modId xmlns:p14="http://schemas.microsoft.com/office/powerpoint/2010/main" val="990828858"/>
              </p:ext>
            </p:extLst>
          </p:nvPr>
        </p:nvGraphicFramePr>
        <p:xfrm>
          <a:off x="7390556" y="2276872"/>
          <a:ext cx="3816424" cy="2812296"/>
        </p:xfrm>
        <a:graphic>
          <a:graphicData uri="http://schemas.openxmlformats.org/drawingml/2006/table">
            <a:tbl>
              <a:tblPr>
                <a:tableStyleId>{46F890A9-2807-4EBB-B81D-B2AA78EC7F39}</a:tableStyleId>
              </a:tblPr>
              <a:tblGrid>
                <a:gridCol w="2428634">
                  <a:extLst>
                    <a:ext uri="{9D8B030D-6E8A-4147-A177-3AD203B41FA5}">
                      <a16:colId xmlns:a16="http://schemas.microsoft.com/office/drawing/2014/main" val="1687535909"/>
                    </a:ext>
                  </a:extLst>
                </a:gridCol>
                <a:gridCol w="1387790">
                  <a:extLst>
                    <a:ext uri="{9D8B030D-6E8A-4147-A177-3AD203B41FA5}">
                      <a16:colId xmlns:a16="http://schemas.microsoft.com/office/drawing/2014/main" val="2223669367"/>
                    </a:ext>
                  </a:extLst>
                </a:gridCol>
              </a:tblGrid>
              <a:tr h="1130464">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Do you welcome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924046147"/>
                  </a:ext>
                </a:extLst>
              </a:tr>
              <a:tr h="420458">
                <a:tc>
                  <a:txBody>
                    <a:bodyPr/>
                    <a:lstStyle/>
                    <a:p>
                      <a:pPr>
                        <a:lnSpc>
                          <a:spcPct val="107000"/>
                        </a:lnSpc>
                        <a:spcAft>
                          <a:spcPts val="0"/>
                        </a:spcAft>
                      </a:pPr>
                      <a:r>
                        <a:rPr lang="en-IN" sz="1800">
                          <a:effectLst/>
                        </a:rPr>
                        <a:t>Mann-Whitney U</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1275.500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258041050"/>
                  </a:ext>
                </a:extLst>
              </a:tr>
              <a:tr h="420458">
                <a:tc>
                  <a:txBody>
                    <a:bodyPr/>
                    <a:lstStyle/>
                    <a:p>
                      <a:pPr>
                        <a:lnSpc>
                          <a:spcPct val="107000"/>
                        </a:lnSpc>
                        <a:spcAft>
                          <a:spcPts val="0"/>
                        </a:spcAft>
                      </a:pPr>
                      <a:r>
                        <a:rPr lang="en-IN" sz="1800">
                          <a:effectLst/>
                        </a:rPr>
                        <a:t>Wilcoxon W</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1446.500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280462564"/>
                  </a:ext>
                </a:extLst>
              </a:tr>
              <a:tr h="420458">
                <a:tc>
                  <a:txBody>
                    <a:bodyPr/>
                    <a:lstStyle/>
                    <a:p>
                      <a:pPr>
                        <a:lnSpc>
                          <a:spcPct val="107000"/>
                        </a:lnSpc>
                        <a:spcAft>
                          <a:spcPts val="0"/>
                        </a:spcAft>
                      </a:pPr>
                      <a:r>
                        <a:rPr lang="en-IN" sz="1800">
                          <a:effectLst/>
                        </a:rPr>
                        <a:t>Z</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-.079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168727636"/>
                  </a:ext>
                </a:extLst>
              </a:tr>
              <a:tr h="420458">
                <a:tc>
                  <a:txBody>
                    <a:bodyPr/>
                    <a:lstStyle/>
                    <a:p>
                      <a:pPr>
                        <a:lnSpc>
                          <a:spcPct val="107000"/>
                        </a:lnSpc>
                        <a:spcAft>
                          <a:spcPts val="0"/>
                        </a:spcAft>
                      </a:pPr>
                      <a:r>
                        <a:rPr lang="en-IN" sz="1800">
                          <a:effectLst/>
                        </a:rPr>
                        <a:t>Asymp. Sig. (2-tailed)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.937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607491042"/>
                  </a:ext>
                </a:extLst>
              </a:tr>
            </a:tbl>
          </a:graphicData>
        </a:graphic>
      </p:graphicFrame>
      <p:sp>
        <p:nvSpPr>
          <p:cNvPr id="12" name="Rectangle 11">
            <a:extLst>
              <a:ext uri="{FF2B5EF4-FFF2-40B4-BE49-F238E27FC236}">
                <a16:creationId xmlns:a16="http://schemas.microsoft.com/office/drawing/2014/main" id="{9EF4A316-8F54-45FF-AFAD-3CD2A57C4722}"/>
              </a:ext>
            </a:extLst>
          </p:cNvPr>
          <p:cNvSpPr/>
          <p:nvPr/>
        </p:nvSpPr>
        <p:spPr>
          <a:xfrm>
            <a:off x="8459659" y="2276872"/>
            <a:ext cx="2014206"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Test Statistics(a)</a:t>
            </a:r>
            <a:endParaRPr lang="en-IN" dirty="0"/>
          </a:p>
        </p:txBody>
      </p:sp>
    </p:spTree>
    <p:extLst>
      <p:ext uri="{BB962C8B-B14F-4D97-AF65-F5344CB8AC3E}">
        <p14:creationId xmlns:p14="http://schemas.microsoft.com/office/powerpoint/2010/main" val="649204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58A281F1-D401-4E9F-A6EA-06C7AD898E5B}"/>
              </a:ext>
            </a:extLst>
          </p:cNvPr>
          <p:cNvSpPr>
            <a:spLocks noGrp="1"/>
          </p:cNvSpPr>
          <p:nvPr>
            <p:ph idx="1"/>
          </p:nvPr>
        </p:nvSpPr>
        <p:spPr>
          <a:xfrm>
            <a:off x="1117309" y="2060848"/>
            <a:ext cx="10157354" cy="4254376"/>
          </a:xfrm>
        </p:spPr>
        <p:txBody>
          <a:bodyPr>
            <a:normAutofit/>
          </a:bodyPr>
          <a:lstStyle/>
          <a:p>
            <a:pPr marL="0" indent="0" algn="just">
              <a:buNone/>
            </a:pPr>
            <a:r>
              <a:rPr lang="en-US" sz="2400" i="1" dirty="0">
                <a:solidFill>
                  <a:schemeClr val="tx2"/>
                </a:solidFill>
                <a:latin typeface="Times New Roman" panose="02020603050405020304" pitchFamily="18" charset="0"/>
                <a:cs typeface="Times New Roman" panose="02020603050405020304" pitchFamily="18" charset="0"/>
              </a:rPr>
              <a:t>“Education is the most powerful weapon which you can use to change the world”</a:t>
            </a:r>
            <a:endParaRPr lang="en-IN" sz="2400" i="1"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i="1" dirty="0">
                <a:solidFill>
                  <a:schemeClr val="tx2"/>
                </a:solidFill>
                <a:latin typeface="Times New Roman" panose="02020603050405020304" pitchFamily="18" charset="0"/>
                <a:cs typeface="Times New Roman" panose="02020603050405020304" pitchFamily="18" charset="0"/>
              </a:rPr>
              <a:t>– Nelson Mandela.</a:t>
            </a:r>
            <a:endParaRPr lang="en-US" sz="2400" b="1" i="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Education is the </a:t>
            </a:r>
            <a:r>
              <a:rPr lang="en-US" dirty="0">
                <a:solidFill>
                  <a:schemeClr val="tx2"/>
                </a:solidFill>
                <a:latin typeface="Times New Roman" panose="02020603050405020304" pitchFamily="18" charset="0"/>
                <a:cs typeface="Times New Roman" panose="02020603050405020304" pitchFamily="18" charset="0"/>
              </a:rPr>
              <a:t>backbone</a:t>
            </a:r>
            <a:r>
              <a:rPr lang="en-US" dirty="0">
                <a:latin typeface="Times New Roman" panose="02020603050405020304" pitchFamily="18" charset="0"/>
                <a:cs typeface="Times New Roman" panose="02020603050405020304" pitchFamily="18" charset="0"/>
              </a:rPr>
              <a:t> of every individual and it determines the destiny of a nation. Education enhances one’s </a:t>
            </a:r>
            <a:r>
              <a:rPr lang="en-US" dirty="0">
                <a:solidFill>
                  <a:schemeClr val="tx2"/>
                </a:solidFill>
                <a:latin typeface="Times New Roman" panose="02020603050405020304" pitchFamily="18" charset="0"/>
                <a:cs typeface="Times New Roman" panose="02020603050405020304" pitchFamily="18" charset="0"/>
              </a:rPr>
              <a:t>knowledge, skills, attitude, personality, values, habits</a:t>
            </a:r>
            <a:r>
              <a:rPr lang="en-US" dirty="0">
                <a:latin typeface="Times New Roman" panose="02020603050405020304" pitchFamily="18" charset="0"/>
                <a:cs typeface="Times New Roman" panose="02020603050405020304" pitchFamily="18" charset="0"/>
              </a:rPr>
              <a:t>, etc. It prepares a person to face challenges in everyday life. Education plays a </a:t>
            </a:r>
            <a:r>
              <a:rPr lang="en-US" dirty="0">
                <a:solidFill>
                  <a:schemeClr val="tx2"/>
                </a:solidFill>
                <a:latin typeface="Times New Roman" panose="02020603050405020304" pitchFamily="18" charset="0"/>
                <a:cs typeface="Times New Roman" panose="02020603050405020304" pitchFamily="18" charset="0"/>
              </a:rPr>
              <a:t>vital role</a:t>
            </a:r>
            <a:r>
              <a:rPr lang="en-US" dirty="0">
                <a:latin typeface="Times New Roman" panose="02020603050405020304" pitchFamily="18" charset="0"/>
                <a:cs typeface="Times New Roman" panose="02020603050405020304" pitchFamily="18" charset="0"/>
              </a:rPr>
              <a:t> in this modern and competitive world.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82445C-C621-4C3F-90CA-07FF9B96FB70}"/>
              </a:ext>
            </a:extLst>
          </p:cNvPr>
          <p:cNvSpPr>
            <a:spLocks noGrp="1"/>
          </p:cNvSpPr>
          <p:nvPr>
            <p:ph type="sldNum" sz="quarter" idx="12"/>
          </p:nvPr>
        </p:nvSpPr>
        <p:spPr/>
        <p:txBody>
          <a:bodyPr/>
          <a:lstStyle/>
          <a:p>
            <a:fld id="{EB37DED6-D4C7-42EE-AB49-D2E39E64FDE4}" type="slidenum">
              <a:rPr lang="en-US" smtClean="0"/>
              <a:pPr/>
              <a:t>5</a:t>
            </a:fld>
            <a:endParaRPr lang="en-US"/>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fontScale="90000"/>
          </a:bodyPr>
          <a:lstStyle/>
          <a:p>
            <a:r>
              <a:rPr lang="en-US" sz="3100" b="1" dirty="0">
                <a:solidFill>
                  <a:schemeClr val="tx2"/>
                </a:solidFill>
                <a:latin typeface="Times New Roman" panose="02020603050405020304" pitchFamily="18" charset="0"/>
                <a:cs typeface="Times New Roman" panose="02020603050405020304" pitchFamily="18" charset="0"/>
              </a:rPr>
              <a:t>4.5 </a:t>
            </a:r>
            <a:r>
              <a:rPr lang="en-US" sz="3100" b="1" dirty="0">
                <a:solidFill>
                  <a:srgbClr val="E5C243"/>
                </a:solidFill>
                <a:latin typeface="Times New Roman" panose="02020603050405020304" pitchFamily="18" charset="0"/>
                <a:cs typeface="Times New Roman" panose="02020603050405020304" pitchFamily="18" charset="0"/>
              </a:rPr>
              <a:t>Kruskal-Wallis Test</a:t>
            </a:r>
            <a:br>
              <a:rPr lang="en-US" sz="2800" b="1" dirty="0">
                <a:solidFill>
                  <a:schemeClr val="tx2"/>
                </a:solidFill>
                <a:latin typeface="Times New Roman" panose="02020603050405020304" pitchFamily="18" charset="0"/>
                <a:cs typeface="Times New Roman" panose="02020603050405020304" pitchFamily="18" charset="0"/>
              </a:rPr>
            </a:br>
            <a:br>
              <a:rPr lang="en-US" sz="2800" b="1" dirty="0">
                <a:solidFill>
                  <a:schemeClr val="tx2"/>
                </a:solidFill>
                <a:latin typeface="Times New Roman" panose="02020603050405020304" pitchFamily="18" charset="0"/>
                <a:cs typeface="Times New Roman" panose="02020603050405020304" pitchFamily="18" charset="0"/>
              </a:rPr>
            </a:br>
            <a:r>
              <a:rPr lang="en-US" sz="2400" b="1" dirty="0">
                <a:solidFill>
                  <a:schemeClr val="tx2"/>
                </a:solidFill>
                <a:latin typeface="Times New Roman" panose="02020603050405020304" pitchFamily="18" charset="0"/>
                <a:cs typeface="Times New Roman" panose="02020603050405020304" pitchFamily="18" charset="0"/>
              </a:rPr>
              <a:t>4.5.1 Age group and Awareness</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41114" y="1502910"/>
            <a:ext cx="10209882" cy="368573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difference between Age group and Awareness regarding NEP 2020.</a:t>
            </a:r>
          </a:p>
          <a:p>
            <a:pPr marL="0" lvl="0" indent="0">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difference between Age group and Awareness regarding NEP 2020.</a:t>
            </a:r>
            <a:endParaRPr lang="en-IN" sz="2200" baseline="-25000" dirty="0">
              <a:latin typeface="Times New Roman" panose="02020603050405020304" pitchFamily="18" charset="0"/>
              <a:cs typeface="Times New Roman" panose="02020603050405020304" pitchFamily="18" charset="0"/>
            </a:endParaRPr>
          </a:p>
          <a:p>
            <a:pPr marL="0" indent="0">
              <a:buNone/>
            </a:pPr>
            <a:endParaRPr lang="en-IN" sz="2200" dirty="0"/>
          </a:p>
        </p:txBody>
      </p:sp>
      <p:sp>
        <p:nvSpPr>
          <p:cNvPr id="14" name="Rectangle 13">
            <a:extLst>
              <a:ext uri="{FF2B5EF4-FFF2-40B4-BE49-F238E27FC236}">
                <a16:creationId xmlns:a16="http://schemas.microsoft.com/office/drawing/2014/main" id="{09089C1D-41DA-44FB-9A04-A2AE506F0B8D}"/>
              </a:ext>
            </a:extLst>
          </p:cNvPr>
          <p:cNvSpPr/>
          <p:nvPr/>
        </p:nvSpPr>
        <p:spPr>
          <a:xfrm>
            <a:off x="1335768" y="4860656"/>
            <a:ext cx="9903418"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7.312 and the corresponding significant value is 0.120, which is greater than the significance level of 0.05, so we accept the null hypothesis. Hence, we conclude that there is no difference between Age group and Awareness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2C8C726-00CE-4A44-AC91-D371177690A2}"/>
              </a:ext>
            </a:extLst>
          </p:cNvPr>
          <p:cNvGraphicFramePr>
            <a:graphicFrameLocks noGrp="1"/>
          </p:cNvGraphicFramePr>
          <p:nvPr>
            <p:extLst>
              <p:ext uri="{D42A27DB-BD31-4B8C-83A1-F6EECF244321}">
                <p14:modId xmlns:p14="http://schemas.microsoft.com/office/powerpoint/2010/main" val="1420197427"/>
              </p:ext>
            </p:extLst>
          </p:nvPr>
        </p:nvGraphicFramePr>
        <p:xfrm>
          <a:off x="1131548" y="2436665"/>
          <a:ext cx="4326596" cy="2454458"/>
        </p:xfrm>
        <a:graphic>
          <a:graphicData uri="http://schemas.openxmlformats.org/drawingml/2006/table">
            <a:tbl>
              <a:tblPr>
                <a:tableStyleId>{46F890A9-2807-4EBB-B81D-B2AA78EC7F39}</a:tableStyleId>
              </a:tblPr>
              <a:tblGrid>
                <a:gridCol w="1579490">
                  <a:extLst>
                    <a:ext uri="{9D8B030D-6E8A-4147-A177-3AD203B41FA5}">
                      <a16:colId xmlns:a16="http://schemas.microsoft.com/office/drawing/2014/main" val="2560544665"/>
                    </a:ext>
                  </a:extLst>
                </a:gridCol>
                <a:gridCol w="878610">
                  <a:extLst>
                    <a:ext uri="{9D8B030D-6E8A-4147-A177-3AD203B41FA5}">
                      <a16:colId xmlns:a16="http://schemas.microsoft.com/office/drawing/2014/main" val="3335033681"/>
                    </a:ext>
                  </a:extLst>
                </a:gridCol>
                <a:gridCol w="934248">
                  <a:extLst>
                    <a:ext uri="{9D8B030D-6E8A-4147-A177-3AD203B41FA5}">
                      <a16:colId xmlns:a16="http://schemas.microsoft.com/office/drawing/2014/main" val="4058757477"/>
                    </a:ext>
                  </a:extLst>
                </a:gridCol>
                <a:gridCol w="934248">
                  <a:extLst>
                    <a:ext uri="{9D8B030D-6E8A-4147-A177-3AD203B41FA5}">
                      <a16:colId xmlns:a16="http://schemas.microsoft.com/office/drawing/2014/main" val="3855399853"/>
                    </a:ext>
                  </a:extLst>
                </a:gridCol>
              </a:tblGrid>
              <a:tr h="313477">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Age Group</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920652350"/>
                  </a:ext>
                </a:extLst>
              </a:tr>
              <a:tr h="313477">
                <a:tc rowSpan="6">
                  <a:txBody>
                    <a:bodyPr/>
                    <a:lstStyle/>
                    <a:p>
                      <a:pP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&lt;25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69.00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846110802"/>
                  </a:ext>
                </a:extLst>
              </a:tr>
              <a:tr h="313477">
                <a:tc vMerge="1">
                  <a:txBody>
                    <a:bodyPr/>
                    <a:lstStyle/>
                    <a:p>
                      <a:endParaRPr lang="en-IN"/>
                    </a:p>
                  </a:txBody>
                  <a:tcPr/>
                </a:tc>
                <a:tc>
                  <a:txBody>
                    <a:bodyPr/>
                    <a:lstStyle/>
                    <a:p>
                      <a:pPr>
                        <a:lnSpc>
                          <a:spcPct val="107000"/>
                        </a:lnSpc>
                      </a:pPr>
                      <a:r>
                        <a:rPr lang="en-IN" sz="1800">
                          <a:effectLst/>
                        </a:rPr>
                        <a:t>25-35</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52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78.29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040957958"/>
                  </a:ext>
                </a:extLst>
              </a:tr>
              <a:tr h="313477">
                <a:tc vMerge="1">
                  <a:txBody>
                    <a:bodyPr/>
                    <a:lstStyle/>
                    <a:p>
                      <a:endParaRPr lang="en-IN"/>
                    </a:p>
                  </a:txBody>
                  <a:tcPr/>
                </a:tc>
                <a:tc>
                  <a:txBody>
                    <a:bodyPr/>
                    <a:lstStyle/>
                    <a:p>
                      <a:pPr>
                        <a:lnSpc>
                          <a:spcPct val="107000"/>
                        </a:lnSpc>
                      </a:pPr>
                      <a:r>
                        <a:rPr lang="en-IN" sz="1800">
                          <a:effectLst/>
                        </a:rPr>
                        <a:t>35-45</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65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82.62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965482255"/>
                  </a:ext>
                </a:extLst>
              </a:tr>
              <a:tr h="313477">
                <a:tc vMerge="1">
                  <a:txBody>
                    <a:bodyPr/>
                    <a:lstStyle/>
                    <a:p>
                      <a:endParaRPr lang="en-IN"/>
                    </a:p>
                  </a:txBody>
                  <a:tcPr/>
                </a:tc>
                <a:tc>
                  <a:txBody>
                    <a:bodyPr/>
                    <a:lstStyle/>
                    <a:p>
                      <a:pPr>
                        <a:lnSpc>
                          <a:spcPct val="107000"/>
                        </a:lnSpc>
                      </a:pPr>
                      <a:r>
                        <a:rPr lang="en-IN" sz="1800">
                          <a:effectLst/>
                        </a:rPr>
                        <a:t>45-55</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78.20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579346645"/>
                  </a:ext>
                </a:extLst>
              </a:tr>
              <a:tr h="313477">
                <a:tc vMerge="1">
                  <a:txBody>
                    <a:bodyPr/>
                    <a:lstStyle/>
                    <a:p>
                      <a:endParaRPr lang="en-IN"/>
                    </a:p>
                  </a:txBody>
                  <a:tcPr/>
                </a:tc>
                <a:tc>
                  <a:txBody>
                    <a:bodyPr/>
                    <a:lstStyle/>
                    <a:p>
                      <a:pPr>
                        <a:lnSpc>
                          <a:spcPct val="107000"/>
                        </a:lnSpc>
                      </a:pPr>
                      <a:r>
                        <a:rPr lang="en-IN" sz="1800">
                          <a:effectLst/>
                        </a:rPr>
                        <a:t>&gt;55</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109.25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79243165"/>
                  </a:ext>
                </a:extLst>
              </a:tr>
              <a:tr h="313477">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59870613"/>
                  </a:ext>
                </a:extLst>
              </a:tr>
            </a:tbl>
          </a:graphicData>
        </a:graphic>
      </p:graphicFrame>
      <p:graphicFrame>
        <p:nvGraphicFramePr>
          <p:cNvPr id="6" name="Table 5">
            <a:extLst>
              <a:ext uri="{FF2B5EF4-FFF2-40B4-BE49-F238E27FC236}">
                <a16:creationId xmlns:a16="http://schemas.microsoft.com/office/drawing/2014/main" id="{52EF4807-29CF-4365-A391-DEADC91943D6}"/>
              </a:ext>
            </a:extLst>
          </p:cNvPr>
          <p:cNvGraphicFramePr>
            <a:graphicFrameLocks noGrp="1"/>
          </p:cNvGraphicFramePr>
          <p:nvPr>
            <p:extLst>
              <p:ext uri="{D42A27DB-BD31-4B8C-83A1-F6EECF244321}">
                <p14:modId xmlns:p14="http://schemas.microsoft.com/office/powerpoint/2010/main" val="1060147224"/>
              </p:ext>
            </p:extLst>
          </p:nvPr>
        </p:nvGraphicFramePr>
        <p:xfrm>
          <a:off x="6708010" y="2436664"/>
          <a:ext cx="3562866" cy="2454457"/>
        </p:xfrm>
        <a:graphic>
          <a:graphicData uri="http://schemas.openxmlformats.org/drawingml/2006/table">
            <a:tbl>
              <a:tblPr>
                <a:tableStyleId>{46F890A9-2807-4EBB-B81D-B2AA78EC7F39}</a:tableStyleId>
              </a:tblPr>
              <a:tblGrid>
                <a:gridCol w="1711613">
                  <a:extLst>
                    <a:ext uri="{9D8B030D-6E8A-4147-A177-3AD203B41FA5}">
                      <a16:colId xmlns:a16="http://schemas.microsoft.com/office/drawing/2014/main" val="2720325977"/>
                    </a:ext>
                  </a:extLst>
                </a:gridCol>
                <a:gridCol w="1851253">
                  <a:extLst>
                    <a:ext uri="{9D8B030D-6E8A-4147-A177-3AD203B41FA5}">
                      <a16:colId xmlns:a16="http://schemas.microsoft.com/office/drawing/2014/main" val="3400661374"/>
                    </a:ext>
                  </a:extLst>
                </a:gridCol>
              </a:tblGrid>
              <a:tr h="1160059">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Awareness Regarding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944994897"/>
                  </a:ext>
                </a:extLst>
              </a:tr>
              <a:tr h="431466">
                <a:tc>
                  <a:txBody>
                    <a:bodyPr/>
                    <a:lstStyle/>
                    <a:p>
                      <a:pPr>
                        <a:lnSpc>
                          <a:spcPct val="107000"/>
                        </a:lnSpc>
                        <a:spcAft>
                          <a:spcPts val="0"/>
                        </a:spcAft>
                      </a:pPr>
                      <a:r>
                        <a:rPr lang="en-IN" sz="1800">
                          <a:effectLst/>
                        </a:rPr>
                        <a:t>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7.312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274454258"/>
                  </a:ext>
                </a:extLst>
              </a:tr>
              <a:tr h="431466">
                <a:tc>
                  <a:txBody>
                    <a:bodyPr/>
                    <a:lstStyle/>
                    <a:p>
                      <a:pP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245580589"/>
                  </a:ext>
                </a:extLst>
              </a:tr>
              <a:tr h="431466">
                <a:tc>
                  <a:txBody>
                    <a:bodyPr/>
                    <a:lstStyle/>
                    <a:p>
                      <a:pPr>
                        <a:lnSpc>
                          <a:spcPct val="107000"/>
                        </a:lnSpc>
                        <a:spcAft>
                          <a:spcPts val="0"/>
                        </a:spcAft>
                      </a:pPr>
                      <a:r>
                        <a:rPr lang="en-IN" sz="1800">
                          <a:effectLst/>
                        </a:rPr>
                        <a:t>Asymp. Sig.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.120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491973926"/>
                  </a:ext>
                </a:extLst>
              </a:tr>
            </a:tbl>
          </a:graphicData>
        </a:graphic>
      </p:graphicFrame>
      <p:sp>
        <p:nvSpPr>
          <p:cNvPr id="8" name="Rectangle 7">
            <a:extLst>
              <a:ext uri="{FF2B5EF4-FFF2-40B4-BE49-F238E27FC236}">
                <a16:creationId xmlns:a16="http://schemas.microsoft.com/office/drawing/2014/main" id="{E24E6D05-CAA1-4290-B403-800B6F542929}"/>
              </a:ext>
            </a:extLst>
          </p:cNvPr>
          <p:cNvSpPr/>
          <p:nvPr/>
        </p:nvSpPr>
        <p:spPr>
          <a:xfrm>
            <a:off x="1557908" y="2495388"/>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sp>
        <p:nvSpPr>
          <p:cNvPr id="10" name="Rectangle 9">
            <a:extLst>
              <a:ext uri="{FF2B5EF4-FFF2-40B4-BE49-F238E27FC236}">
                <a16:creationId xmlns:a16="http://schemas.microsoft.com/office/drawing/2014/main" id="{3AEBF882-5C7C-437D-BBDE-526AF6797531}"/>
              </a:ext>
            </a:extLst>
          </p:cNvPr>
          <p:cNvSpPr/>
          <p:nvPr/>
        </p:nvSpPr>
        <p:spPr>
          <a:xfrm>
            <a:off x="6719810" y="2603317"/>
            <a:ext cx="1877718" cy="646331"/>
          </a:xfrm>
          <a:prstGeom prst="rect">
            <a:avLst/>
          </a:prstGeom>
        </p:spPr>
        <p:txBody>
          <a:bodyPr wrap="square">
            <a:spAutoFit/>
          </a:bodyPr>
          <a:lstStyle/>
          <a:p>
            <a:r>
              <a:rPr lang="en-IN" b="1" dirty="0">
                <a:solidFill>
                  <a:srgbClr val="000000"/>
                </a:solidFill>
                <a:latin typeface="Arial" panose="020B0604020202020204" pitchFamily="34" charset="0"/>
                <a:ea typeface="Times New Roman" panose="02020603050405020304" pitchFamily="18" charset="0"/>
              </a:rPr>
              <a:t>Test Statistics(</a:t>
            </a:r>
            <a:r>
              <a:rPr lang="en-IN" b="1" dirty="0" err="1">
                <a:solidFill>
                  <a:srgbClr val="000000"/>
                </a:solidFill>
                <a:latin typeface="Arial" panose="020B0604020202020204" pitchFamily="34" charset="0"/>
                <a:ea typeface="Times New Roman" panose="02020603050405020304" pitchFamily="18" charset="0"/>
              </a:rPr>
              <a:t>a,b</a:t>
            </a:r>
            <a:r>
              <a:rPr lang="en-IN" b="1"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34689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42703" y="44103"/>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4.5.2 Discipline and Awareness</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01258" y="877671"/>
            <a:ext cx="10209882" cy="368573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difference between Discipline and Awareness regarding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difference between Discipline and Awareness regarding NEP 2020.</a:t>
            </a:r>
            <a:endParaRPr lang="en-IN" sz="2400" baseline="-250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51</a:t>
            </a:fld>
            <a:endParaRPr lang="en-US"/>
          </a:p>
        </p:txBody>
      </p:sp>
      <p:sp>
        <p:nvSpPr>
          <p:cNvPr id="14" name="Rectangle 13">
            <a:extLst>
              <a:ext uri="{FF2B5EF4-FFF2-40B4-BE49-F238E27FC236}">
                <a16:creationId xmlns:a16="http://schemas.microsoft.com/office/drawing/2014/main" id="{09089C1D-41DA-44FB-9A04-A2AE506F0B8D}"/>
              </a:ext>
            </a:extLst>
          </p:cNvPr>
          <p:cNvSpPr/>
          <p:nvPr/>
        </p:nvSpPr>
        <p:spPr>
          <a:xfrm>
            <a:off x="1220267" y="4884506"/>
            <a:ext cx="9438822"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4.642 and the corresponding significant value is 0.098, which is greater than the significance level of 0.05, so we accept the null hypothesis. Hence, we conclude that there is no difference between Discipline and Awareness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89679806-5552-4A71-9132-D08DE15F8802}"/>
              </a:ext>
            </a:extLst>
          </p:cNvPr>
          <p:cNvGraphicFramePr>
            <a:graphicFrameLocks noGrp="1"/>
          </p:cNvGraphicFramePr>
          <p:nvPr>
            <p:extLst>
              <p:ext uri="{D42A27DB-BD31-4B8C-83A1-F6EECF244321}">
                <p14:modId xmlns:p14="http://schemas.microsoft.com/office/powerpoint/2010/main" val="3999506449"/>
              </p:ext>
            </p:extLst>
          </p:nvPr>
        </p:nvGraphicFramePr>
        <p:xfrm>
          <a:off x="1134422" y="2356241"/>
          <a:ext cx="4879325" cy="2553976"/>
        </p:xfrm>
        <a:graphic>
          <a:graphicData uri="http://schemas.openxmlformats.org/drawingml/2006/table">
            <a:tbl>
              <a:tblPr>
                <a:tableStyleId>{46F890A9-2807-4EBB-B81D-B2AA78EC7F39}</a:tableStyleId>
              </a:tblPr>
              <a:tblGrid>
                <a:gridCol w="1758656">
                  <a:extLst>
                    <a:ext uri="{9D8B030D-6E8A-4147-A177-3AD203B41FA5}">
                      <a16:colId xmlns:a16="http://schemas.microsoft.com/office/drawing/2014/main" val="322466055"/>
                    </a:ext>
                  </a:extLst>
                </a:gridCol>
                <a:gridCol w="1040223">
                  <a:extLst>
                    <a:ext uri="{9D8B030D-6E8A-4147-A177-3AD203B41FA5}">
                      <a16:colId xmlns:a16="http://schemas.microsoft.com/office/drawing/2014/main" val="288263528"/>
                    </a:ext>
                  </a:extLst>
                </a:gridCol>
                <a:gridCol w="1040223">
                  <a:extLst>
                    <a:ext uri="{9D8B030D-6E8A-4147-A177-3AD203B41FA5}">
                      <a16:colId xmlns:a16="http://schemas.microsoft.com/office/drawing/2014/main" val="221994017"/>
                    </a:ext>
                  </a:extLst>
                </a:gridCol>
                <a:gridCol w="1040223">
                  <a:extLst>
                    <a:ext uri="{9D8B030D-6E8A-4147-A177-3AD203B41FA5}">
                      <a16:colId xmlns:a16="http://schemas.microsoft.com/office/drawing/2014/main" val="1954413208"/>
                    </a:ext>
                  </a:extLst>
                </a:gridCol>
              </a:tblGrid>
              <a:tr h="616991">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Discipline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327204397"/>
                  </a:ext>
                </a:extLst>
              </a:tr>
              <a:tr h="439998">
                <a:tc rowSpan="4">
                  <a:txBody>
                    <a:bodyPr/>
                    <a:lstStyle/>
                    <a:p>
                      <a:pP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Arts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86.17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87221651"/>
                  </a:ext>
                </a:extLst>
              </a:tr>
              <a:tr h="439998">
                <a:tc vMerge="1">
                  <a:txBody>
                    <a:bodyPr/>
                    <a:lstStyle/>
                    <a:p>
                      <a:endParaRPr lang="en-IN"/>
                    </a:p>
                  </a:txBody>
                  <a:tcPr/>
                </a:tc>
                <a:tc>
                  <a:txBody>
                    <a:bodyPr/>
                    <a:lstStyle/>
                    <a:p>
                      <a:pPr>
                        <a:lnSpc>
                          <a:spcPct val="107000"/>
                        </a:lnSpc>
                      </a:pPr>
                      <a:r>
                        <a:rPr lang="en-IN" sz="1800">
                          <a:effectLst/>
                        </a:rPr>
                        <a:t>Science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76.94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832789772"/>
                  </a:ext>
                </a:extLst>
              </a:tr>
              <a:tr h="616991">
                <a:tc vMerge="1">
                  <a:txBody>
                    <a:bodyPr/>
                    <a:lstStyle/>
                    <a:p>
                      <a:endParaRPr lang="en-IN"/>
                    </a:p>
                  </a:txBody>
                  <a:tcPr/>
                </a:tc>
                <a:tc>
                  <a:txBody>
                    <a:bodyPr/>
                    <a:lstStyle/>
                    <a:p>
                      <a:pPr>
                        <a:lnSpc>
                          <a:spcPct val="107000"/>
                        </a:lnSpc>
                      </a:pPr>
                      <a:r>
                        <a:rPr lang="en-IN" sz="1800">
                          <a:effectLst/>
                        </a:rPr>
                        <a:t>Commerce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74.37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62861914"/>
                  </a:ext>
                </a:extLst>
              </a:tr>
              <a:tr h="439998">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551150059"/>
                  </a:ext>
                </a:extLst>
              </a:tr>
            </a:tbl>
          </a:graphicData>
        </a:graphic>
      </p:graphicFrame>
      <p:sp>
        <p:nvSpPr>
          <p:cNvPr id="9" name="Rectangle 8">
            <a:extLst>
              <a:ext uri="{FF2B5EF4-FFF2-40B4-BE49-F238E27FC236}">
                <a16:creationId xmlns:a16="http://schemas.microsoft.com/office/drawing/2014/main" id="{BEE6DDB6-BB51-4D2E-93A4-DCBE7F86E67A}"/>
              </a:ext>
            </a:extLst>
          </p:cNvPr>
          <p:cNvSpPr/>
          <p:nvPr/>
        </p:nvSpPr>
        <p:spPr>
          <a:xfrm>
            <a:off x="3358108" y="2382379"/>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11" name="Table 10">
            <a:extLst>
              <a:ext uri="{FF2B5EF4-FFF2-40B4-BE49-F238E27FC236}">
                <a16:creationId xmlns:a16="http://schemas.microsoft.com/office/drawing/2014/main" id="{86AFAB97-7304-48E2-A8FA-B73CDEF4BCAB}"/>
              </a:ext>
            </a:extLst>
          </p:cNvPr>
          <p:cNvGraphicFramePr>
            <a:graphicFrameLocks noGrp="1"/>
          </p:cNvGraphicFramePr>
          <p:nvPr>
            <p:extLst>
              <p:ext uri="{D42A27DB-BD31-4B8C-83A1-F6EECF244321}">
                <p14:modId xmlns:p14="http://schemas.microsoft.com/office/powerpoint/2010/main" val="689534447"/>
              </p:ext>
            </p:extLst>
          </p:nvPr>
        </p:nvGraphicFramePr>
        <p:xfrm>
          <a:off x="6682094" y="2356241"/>
          <a:ext cx="3804805" cy="2602341"/>
        </p:xfrm>
        <a:graphic>
          <a:graphicData uri="http://schemas.openxmlformats.org/drawingml/2006/table">
            <a:tbl>
              <a:tblPr>
                <a:tableStyleId>{46F890A9-2807-4EBB-B81D-B2AA78EC7F39}</a:tableStyleId>
              </a:tblPr>
              <a:tblGrid>
                <a:gridCol w="1827842">
                  <a:extLst>
                    <a:ext uri="{9D8B030D-6E8A-4147-A177-3AD203B41FA5}">
                      <a16:colId xmlns:a16="http://schemas.microsoft.com/office/drawing/2014/main" val="3811084970"/>
                    </a:ext>
                  </a:extLst>
                </a:gridCol>
                <a:gridCol w="1976963">
                  <a:extLst>
                    <a:ext uri="{9D8B030D-6E8A-4147-A177-3AD203B41FA5}">
                      <a16:colId xmlns:a16="http://schemas.microsoft.com/office/drawing/2014/main" val="341138051"/>
                    </a:ext>
                  </a:extLst>
                </a:gridCol>
              </a:tblGrid>
              <a:tr h="1229955">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161077921"/>
                  </a:ext>
                </a:extLst>
              </a:tr>
              <a:tr h="457462">
                <a:tc>
                  <a:txBody>
                    <a:bodyPr/>
                    <a:lstStyle/>
                    <a:p>
                      <a:pPr>
                        <a:lnSpc>
                          <a:spcPct val="107000"/>
                        </a:lnSpc>
                        <a:spcAft>
                          <a:spcPts val="0"/>
                        </a:spcAft>
                      </a:pPr>
                      <a:r>
                        <a:rPr lang="en-IN" sz="1800">
                          <a:effectLst/>
                        </a:rPr>
                        <a:t>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4.642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616245055"/>
                  </a:ext>
                </a:extLst>
              </a:tr>
              <a:tr h="457462">
                <a:tc>
                  <a:txBody>
                    <a:bodyPr/>
                    <a:lstStyle/>
                    <a:p>
                      <a:pP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849489732"/>
                  </a:ext>
                </a:extLst>
              </a:tr>
              <a:tr h="457462">
                <a:tc>
                  <a:txBody>
                    <a:bodyPr/>
                    <a:lstStyle/>
                    <a:p>
                      <a:pPr>
                        <a:lnSpc>
                          <a:spcPct val="107000"/>
                        </a:lnSpc>
                        <a:spcAft>
                          <a:spcPts val="0"/>
                        </a:spcAft>
                      </a:pPr>
                      <a:r>
                        <a:rPr lang="en-IN" sz="1800">
                          <a:effectLst/>
                        </a:rPr>
                        <a:t>Asymp. Sig.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.098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160427760"/>
                  </a:ext>
                </a:extLst>
              </a:tr>
            </a:tbl>
          </a:graphicData>
        </a:graphic>
      </p:graphicFrame>
      <p:sp>
        <p:nvSpPr>
          <p:cNvPr id="12" name="Rectangle 11">
            <a:extLst>
              <a:ext uri="{FF2B5EF4-FFF2-40B4-BE49-F238E27FC236}">
                <a16:creationId xmlns:a16="http://schemas.microsoft.com/office/drawing/2014/main" id="{7B2F0E56-85BE-4930-8939-EEC309154FFA}"/>
              </a:ext>
            </a:extLst>
          </p:cNvPr>
          <p:cNvSpPr/>
          <p:nvPr/>
        </p:nvSpPr>
        <p:spPr>
          <a:xfrm>
            <a:off x="7474801" y="2418349"/>
            <a:ext cx="2219390"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Test Statistics(</a:t>
            </a:r>
            <a:r>
              <a:rPr lang="en-IN" b="1" dirty="0" err="1">
                <a:solidFill>
                  <a:srgbClr val="000000"/>
                </a:solidFill>
                <a:latin typeface="Arial" panose="020B0604020202020204" pitchFamily="34" charset="0"/>
                <a:ea typeface="Times New Roman" panose="02020603050405020304" pitchFamily="18" charset="0"/>
              </a:rPr>
              <a:t>a,b</a:t>
            </a:r>
            <a:r>
              <a:rPr lang="en-IN" b="1"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4188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75820" y="21414"/>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4.5.3 experience and Awareness</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38411" y="870669"/>
            <a:ext cx="10209882" cy="368573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difference between Experience and Awareness regarding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difference between Experience and Awareness regarding NEP 2020.</a:t>
            </a:r>
            <a:endParaRPr lang="en-IN" sz="2400" baseline="-250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a:xfrm>
            <a:off x="10577405" y="6381328"/>
            <a:ext cx="770888" cy="365125"/>
          </a:xfrm>
        </p:spPr>
        <p:txBody>
          <a:bodyPr/>
          <a:lstStyle/>
          <a:p>
            <a:fld id="{EB37DED6-D4C7-42EE-AB49-D2E39E64FDE4}" type="slidenum">
              <a:rPr lang="en-US" smtClean="0"/>
              <a:pPr/>
              <a:t>52</a:t>
            </a:fld>
            <a:endParaRPr lang="en-US" dirty="0"/>
          </a:p>
        </p:txBody>
      </p:sp>
      <p:sp>
        <p:nvSpPr>
          <p:cNvPr id="14" name="Rectangle 13">
            <a:extLst>
              <a:ext uri="{FF2B5EF4-FFF2-40B4-BE49-F238E27FC236}">
                <a16:creationId xmlns:a16="http://schemas.microsoft.com/office/drawing/2014/main" id="{09089C1D-41DA-44FB-9A04-A2AE506F0B8D}"/>
              </a:ext>
            </a:extLst>
          </p:cNvPr>
          <p:cNvSpPr/>
          <p:nvPr/>
        </p:nvSpPr>
        <p:spPr>
          <a:xfrm>
            <a:off x="1220266" y="4913779"/>
            <a:ext cx="9715839"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4.556 and the corresponding significant value is 0.336, which is greater than the significance level of 0.05, so we accept the null hypothesis. Hence, we conclude that there is no difference between Experience and Awareness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C60EF29-5A01-4D4C-A230-03A3E6D660C7}"/>
              </a:ext>
            </a:extLst>
          </p:cNvPr>
          <p:cNvGraphicFramePr>
            <a:graphicFrameLocks noGrp="1"/>
          </p:cNvGraphicFramePr>
          <p:nvPr>
            <p:extLst>
              <p:ext uri="{D42A27DB-BD31-4B8C-83A1-F6EECF244321}">
                <p14:modId xmlns:p14="http://schemas.microsoft.com/office/powerpoint/2010/main" val="3719893450"/>
              </p:ext>
            </p:extLst>
          </p:nvPr>
        </p:nvGraphicFramePr>
        <p:xfrm>
          <a:off x="1252719" y="2235403"/>
          <a:ext cx="4739977" cy="2709578"/>
        </p:xfrm>
        <a:graphic>
          <a:graphicData uri="http://schemas.openxmlformats.org/drawingml/2006/table">
            <a:tbl>
              <a:tblPr>
                <a:tableStyleId>{46F890A9-2807-4EBB-B81D-B2AA78EC7F39}</a:tableStyleId>
              </a:tblPr>
              <a:tblGrid>
                <a:gridCol w="1712659">
                  <a:extLst>
                    <a:ext uri="{9D8B030D-6E8A-4147-A177-3AD203B41FA5}">
                      <a16:colId xmlns:a16="http://schemas.microsoft.com/office/drawing/2014/main" val="3132037447"/>
                    </a:ext>
                  </a:extLst>
                </a:gridCol>
                <a:gridCol w="1001286">
                  <a:extLst>
                    <a:ext uri="{9D8B030D-6E8A-4147-A177-3AD203B41FA5}">
                      <a16:colId xmlns:a16="http://schemas.microsoft.com/office/drawing/2014/main" val="391216498"/>
                    </a:ext>
                  </a:extLst>
                </a:gridCol>
                <a:gridCol w="1013016">
                  <a:extLst>
                    <a:ext uri="{9D8B030D-6E8A-4147-A177-3AD203B41FA5}">
                      <a16:colId xmlns:a16="http://schemas.microsoft.com/office/drawing/2014/main" val="4033849118"/>
                    </a:ext>
                  </a:extLst>
                </a:gridCol>
                <a:gridCol w="1013016">
                  <a:extLst>
                    <a:ext uri="{9D8B030D-6E8A-4147-A177-3AD203B41FA5}">
                      <a16:colId xmlns:a16="http://schemas.microsoft.com/office/drawing/2014/main" val="1696880319"/>
                    </a:ext>
                  </a:extLst>
                </a:gridCol>
              </a:tblGrid>
              <a:tr h="355997">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Experience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Mean Rank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4149872421"/>
                  </a:ext>
                </a:extLst>
              </a:tr>
              <a:tr h="355997">
                <a:tc rowSpan="6">
                  <a:txBody>
                    <a:bodyPr/>
                    <a:lstStyle/>
                    <a:p>
                      <a:pP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&lt;5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81.88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100946126"/>
                  </a:ext>
                </a:extLst>
              </a:tr>
              <a:tr h="355997">
                <a:tc vMerge="1">
                  <a:txBody>
                    <a:bodyPr/>
                    <a:lstStyle/>
                    <a:p>
                      <a:endParaRPr lang="en-IN"/>
                    </a:p>
                  </a:txBody>
                  <a:tcPr/>
                </a:tc>
                <a:tc>
                  <a:txBody>
                    <a:bodyPr/>
                    <a:lstStyle/>
                    <a:p>
                      <a:pPr>
                        <a:lnSpc>
                          <a:spcPct val="107000"/>
                        </a:lnSpc>
                      </a:pPr>
                      <a:r>
                        <a:rPr lang="en-IN" sz="1800">
                          <a:effectLst/>
                        </a:rPr>
                        <a:t>5-10</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79.50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32704254"/>
                  </a:ext>
                </a:extLst>
              </a:tr>
              <a:tr h="355997">
                <a:tc vMerge="1">
                  <a:txBody>
                    <a:bodyPr/>
                    <a:lstStyle/>
                    <a:p>
                      <a:endParaRPr lang="en-IN"/>
                    </a:p>
                  </a:txBody>
                  <a:tcPr/>
                </a:tc>
                <a:tc>
                  <a:txBody>
                    <a:bodyPr/>
                    <a:lstStyle/>
                    <a:p>
                      <a:pPr>
                        <a:lnSpc>
                          <a:spcPct val="107000"/>
                        </a:lnSpc>
                      </a:pPr>
                      <a:r>
                        <a:rPr lang="en-IN" sz="1800">
                          <a:effectLst/>
                        </a:rPr>
                        <a:t>10-15</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85.77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882729247"/>
                  </a:ext>
                </a:extLst>
              </a:tr>
              <a:tr h="355997">
                <a:tc vMerge="1">
                  <a:txBody>
                    <a:bodyPr/>
                    <a:lstStyle/>
                    <a:p>
                      <a:endParaRPr lang="en-IN"/>
                    </a:p>
                  </a:txBody>
                  <a:tcPr/>
                </a:tc>
                <a:tc>
                  <a:txBody>
                    <a:bodyPr/>
                    <a:lstStyle/>
                    <a:p>
                      <a:pPr>
                        <a:lnSpc>
                          <a:spcPct val="107000"/>
                        </a:lnSpc>
                      </a:pPr>
                      <a:r>
                        <a:rPr lang="en-IN" sz="1800">
                          <a:effectLst/>
                        </a:rPr>
                        <a:t>15-20</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73.60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477080991"/>
                  </a:ext>
                </a:extLst>
              </a:tr>
              <a:tr h="355997">
                <a:tc vMerge="1">
                  <a:txBody>
                    <a:bodyPr/>
                    <a:lstStyle/>
                    <a:p>
                      <a:endParaRPr lang="en-IN"/>
                    </a:p>
                  </a:txBody>
                  <a:tcPr/>
                </a:tc>
                <a:tc>
                  <a:txBody>
                    <a:bodyPr/>
                    <a:lstStyle/>
                    <a:p>
                      <a:pPr>
                        <a:lnSpc>
                          <a:spcPct val="107000"/>
                        </a:lnSpc>
                      </a:pPr>
                      <a:r>
                        <a:rPr lang="en-IN" sz="1800">
                          <a:effectLst/>
                        </a:rPr>
                        <a:t>&gt;20</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87.18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050092583"/>
                  </a:ext>
                </a:extLst>
              </a:tr>
              <a:tr h="355997">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22591989"/>
                  </a:ext>
                </a:extLst>
              </a:tr>
            </a:tbl>
          </a:graphicData>
        </a:graphic>
      </p:graphicFrame>
      <p:sp>
        <p:nvSpPr>
          <p:cNvPr id="6" name="Rectangle 5">
            <a:extLst>
              <a:ext uri="{FF2B5EF4-FFF2-40B4-BE49-F238E27FC236}">
                <a16:creationId xmlns:a16="http://schemas.microsoft.com/office/drawing/2014/main" id="{077E563D-B882-4D8D-9C67-82097FC469E3}"/>
              </a:ext>
            </a:extLst>
          </p:cNvPr>
          <p:cNvSpPr/>
          <p:nvPr/>
        </p:nvSpPr>
        <p:spPr>
          <a:xfrm>
            <a:off x="1701924" y="2361091"/>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8" name="Table 7">
            <a:extLst>
              <a:ext uri="{FF2B5EF4-FFF2-40B4-BE49-F238E27FC236}">
                <a16:creationId xmlns:a16="http://schemas.microsoft.com/office/drawing/2014/main" id="{7B89BB1A-4600-4735-A636-99D0071A4B0E}"/>
              </a:ext>
            </a:extLst>
          </p:cNvPr>
          <p:cNvGraphicFramePr>
            <a:graphicFrameLocks noGrp="1"/>
          </p:cNvGraphicFramePr>
          <p:nvPr>
            <p:extLst>
              <p:ext uri="{D42A27DB-BD31-4B8C-83A1-F6EECF244321}">
                <p14:modId xmlns:p14="http://schemas.microsoft.com/office/powerpoint/2010/main" val="3095072715"/>
              </p:ext>
            </p:extLst>
          </p:nvPr>
        </p:nvGraphicFramePr>
        <p:xfrm>
          <a:off x="7098755" y="2344201"/>
          <a:ext cx="3388145" cy="2709577"/>
        </p:xfrm>
        <a:graphic>
          <a:graphicData uri="http://schemas.openxmlformats.org/drawingml/2006/table">
            <a:tbl>
              <a:tblPr>
                <a:tableStyleId>{46F890A9-2807-4EBB-B81D-B2AA78EC7F39}</a:tableStyleId>
              </a:tblPr>
              <a:tblGrid>
                <a:gridCol w="1627677">
                  <a:extLst>
                    <a:ext uri="{9D8B030D-6E8A-4147-A177-3AD203B41FA5}">
                      <a16:colId xmlns:a16="http://schemas.microsoft.com/office/drawing/2014/main" val="2155424803"/>
                    </a:ext>
                  </a:extLst>
                </a:gridCol>
                <a:gridCol w="1760468">
                  <a:extLst>
                    <a:ext uri="{9D8B030D-6E8A-4147-A177-3AD203B41FA5}">
                      <a16:colId xmlns:a16="http://schemas.microsoft.com/office/drawing/2014/main" val="3044795794"/>
                    </a:ext>
                  </a:extLst>
                </a:gridCol>
              </a:tblGrid>
              <a:tr h="1280638">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Awareness Regarding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880830093"/>
                  </a:ext>
                </a:extLst>
              </a:tr>
              <a:tr h="476313">
                <a:tc>
                  <a:txBody>
                    <a:bodyPr/>
                    <a:lstStyle/>
                    <a:p>
                      <a:pPr>
                        <a:lnSpc>
                          <a:spcPct val="107000"/>
                        </a:lnSpc>
                        <a:spcAft>
                          <a:spcPts val="0"/>
                        </a:spcAft>
                      </a:pPr>
                      <a:r>
                        <a:rPr lang="en-IN" sz="1800">
                          <a:effectLst/>
                        </a:rPr>
                        <a:t>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4.556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508721424"/>
                  </a:ext>
                </a:extLst>
              </a:tr>
              <a:tr h="476313">
                <a:tc>
                  <a:txBody>
                    <a:bodyPr/>
                    <a:lstStyle/>
                    <a:p>
                      <a:pP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27219280"/>
                  </a:ext>
                </a:extLst>
              </a:tr>
              <a:tr h="476313">
                <a:tc>
                  <a:txBody>
                    <a:bodyPr/>
                    <a:lstStyle/>
                    <a:p>
                      <a:pPr>
                        <a:lnSpc>
                          <a:spcPct val="107000"/>
                        </a:lnSpc>
                        <a:spcAft>
                          <a:spcPts val="0"/>
                        </a:spcAft>
                      </a:pPr>
                      <a:r>
                        <a:rPr lang="en-IN" sz="1800">
                          <a:effectLst/>
                        </a:rPr>
                        <a:t>Asymp. Sig.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.336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293425630"/>
                  </a:ext>
                </a:extLst>
              </a:tr>
            </a:tbl>
          </a:graphicData>
        </a:graphic>
      </p:graphicFrame>
      <p:sp>
        <p:nvSpPr>
          <p:cNvPr id="10" name="Rectangle 9">
            <a:extLst>
              <a:ext uri="{FF2B5EF4-FFF2-40B4-BE49-F238E27FC236}">
                <a16:creationId xmlns:a16="http://schemas.microsoft.com/office/drawing/2014/main" id="{9EF49270-2508-49B4-88D0-19498BBF7137}"/>
              </a:ext>
            </a:extLst>
          </p:cNvPr>
          <p:cNvSpPr/>
          <p:nvPr/>
        </p:nvSpPr>
        <p:spPr>
          <a:xfrm>
            <a:off x="7534572" y="2361091"/>
            <a:ext cx="2219390" cy="373757"/>
          </a:xfrm>
          <a:prstGeom prst="rect">
            <a:avLst/>
          </a:prstGeom>
        </p:spPr>
        <p:txBody>
          <a:bodyPr wrap="none">
            <a:spAutoFit/>
          </a:bodyPr>
          <a:lstStyle/>
          <a:p>
            <a:pPr>
              <a:lnSpc>
                <a:spcPct val="107000"/>
              </a:lnSpc>
              <a:spcAft>
                <a:spcPts val="0"/>
              </a:spcAft>
              <a:tabLst>
                <a:tab pos="1170305"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Statistics(</a:t>
            </a:r>
            <a:r>
              <a:rPr lang="en-IN" b="1"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a,b</a:t>
            </a: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07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7180" y="36307"/>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4.5.4 board of teaching and Awareness</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67180" y="838978"/>
            <a:ext cx="10209882" cy="259002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difference between Board of teaching and Awareness regarding NEP 2020.</a:t>
            </a:r>
          </a:p>
          <a:p>
            <a:pPr marL="0" lvl="0" indent="0">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difference between Board of teaching and Awareness regarding NEP 2020.</a:t>
            </a:r>
            <a:endParaRPr lang="en-IN" sz="2200" baseline="-25000" dirty="0">
              <a:latin typeface="Times New Roman" panose="02020603050405020304" pitchFamily="18" charset="0"/>
              <a:cs typeface="Times New Roman" panose="02020603050405020304" pitchFamily="18" charset="0"/>
            </a:endParaRPr>
          </a:p>
          <a:p>
            <a:pPr marL="0" indent="0">
              <a:buNone/>
            </a:pPr>
            <a:endParaRPr lang="en-IN" sz="2200" dirty="0"/>
          </a:p>
        </p:txBody>
      </p:sp>
      <p:sp>
        <p:nvSpPr>
          <p:cNvPr id="14" name="Rectangle 13">
            <a:extLst>
              <a:ext uri="{FF2B5EF4-FFF2-40B4-BE49-F238E27FC236}">
                <a16:creationId xmlns:a16="http://schemas.microsoft.com/office/drawing/2014/main" id="{09089C1D-41DA-44FB-9A04-A2AE506F0B8D}"/>
              </a:ext>
            </a:extLst>
          </p:cNvPr>
          <p:cNvSpPr/>
          <p:nvPr/>
        </p:nvSpPr>
        <p:spPr>
          <a:xfrm>
            <a:off x="1287648" y="4882701"/>
            <a:ext cx="9968945" cy="1938992"/>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5.335 and the corresponding significant value is 0.149, which is greater than the significance level of 0.05, so we accept the null hypothesis. Hence, we conclude that there is no difference between Board of teaching and Awareness regarding NEP 2020.</a:t>
            </a:r>
            <a:endParaRPr lang="en-IN" sz="24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5985834-C71F-4A0C-B7ED-FE566FF94EAF}"/>
              </a:ext>
            </a:extLst>
          </p:cNvPr>
          <p:cNvGraphicFramePr>
            <a:graphicFrameLocks noGrp="1"/>
          </p:cNvGraphicFramePr>
          <p:nvPr>
            <p:extLst>
              <p:ext uri="{D42A27DB-BD31-4B8C-83A1-F6EECF244321}">
                <p14:modId xmlns:p14="http://schemas.microsoft.com/office/powerpoint/2010/main" val="418594464"/>
              </p:ext>
            </p:extLst>
          </p:nvPr>
        </p:nvGraphicFramePr>
        <p:xfrm>
          <a:off x="810344" y="2312511"/>
          <a:ext cx="5068044" cy="2590021"/>
        </p:xfrm>
        <a:graphic>
          <a:graphicData uri="http://schemas.openxmlformats.org/drawingml/2006/table">
            <a:tbl>
              <a:tblPr>
                <a:tableStyleId>{46F890A9-2807-4EBB-B81D-B2AA78EC7F39}</a:tableStyleId>
              </a:tblPr>
              <a:tblGrid>
                <a:gridCol w="1661973">
                  <a:extLst>
                    <a:ext uri="{9D8B030D-6E8A-4147-A177-3AD203B41FA5}">
                      <a16:colId xmlns:a16="http://schemas.microsoft.com/office/drawing/2014/main" val="3941885166"/>
                    </a:ext>
                  </a:extLst>
                </a:gridCol>
                <a:gridCol w="1439997">
                  <a:extLst>
                    <a:ext uri="{9D8B030D-6E8A-4147-A177-3AD203B41FA5}">
                      <a16:colId xmlns:a16="http://schemas.microsoft.com/office/drawing/2014/main" val="1155161619"/>
                    </a:ext>
                  </a:extLst>
                </a:gridCol>
                <a:gridCol w="983037">
                  <a:extLst>
                    <a:ext uri="{9D8B030D-6E8A-4147-A177-3AD203B41FA5}">
                      <a16:colId xmlns:a16="http://schemas.microsoft.com/office/drawing/2014/main" val="2250597283"/>
                    </a:ext>
                  </a:extLst>
                </a:gridCol>
                <a:gridCol w="983037">
                  <a:extLst>
                    <a:ext uri="{9D8B030D-6E8A-4147-A177-3AD203B41FA5}">
                      <a16:colId xmlns:a16="http://schemas.microsoft.com/office/drawing/2014/main" val="429704333"/>
                    </a:ext>
                  </a:extLst>
                </a:gridCol>
              </a:tblGrid>
              <a:tr h="610261">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Board of Teaching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95732656"/>
                  </a:ext>
                </a:extLst>
              </a:tr>
              <a:tr h="395952">
                <a:tc rowSpan="5">
                  <a:txBody>
                    <a:bodyPr/>
                    <a:lstStyle/>
                    <a:p>
                      <a:pP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State Board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85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81.31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014929950"/>
                  </a:ext>
                </a:extLst>
              </a:tr>
              <a:tr h="395952">
                <a:tc vMerge="1">
                  <a:txBody>
                    <a:bodyPr/>
                    <a:lstStyle/>
                    <a:p>
                      <a:endParaRPr lang="en-IN"/>
                    </a:p>
                  </a:txBody>
                  <a:tcPr/>
                </a:tc>
                <a:tc>
                  <a:txBody>
                    <a:bodyPr/>
                    <a:lstStyle/>
                    <a:p>
                      <a:pPr>
                        <a:lnSpc>
                          <a:spcPct val="107000"/>
                        </a:lnSpc>
                      </a:pPr>
                      <a:r>
                        <a:rPr lang="en-IN" sz="1800">
                          <a:effectLst/>
                        </a:rPr>
                        <a:t>CBSE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65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78.91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039967379"/>
                  </a:ext>
                </a:extLst>
              </a:tr>
              <a:tr h="395952">
                <a:tc vMerge="1">
                  <a:txBody>
                    <a:bodyPr/>
                    <a:lstStyle/>
                    <a:p>
                      <a:endParaRPr lang="en-IN"/>
                    </a:p>
                  </a:txBody>
                  <a:tcPr/>
                </a:tc>
                <a:tc>
                  <a:txBody>
                    <a:bodyPr/>
                    <a:lstStyle/>
                    <a:p>
                      <a:pPr>
                        <a:lnSpc>
                          <a:spcPct val="107000"/>
                        </a:lnSpc>
                      </a:pPr>
                      <a:r>
                        <a:rPr lang="en-IN" sz="1800">
                          <a:effectLst/>
                        </a:rPr>
                        <a:t>ICSE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69.00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509215904"/>
                  </a:ext>
                </a:extLst>
              </a:tr>
              <a:tr h="395952">
                <a:tc vMerge="1">
                  <a:txBody>
                    <a:bodyPr/>
                    <a:lstStyle/>
                    <a:p>
                      <a:endParaRPr lang="en-IN"/>
                    </a:p>
                  </a:txBody>
                  <a:tcPr/>
                </a:tc>
                <a:tc>
                  <a:txBody>
                    <a:bodyPr/>
                    <a:lstStyle/>
                    <a:p>
                      <a:pPr>
                        <a:lnSpc>
                          <a:spcPct val="107000"/>
                        </a:lnSpc>
                      </a:pPr>
                      <a:r>
                        <a:rPr lang="en-IN" sz="1800">
                          <a:effectLst/>
                        </a:rPr>
                        <a:t>NCERT</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103.50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384257862"/>
                  </a:ext>
                </a:extLst>
              </a:tr>
              <a:tr h="395952">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041162962"/>
                  </a:ext>
                </a:extLst>
              </a:tr>
            </a:tbl>
          </a:graphicData>
        </a:graphic>
      </p:graphicFrame>
      <p:sp>
        <p:nvSpPr>
          <p:cNvPr id="9" name="Rectangle 8">
            <a:extLst>
              <a:ext uri="{FF2B5EF4-FFF2-40B4-BE49-F238E27FC236}">
                <a16:creationId xmlns:a16="http://schemas.microsoft.com/office/drawing/2014/main" id="{E9093D03-1103-4320-A7B3-304C1E38A0A1}"/>
              </a:ext>
            </a:extLst>
          </p:cNvPr>
          <p:cNvSpPr/>
          <p:nvPr/>
        </p:nvSpPr>
        <p:spPr>
          <a:xfrm>
            <a:off x="969536" y="2345648"/>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11" name="Table 10">
            <a:extLst>
              <a:ext uri="{FF2B5EF4-FFF2-40B4-BE49-F238E27FC236}">
                <a16:creationId xmlns:a16="http://schemas.microsoft.com/office/drawing/2014/main" id="{3AF07866-7B8C-42BB-9F40-FA154A79D28F}"/>
              </a:ext>
            </a:extLst>
          </p:cNvPr>
          <p:cNvGraphicFramePr>
            <a:graphicFrameLocks noGrp="1"/>
          </p:cNvGraphicFramePr>
          <p:nvPr>
            <p:extLst>
              <p:ext uri="{D42A27DB-BD31-4B8C-83A1-F6EECF244321}">
                <p14:modId xmlns:p14="http://schemas.microsoft.com/office/powerpoint/2010/main" val="2762364970"/>
              </p:ext>
            </p:extLst>
          </p:nvPr>
        </p:nvGraphicFramePr>
        <p:xfrm>
          <a:off x="6661613" y="2132857"/>
          <a:ext cx="3897295" cy="2956313"/>
        </p:xfrm>
        <a:graphic>
          <a:graphicData uri="http://schemas.openxmlformats.org/drawingml/2006/table">
            <a:tbl>
              <a:tblPr>
                <a:tableStyleId>{46F890A9-2807-4EBB-B81D-B2AA78EC7F39}</a:tableStyleId>
              </a:tblPr>
              <a:tblGrid>
                <a:gridCol w="1872275">
                  <a:extLst>
                    <a:ext uri="{9D8B030D-6E8A-4147-A177-3AD203B41FA5}">
                      <a16:colId xmlns:a16="http://schemas.microsoft.com/office/drawing/2014/main" val="2935480183"/>
                    </a:ext>
                  </a:extLst>
                </a:gridCol>
                <a:gridCol w="2025020">
                  <a:extLst>
                    <a:ext uri="{9D8B030D-6E8A-4147-A177-3AD203B41FA5}">
                      <a16:colId xmlns:a16="http://schemas.microsoft.com/office/drawing/2014/main" val="2683986274"/>
                    </a:ext>
                  </a:extLst>
                </a:gridCol>
              </a:tblGrid>
              <a:tr h="1397252">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231616229"/>
                  </a:ext>
                </a:extLst>
              </a:tr>
              <a:tr h="519687">
                <a:tc>
                  <a:txBody>
                    <a:bodyPr/>
                    <a:lstStyle/>
                    <a:p>
                      <a:pPr>
                        <a:lnSpc>
                          <a:spcPct val="107000"/>
                        </a:lnSpc>
                        <a:spcAft>
                          <a:spcPts val="0"/>
                        </a:spcAft>
                      </a:pPr>
                      <a:r>
                        <a:rPr lang="en-IN" sz="1800">
                          <a:effectLst/>
                        </a:rPr>
                        <a:t>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5.335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262022307"/>
                  </a:ext>
                </a:extLst>
              </a:tr>
              <a:tr h="519687">
                <a:tc>
                  <a:txBody>
                    <a:bodyPr/>
                    <a:lstStyle/>
                    <a:p>
                      <a:pP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46137038"/>
                  </a:ext>
                </a:extLst>
              </a:tr>
              <a:tr h="519687">
                <a:tc>
                  <a:txBody>
                    <a:bodyPr/>
                    <a:lstStyle/>
                    <a:p>
                      <a:pPr>
                        <a:lnSpc>
                          <a:spcPct val="107000"/>
                        </a:lnSpc>
                        <a:spcAft>
                          <a:spcPts val="0"/>
                        </a:spcAft>
                      </a:pPr>
                      <a:r>
                        <a:rPr lang="en-IN" sz="1800">
                          <a:effectLst/>
                        </a:rPr>
                        <a:t>Asymp. Sig.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.149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936956025"/>
                  </a:ext>
                </a:extLst>
              </a:tr>
            </a:tbl>
          </a:graphicData>
        </a:graphic>
      </p:graphicFrame>
      <p:sp>
        <p:nvSpPr>
          <p:cNvPr id="12" name="Rectangle 11">
            <a:extLst>
              <a:ext uri="{FF2B5EF4-FFF2-40B4-BE49-F238E27FC236}">
                <a16:creationId xmlns:a16="http://schemas.microsoft.com/office/drawing/2014/main" id="{3907C276-9892-4E4E-831F-E16FFA2F3F69}"/>
              </a:ext>
            </a:extLst>
          </p:cNvPr>
          <p:cNvSpPr/>
          <p:nvPr/>
        </p:nvSpPr>
        <p:spPr>
          <a:xfrm>
            <a:off x="7500565" y="2277671"/>
            <a:ext cx="2219390"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Test Statistics(</a:t>
            </a:r>
            <a:r>
              <a:rPr lang="en-IN" b="1" dirty="0" err="1">
                <a:solidFill>
                  <a:srgbClr val="000000"/>
                </a:solidFill>
                <a:latin typeface="Arial" panose="020B0604020202020204" pitchFamily="34" charset="0"/>
                <a:ea typeface="Times New Roman" panose="02020603050405020304" pitchFamily="18" charset="0"/>
              </a:rPr>
              <a:t>a,b</a:t>
            </a:r>
            <a:r>
              <a:rPr lang="en-IN" b="1"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72954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4.5.5 level of teaching and Awareness</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24821" y="1029547"/>
            <a:ext cx="10209882" cy="368573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difference between Level of teaching and Awareness regarding NEP 2020.</a:t>
            </a:r>
          </a:p>
          <a:p>
            <a:pPr marL="0" lvl="0" indent="0">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difference between Level of teaching and Awareness regarding NEP 2020.</a:t>
            </a:r>
            <a:endParaRPr lang="en-IN" sz="2200" baseline="-25000" dirty="0">
              <a:latin typeface="Times New Roman" panose="02020603050405020304" pitchFamily="18" charset="0"/>
              <a:cs typeface="Times New Roman" panose="02020603050405020304" pitchFamily="18" charset="0"/>
            </a:endParaRPr>
          </a:p>
          <a:p>
            <a:pPr marL="0" indent="0">
              <a:buNone/>
            </a:pPr>
            <a:endParaRPr lang="en-IN" sz="2200" dirty="0"/>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a:xfrm>
            <a:off x="10563815" y="6202613"/>
            <a:ext cx="770888" cy="365125"/>
          </a:xfrm>
        </p:spPr>
        <p:txBody>
          <a:bodyPr/>
          <a:lstStyle/>
          <a:p>
            <a:fld id="{EB37DED6-D4C7-42EE-AB49-D2E39E64FDE4}" type="slidenum">
              <a:rPr lang="en-US" smtClean="0"/>
              <a:pPr/>
              <a:t>54</a:t>
            </a:fld>
            <a:endParaRPr lang="en-US" dirty="0"/>
          </a:p>
        </p:txBody>
      </p:sp>
      <p:sp>
        <p:nvSpPr>
          <p:cNvPr id="14" name="Rectangle 13">
            <a:extLst>
              <a:ext uri="{FF2B5EF4-FFF2-40B4-BE49-F238E27FC236}">
                <a16:creationId xmlns:a16="http://schemas.microsoft.com/office/drawing/2014/main" id="{09089C1D-41DA-44FB-9A04-A2AE506F0B8D}"/>
              </a:ext>
            </a:extLst>
          </p:cNvPr>
          <p:cNvSpPr/>
          <p:nvPr/>
        </p:nvSpPr>
        <p:spPr>
          <a:xfrm>
            <a:off x="1220267" y="4990723"/>
            <a:ext cx="9438822" cy="1785104"/>
          </a:xfrm>
          <a:prstGeom prst="rect">
            <a:avLst/>
          </a:prstGeom>
        </p:spPr>
        <p:txBody>
          <a:bodyPr wrap="square">
            <a:spAutoFit/>
          </a:bodyPr>
          <a:lstStyle/>
          <a:p>
            <a:r>
              <a:rPr lang="en-US" sz="2200" b="1" dirty="0">
                <a:solidFill>
                  <a:schemeClr val="tx2"/>
                </a:solidFill>
                <a:latin typeface="Times New Roman" panose="02020603050405020304" pitchFamily="18" charset="0"/>
                <a:cs typeface="Times New Roman" panose="02020603050405020304" pitchFamily="18" charset="0"/>
              </a:rPr>
              <a:t>CONCLUSION:</a:t>
            </a:r>
          </a:p>
          <a:p>
            <a:pPr algn="just"/>
            <a:r>
              <a:rPr lang="en-US" sz="2200" dirty="0">
                <a:latin typeface="Times New Roman" panose="02020603050405020304" pitchFamily="18" charset="0"/>
                <a:cs typeface="Times New Roman" panose="02020603050405020304" pitchFamily="18" charset="0"/>
              </a:rPr>
              <a:t>                           The test statistic value is 0.755 and the corresponding significant value is 0.860, which is greater than the significance level of 0.05, so we accept the null hypothesis. Hence, we conclude that there is no difference between Level of teaching and Awareness regarding NEP 2020.</a:t>
            </a:r>
            <a:endParaRPr lang="en-IN" sz="2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511F2FB-F402-4AFF-9FA3-DB5032E37C6E}"/>
              </a:ext>
            </a:extLst>
          </p:cNvPr>
          <p:cNvGraphicFramePr>
            <a:graphicFrameLocks noGrp="1"/>
          </p:cNvGraphicFramePr>
          <p:nvPr>
            <p:extLst>
              <p:ext uri="{D42A27DB-BD31-4B8C-83A1-F6EECF244321}">
                <p14:modId xmlns:p14="http://schemas.microsoft.com/office/powerpoint/2010/main" val="1573259251"/>
              </p:ext>
            </p:extLst>
          </p:nvPr>
        </p:nvGraphicFramePr>
        <p:xfrm>
          <a:off x="854122" y="2259185"/>
          <a:ext cx="4851677" cy="2766036"/>
        </p:xfrm>
        <a:graphic>
          <a:graphicData uri="http://schemas.openxmlformats.org/drawingml/2006/table">
            <a:tbl>
              <a:tblPr>
                <a:tableStyleId>{46F890A9-2807-4EBB-B81D-B2AA78EC7F39}</a:tableStyleId>
              </a:tblPr>
              <a:tblGrid>
                <a:gridCol w="1598457">
                  <a:extLst>
                    <a:ext uri="{9D8B030D-6E8A-4147-A177-3AD203B41FA5}">
                      <a16:colId xmlns:a16="http://schemas.microsoft.com/office/drawing/2014/main" val="3718794193"/>
                    </a:ext>
                  </a:extLst>
                </a:gridCol>
                <a:gridCol w="1362286">
                  <a:extLst>
                    <a:ext uri="{9D8B030D-6E8A-4147-A177-3AD203B41FA5}">
                      <a16:colId xmlns:a16="http://schemas.microsoft.com/office/drawing/2014/main" val="2680845834"/>
                    </a:ext>
                  </a:extLst>
                </a:gridCol>
                <a:gridCol w="945467">
                  <a:extLst>
                    <a:ext uri="{9D8B030D-6E8A-4147-A177-3AD203B41FA5}">
                      <a16:colId xmlns:a16="http://schemas.microsoft.com/office/drawing/2014/main" val="251996711"/>
                    </a:ext>
                  </a:extLst>
                </a:gridCol>
                <a:gridCol w="945467">
                  <a:extLst>
                    <a:ext uri="{9D8B030D-6E8A-4147-A177-3AD203B41FA5}">
                      <a16:colId xmlns:a16="http://schemas.microsoft.com/office/drawing/2014/main" val="2161371149"/>
                    </a:ext>
                  </a:extLst>
                </a:gridCol>
              </a:tblGrid>
              <a:tr h="404711">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nSpc>
                          <a:spcPct val="107000"/>
                        </a:lnSpc>
                        <a:spcAft>
                          <a:spcPts val="0"/>
                        </a:spcAft>
                      </a:pPr>
                      <a:r>
                        <a:rPr lang="en-IN" sz="1800">
                          <a:effectLst/>
                        </a:rPr>
                        <a:t>Level of Teaching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Mean Rank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4134785696"/>
                  </a:ext>
                </a:extLst>
              </a:tr>
              <a:tr h="404711">
                <a:tc rowSpan="5">
                  <a:txBody>
                    <a:bodyPr/>
                    <a:lstStyle/>
                    <a:p>
                      <a:pPr>
                        <a:lnSpc>
                          <a:spcPct val="107000"/>
                        </a:lnSpc>
                        <a:spcAft>
                          <a:spcPts val="0"/>
                        </a:spcAft>
                      </a:pPr>
                      <a:r>
                        <a:rPr lang="en-IN" sz="1800">
                          <a:effectLst/>
                        </a:rPr>
                        <a:t>Awareness Regarding NEP 2020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nSpc>
                          <a:spcPct val="107000"/>
                        </a:lnSpc>
                        <a:spcAft>
                          <a:spcPts val="0"/>
                        </a:spcAft>
                      </a:pPr>
                      <a:r>
                        <a:rPr lang="en-IN" sz="1800">
                          <a:effectLst/>
                        </a:rPr>
                        <a:t>Primary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82.70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981125645"/>
                  </a:ext>
                </a:extLst>
              </a:tr>
              <a:tr h="404711">
                <a:tc vMerge="1">
                  <a:txBody>
                    <a:bodyPr/>
                    <a:lstStyle/>
                    <a:p>
                      <a:endParaRPr lang="en-IN"/>
                    </a:p>
                  </a:txBody>
                  <a:tcPr/>
                </a:tc>
                <a:tc>
                  <a:txBody>
                    <a:bodyPr/>
                    <a:lstStyle/>
                    <a:p>
                      <a:pPr>
                        <a:lnSpc>
                          <a:spcPct val="107000"/>
                        </a:lnSpc>
                      </a:pPr>
                      <a:r>
                        <a:rPr lang="en-IN" sz="1800">
                          <a:effectLst/>
                        </a:rPr>
                        <a:t>Middle</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81.38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117954423"/>
                  </a:ext>
                </a:extLst>
              </a:tr>
              <a:tr h="404711">
                <a:tc vMerge="1">
                  <a:txBody>
                    <a:bodyPr/>
                    <a:lstStyle/>
                    <a:p>
                      <a:endParaRPr lang="en-IN"/>
                    </a:p>
                  </a:txBody>
                  <a:tcPr/>
                </a:tc>
                <a:tc>
                  <a:txBody>
                    <a:bodyPr/>
                    <a:lstStyle/>
                    <a:p>
                      <a:pPr>
                        <a:lnSpc>
                          <a:spcPct val="107000"/>
                        </a:lnSpc>
                      </a:pPr>
                      <a:r>
                        <a:rPr lang="en-IN" sz="1800" dirty="0">
                          <a:effectLst/>
                        </a:rPr>
                        <a:t>High</a:t>
                      </a:r>
                      <a:endParaRPr lang="en-IN" sz="1800" dirty="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66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81.20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52917623"/>
                  </a:ext>
                </a:extLst>
              </a:tr>
              <a:tr h="404711">
                <a:tc vMerge="1">
                  <a:txBody>
                    <a:bodyPr/>
                    <a:lstStyle/>
                    <a:p>
                      <a:endParaRPr lang="en-IN"/>
                    </a:p>
                  </a:txBody>
                  <a:tcPr/>
                </a:tc>
                <a:tc>
                  <a:txBody>
                    <a:bodyPr/>
                    <a:lstStyle/>
                    <a:p>
                      <a:pPr>
                        <a:lnSpc>
                          <a:spcPct val="107000"/>
                        </a:lnSpc>
                      </a:pPr>
                      <a:r>
                        <a:rPr lang="en-IN" sz="1800">
                          <a:effectLst/>
                        </a:rPr>
                        <a:t>Higher Secondary</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76.32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810412943"/>
                  </a:ext>
                </a:extLst>
              </a:tr>
              <a:tr h="404711">
                <a:tc vMerge="1">
                  <a:txBody>
                    <a:bodyPr/>
                    <a:lstStyle/>
                    <a:p>
                      <a:endParaRPr lang="en-IN"/>
                    </a:p>
                  </a:txBody>
                  <a:tcPr/>
                </a:tc>
                <a:tc>
                  <a:txBody>
                    <a:bodyPr/>
                    <a:lstStyle/>
                    <a:p>
                      <a:pPr>
                        <a:lnSpc>
                          <a:spcPct val="107000"/>
                        </a:lnSpc>
                      </a:pPr>
                      <a:r>
                        <a:rPr lang="en-IN" sz="1800">
                          <a:effectLst/>
                        </a:rPr>
                        <a:t>Total</a:t>
                      </a:r>
                      <a:endParaRPr lang="en-IN" sz="1800">
                        <a:effectLst/>
                        <a:latin typeface="Calibri" panose="020F0502020204030204" pitchFamily="34"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84855304"/>
                  </a:ext>
                </a:extLst>
              </a:tr>
            </a:tbl>
          </a:graphicData>
        </a:graphic>
      </p:graphicFrame>
      <p:sp>
        <p:nvSpPr>
          <p:cNvPr id="6" name="Rectangle 5">
            <a:extLst>
              <a:ext uri="{FF2B5EF4-FFF2-40B4-BE49-F238E27FC236}">
                <a16:creationId xmlns:a16="http://schemas.microsoft.com/office/drawing/2014/main" id="{57CFF843-2E03-4E43-99BA-9C20DEB3F618}"/>
              </a:ext>
            </a:extLst>
          </p:cNvPr>
          <p:cNvSpPr/>
          <p:nvPr/>
        </p:nvSpPr>
        <p:spPr>
          <a:xfrm>
            <a:off x="969536" y="2323451"/>
            <a:ext cx="877163"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Ranks</a:t>
            </a:r>
            <a:endParaRPr lang="en-IN" dirty="0"/>
          </a:p>
        </p:txBody>
      </p:sp>
      <p:graphicFrame>
        <p:nvGraphicFramePr>
          <p:cNvPr id="8" name="Table 7">
            <a:extLst>
              <a:ext uri="{FF2B5EF4-FFF2-40B4-BE49-F238E27FC236}">
                <a16:creationId xmlns:a16="http://schemas.microsoft.com/office/drawing/2014/main" id="{1E5CA36A-1C92-4C49-8A27-1B6756E99D34}"/>
              </a:ext>
            </a:extLst>
          </p:cNvPr>
          <p:cNvGraphicFramePr>
            <a:graphicFrameLocks noGrp="1"/>
          </p:cNvGraphicFramePr>
          <p:nvPr>
            <p:extLst>
              <p:ext uri="{D42A27DB-BD31-4B8C-83A1-F6EECF244321}">
                <p14:modId xmlns:p14="http://schemas.microsoft.com/office/powerpoint/2010/main" val="3429221819"/>
              </p:ext>
            </p:extLst>
          </p:nvPr>
        </p:nvGraphicFramePr>
        <p:xfrm>
          <a:off x="6886500" y="2323451"/>
          <a:ext cx="3387145" cy="2648818"/>
        </p:xfrm>
        <a:graphic>
          <a:graphicData uri="http://schemas.openxmlformats.org/drawingml/2006/table">
            <a:tbl>
              <a:tblPr>
                <a:tableStyleId>{46F890A9-2807-4EBB-B81D-B2AA78EC7F39}</a:tableStyleId>
              </a:tblPr>
              <a:tblGrid>
                <a:gridCol w="1627196">
                  <a:extLst>
                    <a:ext uri="{9D8B030D-6E8A-4147-A177-3AD203B41FA5}">
                      <a16:colId xmlns:a16="http://schemas.microsoft.com/office/drawing/2014/main" val="329514470"/>
                    </a:ext>
                  </a:extLst>
                </a:gridCol>
                <a:gridCol w="1759949">
                  <a:extLst>
                    <a:ext uri="{9D8B030D-6E8A-4147-A177-3AD203B41FA5}">
                      <a16:colId xmlns:a16="http://schemas.microsoft.com/office/drawing/2014/main" val="2148608051"/>
                    </a:ext>
                  </a:extLst>
                </a:gridCol>
              </a:tblGrid>
              <a:tr h="1251922">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Awareness Regarding NEP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2919450505"/>
                  </a:ext>
                </a:extLst>
              </a:tr>
              <a:tr h="465632">
                <a:tc>
                  <a:txBody>
                    <a:bodyPr/>
                    <a:lstStyle/>
                    <a:p>
                      <a:pPr>
                        <a:lnSpc>
                          <a:spcPct val="107000"/>
                        </a:lnSpc>
                        <a:spcAft>
                          <a:spcPts val="0"/>
                        </a:spcAft>
                      </a:pPr>
                      <a:r>
                        <a:rPr lang="en-IN" sz="1800">
                          <a:effectLst/>
                        </a:rPr>
                        <a:t>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.755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769155726"/>
                  </a:ext>
                </a:extLst>
              </a:tr>
              <a:tr h="465632">
                <a:tc>
                  <a:txBody>
                    <a:bodyPr/>
                    <a:lstStyle/>
                    <a:p>
                      <a:pP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899011945"/>
                  </a:ext>
                </a:extLst>
              </a:tr>
              <a:tr h="465632">
                <a:tc>
                  <a:txBody>
                    <a:bodyPr/>
                    <a:lstStyle/>
                    <a:p>
                      <a:pPr>
                        <a:lnSpc>
                          <a:spcPct val="107000"/>
                        </a:lnSpc>
                        <a:spcAft>
                          <a:spcPts val="0"/>
                        </a:spcAft>
                      </a:pPr>
                      <a:r>
                        <a:rPr lang="en-IN" sz="1800">
                          <a:effectLst/>
                        </a:rPr>
                        <a:t>Asymp. Sig.</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.860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296541769"/>
                  </a:ext>
                </a:extLst>
              </a:tr>
            </a:tbl>
          </a:graphicData>
        </a:graphic>
      </p:graphicFrame>
      <p:sp>
        <p:nvSpPr>
          <p:cNvPr id="10" name="Rectangle 9">
            <a:extLst>
              <a:ext uri="{FF2B5EF4-FFF2-40B4-BE49-F238E27FC236}">
                <a16:creationId xmlns:a16="http://schemas.microsoft.com/office/drawing/2014/main" id="{6DC4291B-43CE-4FEE-8738-6C4517C609E0}"/>
              </a:ext>
            </a:extLst>
          </p:cNvPr>
          <p:cNvSpPr/>
          <p:nvPr/>
        </p:nvSpPr>
        <p:spPr>
          <a:xfrm>
            <a:off x="7403830" y="2323451"/>
            <a:ext cx="2219390" cy="373757"/>
          </a:xfrm>
          <a:prstGeom prst="rect">
            <a:avLst/>
          </a:prstGeom>
        </p:spPr>
        <p:txBody>
          <a:bodyPr wrap="none">
            <a:spAutoFit/>
          </a:bodyPr>
          <a:lstStyle/>
          <a:p>
            <a:pPr>
              <a:lnSpc>
                <a:spcPct val="107000"/>
              </a:lnSpc>
              <a:spcAft>
                <a:spcPts val="0"/>
              </a:spcAft>
              <a:tabLst>
                <a:tab pos="133477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Statistics(</a:t>
            </a:r>
            <a:r>
              <a:rPr lang="en-IN" b="1"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a,b</a:t>
            </a: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277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fontScale="90000"/>
          </a:bodyPr>
          <a:lstStyle/>
          <a:p>
            <a:r>
              <a:rPr lang="en-US" sz="2800" b="1" dirty="0">
                <a:solidFill>
                  <a:schemeClr val="tx2"/>
                </a:solidFill>
                <a:latin typeface="Times New Roman" panose="02020603050405020304" pitchFamily="18" charset="0"/>
                <a:cs typeface="Times New Roman" panose="02020603050405020304" pitchFamily="18" charset="0"/>
              </a:rPr>
              <a:t>4.6 </a:t>
            </a:r>
            <a:r>
              <a:rPr lang="en-US" sz="2800" b="1" dirty="0">
                <a:solidFill>
                  <a:srgbClr val="E5C243"/>
                </a:solidFill>
                <a:latin typeface="Times New Roman" panose="02020603050405020304" pitchFamily="18" charset="0"/>
                <a:cs typeface="Times New Roman" panose="02020603050405020304" pitchFamily="18" charset="0"/>
              </a:rPr>
              <a:t>CHI-SQUARE TEST FOR INDEPENDENCE OF ATTRIBUTES</a:t>
            </a:r>
            <a:br>
              <a:rPr lang="en-US" sz="2800" b="1" dirty="0">
                <a:solidFill>
                  <a:schemeClr val="tx2"/>
                </a:solidFill>
                <a:latin typeface="Times New Roman" panose="02020603050405020304" pitchFamily="18" charset="0"/>
                <a:cs typeface="Times New Roman" panose="02020603050405020304" pitchFamily="18" charset="0"/>
              </a:rPr>
            </a:br>
            <a:br>
              <a:rPr lang="en-US" sz="2800" b="1" dirty="0">
                <a:solidFill>
                  <a:schemeClr val="tx2"/>
                </a:solidFill>
                <a:latin typeface="Times New Roman" panose="02020603050405020304" pitchFamily="18" charset="0"/>
                <a:cs typeface="Times New Roman" panose="02020603050405020304" pitchFamily="18" charset="0"/>
              </a:rPr>
            </a:br>
            <a:r>
              <a:rPr lang="en-US" sz="2400" b="1" dirty="0">
                <a:solidFill>
                  <a:schemeClr val="tx2"/>
                </a:solidFill>
                <a:latin typeface="Times New Roman" panose="02020603050405020304" pitchFamily="18" charset="0"/>
                <a:cs typeface="Times New Roman" panose="02020603050405020304" pitchFamily="18" charset="0"/>
              </a:rPr>
              <a:t>4.6.1 experience VS OPINION (foundational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41113" y="1502910"/>
            <a:ext cx="10065867" cy="300621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association between Experience and Opinion regarding Foundational Education stage of NEP 2020.</a:t>
            </a:r>
          </a:p>
          <a:p>
            <a:pPr marL="0" lvl="0" indent="0" algn="just">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association between Experience and Opinion regarding Foundational Education stage of  NEP 2020.</a:t>
            </a:r>
            <a:endParaRPr lang="en-IN" sz="24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55</a:t>
            </a:fld>
            <a:endParaRPr lang="en-US"/>
          </a:p>
        </p:txBody>
      </p:sp>
      <p:graphicFrame>
        <p:nvGraphicFramePr>
          <p:cNvPr id="6" name="Table 5">
            <a:extLst>
              <a:ext uri="{FF2B5EF4-FFF2-40B4-BE49-F238E27FC236}">
                <a16:creationId xmlns:a16="http://schemas.microsoft.com/office/drawing/2014/main" id="{BEFB8D79-C57D-4EEE-983A-46EFC8F323B2}"/>
              </a:ext>
            </a:extLst>
          </p:cNvPr>
          <p:cNvGraphicFramePr>
            <a:graphicFrameLocks noGrp="1"/>
          </p:cNvGraphicFramePr>
          <p:nvPr>
            <p:extLst>
              <p:ext uri="{D42A27DB-BD31-4B8C-83A1-F6EECF244321}">
                <p14:modId xmlns:p14="http://schemas.microsoft.com/office/powerpoint/2010/main" val="3009773195"/>
              </p:ext>
            </p:extLst>
          </p:nvPr>
        </p:nvGraphicFramePr>
        <p:xfrm>
          <a:off x="3189222" y="3212976"/>
          <a:ext cx="5969648" cy="3478230"/>
        </p:xfrm>
        <a:graphic>
          <a:graphicData uri="http://schemas.openxmlformats.org/drawingml/2006/table">
            <a:tbl>
              <a:tblPr>
                <a:tableStyleId>{46F890A9-2807-4EBB-B81D-B2AA78EC7F39}</a:tableStyleId>
              </a:tblPr>
              <a:tblGrid>
                <a:gridCol w="1355679">
                  <a:extLst>
                    <a:ext uri="{9D8B030D-6E8A-4147-A177-3AD203B41FA5}">
                      <a16:colId xmlns:a16="http://schemas.microsoft.com/office/drawing/2014/main" val="3023001241"/>
                    </a:ext>
                  </a:extLst>
                </a:gridCol>
                <a:gridCol w="1338587">
                  <a:extLst>
                    <a:ext uri="{9D8B030D-6E8A-4147-A177-3AD203B41FA5}">
                      <a16:colId xmlns:a16="http://schemas.microsoft.com/office/drawing/2014/main" val="1311801360"/>
                    </a:ext>
                  </a:extLst>
                </a:gridCol>
                <a:gridCol w="1338587">
                  <a:extLst>
                    <a:ext uri="{9D8B030D-6E8A-4147-A177-3AD203B41FA5}">
                      <a16:colId xmlns:a16="http://schemas.microsoft.com/office/drawing/2014/main" val="3384793301"/>
                    </a:ext>
                  </a:extLst>
                </a:gridCol>
                <a:gridCol w="1225938">
                  <a:extLst>
                    <a:ext uri="{9D8B030D-6E8A-4147-A177-3AD203B41FA5}">
                      <a16:colId xmlns:a16="http://schemas.microsoft.com/office/drawing/2014/main" val="2878828680"/>
                    </a:ext>
                  </a:extLst>
                </a:gridCol>
                <a:gridCol w="710857">
                  <a:extLst>
                    <a:ext uri="{9D8B030D-6E8A-4147-A177-3AD203B41FA5}">
                      <a16:colId xmlns:a16="http://schemas.microsoft.com/office/drawing/2014/main" val="2320021011"/>
                    </a:ext>
                  </a:extLst>
                </a:gridCol>
              </a:tblGrid>
              <a:tr h="690904">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dirty="0">
                          <a:effectLst/>
                        </a:rPr>
                        <a:t>Foundational Education stage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8051790"/>
                  </a:ext>
                </a:extLst>
              </a:tr>
              <a:tr h="344955">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dirty="0">
                          <a:effectLst/>
                        </a:rPr>
                        <a:t>         Agree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3793116712"/>
                  </a:ext>
                </a:extLst>
              </a:tr>
              <a:tr h="337383">
                <a:tc rowSpan="5">
                  <a:txBody>
                    <a:bodyPr/>
                    <a:lstStyle/>
                    <a:p>
                      <a:pPr>
                        <a:lnSpc>
                          <a:spcPct val="107000"/>
                        </a:lnSpc>
                        <a:spcAft>
                          <a:spcPts val="0"/>
                        </a:spcAft>
                      </a:pPr>
                      <a:r>
                        <a:rPr lang="en-IN" sz="1800" dirty="0">
                          <a:effectLst/>
                        </a:rPr>
                        <a:t>Experience</a:t>
                      </a:r>
                    </a:p>
                    <a:p>
                      <a:pPr>
                        <a:lnSpc>
                          <a:spcPct val="107000"/>
                        </a:lnSpc>
                        <a:spcAft>
                          <a:spcPts val="0"/>
                        </a:spcAft>
                      </a:pPr>
                      <a:r>
                        <a:rPr lang="en-IN" sz="1800" dirty="0">
                          <a:effectLst/>
                        </a:rPr>
                        <a:t> </a:t>
                      </a:r>
                    </a:p>
                    <a:p>
                      <a:pPr>
                        <a:lnSpc>
                          <a:spcPct val="107000"/>
                        </a:lnSpc>
                        <a:spcAft>
                          <a:spcPts val="0"/>
                        </a:spcAft>
                      </a:pPr>
                      <a:r>
                        <a:rPr lang="en-IN" sz="1800" dirty="0">
                          <a:effectLst/>
                        </a:rPr>
                        <a:t> </a:t>
                      </a:r>
                    </a:p>
                    <a:p>
                      <a:pPr>
                        <a:lnSpc>
                          <a:spcPct val="107000"/>
                        </a:lnSpc>
                        <a:spcAft>
                          <a:spcPts val="0"/>
                        </a:spcAft>
                      </a:pPr>
                      <a:r>
                        <a:rPr lang="en-IN" sz="1800" dirty="0">
                          <a:effectLst/>
                        </a:rPr>
                        <a:t> </a:t>
                      </a:r>
                    </a:p>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&lt;5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0416557"/>
                  </a:ext>
                </a:extLst>
              </a:tr>
              <a:tr h="337383">
                <a:tc vMerge="1">
                  <a:txBody>
                    <a:bodyPr/>
                    <a:lstStyle/>
                    <a:p>
                      <a:endParaRPr lang="en-IN"/>
                    </a:p>
                  </a:txBody>
                  <a:tcPr/>
                </a:tc>
                <a:tc>
                  <a:txBody>
                    <a:bodyPr/>
                    <a:lstStyle/>
                    <a:p>
                      <a:pPr>
                        <a:lnSpc>
                          <a:spcPct val="107000"/>
                        </a:lnSpc>
                        <a:spcAft>
                          <a:spcPts val="0"/>
                        </a:spcAft>
                      </a:pPr>
                      <a:r>
                        <a:rPr lang="en-IN" sz="1800">
                          <a:effectLst/>
                        </a:rPr>
                        <a:t>5-10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1177428"/>
                  </a:ext>
                </a:extLst>
              </a:tr>
              <a:tr h="337383">
                <a:tc vMerge="1">
                  <a:txBody>
                    <a:bodyPr/>
                    <a:lstStyle/>
                    <a:p>
                      <a:endParaRPr lang="en-IN"/>
                    </a:p>
                  </a:txBody>
                  <a:tcPr/>
                </a:tc>
                <a:tc>
                  <a:txBody>
                    <a:bodyPr/>
                    <a:lstStyle/>
                    <a:p>
                      <a:pPr>
                        <a:lnSpc>
                          <a:spcPct val="107000"/>
                        </a:lnSpc>
                        <a:spcAft>
                          <a:spcPts val="0"/>
                        </a:spcAft>
                      </a:pPr>
                      <a:r>
                        <a:rPr lang="en-IN" sz="1800">
                          <a:effectLst/>
                        </a:rPr>
                        <a:t>10-15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7898875"/>
                  </a:ext>
                </a:extLst>
              </a:tr>
              <a:tr h="337383">
                <a:tc vMerge="1">
                  <a:txBody>
                    <a:bodyPr/>
                    <a:lstStyle/>
                    <a:p>
                      <a:endParaRPr lang="en-IN"/>
                    </a:p>
                  </a:txBody>
                  <a:tcPr/>
                </a:tc>
                <a:tc>
                  <a:txBody>
                    <a:bodyPr/>
                    <a:lstStyle/>
                    <a:p>
                      <a:pPr>
                        <a:lnSpc>
                          <a:spcPct val="107000"/>
                        </a:lnSpc>
                        <a:spcAft>
                          <a:spcPts val="0"/>
                        </a:spcAft>
                      </a:pPr>
                      <a:r>
                        <a:rPr lang="en-IN" sz="1800">
                          <a:effectLst/>
                        </a:rPr>
                        <a:t>15-20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5809913"/>
                  </a:ext>
                </a:extLst>
              </a:tr>
              <a:tr h="755456">
                <a:tc vMerge="1">
                  <a:txBody>
                    <a:bodyPr/>
                    <a:lstStyle/>
                    <a:p>
                      <a:endParaRPr lang="en-IN"/>
                    </a:p>
                  </a:txBody>
                  <a:tcPr/>
                </a:tc>
                <a:tc>
                  <a:txBody>
                    <a:bodyPr/>
                    <a:lstStyle/>
                    <a:p>
                      <a:pPr>
                        <a:lnSpc>
                          <a:spcPct val="107000"/>
                        </a:lnSpc>
                        <a:spcAft>
                          <a:spcPts val="0"/>
                        </a:spcAft>
                      </a:pPr>
                      <a:r>
                        <a:rPr lang="en-IN" sz="1800">
                          <a:effectLst/>
                        </a:rPr>
                        <a:t>&gt;20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5912993"/>
                  </a:ext>
                </a:extLst>
              </a:tr>
              <a:tr h="337383">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82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8729985"/>
                  </a:ext>
                </a:extLst>
              </a:tr>
            </a:tbl>
          </a:graphicData>
        </a:graphic>
      </p:graphicFrame>
    </p:spTree>
    <p:extLst>
      <p:ext uri="{BB962C8B-B14F-4D97-AF65-F5344CB8AC3E}">
        <p14:creationId xmlns:p14="http://schemas.microsoft.com/office/powerpoint/2010/main" val="2167208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56</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220267" y="4298156"/>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1.778 and the corresponding significant value is 0.776, which is greater than the significance level of 0.05, so we accept the null hypothesis. Hence, we conclude that there is no association between Experience and Opinion regarding Foundational Education stage of NEP 2020.</a:t>
            </a:r>
          </a:p>
        </p:txBody>
      </p:sp>
      <p:graphicFrame>
        <p:nvGraphicFramePr>
          <p:cNvPr id="5" name="Table 4">
            <a:extLst>
              <a:ext uri="{FF2B5EF4-FFF2-40B4-BE49-F238E27FC236}">
                <a16:creationId xmlns:a16="http://schemas.microsoft.com/office/drawing/2014/main" id="{D4E794E2-E286-4F9B-BC6B-348A04AE2DBE}"/>
              </a:ext>
            </a:extLst>
          </p:cNvPr>
          <p:cNvGraphicFramePr>
            <a:graphicFrameLocks noGrp="1"/>
          </p:cNvGraphicFramePr>
          <p:nvPr>
            <p:extLst>
              <p:ext uri="{D42A27DB-BD31-4B8C-83A1-F6EECF244321}">
                <p14:modId xmlns:p14="http://schemas.microsoft.com/office/powerpoint/2010/main" val="2564753264"/>
              </p:ext>
            </p:extLst>
          </p:nvPr>
        </p:nvGraphicFramePr>
        <p:xfrm>
          <a:off x="3322104" y="260648"/>
          <a:ext cx="5544616" cy="3456384"/>
        </p:xfrm>
        <a:graphic>
          <a:graphicData uri="http://schemas.openxmlformats.org/drawingml/2006/table">
            <a:tbl>
              <a:tblPr>
                <a:tableStyleId>{46F890A9-2807-4EBB-B81D-B2AA78EC7F39}</a:tableStyleId>
              </a:tblPr>
              <a:tblGrid>
                <a:gridCol w="2014078">
                  <a:extLst>
                    <a:ext uri="{9D8B030D-6E8A-4147-A177-3AD203B41FA5}">
                      <a16:colId xmlns:a16="http://schemas.microsoft.com/office/drawing/2014/main" val="1842166952"/>
                    </a:ext>
                  </a:extLst>
                </a:gridCol>
                <a:gridCol w="1094382">
                  <a:extLst>
                    <a:ext uri="{9D8B030D-6E8A-4147-A177-3AD203B41FA5}">
                      <a16:colId xmlns:a16="http://schemas.microsoft.com/office/drawing/2014/main" val="670865080"/>
                    </a:ext>
                  </a:extLst>
                </a:gridCol>
                <a:gridCol w="1094382">
                  <a:extLst>
                    <a:ext uri="{9D8B030D-6E8A-4147-A177-3AD203B41FA5}">
                      <a16:colId xmlns:a16="http://schemas.microsoft.com/office/drawing/2014/main" val="267971346"/>
                    </a:ext>
                  </a:extLst>
                </a:gridCol>
                <a:gridCol w="1341774">
                  <a:extLst>
                    <a:ext uri="{9D8B030D-6E8A-4147-A177-3AD203B41FA5}">
                      <a16:colId xmlns:a16="http://schemas.microsoft.com/office/drawing/2014/main" val="2894054617"/>
                    </a:ext>
                  </a:extLst>
                </a:gridCol>
              </a:tblGrid>
              <a:tr h="867447">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a:effectLst/>
                        </a:rPr>
                        <a:t>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Asymp. Sig. (2-sided)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6095475"/>
                  </a:ext>
                </a:extLst>
              </a:tr>
              <a:tr h="573830">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1.778(a)</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.776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8392909"/>
                  </a:ext>
                </a:extLst>
              </a:tr>
              <a:tr h="573830">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1.785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.775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1328996"/>
                  </a:ext>
                </a:extLst>
              </a:tr>
              <a:tr h="867447">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1.440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.230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5185480"/>
                  </a:ext>
                </a:extLst>
              </a:tr>
              <a:tr h="573830">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7382034"/>
                  </a:ext>
                </a:extLst>
              </a:tr>
            </a:tbl>
          </a:graphicData>
        </a:graphic>
      </p:graphicFrame>
      <p:sp>
        <p:nvSpPr>
          <p:cNvPr id="8" name="Rectangle 1">
            <a:extLst>
              <a:ext uri="{FF2B5EF4-FFF2-40B4-BE49-F238E27FC236}">
                <a16:creationId xmlns:a16="http://schemas.microsoft.com/office/drawing/2014/main" id="{48AC29AC-A1C5-45EB-BF69-FC45AD1C385D}"/>
              </a:ext>
            </a:extLst>
          </p:cNvPr>
          <p:cNvSpPr>
            <a:spLocks noChangeArrowheads="1"/>
          </p:cNvSpPr>
          <p:nvPr/>
        </p:nvSpPr>
        <p:spPr bwMode="auto">
          <a:xfrm>
            <a:off x="3322104" y="3717032"/>
            <a:ext cx="5544616" cy="646331"/>
          </a:xfrm>
          <a:prstGeom prst="rect">
            <a:avLst/>
          </a:prstGeom>
          <a:solidFill>
            <a:srgbClr val="ECEAE9"/>
          </a:solid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  0 cells (.0%) have expected count less than 5. The minimum expected count is 11.78.</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0081EAF2-1CBD-4E8F-96E1-290125EBF8B4}"/>
              </a:ext>
            </a:extLst>
          </p:cNvPr>
          <p:cNvSpPr/>
          <p:nvPr/>
        </p:nvSpPr>
        <p:spPr>
          <a:xfrm>
            <a:off x="3430116" y="369780"/>
            <a:ext cx="2065502" cy="373757"/>
          </a:xfrm>
          <a:prstGeom prst="rect">
            <a:avLst/>
          </a:prstGeom>
        </p:spPr>
        <p:txBody>
          <a:bodyPr wrap="none">
            <a:spAutoFit/>
          </a:bodyPr>
          <a:lstStyle/>
          <a:p>
            <a:pPr algn="ctr">
              <a:lnSpc>
                <a:spcPct val="107000"/>
              </a:lnSpc>
              <a:spcAft>
                <a:spcPts val="0"/>
              </a:spcAft>
              <a:tabLst>
                <a:tab pos="182880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Chi-Square Tests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63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42703" y="11966"/>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4.6.2 experience VS OPINION </a:t>
            </a:r>
            <a:r>
              <a:rPr lang="en-US" sz="2200" b="1" dirty="0">
                <a:solidFill>
                  <a:schemeClr val="tx2"/>
                </a:solidFill>
                <a:latin typeface="Times New Roman" panose="02020603050405020304" pitchFamily="18" charset="0"/>
                <a:cs typeface="Times New Roman" panose="02020603050405020304" pitchFamily="18" charset="0"/>
              </a:rPr>
              <a:t>(preparatory &amp; middle school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51053" y="1052736"/>
            <a:ext cx="10065867" cy="300621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association between Experience and Opinion regarding Preparatory &amp; Middle school stage of NEP 2020.</a:t>
            </a:r>
          </a:p>
          <a:p>
            <a:pPr marL="0" lvl="0" indent="0" algn="just">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association between Experience and Opinion regarding Preparatory &amp; Middle school of  NEP 2020.</a:t>
            </a:r>
            <a:endParaRPr lang="en-IN" sz="24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57</a:t>
            </a:fld>
            <a:endParaRPr lang="en-US"/>
          </a:p>
        </p:txBody>
      </p:sp>
      <p:graphicFrame>
        <p:nvGraphicFramePr>
          <p:cNvPr id="7" name="Table 6">
            <a:extLst>
              <a:ext uri="{FF2B5EF4-FFF2-40B4-BE49-F238E27FC236}">
                <a16:creationId xmlns:a16="http://schemas.microsoft.com/office/drawing/2014/main" id="{31EFF49E-E6AD-4768-98E7-2D070584C47A}"/>
              </a:ext>
            </a:extLst>
          </p:cNvPr>
          <p:cNvGraphicFramePr>
            <a:graphicFrameLocks noGrp="1"/>
          </p:cNvGraphicFramePr>
          <p:nvPr>
            <p:extLst>
              <p:ext uri="{D42A27DB-BD31-4B8C-83A1-F6EECF244321}">
                <p14:modId xmlns:p14="http://schemas.microsoft.com/office/powerpoint/2010/main" val="3139884927"/>
              </p:ext>
            </p:extLst>
          </p:nvPr>
        </p:nvGraphicFramePr>
        <p:xfrm>
          <a:off x="3023047" y="2996954"/>
          <a:ext cx="6321880" cy="3570784"/>
        </p:xfrm>
        <a:graphic>
          <a:graphicData uri="http://schemas.openxmlformats.org/drawingml/2006/table">
            <a:tbl>
              <a:tblPr>
                <a:tableStyleId>{46F890A9-2807-4EBB-B81D-B2AA78EC7F39}</a:tableStyleId>
              </a:tblPr>
              <a:tblGrid>
                <a:gridCol w="1414300">
                  <a:extLst>
                    <a:ext uri="{9D8B030D-6E8A-4147-A177-3AD203B41FA5}">
                      <a16:colId xmlns:a16="http://schemas.microsoft.com/office/drawing/2014/main" val="739509282"/>
                    </a:ext>
                  </a:extLst>
                </a:gridCol>
                <a:gridCol w="1343390">
                  <a:extLst>
                    <a:ext uri="{9D8B030D-6E8A-4147-A177-3AD203B41FA5}">
                      <a16:colId xmlns:a16="http://schemas.microsoft.com/office/drawing/2014/main" val="2032413284"/>
                    </a:ext>
                  </a:extLst>
                </a:gridCol>
                <a:gridCol w="1343390">
                  <a:extLst>
                    <a:ext uri="{9D8B030D-6E8A-4147-A177-3AD203B41FA5}">
                      <a16:colId xmlns:a16="http://schemas.microsoft.com/office/drawing/2014/main" val="3991151051"/>
                    </a:ext>
                  </a:extLst>
                </a:gridCol>
                <a:gridCol w="1231180">
                  <a:extLst>
                    <a:ext uri="{9D8B030D-6E8A-4147-A177-3AD203B41FA5}">
                      <a16:colId xmlns:a16="http://schemas.microsoft.com/office/drawing/2014/main" val="3947960629"/>
                    </a:ext>
                  </a:extLst>
                </a:gridCol>
                <a:gridCol w="989620">
                  <a:extLst>
                    <a:ext uri="{9D8B030D-6E8A-4147-A177-3AD203B41FA5}">
                      <a16:colId xmlns:a16="http://schemas.microsoft.com/office/drawing/2014/main" val="3893862214"/>
                    </a:ext>
                  </a:extLst>
                </a:gridCol>
              </a:tblGrid>
              <a:tr h="680705">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dirty="0">
                          <a:effectLst/>
                        </a:rPr>
                        <a:t>Preparatory &amp;</a:t>
                      </a:r>
                    </a:p>
                    <a:p>
                      <a:pPr algn="ctr">
                        <a:lnSpc>
                          <a:spcPct val="107000"/>
                        </a:lnSpc>
                        <a:spcAft>
                          <a:spcPts val="0"/>
                        </a:spcAft>
                      </a:pPr>
                      <a:r>
                        <a:rPr lang="en-IN" sz="1800" dirty="0">
                          <a:effectLst/>
                        </a:rPr>
                        <a:t> Middle school stage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680266"/>
                  </a:ext>
                </a:extLst>
              </a:tr>
              <a:tr h="680705">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dirty="0">
                          <a:effectLst/>
                        </a:rPr>
                        <a:t>Agree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2006912230"/>
                  </a:ext>
                </a:extLst>
              </a:tr>
              <a:tr h="368229">
                <a:tc rowSpan="5">
                  <a:txBody>
                    <a:bodyPr/>
                    <a:lstStyle/>
                    <a:p>
                      <a:pPr>
                        <a:lnSpc>
                          <a:spcPct val="107000"/>
                        </a:lnSpc>
                        <a:spcAft>
                          <a:spcPts val="0"/>
                        </a:spcAft>
                      </a:pPr>
                      <a:r>
                        <a:rPr lang="en-IN" sz="1800">
                          <a:effectLst/>
                        </a:rPr>
                        <a:t>Experience</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&lt;5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3979282"/>
                  </a:ext>
                </a:extLst>
              </a:tr>
              <a:tr h="368229">
                <a:tc vMerge="1">
                  <a:txBody>
                    <a:bodyPr/>
                    <a:lstStyle/>
                    <a:p>
                      <a:endParaRPr lang="en-IN"/>
                    </a:p>
                  </a:txBody>
                  <a:tcPr/>
                </a:tc>
                <a:tc>
                  <a:txBody>
                    <a:bodyPr/>
                    <a:lstStyle/>
                    <a:p>
                      <a:pPr>
                        <a:lnSpc>
                          <a:spcPct val="107000"/>
                        </a:lnSpc>
                        <a:spcAft>
                          <a:spcPts val="0"/>
                        </a:spcAft>
                      </a:pPr>
                      <a:r>
                        <a:rPr lang="en-IN" sz="1800">
                          <a:effectLst/>
                        </a:rPr>
                        <a:t>5-10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4090544"/>
                  </a:ext>
                </a:extLst>
              </a:tr>
              <a:tr h="368229">
                <a:tc vMerge="1">
                  <a:txBody>
                    <a:bodyPr/>
                    <a:lstStyle/>
                    <a:p>
                      <a:endParaRPr lang="en-IN"/>
                    </a:p>
                  </a:txBody>
                  <a:tcPr/>
                </a:tc>
                <a:tc>
                  <a:txBody>
                    <a:bodyPr/>
                    <a:lstStyle/>
                    <a:p>
                      <a:pPr>
                        <a:lnSpc>
                          <a:spcPct val="107000"/>
                        </a:lnSpc>
                        <a:spcAft>
                          <a:spcPts val="0"/>
                        </a:spcAft>
                      </a:pPr>
                      <a:r>
                        <a:rPr lang="en-IN" sz="1800">
                          <a:effectLst/>
                        </a:rPr>
                        <a:t>10-15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5727858"/>
                  </a:ext>
                </a:extLst>
              </a:tr>
              <a:tr h="368229">
                <a:tc vMerge="1">
                  <a:txBody>
                    <a:bodyPr/>
                    <a:lstStyle/>
                    <a:p>
                      <a:endParaRPr lang="en-IN"/>
                    </a:p>
                  </a:txBody>
                  <a:tcPr/>
                </a:tc>
                <a:tc>
                  <a:txBody>
                    <a:bodyPr/>
                    <a:lstStyle/>
                    <a:p>
                      <a:pPr>
                        <a:lnSpc>
                          <a:spcPct val="107000"/>
                        </a:lnSpc>
                        <a:spcAft>
                          <a:spcPts val="0"/>
                        </a:spcAft>
                      </a:pPr>
                      <a:r>
                        <a:rPr lang="en-IN" sz="1800">
                          <a:effectLst/>
                        </a:rPr>
                        <a:t>15-20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29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5176810"/>
                  </a:ext>
                </a:extLst>
              </a:tr>
              <a:tr h="368229">
                <a:tc vMerge="1">
                  <a:txBody>
                    <a:bodyPr/>
                    <a:lstStyle/>
                    <a:p>
                      <a:endParaRPr lang="en-IN"/>
                    </a:p>
                  </a:txBody>
                  <a:tcPr/>
                </a:tc>
                <a:tc>
                  <a:txBody>
                    <a:bodyPr/>
                    <a:lstStyle/>
                    <a:p>
                      <a:pPr>
                        <a:lnSpc>
                          <a:spcPct val="107000"/>
                        </a:lnSpc>
                        <a:spcAft>
                          <a:spcPts val="0"/>
                        </a:spcAft>
                      </a:pPr>
                      <a:r>
                        <a:rPr lang="en-IN" sz="1800">
                          <a:effectLst/>
                        </a:rPr>
                        <a:t>&gt;20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0003085"/>
                  </a:ext>
                </a:extLst>
              </a:tr>
              <a:tr h="368229">
                <a:tc gridSpan="2">
                  <a:txBody>
                    <a:bodyPr/>
                    <a:lstStyle/>
                    <a:p>
                      <a:pPr>
                        <a:lnSpc>
                          <a:spcPct val="107000"/>
                        </a:lnSpc>
                        <a:spcAft>
                          <a:spcPts val="0"/>
                        </a:spcAft>
                      </a:pPr>
                      <a:r>
                        <a:rPr lang="en-IN" sz="1800" dirty="0">
                          <a:effectLst/>
                        </a:rPr>
                        <a:t>Total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100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3357773"/>
                  </a:ext>
                </a:extLst>
              </a:tr>
            </a:tbl>
          </a:graphicData>
        </a:graphic>
      </p:graphicFrame>
    </p:spTree>
    <p:extLst>
      <p:ext uri="{BB962C8B-B14F-4D97-AF65-F5344CB8AC3E}">
        <p14:creationId xmlns:p14="http://schemas.microsoft.com/office/powerpoint/2010/main" val="3610681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58</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144292" y="4254900"/>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15.029 and the corresponding significant value is 0.005, which is less than the significance level of 0.05, so we reject the null hypothesis. Hence, we conclude that there is association between Experience and Opinion regarding Preparatory &amp; Middle school stage of  NEP 2020.</a:t>
            </a:r>
          </a:p>
        </p:txBody>
      </p:sp>
      <p:graphicFrame>
        <p:nvGraphicFramePr>
          <p:cNvPr id="5" name="Table 4">
            <a:extLst>
              <a:ext uri="{FF2B5EF4-FFF2-40B4-BE49-F238E27FC236}">
                <a16:creationId xmlns:a16="http://schemas.microsoft.com/office/drawing/2014/main" id="{AFF0DFBB-1349-43CB-9BEB-0B7D192D048F}"/>
              </a:ext>
            </a:extLst>
          </p:cNvPr>
          <p:cNvGraphicFramePr>
            <a:graphicFrameLocks noGrp="1"/>
          </p:cNvGraphicFramePr>
          <p:nvPr>
            <p:extLst>
              <p:ext uri="{D42A27DB-BD31-4B8C-83A1-F6EECF244321}">
                <p14:modId xmlns:p14="http://schemas.microsoft.com/office/powerpoint/2010/main" val="1605511900"/>
              </p:ext>
            </p:extLst>
          </p:nvPr>
        </p:nvGraphicFramePr>
        <p:xfrm>
          <a:off x="3188747" y="404664"/>
          <a:ext cx="5811330" cy="3180116"/>
        </p:xfrm>
        <a:graphic>
          <a:graphicData uri="http://schemas.openxmlformats.org/drawingml/2006/table">
            <a:tbl>
              <a:tblPr>
                <a:tableStyleId>{46F890A9-2807-4EBB-B81D-B2AA78EC7F39}</a:tableStyleId>
              </a:tblPr>
              <a:tblGrid>
                <a:gridCol w="2110605">
                  <a:extLst>
                    <a:ext uri="{9D8B030D-6E8A-4147-A177-3AD203B41FA5}">
                      <a16:colId xmlns:a16="http://schemas.microsoft.com/office/drawing/2014/main" val="114710185"/>
                    </a:ext>
                  </a:extLst>
                </a:gridCol>
                <a:gridCol w="1147182">
                  <a:extLst>
                    <a:ext uri="{9D8B030D-6E8A-4147-A177-3AD203B41FA5}">
                      <a16:colId xmlns:a16="http://schemas.microsoft.com/office/drawing/2014/main" val="2125911341"/>
                    </a:ext>
                  </a:extLst>
                </a:gridCol>
                <a:gridCol w="1147182">
                  <a:extLst>
                    <a:ext uri="{9D8B030D-6E8A-4147-A177-3AD203B41FA5}">
                      <a16:colId xmlns:a16="http://schemas.microsoft.com/office/drawing/2014/main" val="574113157"/>
                    </a:ext>
                  </a:extLst>
                </a:gridCol>
                <a:gridCol w="1406361">
                  <a:extLst>
                    <a:ext uri="{9D8B030D-6E8A-4147-A177-3AD203B41FA5}">
                      <a16:colId xmlns:a16="http://schemas.microsoft.com/office/drawing/2014/main" val="203528294"/>
                    </a:ext>
                  </a:extLst>
                </a:gridCol>
              </a:tblGrid>
              <a:tr h="960666">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df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err="1">
                          <a:effectLst/>
                        </a:rPr>
                        <a:t>Asymp</a:t>
                      </a:r>
                      <a:r>
                        <a:rPr lang="en-IN" sz="1800" dirty="0">
                          <a:effectLst/>
                        </a:rPr>
                        <a:t>. Sig. (2-sided)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595835063"/>
                  </a:ext>
                </a:extLst>
              </a:tr>
              <a:tr h="635496">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15.029(a)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401875495"/>
                  </a:ext>
                </a:extLst>
              </a:tr>
              <a:tr h="310326">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15.594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4241077156"/>
                  </a:ext>
                </a:extLst>
              </a:tr>
              <a:tr h="635496">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.972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.324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587781503"/>
                  </a:ext>
                </a:extLst>
              </a:tr>
              <a:tr h="638132">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294461648"/>
                  </a:ext>
                </a:extLst>
              </a:tr>
            </a:tbl>
          </a:graphicData>
        </a:graphic>
      </p:graphicFrame>
      <p:sp>
        <p:nvSpPr>
          <p:cNvPr id="8" name="Rectangle 7">
            <a:extLst>
              <a:ext uri="{FF2B5EF4-FFF2-40B4-BE49-F238E27FC236}">
                <a16:creationId xmlns:a16="http://schemas.microsoft.com/office/drawing/2014/main" id="{D7598227-7A71-4926-9232-B7A3061D4461}"/>
              </a:ext>
            </a:extLst>
          </p:cNvPr>
          <p:cNvSpPr/>
          <p:nvPr/>
        </p:nvSpPr>
        <p:spPr>
          <a:xfrm>
            <a:off x="5158308" y="556659"/>
            <a:ext cx="2065502" cy="373757"/>
          </a:xfrm>
          <a:prstGeom prst="rect">
            <a:avLst/>
          </a:prstGeom>
        </p:spPr>
        <p:txBody>
          <a:bodyPr wrap="none">
            <a:spAutoFit/>
          </a:bodyPr>
          <a:lstStyle/>
          <a:p>
            <a:pPr>
              <a:lnSpc>
                <a:spcPct val="107000"/>
              </a:lnSpc>
              <a:spcAft>
                <a:spcPts val="0"/>
              </a:spcAft>
              <a:tabLst>
                <a:tab pos="182880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Chi-Square Tests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D9444E8-26B1-47CB-A78D-C8392DAB37E9}"/>
              </a:ext>
            </a:extLst>
          </p:cNvPr>
          <p:cNvSpPr/>
          <p:nvPr/>
        </p:nvSpPr>
        <p:spPr>
          <a:xfrm>
            <a:off x="3191486" y="3584780"/>
            <a:ext cx="5808591" cy="670120"/>
          </a:xfrm>
          <a:prstGeom prst="rect">
            <a:avLst/>
          </a:prstGeom>
          <a:solidFill>
            <a:srgbClr val="ECEAE9"/>
          </a:solidFill>
          <a:ln>
            <a:solidFill>
              <a:srgbClr val="ECEAE9"/>
            </a:solidFill>
          </a:ln>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9.09.</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04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76917" y="0"/>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4.6.3 experience VS OPINION </a:t>
            </a:r>
            <a:r>
              <a:rPr lang="en-US" sz="2200" b="1" dirty="0">
                <a:solidFill>
                  <a:schemeClr val="tx2"/>
                </a:solidFill>
                <a:latin typeface="Times New Roman" panose="02020603050405020304" pitchFamily="18" charset="0"/>
                <a:cs typeface="Times New Roman" panose="02020603050405020304" pitchFamily="18" charset="0"/>
              </a:rPr>
              <a:t>(secondary school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202035" y="866797"/>
            <a:ext cx="10065867" cy="300621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association between Experience and Opinion regarding Secondary school stage of NEP 2020.</a:t>
            </a:r>
          </a:p>
          <a:p>
            <a:pPr marL="0" lvl="0" indent="0">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association between Experience and Opinion regarding Secondary school of  NEP 2020.</a:t>
            </a:r>
            <a:endParaRPr lang="en-IN" sz="24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59</a:t>
            </a:fld>
            <a:endParaRPr lang="en-US"/>
          </a:p>
        </p:txBody>
      </p:sp>
      <p:graphicFrame>
        <p:nvGraphicFramePr>
          <p:cNvPr id="5" name="Table 4">
            <a:extLst>
              <a:ext uri="{FF2B5EF4-FFF2-40B4-BE49-F238E27FC236}">
                <a16:creationId xmlns:a16="http://schemas.microsoft.com/office/drawing/2014/main" id="{86EF5841-42F0-4A23-AA7B-7DD01D9E2192}"/>
              </a:ext>
            </a:extLst>
          </p:cNvPr>
          <p:cNvGraphicFramePr>
            <a:graphicFrameLocks noGrp="1"/>
          </p:cNvGraphicFramePr>
          <p:nvPr>
            <p:extLst>
              <p:ext uri="{D42A27DB-BD31-4B8C-83A1-F6EECF244321}">
                <p14:modId xmlns:p14="http://schemas.microsoft.com/office/powerpoint/2010/main" val="1758517889"/>
              </p:ext>
            </p:extLst>
          </p:nvPr>
        </p:nvGraphicFramePr>
        <p:xfrm>
          <a:off x="3249412" y="2896458"/>
          <a:ext cx="5797327" cy="3484870"/>
        </p:xfrm>
        <a:graphic>
          <a:graphicData uri="http://schemas.openxmlformats.org/drawingml/2006/table">
            <a:tbl>
              <a:tblPr>
                <a:tableStyleId>{46F890A9-2807-4EBB-B81D-B2AA78EC7F39}</a:tableStyleId>
              </a:tblPr>
              <a:tblGrid>
                <a:gridCol w="1271805">
                  <a:extLst>
                    <a:ext uri="{9D8B030D-6E8A-4147-A177-3AD203B41FA5}">
                      <a16:colId xmlns:a16="http://schemas.microsoft.com/office/drawing/2014/main" val="520521879"/>
                    </a:ext>
                  </a:extLst>
                </a:gridCol>
                <a:gridCol w="1256182">
                  <a:extLst>
                    <a:ext uri="{9D8B030D-6E8A-4147-A177-3AD203B41FA5}">
                      <a16:colId xmlns:a16="http://schemas.microsoft.com/office/drawing/2014/main" val="1836682718"/>
                    </a:ext>
                  </a:extLst>
                </a:gridCol>
                <a:gridCol w="1256182">
                  <a:extLst>
                    <a:ext uri="{9D8B030D-6E8A-4147-A177-3AD203B41FA5}">
                      <a16:colId xmlns:a16="http://schemas.microsoft.com/office/drawing/2014/main" val="2000561364"/>
                    </a:ext>
                  </a:extLst>
                </a:gridCol>
                <a:gridCol w="1149666">
                  <a:extLst>
                    <a:ext uri="{9D8B030D-6E8A-4147-A177-3AD203B41FA5}">
                      <a16:colId xmlns:a16="http://schemas.microsoft.com/office/drawing/2014/main" val="355584570"/>
                    </a:ext>
                  </a:extLst>
                </a:gridCol>
                <a:gridCol w="863492">
                  <a:extLst>
                    <a:ext uri="{9D8B030D-6E8A-4147-A177-3AD203B41FA5}">
                      <a16:colId xmlns:a16="http://schemas.microsoft.com/office/drawing/2014/main" val="1027764964"/>
                    </a:ext>
                  </a:extLst>
                </a:gridCol>
              </a:tblGrid>
              <a:tr h="771105">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Secondary school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4673041"/>
                  </a:ext>
                </a:extLst>
              </a:tr>
              <a:tr h="382437">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1479686704"/>
                  </a:ext>
                </a:extLst>
              </a:tr>
              <a:tr h="376547">
                <a:tc rowSpan="5">
                  <a:txBody>
                    <a:bodyPr/>
                    <a:lstStyle/>
                    <a:p>
                      <a:pPr>
                        <a:lnSpc>
                          <a:spcPct val="107000"/>
                        </a:lnSpc>
                        <a:spcAft>
                          <a:spcPts val="0"/>
                        </a:spcAft>
                      </a:pPr>
                      <a:r>
                        <a:rPr lang="en-IN" sz="1800">
                          <a:effectLst/>
                        </a:rPr>
                        <a:t>Experience</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&lt;5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7217475"/>
                  </a:ext>
                </a:extLst>
              </a:tr>
              <a:tr h="376547">
                <a:tc vMerge="1">
                  <a:txBody>
                    <a:bodyPr/>
                    <a:lstStyle/>
                    <a:p>
                      <a:endParaRPr lang="en-IN"/>
                    </a:p>
                  </a:txBody>
                  <a:tcPr/>
                </a:tc>
                <a:tc>
                  <a:txBody>
                    <a:bodyPr/>
                    <a:lstStyle/>
                    <a:p>
                      <a:pPr>
                        <a:lnSpc>
                          <a:spcPct val="107000"/>
                        </a:lnSpc>
                        <a:spcAft>
                          <a:spcPts val="0"/>
                        </a:spcAft>
                      </a:pPr>
                      <a:r>
                        <a:rPr lang="en-IN" sz="1800">
                          <a:effectLst/>
                        </a:rPr>
                        <a:t>5-10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5962148"/>
                  </a:ext>
                </a:extLst>
              </a:tr>
              <a:tr h="376547">
                <a:tc vMerge="1">
                  <a:txBody>
                    <a:bodyPr/>
                    <a:lstStyle/>
                    <a:p>
                      <a:endParaRPr lang="en-IN"/>
                    </a:p>
                  </a:txBody>
                  <a:tcPr/>
                </a:tc>
                <a:tc>
                  <a:txBody>
                    <a:bodyPr/>
                    <a:lstStyle/>
                    <a:p>
                      <a:pPr>
                        <a:lnSpc>
                          <a:spcPct val="107000"/>
                        </a:lnSpc>
                        <a:spcAft>
                          <a:spcPts val="0"/>
                        </a:spcAft>
                      </a:pPr>
                      <a:r>
                        <a:rPr lang="en-IN" sz="1800">
                          <a:effectLst/>
                        </a:rPr>
                        <a:t>10-15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4485789"/>
                  </a:ext>
                </a:extLst>
              </a:tr>
              <a:tr h="376547">
                <a:tc vMerge="1">
                  <a:txBody>
                    <a:bodyPr/>
                    <a:lstStyle/>
                    <a:p>
                      <a:endParaRPr lang="en-IN"/>
                    </a:p>
                  </a:txBody>
                  <a:tcPr/>
                </a:tc>
                <a:tc>
                  <a:txBody>
                    <a:bodyPr/>
                    <a:lstStyle/>
                    <a:p>
                      <a:pPr>
                        <a:lnSpc>
                          <a:spcPct val="107000"/>
                        </a:lnSpc>
                        <a:spcAft>
                          <a:spcPts val="0"/>
                        </a:spcAft>
                      </a:pPr>
                      <a:r>
                        <a:rPr lang="en-IN" sz="1800">
                          <a:effectLst/>
                        </a:rPr>
                        <a:t>15-20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3757202"/>
                  </a:ext>
                </a:extLst>
              </a:tr>
              <a:tr h="448593">
                <a:tc vMerge="1">
                  <a:txBody>
                    <a:bodyPr/>
                    <a:lstStyle/>
                    <a:p>
                      <a:endParaRPr lang="en-IN"/>
                    </a:p>
                  </a:txBody>
                  <a:tcPr/>
                </a:tc>
                <a:tc>
                  <a:txBody>
                    <a:bodyPr/>
                    <a:lstStyle/>
                    <a:p>
                      <a:pPr>
                        <a:lnSpc>
                          <a:spcPct val="107000"/>
                        </a:lnSpc>
                        <a:spcAft>
                          <a:spcPts val="0"/>
                        </a:spcAft>
                      </a:pPr>
                      <a:r>
                        <a:rPr lang="en-IN" sz="1800" dirty="0">
                          <a:effectLst/>
                        </a:rPr>
                        <a:t>&gt;20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8855011"/>
                  </a:ext>
                </a:extLst>
              </a:tr>
              <a:tr h="376547">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121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1751618"/>
                  </a:ext>
                </a:extLst>
              </a:tr>
            </a:tbl>
          </a:graphicData>
        </a:graphic>
      </p:graphicFrame>
    </p:spTree>
    <p:extLst>
      <p:ext uri="{BB962C8B-B14F-4D97-AF65-F5344CB8AC3E}">
        <p14:creationId xmlns:p14="http://schemas.microsoft.com/office/powerpoint/2010/main" val="958666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6550-6F6C-4354-9EE9-3431802D4C56}"/>
              </a:ext>
            </a:extLst>
          </p:cNvPr>
          <p:cNvSpPr>
            <a:spLocks noGrp="1"/>
          </p:cNvSpPr>
          <p:nvPr>
            <p:ph type="title"/>
          </p:nvPr>
        </p:nvSpPr>
        <p:spPr>
          <a:xfrm>
            <a:off x="1167010" y="548680"/>
            <a:ext cx="9903418" cy="1478570"/>
          </a:xfrm>
        </p:spPr>
        <p:txBody>
          <a:bodyPr>
            <a:normAutofit/>
          </a:bodyPr>
          <a:lstStyle/>
          <a:p>
            <a:r>
              <a:rPr lang="en-US" sz="2800" b="1" dirty="0">
                <a:solidFill>
                  <a:schemeClr val="tx2"/>
                </a:solidFill>
                <a:latin typeface="Times New Roman" panose="02020603050405020304" pitchFamily="18" charset="0"/>
                <a:cs typeface="Times New Roman" panose="02020603050405020304" pitchFamily="18" charset="0"/>
              </a:rPr>
              <a:t>1.1 PREVIOUS EDUCATIONAL POLICIES OF INDIA</a:t>
            </a: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253FE7-4069-47BB-B83F-A4FC2189637D}"/>
              </a:ext>
            </a:extLst>
          </p:cNvPr>
          <p:cNvSpPr>
            <a:spLocks noGrp="1"/>
          </p:cNvSpPr>
          <p:nvPr>
            <p:ph idx="1"/>
          </p:nvPr>
        </p:nvSpPr>
        <p:spPr>
          <a:xfrm>
            <a:off x="1142702" y="2214340"/>
            <a:ext cx="9903419" cy="4661853"/>
          </a:xfrm>
        </p:spPr>
        <p:txBody>
          <a:bodyPr>
            <a:normAutofit fontScale="77500" lnSpcReduction="20000"/>
          </a:bodyPr>
          <a:lstStyle/>
          <a:p>
            <a:pPr algn="just">
              <a:buFont typeface="Wingdings" panose="05000000000000000000" pitchFamily="2" charset="2"/>
              <a:buChar char="Ø"/>
            </a:pPr>
            <a:r>
              <a:rPr lang="en-US" dirty="0"/>
              <a:t>  </a:t>
            </a:r>
            <a:r>
              <a:rPr lang="en-US" sz="3400" dirty="0">
                <a:latin typeface="Times New Roman" panose="02020603050405020304" pitchFamily="18" charset="0"/>
                <a:cs typeface="Times New Roman" panose="02020603050405020304" pitchFamily="18" charset="0"/>
              </a:rPr>
              <a:t>National Education Policy (NEP) is a comprehensive framework to guide the development of education in the country. The need for a policy was first felt in </a:t>
            </a:r>
            <a:r>
              <a:rPr lang="en-US" sz="3400" dirty="0">
                <a:solidFill>
                  <a:schemeClr val="tx2"/>
                </a:solidFill>
                <a:latin typeface="Times New Roman" panose="02020603050405020304" pitchFamily="18" charset="0"/>
                <a:cs typeface="Times New Roman" panose="02020603050405020304" pitchFamily="18" charset="0"/>
              </a:rPr>
              <a:t>1964</a:t>
            </a:r>
            <a:r>
              <a:rPr lang="en-US" sz="3400" dirty="0">
                <a:latin typeface="Times New Roman" panose="02020603050405020304" pitchFamily="18" charset="0"/>
                <a:cs typeface="Times New Roman" panose="02020603050405020304" pitchFamily="18" charset="0"/>
              </a:rPr>
              <a:t> and by the suggestions of </a:t>
            </a:r>
            <a:r>
              <a:rPr lang="en-US" sz="3400" dirty="0">
                <a:solidFill>
                  <a:schemeClr val="tx2"/>
                </a:solidFill>
                <a:latin typeface="Times New Roman" panose="02020603050405020304" pitchFamily="18" charset="0"/>
                <a:cs typeface="Times New Roman" panose="02020603050405020304" pitchFamily="18" charset="0"/>
              </a:rPr>
              <a:t>Kothari Commission first education policy </a:t>
            </a:r>
            <a:r>
              <a:rPr lang="en-US" sz="3400" dirty="0">
                <a:latin typeface="Times New Roman" panose="02020603050405020304" pitchFamily="18" charset="0"/>
                <a:cs typeface="Times New Roman" panose="02020603050405020304" pitchFamily="18" charset="0"/>
              </a:rPr>
              <a:t>was passed in </a:t>
            </a:r>
            <a:r>
              <a:rPr lang="en-US" sz="3400" dirty="0">
                <a:solidFill>
                  <a:schemeClr val="tx2"/>
                </a:solidFill>
                <a:latin typeface="Times New Roman" panose="02020603050405020304" pitchFamily="18" charset="0"/>
                <a:cs typeface="Times New Roman" panose="02020603050405020304" pitchFamily="18" charset="0"/>
              </a:rPr>
              <a:t>1968</a:t>
            </a:r>
            <a:r>
              <a:rPr lang="en-US" sz="34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  The unfinished agenda of the National Policy on Education 1986, </a:t>
            </a:r>
            <a:r>
              <a:rPr lang="en-US" sz="3400" dirty="0">
                <a:solidFill>
                  <a:schemeClr val="tx2"/>
                </a:solidFill>
                <a:latin typeface="Times New Roman" panose="02020603050405020304" pitchFamily="18" charset="0"/>
                <a:cs typeface="Times New Roman" panose="02020603050405020304" pitchFamily="18" charset="0"/>
              </a:rPr>
              <a:t>modified in 1992 (NPE 1986/92), </a:t>
            </a:r>
            <a:r>
              <a:rPr lang="en-US" sz="3400" dirty="0">
                <a:latin typeface="Times New Roman" panose="02020603050405020304" pitchFamily="18" charset="0"/>
                <a:cs typeface="Times New Roman" panose="02020603050405020304" pitchFamily="18" charset="0"/>
              </a:rPr>
              <a:t>is appropriately dealt with in this Policy. A major development since the last Policy of 1986/92 has been the </a:t>
            </a:r>
            <a:r>
              <a:rPr lang="en-US" sz="3400" dirty="0">
                <a:solidFill>
                  <a:schemeClr val="tx2"/>
                </a:solidFill>
                <a:latin typeface="Times New Roman" panose="02020603050405020304" pitchFamily="18" charset="0"/>
                <a:cs typeface="Times New Roman" panose="02020603050405020304" pitchFamily="18" charset="0"/>
              </a:rPr>
              <a:t>Right of Children to Free</a:t>
            </a:r>
            <a:r>
              <a:rPr lang="en-US" sz="3400" dirty="0">
                <a:latin typeface="Times New Roman" panose="02020603050405020304" pitchFamily="18" charset="0"/>
                <a:cs typeface="Times New Roman" panose="02020603050405020304" pitchFamily="18" charset="0"/>
              </a:rPr>
              <a:t> and </a:t>
            </a:r>
            <a:r>
              <a:rPr lang="en-US" sz="3400" dirty="0">
                <a:solidFill>
                  <a:schemeClr val="tx2"/>
                </a:solidFill>
                <a:latin typeface="Times New Roman" panose="02020603050405020304" pitchFamily="18" charset="0"/>
                <a:cs typeface="Times New Roman" panose="02020603050405020304" pitchFamily="18" charset="0"/>
              </a:rPr>
              <a:t>Compulsory Education Act 2009 </a:t>
            </a:r>
            <a:r>
              <a:rPr lang="en-US" sz="3400" dirty="0">
                <a:latin typeface="Times New Roman" panose="02020603050405020304" pitchFamily="18" charset="0"/>
                <a:cs typeface="Times New Roman" panose="02020603050405020304" pitchFamily="18" charset="0"/>
              </a:rPr>
              <a:t>which laid down legal underpinnings for achieving universal elementary education.</a:t>
            </a:r>
            <a:endParaRPr lang="en-IN"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DDDA8E0C-672C-4145-9435-F2D03639516D}"/>
              </a:ext>
            </a:extLst>
          </p:cNvPr>
          <p:cNvSpPr>
            <a:spLocks noGrp="1"/>
          </p:cNvSpPr>
          <p:nvPr>
            <p:ph type="sldNum" sz="quarter" idx="12"/>
          </p:nvPr>
        </p:nvSpPr>
        <p:spPr/>
        <p:txBody>
          <a:bodyPr/>
          <a:lstStyle/>
          <a:p>
            <a:fld id="{EB37DED6-D4C7-42EE-AB49-D2E39E64FDE4}" type="slidenum">
              <a:rPr lang="en-US" smtClean="0"/>
              <a:pPr/>
              <a:t>6</a:t>
            </a:fld>
            <a:endParaRPr lang="en-US"/>
          </a:p>
        </p:txBody>
      </p:sp>
    </p:spTree>
    <p:extLst>
      <p:ext uri="{BB962C8B-B14F-4D97-AF65-F5344CB8AC3E}">
        <p14:creationId xmlns:p14="http://schemas.microsoft.com/office/powerpoint/2010/main" val="294651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60</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220267" y="4420958"/>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1.235 and the corresponding significant value is 0.872, which is greater than the significance level of 0.05, so we accept the null hypothesis. Hence, we conclude that there is no association between Experience and Opinion regarding Secondary school stage of  NEP 2020.</a:t>
            </a:r>
          </a:p>
        </p:txBody>
      </p:sp>
      <p:graphicFrame>
        <p:nvGraphicFramePr>
          <p:cNvPr id="2" name="Table 1">
            <a:extLst>
              <a:ext uri="{FF2B5EF4-FFF2-40B4-BE49-F238E27FC236}">
                <a16:creationId xmlns:a16="http://schemas.microsoft.com/office/drawing/2014/main" id="{186B3BEB-CB8B-4420-9EAD-917FD9D71E9D}"/>
              </a:ext>
            </a:extLst>
          </p:cNvPr>
          <p:cNvGraphicFramePr>
            <a:graphicFrameLocks noGrp="1"/>
          </p:cNvGraphicFramePr>
          <p:nvPr>
            <p:extLst>
              <p:ext uri="{D42A27DB-BD31-4B8C-83A1-F6EECF244321}">
                <p14:modId xmlns:p14="http://schemas.microsoft.com/office/powerpoint/2010/main" val="732639136"/>
              </p:ext>
            </p:extLst>
          </p:nvPr>
        </p:nvGraphicFramePr>
        <p:xfrm>
          <a:off x="2663314" y="222446"/>
          <a:ext cx="6552728" cy="3528392"/>
        </p:xfrm>
        <a:graphic>
          <a:graphicData uri="http://schemas.openxmlformats.org/drawingml/2006/table">
            <a:tbl>
              <a:tblPr>
                <a:tableStyleId>{46F890A9-2807-4EBB-B81D-B2AA78EC7F39}</a:tableStyleId>
              </a:tblPr>
              <a:tblGrid>
                <a:gridCol w="2379870">
                  <a:extLst>
                    <a:ext uri="{9D8B030D-6E8A-4147-A177-3AD203B41FA5}">
                      <a16:colId xmlns:a16="http://schemas.microsoft.com/office/drawing/2014/main" val="941347037"/>
                    </a:ext>
                  </a:extLst>
                </a:gridCol>
                <a:gridCol w="1293538">
                  <a:extLst>
                    <a:ext uri="{9D8B030D-6E8A-4147-A177-3AD203B41FA5}">
                      <a16:colId xmlns:a16="http://schemas.microsoft.com/office/drawing/2014/main" val="996801841"/>
                    </a:ext>
                  </a:extLst>
                </a:gridCol>
                <a:gridCol w="1293538">
                  <a:extLst>
                    <a:ext uri="{9D8B030D-6E8A-4147-A177-3AD203B41FA5}">
                      <a16:colId xmlns:a16="http://schemas.microsoft.com/office/drawing/2014/main" val="445091021"/>
                    </a:ext>
                  </a:extLst>
                </a:gridCol>
                <a:gridCol w="1585782">
                  <a:extLst>
                    <a:ext uri="{9D8B030D-6E8A-4147-A177-3AD203B41FA5}">
                      <a16:colId xmlns:a16="http://schemas.microsoft.com/office/drawing/2014/main" val="437046990"/>
                    </a:ext>
                  </a:extLst>
                </a:gridCol>
              </a:tblGrid>
              <a:tr h="834245">
                <a:tc>
                  <a:txBody>
                    <a:bodyPr/>
                    <a:lstStyle/>
                    <a:p>
                      <a:pP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err="1">
                          <a:effectLst/>
                        </a:rPr>
                        <a:t>Asymp</a:t>
                      </a:r>
                      <a:r>
                        <a:rPr lang="en-IN" sz="1800" dirty="0">
                          <a:effectLst/>
                        </a:rPr>
                        <a:t>. Sig. (2-sided)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612086965"/>
                  </a:ext>
                </a:extLst>
              </a:tr>
              <a:tr h="747078">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1.235(a)</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.872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79059117"/>
                  </a:ext>
                </a:extLst>
              </a:tr>
              <a:tr h="365148">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1.247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.870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31509164"/>
                  </a:ext>
                </a:extLst>
              </a:tr>
              <a:tr h="747676">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.001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.974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58107344"/>
                  </a:ext>
                </a:extLst>
              </a:tr>
              <a:tr h="834245">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997732954"/>
                  </a:ext>
                </a:extLst>
              </a:tr>
            </a:tbl>
          </a:graphicData>
        </a:graphic>
      </p:graphicFrame>
      <p:sp>
        <p:nvSpPr>
          <p:cNvPr id="3" name="Rectangle 2">
            <a:extLst>
              <a:ext uri="{FF2B5EF4-FFF2-40B4-BE49-F238E27FC236}">
                <a16:creationId xmlns:a16="http://schemas.microsoft.com/office/drawing/2014/main" id="{273257E0-8951-46E0-9167-84B9BFD1CB35}"/>
              </a:ext>
            </a:extLst>
          </p:cNvPr>
          <p:cNvSpPr/>
          <p:nvPr/>
        </p:nvSpPr>
        <p:spPr>
          <a:xfrm>
            <a:off x="5230316" y="332656"/>
            <a:ext cx="2065502"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Chi-Square Tests</a:t>
            </a:r>
            <a:endParaRPr lang="en-IN" dirty="0"/>
          </a:p>
        </p:txBody>
      </p:sp>
      <p:sp>
        <p:nvSpPr>
          <p:cNvPr id="5" name="Rectangle 4">
            <a:extLst>
              <a:ext uri="{FF2B5EF4-FFF2-40B4-BE49-F238E27FC236}">
                <a16:creationId xmlns:a16="http://schemas.microsoft.com/office/drawing/2014/main" id="{4FA290F0-7D5B-4034-B4DE-F222BECF3183}"/>
              </a:ext>
            </a:extLst>
          </p:cNvPr>
          <p:cNvSpPr/>
          <p:nvPr/>
        </p:nvSpPr>
        <p:spPr>
          <a:xfrm>
            <a:off x="2663314" y="3750838"/>
            <a:ext cx="6552728"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5.96.</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60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222337" y="0"/>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4.6.4 sector VS OPINION </a:t>
            </a:r>
            <a:r>
              <a:rPr lang="en-US" sz="2200" b="1" dirty="0">
                <a:solidFill>
                  <a:schemeClr val="tx2"/>
                </a:solidFill>
                <a:latin typeface="Times New Roman" panose="02020603050405020304" pitchFamily="18" charset="0"/>
                <a:cs typeface="Times New Roman" panose="02020603050405020304" pitchFamily="18" charset="0"/>
              </a:rPr>
              <a:t>(Foundational education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41112" y="980728"/>
            <a:ext cx="10065867" cy="300621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association between Sector and Opinion regarding Foundational Education stage of NEP 2020.</a:t>
            </a:r>
          </a:p>
          <a:p>
            <a:pPr marL="0" lvl="0" indent="0" algn="just">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association between Sector and Opinion regarding Foundational Education stage of  NEP 2020.</a:t>
            </a:r>
            <a:endParaRPr lang="en-IN" sz="24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61</a:t>
            </a:fld>
            <a:endParaRPr lang="en-US"/>
          </a:p>
        </p:txBody>
      </p:sp>
      <p:graphicFrame>
        <p:nvGraphicFramePr>
          <p:cNvPr id="7" name="Table 6">
            <a:extLst>
              <a:ext uri="{FF2B5EF4-FFF2-40B4-BE49-F238E27FC236}">
                <a16:creationId xmlns:a16="http://schemas.microsoft.com/office/drawing/2014/main" id="{E5D769F9-AE22-481F-858B-76E0E0343A29}"/>
              </a:ext>
            </a:extLst>
          </p:cNvPr>
          <p:cNvGraphicFramePr>
            <a:graphicFrameLocks noGrp="1"/>
          </p:cNvGraphicFramePr>
          <p:nvPr>
            <p:extLst>
              <p:ext uri="{D42A27DB-BD31-4B8C-83A1-F6EECF244321}">
                <p14:modId xmlns:p14="http://schemas.microsoft.com/office/powerpoint/2010/main" val="1578365600"/>
              </p:ext>
            </p:extLst>
          </p:nvPr>
        </p:nvGraphicFramePr>
        <p:xfrm>
          <a:off x="3109523" y="2926474"/>
          <a:ext cx="5969778" cy="3314624"/>
        </p:xfrm>
        <a:graphic>
          <a:graphicData uri="http://schemas.openxmlformats.org/drawingml/2006/table">
            <a:tbl>
              <a:tblPr>
                <a:tableStyleId>{46F890A9-2807-4EBB-B81D-B2AA78EC7F39}</a:tableStyleId>
              </a:tblPr>
              <a:tblGrid>
                <a:gridCol w="1376174">
                  <a:extLst>
                    <a:ext uri="{9D8B030D-6E8A-4147-A177-3AD203B41FA5}">
                      <a16:colId xmlns:a16="http://schemas.microsoft.com/office/drawing/2014/main" val="3403977148"/>
                    </a:ext>
                  </a:extLst>
                </a:gridCol>
                <a:gridCol w="1376174">
                  <a:extLst>
                    <a:ext uri="{9D8B030D-6E8A-4147-A177-3AD203B41FA5}">
                      <a16:colId xmlns:a16="http://schemas.microsoft.com/office/drawing/2014/main" val="2801813131"/>
                    </a:ext>
                  </a:extLst>
                </a:gridCol>
                <a:gridCol w="1266139">
                  <a:extLst>
                    <a:ext uri="{9D8B030D-6E8A-4147-A177-3AD203B41FA5}">
                      <a16:colId xmlns:a16="http://schemas.microsoft.com/office/drawing/2014/main" val="550296684"/>
                    </a:ext>
                  </a:extLst>
                </a:gridCol>
                <a:gridCol w="1159771">
                  <a:extLst>
                    <a:ext uri="{9D8B030D-6E8A-4147-A177-3AD203B41FA5}">
                      <a16:colId xmlns:a16="http://schemas.microsoft.com/office/drawing/2014/main" val="2024585417"/>
                    </a:ext>
                  </a:extLst>
                </a:gridCol>
                <a:gridCol w="791520">
                  <a:extLst>
                    <a:ext uri="{9D8B030D-6E8A-4147-A177-3AD203B41FA5}">
                      <a16:colId xmlns:a16="http://schemas.microsoft.com/office/drawing/2014/main" val="2017199545"/>
                    </a:ext>
                  </a:extLst>
                </a:gridCol>
              </a:tblGrid>
              <a:tr h="712016">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Foundational Education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2189282"/>
                  </a:ext>
                </a:extLst>
              </a:tr>
              <a:tr h="483190">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215207756"/>
                  </a:ext>
                </a:extLst>
              </a:tr>
              <a:tr h="712016">
                <a:tc rowSpan="3">
                  <a:txBody>
                    <a:bodyPr/>
                    <a:lstStyle/>
                    <a:p>
                      <a:pPr>
                        <a:lnSpc>
                          <a:spcPct val="107000"/>
                        </a:lnSpc>
                        <a:spcAft>
                          <a:spcPts val="0"/>
                        </a:spcAft>
                      </a:pPr>
                      <a:r>
                        <a:rPr lang="en-IN" sz="1800">
                          <a:effectLst/>
                        </a:rPr>
                        <a:t>Sector</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Government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0166746"/>
                  </a:ext>
                </a:extLst>
              </a:tr>
              <a:tr h="347693">
                <a:tc vMerge="1">
                  <a:txBody>
                    <a:bodyPr/>
                    <a:lstStyle/>
                    <a:p>
                      <a:endParaRPr lang="en-IN"/>
                    </a:p>
                  </a:txBody>
                  <a:tcPr/>
                </a:tc>
                <a:tc>
                  <a:txBody>
                    <a:bodyPr/>
                    <a:lstStyle/>
                    <a:p>
                      <a:pPr>
                        <a:lnSpc>
                          <a:spcPct val="107000"/>
                        </a:lnSpc>
                        <a:spcAft>
                          <a:spcPts val="0"/>
                        </a:spcAft>
                      </a:pPr>
                      <a:r>
                        <a:rPr lang="en-IN" sz="1800">
                          <a:effectLst/>
                        </a:rPr>
                        <a:t>Private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26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968498"/>
                  </a:ext>
                </a:extLst>
              </a:tr>
              <a:tr h="712016">
                <a:tc vMerge="1">
                  <a:txBody>
                    <a:bodyPr/>
                    <a:lstStyle/>
                    <a:p>
                      <a:endParaRPr lang="en-IN"/>
                    </a:p>
                  </a:txBody>
                  <a:tcPr/>
                </a:tc>
                <a:tc>
                  <a:txBody>
                    <a:bodyPr/>
                    <a:lstStyle/>
                    <a:p>
                      <a:pPr>
                        <a:lnSpc>
                          <a:spcPct val="107000"/>
                        </a:lnSpc>
                        <a:spcAft>
                          <a:spcPts val="0"/>
                        </a:spcAft>
                      </a:pPr>
                      <a:r>
                        <a:rPr lang="en-IN" sz="1800">
                          <a:effectLst/>
                        </a:rPr>
                        <a:t>Govt. Aided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973087"/>
                  </a:ext>
                </a:extLst>
              </a:tr>
              <a:tr h="347693">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82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2525912"/>
                  </a:ext>
                </a:extLst>
              </a:tr>
            </a:tbl>
          </a:graphicData>
        </a:graphic>
      </p:graphicFrame>
    </p:spTree>
    <p:extLst>
      <p:ext uri="{BB962C8B-B14F-4D97-AF65-F5344CB8AC3E}">
        <p14:creationId xmlns:p14="http://schemas.microsoft.com/office/powerpoint/2010/main" val="3058771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62</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375001" y="4293096"/>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6.241 and the corresponding significant value is 0.044, which is less than the significance level of 0.05, so we reject the null hypothesis. Hence, we conclude that there is association between Sector and Opinion regarding Foundational Education stage of NEP 2020.</a:t>
            </a:r>
          </a:p>
        </p:txBody>
      </p:sp>
      <p:graphicFrame>
        <p:nvGraphicFramePr>
          <p:cNvPr id="5" name="Table 4">
            <a:extLst>
              <a:ext uri="{FF2B5EF4-FFF2-40B4-BE49-F238E27FC236}">
                <a16:creationId xmlns:a16="http://schemas.microsoft.com/office/drawing/2014/main" id="{B5538F90-F9D6-45E7-B131-CB9C8C98AA7E}"/>
              </a:ext>
            </a:extLst>
          </p:cNvPr>
          <p:cNvGraphicFramePr>
            <a:graphicFrameLocks noGrp="1"/>
          </p:cNvGraphicFramePr>
          <p:nvPr>
            <p:extLst>
              <p:ext uri="{D42A27DB-BD31-4B8C-83A1-F6EECF244321}">
                <p14:modId xmlns:p14="http://schemas.microsoft.com/office/powerpoint/2010/main" val="1333811986"/>
              </p:ext>
            </p:extLst>
          </p:nvPr>
        </p:nvGraphicFramePr>
        <p:xfrm>
          <a:off x="3286100" y="218001"/>
          <a:ext cx="5832648" cy="3078712"/>
        </p:xfrm>
        <a:graphic>
          <a:graphicData uri="http://schemas.openxmlformats.org/drawingml/2006/table">
            <a:tbl>
              <a:tblPr>
                <a:tableStyleId>{46F890A9-2807-4EBB-B81D-B2AA78EC7F39}</a:tableStyleId>
              </a:tblPr>
              <a:tblGrid>
                <a:gridCol w="2118347">
                  <a:extLst>
                    <a:ext uri="{9D8B030D-6E8A-4147-A177-3AD203B41FA5}">
                      <a16:colId xmlns:a16="http://schemas.microsoft.com/office/drawing/2014/main" val="1427913436"/>
                    </a:ext>
                  </a:extLst>
                </a:gridCol>
                <a:gridCol w="1151390">
                  <a:extLst>
                    <a:ext uri="{9D8B030D-6E8A-4147-A177-3AD203B41FA5}">
                      <a16:colId xmlns:a16="http://schemas.microsoft.com/office/drawing/2014/main" val="3288257495"/>
                    </a:ext>
                  </a:extLst>
                </a:gridCol>
                <a:gridCol w="1151390">
                  <a:extLst>
                    <a:ext uri="{9D8B030D-6E8A-4147-A177-3AD203B41FA5}">
                      <a16:colId xmlns:a16="http://schemas.microsoft.com/office/drawing/2014/main" val="3909243683"/>
                    </a:ext>
                  </a:extLst>
                </a:gridCol>
                <a:gridCol w="1411521">
                  <a:extLst>
                    <a:ext uri="{9D8B030D-6E8A-4147-A177-3AD203B41FA5}">
                      <a16:colId xmlns:a16="http://schemas.microsoft.com/office/drawing/2014/main" val="3847532814"/>
                    </a:ext>
                  </a:extLst>
                </a:gridCol>
              </a:tblGrid>
              <a:tr h="830786">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Asymp. Sig. (2-sided)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067117415"/>
                  </a:ext>
                </a:extLst>
              </a:tr>
              <a:tr h="549579">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6.241(a)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.044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494385796"/>
                  </a:ext>
                </a:extLst>
              </a:tr>
              <a:tr h="268370">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6.301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.043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657433927"/>
                  </a:ext>
                </a:extLst>
              </a:tr>
              <a:tr h="830786">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.066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.798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738826858"/>
                  </a:ext>
                </a:extLst>
              </a:tr>
              <a:tr h="587462">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709546723"/>
                  </a:ext>
                </a:extLst>
              </a:tr>
            </a:tbl>
          </a:graphicData>
        </a:graphic>
      </p:graphicFrame>
      <p:sp>
        <p:nvSpPr>
          <p:cNvPr id="8" name="Rectangle 7">
            <a:extLst>
              <a:ext uri="{FF2B5EF4-FFF2-40B4-BE49-F238E27FC236}">
                <a16:creationId xmlns:a16="http://schemas.microsoft.com/office/drawing/2014/main" id="{24F95D8F-EDB3-4200-B4F8-DF8ED09B89C5}"/>
              </a:ext>
            </a:extLst>
          </p:cNvPr>
          <p:cNvSpPr/>
          <p:nvPr/>
        </p:nvSpPr>
        <p:spPr>
          <a:xfrm>
            <a:off x="5446340" y="277404"/>
            <a:ext cx="2065502" cy="373757"/>
          </a:xfrm>
          <a:prstGeom prst="rect">
            <a:avLst/>
          </a:prstGeom>
        </p:spPr>
        <p:txBody>
          <a:bodyPr wrap="none">
            <a:spAutoFit/>
          </a:bodyPr>
          <a:lstStyle/>
          <a:p>
            <a:pPr>
              <a:lnSpc>
                <a:spcPct val="107000"/>
              </a:lnSpc>
              <a:spcAft>
                <a:spcPts val="0"/>
              </a:spcAft>
              <a:tabLst>
                <a:tab pos="182880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Chi-Square Tests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943949D-88A3-4AF8-A71A-ACC33D7DA82D}"/>
              </a:ext>
            </a:extLst>
          </p:cNvPr>
          <p:cNvSpPr/>
          <p:nvPr/>
        </p:nvSpPr>
        <p:spPr>
          <a:xfrm>
            <a:off x="3286100" y="3276632"/>
            <a:ext cx="5832648"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14.72.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442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232278" y="27856"/>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4.6.5 sector VS OPINION </a:t>
            </a:r>
            <a:r>
              <a:rPr lang="en-US" sz="2200" b="1" dirty="0">
                <a:solidFill>
                  <a:schemeClr val="tx2"/>
                </a:solidFill>
                <a:latin typeface="Times New Roman" panose="02020603050405020304" pitchFamily="18" charset="0"/>
                <a:cs typeface="Times New Roman" panose="02020603050405020304" pitchFamily="18" charset="0"/>
              </a:rPr>
              <a:t>(preparatory &amp; middle school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51053" y="980728"/>
            <a:ext cx="10065867" cy="300621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no association between Sector and Opinion regarding Preparatory &amp; Middle school stage of NEP 2020.</a:t>
            </a:r>
          </a:p>
          <a:p>
            <a:pPr marL="0" lvl="0" indent="0" algn="just">
              <a:lnSpc>
                <a:spcPct val="100000"/>
              </a:lnSpc>
              <a:spcBef>
                <a:spcPts val="0"/>
              </a:spcBef>
              <a:buSzTx/>
              <a:buNone/>
              <a:defRPr/>
            </a:pPr>
            <a:r>
              <a:rPr lang="en-US" sz="2400" b="1" dirty="0">
                <a:latin typeface="Times New Roman" panose="02020603050405020304" pitchFamily="18" charset="0"/>
                <a:cs typeface="Times New Roman" panose="02020603050405020304" pitchFamily="18" charset="0"/>
              </a:rPr>
              <a:t>H</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There is association between Sector and Opinion regarding Preparatory &amp; Middle school of  NEP 2020.</a:t>
            </a:r>
            <a:endParaRPr lang="en-IN" sz="24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63</a:t>
            </a:fld>
            <a:endParaRPr lang="en-US"/>
          </a:p>
        </p:txBody>
      </p:sp>
      <p:graphicFrame>
        <p:nvGraphicFramePr>
          <p:cNvPr id="5" name="Table 4">
            <a:extLst>
              <a:ext uri="{FF2B5EF4-FFF2-40B4-BE49-F238E27FC236}">
                <a16:creationId xmlns:a16="http://schemas.microsoft.com/office/drawing/2014/main" id="{58AFC8B5-AEF0-4C0A-B12B-15A9AD01CD8B}"/>
              </a:ext>
            </a:extLst>
          </p:cNvPr>
          <p:cNvGraphicFramePr>
            <a:graphicFrameLocks noGrp="1"/>
          </p:cNvGraphicFramePr>
          <p:nvPr>
            <p:extLst>
              <p:ext uri="{D42A27DB-BD31-4B8C-83A1-F6EECF244321}">
                <p14:modId xmlns:p14="http://schemas.microsoft.com/office/powerpoint/2010/main" val="2611438188"/>
              </p:ext>
            </p:extLst>
          </p:nvPr>
        </p:nvGraphicFramePr>
        <p:xfrm>
          <a:off x="3358108" y="2852936"/>
          <a:ext cx="5688633" cy="3672406"/>
        </p:xfrm>
        <a:graphic>
          <a:graphicData uri="http://schemas.openxmlformats.org/drawingml/2006/table">
            <a:tbl>
              <a:tblPr>
                <a:tableStyleId>{46F890A9-2807-4EBB-B81D-B2AA78EC7F39}</a:tableStyleId>
              </a:tblPr>
              <a:tblGrid>
                <a:gridCol w="1332090">
                  <a:extLst>
                    <a:ext uri="{9D8B030D-6E8A-4147-A177-3AD203B41FA5}">
                      <a16:colId xmlns:a16="http://schemas.microsoft.com/office/drawing/2014/main" val="3621188767"/>
                    </a:ext>
                  </a:extLst>
                </a:gridCol>
                <a:gridCol w="1332090">
                  <a:extLst>
                    <a:ext uri="{9D8B030D-6E8A-4147-A177-3AD203B41FA5}">
                      <a16:colId xmlns:a16="http://schemas.microsoft.com/office/drawing/2014/main" val="719278602"/>
                    </a:ext>
                  </a:extLst>
                </a:gridCol>
                <a:gridCol w="1226626">
                  <a:extLst>
                    <a:ext uri="{9D8B030D-6E8A-4147-A177-3AD203B41FA5}">
                      <a16:colId xmlns:a16="http://schemas.microsoft.com/office/drawing/2014/main" val="3943494356"/>
                    </a:ext>
                  </a:extLst>
                </a:gridCol>
                <a:gridCol w="1121872">
                  <a:extLst>
                    <a:ext uri="{9D8B030D-6E8A-4147-A177-3AD203B41FA5}">
                      <a16:colId xmlns:a16="http://schemas.microsoft.com/office/drawing/2014/main" val="2817179687"/>
                    </a:ext>
                  </a:extLst>
                </a:gridCol>
                <a:gridCol w="675955">
                  <a:extLst>
                    <a:ext uri="{9D8B030D-6E8A-4147-A177-3AD203B41FA5}">
                      <a16:colId xmlns:a16="http://schemas.microsoft.com/office/drawing/2014/main" val="3595724934"/>
                    </a:ext>
                  </a:extLst>
                </a:gridCol>
              </a:tblGrid>
              <a:tr h="815238">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Preparatory &amp; Middle school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5101964"/>
                  </a:ext>
                </a:extLst>
              </a:tr>
              <a:tr h="430498">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2627301145"/>
                  </a:ext>
                </a:extLst>
              </a:tr>
              <a:tr h="815238">
                <a:tc rowSpan="3">
                  <a:txBody>
                    <a:bodyPr/>
                    <a:lstStyle/>
                    <a:p>
                      <a:pPr>
                        <a:lnSpc>
                          <a:spcPct val="107000"/>
                        </a:lnSpc>
                        <a:spcAft>
                          <a:spcPts val="0"/>
                        </a:spcAft>
                      </a:pPr>
                      <a:r>
                        <a:rPr lang="en-IN" sz="1800">
                          <a:effectLst/>
                        </a:rPr>
                        <a:t>Sector</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Government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52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4371993"/>
                  </a:ext>
                </a:extLst>
              </a:tr>
              <a:tr h="398097">
                <a:tc vMerge="1">
                  <a:txBody>
                    <a:bodyPr/>
                    <a:lstStyle/>
                    <a:p>
                      <a:endParaRPr lang="en-IN"/>
                    </a:p>
                  </a:txBody>
                  <a:tcPr/>
                </a:tc>
                <a:tc>
                  <a:txBody>
                    <a:bodyPr/>
                    <a:lstStyle/>
                    <a:p>
                      <a:pPr>
                        <a:lnSpc>
                          <a:spcPct val="107000"/>
                        </a:lnSpc>
                        <a:spcAft>
                          <a:spcPts val="0"/>
                        </a:spcAft>
                      </a:pPr>
                      <a:r>
                        <a:rPr lang="en-IN" sz="1800">
                          <a:effectLst/>
                        </a:rPr>
                        <a:t>Private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672875"/>
                  </a:ext>
                </a:extLst>
              </a:tr>
              <a:tr h="815238">
                <a:tc vMerge="1">
                  <a:txBody>
                    <a:bodyPr/>
                    <a:lstStyle/>
                    <a:p>
                      <a:endParaRPr lang="en-IN"/>
                    </a:p>
                  </a:txBody>
                  <a:tcPr/>
                </a:tc>
                <a:tc>
                  <a:txBody>
                    <a:bodyPr/>
                    <a:lstStyle/>
                    <a:p>
                      <a:pPr>
                        <a:lnSpc>
                          <a:spcPct val="107000"/>
                        </a:lnSpc>
                        <a:spcAft>
                          <a:spcPts val="0"/>
                        </a:spcAft>
                      </a:pPr>
                      <a:r>
                        <a:rPr lang="en-IN" sz="1800">
                          <a:effectLst/>
                        </a:rPr>
                        <a:t>Govt. Aided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5102747"/>
                  </a:ext>
                </a:extLst>
              </a:tr>
              <a:tr h="398097">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100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4464988"/>
                  </a:ext>
                </a:extLst>
              </a:tr>
            </a:tbl>
          </a:graphicData>
        </a:graphic>
      </p:graphicFrame>
    </p:spTree>
    <p:extLst>
      <p:ext uri="{BB962C8B-B14F-4D97-AF65-F5344CB8AC3E}">
        <p14:creationId xmlns:p14="http://schemas.microsoft.com/office/powerpoint/2010/main" val="292256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64</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207522" y="4217020"/>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33.782 and the corresponding significant value is 0.000, which is less than the significance level of 0.05, we reject the null hypothesis. Hence, we conclude that there is association between Sector and Opinion regarding Preparatory &amp; Middle school stage of  NEP 2020.</a:t>
            </a:r>
          </a:p>
        </p:txBody>
      </p:sp>
      <p:graphicFrame>
        <p:nvGraphicFramePr>
          <p:cNvPr id="2" name="Table 1">
            <a:extLst>
              <a:ext uri="{FF2B5EF4-FFF2-40B4-BE49-F238E27FC236}">
                <a16:creationId xmlns:a16="http://schemas.microsoft.com/office/drawing/2014/main" id="{D0975764-D73B-4C49-8AEA-33EDA01421EA}"/>
              </a:ext>
            </a:extLst>
          </p:cNvPr>
          <p:cNvGraphicFramePr>
            <a:graphicFrameLocks noGrp="1"/>
          </p:cNvGraphicFramePr>
          <p:nvPr>
            <p:extLst>
              <p:ext uri="{D42A27DB-BD31-4B8C-83A1-F6EECF244321}">
                <p14:modId xmlns:p14="http://schemas.microsoft.com/office/powerpoint/2010/main" val="3733408183"/>
              </p:ext>
            </p:extLst>
          </p:nvPr>
        </p:nvGraphicFramePr>
        <p:xfrm>
          <a:off x="3070076" y="332656"/>
          <a:ext cx="5544615" cy="3240360"/>
        </p:xfrm>
        <a:graphic>
          <a:graphicData uri="http://schemas.openxmlformats.org/drawingml/2006/table">
            <a:tbl>
              <a:tblPr>
                <a:tableStyleId>{46F890A9-2807-4EBB-B81D-B2AA78EC7F39}</a:tableStyleId>
              </a:tblPr>
              <a:tblGrid>
                <a:gridCol w="2013736">
                  <a:extLst>
                    <a:ext uri="{9D8B030D-6E8A-4147-A177-3AD203B41FA5}">
                      <a16:colId xmlns:a16="http://schemas.microsoft.com/office/drawing/2014/main" val="2871113975"/>
                    </a:ext>
                  </a:extLst>
                </a:gridCol>
                <a:gridCol w="1094532">
                  <a:extLst>
                    <a:ext uri="{9D8B030D-6E8A-4147-A177-3AD203B41FA5}">
                      <a16:colId xmlns:a16="http://schemas.microsoft.com/office/drawing/2014/main" val="4107276488"/>
                    </a:ext>
                  </a:extLst>
                </a:gridCol>
                <a:gridCol w="1094532">
                  <a:extLst>
                    <a:ext uri="{9D8B030D-6E8A-4147-A177-3AD203B41FA5}">
                      <a16:colId xmlns:a16="http://schemas.microsoft.com/office/drawing/2014/main" val="452978689"/>
                    </a:ext>
                  </a:extLst>
                </a:gridCol>
                <a:gridCol w="1341815">
                  <a:extLst>
                    <a:ext uri="{9D8B030D-6E8A-4147-A177-3AD203B41FA5}">
                      <a16:colId xmlns:a16="http://schemas.microsoft.com/office/drawing/2014/main" val="2476821403"/>
                    </a:ext>
                  </a:extLst>
                </a:gridCol>
              </a:tblGrid>
              <a:tr h="960218">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err="1">
                          <a:effectLst/>
                        </a:rPr>
                        <a:t>Asymp</a:t>
                      </a:r>
                      <a:r>
                        <a:rPr lang="en-IN" sz="1800" dirty="0">
                          <a:effectLst/>
                        </a:rPr>
                        <a:t>. Sig. (2-sided)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573622214"/>
                  </a:ext>
                </a:extLst>
              </a:tr>
              <a:tr h="635200">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33.782(a)</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75367871"/>
                  </a:ext>
                </a:extLst>
              </a:tr>
              <a:tr h="310181">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34.808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885965908"/>
                  </a:ext>
                </a:extLst>
              </a:tr>
              <a:tr h="635200">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31.850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759873437"/>
                  </a:ext>
                </a:extLst>
              </a:tr>
              <a:tr h="699561">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750755683"/>
                  </a:ext>
                </a:extLst>
              </a:tr>
            </a:tbl>
          </a:graphicData>
        </a:graphic>
      </p:graphicFrame>
      <p:sp>
        <p:nvSpPr>
          <p:cNvPr id="3" name="Rectangle 2">
            <a:extLst>
              <a:ext uri="{FF2B5EF4-FFF2-40B4-BE49-F238E27FC236}">
                <a16:creationId xmlns:a16="http://schemas.microsoft.com/office/drawing/2014/main" id="{ABAC6334-6FA9-4BB1-BDEF-A426BC12DA1C}"/>
              </a:ext>
            </a:extLst>
          </p:cNvPr>
          <p:cNvSpPr/>
          <p:nvPr/>
        </p:nvSpPr>
        <p:spPr>
          <a:xfrm>
            <a:off x="5061661" y="371993"/>
            <a:ext cx="2065502"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Chi-Square Tests</a:t>
            </a:r>
            <a:endParaRPr lang="en-IN" dirty="0"/>
          </a:p>
        </p:txBody>
      </p:sp>
      <p:sp>
        <p:nvSpPr>
          <p:cNvPr id="5" name="Rectangle 4">
            <a:extLst>
              <a:ext uri="{FF2B5EF4-FFF2-40B4-BE49-F238E27FC236}">
                <a16:creationId xmlns:a16="http://schemas.microsoft.com/office/drawing/2014/main" id="{C268BFB7-C78C-4480-B5CA-4C5DB5AF693E}"/>
              </a:ext>
            </a:extLst>
          </p:cNvPr>
          <p:cNvSpPr/>
          <p:nvPr/>
        </p:nvSpPr>
        <p:spPr>
          <a:xfrm>
            <a:off x="3070076" y="3466839"/>
            <a:ext cx="5544615"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11.37.</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21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232278" y="0"/>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4.6.6 Sector VS OPINION </a:t>
            </a:r>
            <a:r>
              <a:rPr lang="en-US" sz="2200" b="1" dirty="0">
                <a:solidFill>
                  <a:schemeClr val="tx2"/>
                </a:solidFill>
                <a:latin typeface="Times New Roman" panose="02020603050405020304" pitchFamily="18" charset="0"/>
                <a:cs typeface="Times New Roman" panose="02020603050405020304" pitchFamily="18" charset="0"/>
              </a:rPr>
              <a:t>(secondary school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51053" y="908720"/>
            <a:ext cx="10065867" cy="300621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association between Sector and Opinion regarding Secondary school stage of NEP 2020.</a:t>
            </a:r>
          </a:p>
          <a:p>
            <a:pPr marL="0" lvl="0" indent="0">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association between Sector and Opinion regarding Secondary school of  NEP 2020.</a:t>
            </a:r>
            <a:endParaRPr lang="en-IN" sz="22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65</a:t>
            </a:fld>
            <a:endParaRPr lang="en-US"/>
          </a:p>
        </p:txBody>
      </p:sp>
      <p:graphicFrame>
        <p:nvGraphicFramePr>
          <p:cNvPr id="7" name="Table 6">
            <a:extLst>
              <a:ext uri="{FF2B5EF4-FFF2-40B4-BE49-F238E27FC236}">
                <a16:creationId xmlns:a16="http://schemas.microsoft.com/office/drawing/2014/main" id="{E544AA06-96DE-4E2E-BD4B-DCF35CFEB8E7}"/>
              </a:ext>
            </a:extLst>
          </p:cNvPr>
          <p:cNvGraphicFramePr>
            <a:graphicFrameLocks noGrp="1"/>
          </p:cNvGraphicFramePr>
          <p:nvPr>
            <p:extLst>
              <p:ext uri="{D42A27DB-BD31-4B8C-83A1-F6EECF244321}">
                <p14:modId xmlns:p14="http://schemas.microsoft.com/office/powerpoint/2010/main" val="198611563"/>
              </p:ext>
            </p:extLst>
          </p:nvPr>
        </p:nvGraphicFramePr>
        <p:xfrm>
          <a:off x="3214092" y="2566192"/>
          <a:ext cx="6192689" cy="3706008"/>
        </p:xfrm>
        <a:graphic>
          <a:graphicData uri="http://schemas.openxmlformats.org/drawingml/2006/table">
            <a:tbl>
              <a:tblPr>
                <a:tableStyleId>{46F890A9-2807-4EBB-B81D-B2AA78EC7F39}</a:tableStyleId>
              </a:tblPr>
              <a:tblGrid>
                <a:gridCol w="1432099">
                  <a:extLst>
                    <a:ext uri="{9D8B030D-6E8A-4147-A177-3AD203B41FA5}">
                      <a16:colId xmlns:a16="http://schemas.microsoft.com/office/drawing/2014/main" val="2797048133"/>
                    </a:ext>
                  </a:extLst>
                </a:gridCol>
                <a:gridCol w="1432099">
                  <a:extLst>
                    <a:ext uri="{9D8B030D-6E8A-4147-A177-3AD203B41FA5}">
                      <a16:colId xmlns:a16="http://schemas.microsoft.com/office/drawing/2014/main" val="2623893115"/>
                    </a:ext>
                  </a:extLst>
                </a:gridCol>
                <a:gridCol w="1319162">
                  <a:extLst>
                    <a:ext uri="{9D8B030D-6E8A-4147-A177-3AD203B41FA5}">
                      <a16:colId xmlns:a16="http://schemas.microsoft.com/office/drawing/2014/main" val="3491207688"/>
                    </a:ext>
                  </a:extLst>
                </a:gridCol>
                <a:gridCol w="1207793">
                  <a:extLst>
                    <a:ext uri="{9D8B030D-6E8A-4147-A177-3AD203B41FA5}">
                      <a16:colId xmlns:a16="http://schemas.microsoft.com/office/drawing/2014/main" val="1619611904"/>
                    </a:ext>
                  </a:extLst>
                </a:gridCol>
                <a:gridCol w="801536">
                  <a:extLst>
                    <a:ext uri="{9D8B030D-6E8A-4147-A177-3AD203B41FA5}">
                      <a16:colId xmlns:a16="http://schemas.microsoft.com/office/drawing/2014/main" val="1241911452"/>
                    </a:ext>
                  </a:extLst>
                </a:gridCol>
              </a:tblGrid>
              <a:tr h="825741">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Secondary school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2322139"/>
                  </a:ext>
                </a:extLst>
              </a:tr>
              <a:tr h="422331">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4035208963"/>
                  </a:ext>
                </a:extLst>
              </a:tr>
              <a:tr h="825741">
                <a:tc rowSpan="3">
                  <a:txBody>
                    <a:bodyPr/>
                    <a:lstStyle/>
                    <a:p>
                      <a:pPr>
                        <a:lnSpc>
                          <a:spcPct val="107000"/>
                        </a:lnSpc>
                        <a:spcAft>
                          <a:spcPts val="0"/>
                        </a:spcAft>
                      </a:pPr>
                      <a:r>
                        <a:rPr lang="en-IN" sz="1800">
                          <a:effectLst/>
                        </a:rPr>
                        <a:t>Sector</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Government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55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0769688"/>
                  </a:ext>
                </a:extLst>
              </a:tr>
              <a:tr h="403227">
                <a:tc vMerge="1">
                  <a:txBody>
                    <a:bodyPr/>
                    <a:lstStyle/>
                    <a:p>
                      <a:endParaRPr lang="en-IN"/>
                    </a:p>
                  </a:txBody>
                  <a:tcPr/>
                </a:tc>
                <a:tc>
                  <a:txBody>
                    <a:bodyPr/>
                    <a:lstStyle/>
                    <a:p>
                      <a:pPr>
                        <a:lnSpc>
                          <a:spcPct val="107000"/>
                        </a:lnSpc>
                        <a:spcAft>
                          <a:spcPts val="0"/>
                        </a:spcAft>
                      </a:pPr>
                      <a:r>
                        <a:rPr lang="en-IN" sz="1800">
                          <a:effectLst/>
                        </a:rPr>
                        <a:t>Private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59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828483"/>
                  </a:ext>
                </a:extLst>
              </a:tr>
              <a:tr h="825741">
                <a:tc vMerge="1">
                  <a:txBody>
                    <a:bodyPr/>
                    <a:lstStyle/>
                    <a:p>
                      <a:endParaRPr lang="en-IN"/>
                    </a:p>
                  </a:txBody>
                  <a:tcPr/>
                </a:tc>
                <a:tc>
                  <a:txBody>
                    <a:bodyPr/>
                    <a:lstStyle/>
                    <a:p>
                      <a:pPr>
                        <a:lnSpc>
                          <a:spcPct val="107000"/>
                        </a:lnSpc>
                        <a:spcAft>
                          <a:spcPts val="0"/>
                        </a:spcAft>
                      </a:pPr>
                      <a:r>
                        <a:rPr lang="en-IN" sz="1800">
                          <a:effectLst/>
                        </a:rPr>
                        <a:t>Govt. Aided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8525394"/>
                  </a:ext>
                </a:extLst>
              </a:tr>
              <a:tr h="403227">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121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4718171"/>
                  </a:ext>
                </a:extLst>
              </a:tr>
            </a:tbl>
          </a:graphicData>
        </a:graphic>
      </p:graphicFrame>
    </p:spTree>
    <p:extLst>
      <p:ext uri="{BB962C8B-B14F-4D97-AF65-F5344CB8AC3E}">
        <p14:creationId xmlns:p14="http://schemas.microsoft.com/office/powerpoint/2010/main" val="895519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66</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220267" y="4289028"/>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53.034 and the corresponding significant value is 0.000, which is less than the significance level of 0.05, so we reject the null hypothesis. Hence, we conclude that there is association between Sector and Opinion regarding Secondary school stage of  NEP 2020.</a:t>
            </a:r>
          </a:p>
        </p:txBody>
      </p:sp>
      <p:graphicFrame>
        <p:nvGraphicFramePr>
          <p:cNvPr id="5" name="Table 4">
            <a:extLst>
              <a:ext uri="{FF2B5EF4-FFF2-40B4-BE49-F238E27FC236}">
                <a16:creationId xmlns:a16="http://schemas.microsoft.com/office/drawing/2014/main" id="{1D7460B5-2E25-416D-8320-5ADFB33637B7}"/>
              </a:ext>
            </a:extLst>
          </p:cNvPr>
          <p:cNvGraphicFramePr>
            <a:graphicFrameLocks noGrp="1"/>
          </p:cNvGraphicFramePr>
          <p:nvPr>
            <p:extLst>
              <p:ext uri="{D42A27DB-BD31-4B8C-83A1-F6EECF244321}">
                <p14:modId xmlns:p14="http://schemas.microsoft.com/office/powerpoint/2010/main" val="2367511664"/>
              </p:ext>
            </p:extLst>
          </p:nvPr>
        </p:nvGraphicFramePr>
        <p:xfrm>
          <a:off x="2938355" y="404664"/>
          <a:ext cx="6252400" cy="3168352"/>
        </p:xfrm>
        <a:graphic>
          <a:graphicData uri="http://schemas.openxmlformats.org/drawingml/2006/table">
            <a:tbl>
              <a:tblPr>
                <a:tableStyleId>{46F890A9-2807-4EBB-B81D-B2AA78EC7F39}</a:tableStyleId>
              </a:tblPr>
              <a:tblGrid>
                <a:gridCol w="2270795">
                  <a:extLst>
                    <a:ext uri="{9D8B030D-6E8A-4147-A177-3AD203B41FA5}">
                      <a16:colId xmlns:a16="http://schemas.microsoft.com/office/drawing/2014/main" val="2822639881"/>
                    </a:ext>
                  </a:extLst>
                </a:gridCol>
                <a:gridCol w="1234252">
                  <a:extLst>
                    <a:ext uri="{9D8B030D-6E8A-4147-A177-3AD203B41FA5}">
                      <a16:colId xmlns:a16="http://schemas.microsoft.com/office/drawing/2014/main" val="516173363"/>
                    </a:ext>
                  </a:extLst>
                </a:gridCol>
                <a:gridCol w="1234252">
                  <a:extLst>
                    <a:ext uri="{9D8B030D-6E8A-4147-A177-3AD203B41FA5}">
                      <a16:colId xmlns:a16="http://schemas.microsoft.com/office/drawing/2014/main" val="4002578860"/>
                    </a:ext>
                  </a:extLst>
                </a:gridCol>
                <a:gridCol w="1513101">
                  <a:extLst>
                    <a:ext uri="{9D8B030D-6E8A-4147-A177-3AD203B41FA5}">
                      <a16:colId xmlns:a16="http://schemas.microsoft.com/office/drawing/2014/main" val="2133845419"/>
                    </a:ext>
                  </a:extLst>
                </a:gridCol>
              </a:tblGrid>
              <a:tr h="967188">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err="1">
                          <a:effectLst/>
                        </a:rPr>
                        <a:t>Asymp</a:t>
                      </a:r>
                      <a:r>
                        <a:rPr lang="en-IN" sz="1800" dirty="0">
                          <a:effectLst/>
                        </a:rPr>
                        <a:t>. Sig. (2-sided)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942955384"/>
                  </a:ext>
                </a:extLst>
              </a:tr>
              <a:tr h="639810">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53.034(a)</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30433525"/>
                  </a:ext>
                </a:extLst>
              </a:tr>
              <a:tr h="312433">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46.813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342698817"/>
                  </a:ext>
                </a:extLst>
              </a:tr>
              <a:tr h="639810">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33.216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8309864"/>
                  </a:ext>
                </a:extLst>
              </a:tr>
              <a:tr h="609111">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570969425"/>
                  </a:ext>
                </a:extLst>
              </a:tr>
            </a:tbl>
          </a:graphicData>
        </a:graphic>
      </p:graphicFrame>
      <p:sp>
        <p:nvSpPr>
          <p:cNvPr id="7" name="Rectangle 6">
            <a:extLst>
              <a:ext uri="{FF2B5EF4-FFF2-40B4-BE49-F238E27FC236}">
                <a16:creationId xmlns:a16="http://schemas.microsoft.com/office/drawing/2014/main" id="{EA20BB0C-A720-4CB7-8000-9F6FD09B2A74}"/>
              </a:ext>
            </a:extLst>
          </p:cNvPr>
          <p:cNvSpPr/>
          <p:nvPr/>
        </p:nvSpPr>
        <p:spPr>
          <a:xfrm>
            <a:off x="5302324" y="556659"/>
            <a:ext cx="2065502"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Chi-Square Tests</a:t>
            </a:r>
            <a:endParaRPr lang="en-IN" dirty="0"/>
          </a:p>
        </p:txBody>
      </p:sp>
      <p:sp>
        <p:nvSpPr>
          <p:cNvPr id="2" name="Rectangle 1">
            <a:extLst>
              <a:ext uri="{FF2B5EF4-FFF2-40B4-BE49-F238E27FC236}">
                <a16:creationId xmlns:a16="http://schemas.microsoft.com/office/drawing/2014/main" id="{338ED8BD-BF16-40A4-AB55-38708B866F9A}"/>
              </a:ext>
            </a:extLst>
          </p:cNvPr>
          <p:cNvSpPr/>
          <p:nvPr/>
        </p:nvSpPr>
        <p:spPr>
          <a:xfrm>
            <a:off x="2938355" y="3429000"/>
            <a:ext cx="6252400"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7.45.</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885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4.6.7 Level of teaching VS OPINION </a:t>
            </a:r>
            <a:r>
              <a:rPr lang="en-US" sz="2200" b="1" dirty="0">
                <a:solidFill>
                  <a:schemeClr val="tx2"/>
                </a:solidFill>
                <a:latin typeface="Times New Roman" panose="02020603050405020304" pitchFamily="18" charset="0"/>
                <a:cs typeface="Times New Roman" panose="02020603050405020304" pitchFamily="18" charset="0"/>
              </a:rPr>
              <a:t>(Foundational education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16808" y="1196752"/>
            <a:ext cx="10065867" cy="3006210"/>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association between Level of teaching and Opinion regarding Foundational Education stage of NEP 2020.</a:t>
            </a:r>
          </a:p>
          <a:p>
            <a:pPr marL="0" lvl="0" indent="0" algn="just">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association between Level of teaching and Opinion regarding Foundational Education stage of  NEP 2020.</a:t>
            </a:r>
            <a:endParaRPr lang="en-IN" sz="22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67</a:t>
            </a:fld>
            <a:endParaRPr lang="en-US"/>
          </a:p>
        </p:txBody>
      </p:sp>
      <p:graphicFrame>
        <p:nvGraphicFramePr>
          <p:cNvPr id="5" name="Table 4">
            <a:extLst>
              <a:ext uri="{FF2B5EF4-FFF2-40B4-BE49-F238E27FC236}">
                <a16:creationId xmlns:a16="http://schemas.microsoft.com/office/drawing/2014/main" id="{3D48E424-F508-465F-A438-F89E4572C0B9}"/>
              </a:ext>
            </a:extLst>
          </p:cNvPr>
          <p:cNvGraphicFramePr>
            <a:graphicFrameLocks noGrp="1"/>
          </p:cNvGraphicFramePr>
          <p:nvPr>
            <p:extLst>
              <p:ext uri="{D42A27DB-BD31-4B8C-83A1-F6EECF244321}">
                <p14:modId xmlns:p14="http://schemas.microsoft.com/office/powerpoint/2010/main" val="1417268632"/>
              </p:ext>
            </p:extLst>
          </p:nvPr>
        </p:nvGraphicFramePr>
        <p:xfrm>
          <a:off x="2998068" y="2860433"/>
          <a:ext cx="6559752" cy="3449752"/>
        </p:xfrm>
        <a:graphic>
          <a:graphicData uri="http://schemas.openxmlformats.org/drawingml/2006/table">
            <a:tbl>
              <a:tblPr>
                <a:tableStyleId>{46F890A9-2807-4EBB-B81D-B2AA78EC7F39}</a:tableStyleId>
              </a:tblPr>
              <a:tblGrid>
                <a:gridCol w="1758120">
                  <a:extLst>
                    <a:ext uri="{9D8B030D-6E8A-4147-A177-3AD203B41FA5}">
                      <a16:colId xmlns:a16="http://schemas.microsoft.com/office/drawing/2014/main" val="1279339158"/>
                    </a:ext>
                  </a:extLst>
                </a:gridCol>
                <a:gridCol w="1758120">
                  <a:extLst>
                    <a:ext uri="{9D8B030D-6E8A-4147-A177-3AD203B41FA5}">
                      <a16:colId xmlns:a16="http://schemas.microsoft.com/office/drawing/2014/main" val="2399032143"/>
                    </a:ext>
                  </a:extLst>
                </a:gridCol>
                <a:gridCol w="1190845">
                  <a:extLst>
                    <a:ext uri="{9D8B030D-6E8A-4147-A177-3AD203B41FA5}">
                      <a16:colId xmlns:a16="http://schemas.microsoft.com/office/drawing/2014/main" val="986676720"/>
                    </a:ext>
                  </a:extLst>
                </a:gridCol>
                <a:gridCol w="1089804">
                  <a:extLst>
                    <a:ext uri="{9D8B030D-6E8A-4147-A177-3AD203B41FA5}">
                      <a16:colId xmlns:a16="http://schemas.microsoft.com/office/drawing/2014/main" val="1148965519"/>
                    </a:ext>
                  </a:extLst>
                </a:gridCol>
                <a:gridCol w="762863">
                  <a:extLst>
                    <a:ext uri="{9D8B030D-6E8A-4147-A177-3AD203B41FA5}">
                      <a16:colId xmlns:a16="http://schemas.microsoft.com/office/drawing/2014/main" val="2584214469"/>
                    </a:ext>
                  </a:extLst>
                </a:gridCol>
              </a:tblGrid>
              <a:tr h="747227">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Foundational Education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5631677"/>
                  </a:ext>
                </a:extLst>
              </a:tr>
              <a:tr h="443389">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160219513"/>
                  </a:ext>
                </a:extLst>
              </a:tr>
              <a:tr h="364887">
                <a:tc rowSpan="4">
                  <a:txBody>
                    <a:bodyPr/>
                    <a:lstStyle/>
                    <a:p>
                      <a:pPr>
                        <a:lnSpc>
                          <a:spcPct val="107000"/>
                        </a:lnSpc>
                        <a:spcAft>
                          <a:spcPts val="0"/>
                        </a:spcAft>
                      </a:pPr>
                      <a:r>
                        <a:rPr lang="en-IN" sz="1800">
                          <a:effectLst/>
                        </a:rPr>
                        <a:t>Level of Teaching</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Primary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24</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5354598"/>
                  </a:ext>
                </a:extLst>
              </a:tr>
              <a:tr h="364887">
                <a:tc vMerge="1">
                  <a:txBody>
                    <a:bodyPr/>
                    <a:lstStyle/>
                    <a:p>
                      <a:endParaRPr lang="en-IN"/>
                    </a:p>
                  </a:txBody>
                  <a:tcPr/>
                </a:tc>
                <a:tc>
                  <a:txBody>
                    <a:bodyPr/>
                    <a:lstStyle/>
                    <a:p>
                      <a:pPr>
                        <a:lnSpc>
                          <a:spcPct val="107000"/>
                        </a:lnSpc>
                        <a:spcAft>
                          <a:spcPts val="0"/>
                        </a:spcAft>
                      </a:pPr>
                      <a:r>
                        <a:rPr lang="en-IN" sz="1800">
                          <a:effectLst/>
                        </a:rPr>
                        <a:t>Middle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132195"/>
                  </a:ext>
                </a:extLst>
              </a:tr>
              <a:tr h="364887">
                <a:tc vMerge="1">
                  <a:txBody>
                    <a:bodyPr/>
                    <a:lstStyle/>
                    <a:p>
                      <a:endParaRPr lang="en-IN"/>
                    </a:p>
                  </a:txBody>
                  <a:tcPr/>
                </a:tc>
                <a:tc>
                  <a:txBody>
                    <a:bodyPr/>
                    <a:lstStyle/>
                    <a:p>
                      <a:pPr>
                        <a:lnSpc>
                          <a:spcPct val="107000"/>
                        </a:lnSpc>
                        <a:spcAft>
                          <a:spcPts val="0"/>
                        </a:spcAft>
                      </a:pPr>
                      <a:r>
                        <a:rPr lang="en-IN" sz="1800">
                          <a:effectLst/>
                        </a:rPr>
                        <a:t>High</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5700706"/>
                  </a:ext>
                </a:extLst>
              </a:tr>
              <a:tr h="799588">
                <a:tc vMerge="1">
                  <a:txBody>
                    <a:bodyPr/>
                    <a:lstStyle/>
                    <a:p>
                      <a:endParaRPr lang="en-IN"/>
                    </a:p>
                  </a:txBody>
                  <a:tcPr/>
                </a:tc>
                <a:tc>
                  <a:txBody>
                    <a:bodyPr/>
                    <a:lstStyle/>
                    <a:p>
                      <a:pPr>
                        <a:lnSpc>
                          <a:spcPct val="107000"/>
                        </a:lnSpc>
                        <a:spcAft>
                          <a:spcPts val="0"/>
                        </a:spcAft>
                      </a:pPr>
                      <a:r>
                        <a:rPr lang="en-IN" sz="1800">
                          <a:effectLst/>
                        </a:rPr>
                        <a:t>Higher Secondary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9694755"/>
                  </a:ext>
                </a:extLst>
              </a:tr>
              <a:tr h="364887">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82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79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9375759"/>
                  </a:ext>
                </a:extLst>
              </a:tr>
            </a:tbl>
          </a:graphicData>
        </a:graphic>
      </p:graphicFrame>
    </p:spTree>
    <p:extLst>
      <p:ext uri="{BB962C8B-B14F-4D97-AF65-F5344CB8AC3E}">
        <p14:creationId xmlns:p14="http://schemas.microsoft.com/office/powerpoint/2010/main" val="1104643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68</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192765" y="4289028"/>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8.309 and the corresponding significant value is 0.040, which is less than the significance level of 0.05, so we reject the null hypothesis. Hence, we conclude that there is association between Level of teaching and Opinion regarding Foundational Education stage of NEP 2020.</a:t>
            </a:r>
          </a:p>
        </p:txBody>
      </p:sp>
      <p:graphicFrame>
        <p:nvGraphicFramePr>
          <p:cNvPr id="2" name="Table 1">
            <a:extLst>
              <a:ext uri="{FF2B5EF4-FFF2-40B4-BE49-F238E27FC236}">
                <a16:creationId xmlns:a16="http://schemas.microsoft.com/office/drawing/2014/main" id="{A1E60297-3058-40DF-881A-43F0F304CE3F}"/>
              </a:ext>
            </a:extLst>
          </p:cNvPr>
          <p:cNvGraphicFramePr>
            <a:graphicFrameLocks noGrp="1"/>
          </p:cNvGraphicFramePr>
          <p:nvPr>
            <p:extLst>
              <p:ext uri="{D42A27DB-BD31-4B8C-83A1-F6EECF244321}">
                <p14:modId xmlns:p14="http://schemas.microsoft.com/office/powerpoint/2010/main" val="3819892310"/>
              </p:ext>
            </p:extLst>
          </p:nvPr>
        </p:nvGraphicFramePr>
        <p:xfrm>
          <a:off x="2950699" y="260648"/>
          <a:ext cx="5736000" cy="3384377"/>
        </p:xfrm>
        <a:graphic>
          <a:graphicData uri="http://schemas.openxmlformats.org/drawingml/2006/table">
            <a:tbl>
              <a:tblPr>
                <a:tableStyleId>{46F890A9-2807-4EBB-B81D-B2AA78EC7F39}</a:tableStyleId>
              </a:tblPr>
              <a:tblGrid>
                <a:gridCol w="2083245">
                  <a:extLst>
                    <a:ext uri="{9D8B030D-6E8A-4147-A177-3AD203B41FA5}">
                      <a16:colId xmlns:a16="http://schemas.microsoft.com/office/drawing/2014/main" val="2037878259"/>
                    </a:ext>
                  </a:extLst>
                </a:gridCol>
                <a:gridCol w="1132312">
                  <a:extLst>
                    <a:ext uri="{9D8B030D-6E8A-4147-A177-3AD203B41FA5}">
                      <a16:colId xmlns:a16="http://schemas.microsoft.com/office/drawing/2014/main" val="2447762580"/>
                    </a:ext>
                  </a:extLst>
                </a:gridCol>
                <a:gridCol w="1132312">
                  <a:extLst>
                    <a:ext uri="{9D8B030D-6E8A-4147-A177-3AD203B41FA5}">
                      <a16:colId xmlns:a16="http://schemas.microsoft.com/office/drawing/2014/main" val="50400758"/>
                    </a:ext>
                  </a:extLst>
                </a:gridCol>
                <a:gridCol w="1388131">
                  <a:extLst>
                    <a:ext uri="{9D8B030D-6E8A-4147-A177-3AD203B41FA5}">
                      <a16:colId xmlns:a16="http://schemas.microsoft.com/office/drawing/2014/main" val="2281332538"/>
                    </a:ext>
                  </a:extLst>
                </a:gridCol>
              </a:tblGrid>
              <a:tr h="833235">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a:effectLst/>
                        </a:rPr>
                        <a:t>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Asymp. Sig. (2-sided)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1312735704"/>
                  </a:ext>
                </a:extLst>
              </a:tr>
              <a:tr h="551198">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8.309(a)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.040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201979207"/>
                  </a:ext>
                </a:extLst>
              </a:tr>
              <a:tr h="551198">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8.437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.038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85079297"/>
                  </a:ext>
                </a:extLst>
              </a:tr>
              <a:tr h="833235">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.000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.990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03859120"/>
                  </a:ext>
                </a:extLst>
              </a:tr>
              <a:tr h="615511">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886386026"/>
                  </a:ext>
                </a:extLst>
              </a:tr>
            </a:tbl>
          </a:graphicData>
        </a:graphic>
      </p:graphicFrame>
      <p:sp>
        <p:nvSpPr>
          <p:cNvPr id="3" name="Rectangle 2">
            <a:extLst>
              <a:ext uri="{FF2B5EF4-FFF2-40B4-BE49-F238E27FC236}">
                <a16:creationId xmlns:a16="http://schemas.microsoft.com/office/drawing/2014/main" id="{005D7589-34B9-48E4-AF83-9EA41803C25C}"/>
              </a:ext>
            </a:extLst>
          </p:cNvPr>
          <p:cNvSpPr/>
          <p:nvPr/>
        </p:nvSpPr>
        <p:spPr>
          <a:xfrm>
            <a:off x="5061661" y="371993"/>
            <a:ext cx="2065502"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Chi-Square Tests</a:t>
            </a:r>
            <a:endParaRPr lang="en-IN" dirty="0"/>
          </a:p>
        </p:txBody>
      </p:sp>
      <p:sp>
        <p:nvSpPr>
          <p:cNvPr id="5" name="Rectangle 4">
            <a:extLst>
              <a:ext uri="{FF2B5EF4-FFF2-40B4-BE49-F238E27FC236}">
                <a16:creationId xmlns:a16="http://schemas.microsoft.com/office/drawing/2014/main" id="{7AD38EB4-23A8-4E41-BCB8-6C375C6CF5A1}"/>
              </a:ext>
            </a:extLst>
          </p:cNvPr>
          <p:cNvSpPr/>
          <p:nvPr/>
        </p:nvSpPr>
        <p:spPr>
          <a:xfrm>
            <a:off x="2950700" y="3502844"/>
            <a:ext cx="5736000"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10.80.</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153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4.6.8 level of teaching VS OPINION </a:t>
            </a:r>
            <a:r>
              <a:rPr lang="en-US" sz="2200" b="1" dirty="0">
                <a:solidFill>
                  <a:schemeClr val="tx2"/>
                </a:solidFill>
                <a:latin typeface="Times New Roman" panose="02020603050405020304" pitchFamily="18" charset="0"/>
                <a:cs typeface="Times New Roman" panose="02020603050405020304" pitchFamily="18" charset="0"/>
              </a:rPr>
              <a:t>(preparatory &amp; middle school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51054" y="1204136"/>
            <a:ext cx="10065867" cy="3006210"/>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association between Level of teaching and Opinion regarding Preparatory &amp; Middle school stage of NEP 2020.</a:t>
            </a:r>
          </a:p>
          <a:p>
            <a:pPr marL="0" lvl="0" indent="0" algn="just">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association between Level of teaching and Opinion regarding Preparatory &amp; Middle school of  NEP 2020.</a:t>
            </a:r>
            <a:endParaRPr lang="en-IN" sz="22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69</a:t>
            </a:fld>
            <a:endParaRPr lang="en-US"/>
          </a:p>
        </p:txBody>
      </p:sp>
      <p:graphicFrame>
        <p:nvGraphicFramePr>
          <p:cNvPr id="7" name="Table 6">
            <a:extLst>
              <a:ext uri="{FF2B5EF4-FFF2-40B4-BE49-F238E27FC236}">
                <a16:creationId xmlns:a16="http://schemas.microsoft.com/office/drawing/2014/main" id="{4D51A1E7-A22C-4F98-B945-7D3277CBA165}"/>
              </a:ext>
            </a:extLst>
          </p:cNvPr>
          <p:cNvGraphicFramePr>
            <a:graphicFrameLocks noGrp="1"/>
          </p:cNvGraphicFramePr>
          <p:nvPr>
            <p:extLst>
              <p:ext uri="{D42A27DB-BD31-4B8C-83A1-F6EECF244321}">
                <p14:modId xmlns:p14="http://schemas.microsoft.com/office/powerpoint/2010/main" val="3129100108"/>
              </p:ext>
            </p:extLst>
          </p:nvPr>
        </p:nvGraphicFramePr>
        <p:xfrm>
          <a:off x="2854052" y="2893291"/>
          <a:ext cx="6624735" cy="3560044"/>
        </p:xfrm>
        <a:graphic>
          <a:graphicData uri="http://schemas.openxmlformats.org/drawingml/2006/table">
            <a:tbl>
              <a:tblPr>
                <a:tableStyleId>{46F890A9-2807-4EBB-B81D-B2AA78EC7F39}</a:tableStyleId>
              </a:tblPr>
              <a:tblGrid>
                <a:gridCol w="1577219">
                  <a:extLst>
                    <a:ext uri="{9D8B030D-6E8A-4147-A177-3AD203B41FA5}">
                      <a16:colId xmlns:a16="http://schemas.microsoft.com/office/drawing/2014/main" val="949412330"/>
                    </a:ext>
                  </a:extLst>
                </a:gridCol>
                <a:gridCol w="1577219">
                  <a:extLst>
                    <a:ext uri="{9D8B030D-6E8A-4147-A177-3AD203B41FA5}">
                      <a16:colId xmlns:a16="http://schemas.microsoft.com/office/drawing/2014/main" val="4241425224"/>
                    </a:ext>
                  </a:extLst>
                </a:gridCol>
                <a:gridCol w="1577219">
                  <a:extLst>
                    <a:ext uri="{9D8B030D-6E8A-4147-A177-3AD203B41FA5}">
                      <a16:colId xmlns:a16="http://schemas.microsoft.com/office/drawing/2014/main" val="3486200577"/>
                    </a:ext>
                  </a:extLst>
                </a:gridCol>
                <a:gridCol w="1105160">
                  <a:extLst>
                    <a:ext uri="{9D8B030D-6E8A-4147-A177-3AD203B41FA5}">
                      <a16:colId xmlns:a16="http://schemas.microsoft.com/office/drawing/2014/main" val="3986957582"/>
                    </a:ext>
                  </a:extLst>
                </a:gridCol>
                <a:gridCol w="787918">
                  <a:extLst>
                    <a:ext uri="{9D8B030D-6E8A-4147-A177-3AD203B41FA5}">
                      <a16:colId xmlns:a16="http://schemas.microsoft.com/office/drawing/2014/main" val="3894247047"/>
                    </a:ext>
                  </a:extLst>
                </a:gridCol>
              </a:tblGrid>
              <a:tr h="777832">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Preparatory &amp; Middle school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4110719"/>
                  </a:ext>
                </a:extLst>
              </a:tr>
              <a:tr h="430550">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2750349075"/>
                  </a:ext>
                </a:extLst>
              </a:tr>
              <a:tr h="379831">
                <a:tc rowSpan="4">
                  <a:txBody>
                    <a:bodyPr/>
                    <a:lstStyle/>
                    <a:p>
                      <a:pPr>
                        <a:lnSpc>
                          <a:spcPct val="107000"/>
                        </a:lnSpc>
                        <a:spcAft>
                          <a:spcPts val="0"/>
                        </a:spcAft>
                      </a:pPr>
                      <a:r>
                        <a:rPr lang="en-IN" sz="1800">
                          <a:effectLst/>
                        </a:rPr>
                        <a:t>Level of Teaching</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Primary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3098792"/>
                  </a:ext>
                </a:extLst>
              </a:tr>
              <a:tr h="379831">
                <a:tc vMerge="1">
                  <a:txBody>
                    <a:bodyPr/>
                    <a:lstStyle/>
                    <a:p>
                      <a:endParaRPr lang="en-IN"/>
                    </a:p>
                  </a:txBody>
                  <a:tcPr/>
                </a:tc>
                <a:tc>
                  <a:txBody>
                    <a:bodyPr/>
                    <a:lstStyle/>
                    <a:p>
                      <a:pPr>
                        <a:lnSpc>
                          <a:spcPct val="107000"/>
                        </a:lnSpc>
                        <a:spcAft>
                          <a:spcPts val="0"/>
                        </a:spcAft>
                      </a:pPr>
                      <a:r>
                        <a:rPr lang="en-IN" sz="1800" dirty="0">
                          <a:effectLst/>
                        </a:rPr>
                        <a:t>Middle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7237203"/>
                  </a:ext>
                </a:extLst>
              </a:tr>
              <a:tr h="379831">
                <a:tc vMerge="1">
                  <a:txBody>
                    <a:bodyPr/>
                    <a:lstStyle/>
                    <a:p>
                      <a:endParaRPr lang="en-IN"/>
                    </a:p>
                  </a:txBody>
                  <a:tcPr/>
                </a:tc>
                <a:tc>
                  <a:txBody>
                    <a:bodyPr/>
                    <a:lstStyle/>
                    <a:p>
                      <a:pPr>
                        <a:lnSpc>
                          <a:spcPct val="107000"/>
                        </a:lnSpc>
                        <a:spcAft>
                          <a:spcPts val="0"/>
                        </a:spcAft>
                      </a:pPr>
                      <a:r>
                        <a:rPr lang="en-IN" sz="1800">
                          <a:effectLst/>
                        </a:rPr>
                        <a:t>High</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5386079"/>
                  </a:ext>
                </a:extLst>
              </a:tr>
              <a:tr h="832338">
                <a:tc vMerge="1">
                  <a:txBody>
                    <a:bodyPr/>
                    <a:lstStyle/>
                    <a:p>
                      <a:endParaRPr lang="en-IN"/>
                    </a:p>
                  </a:txBody>
                  <a:tcPr/>
                </a:tc>
                <a:tc>
                  <a:txBody>
                    <a:bodyPr/>
                    <a:lstStyle/>
                    <a:p>
                      <a:pPr>
                        <a:lnSpc>
                          <a:spcPct val="107000"/>
                        </a:lnSpc>
                        <a:spcAft>
                          <a:spcPts val="0"/>
                        </a:spcAft>
                      </a:pPr>
                      <a:r>
                        <a:rPr lang="en-IN" sz="1800">
                          <a:effectLst/>
                        </a:rPr>
                        <a:t>Higher Secondary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6492895"/>
                  </a:ext>
                </a:extLst>
              </a:tr>
              <a:tr h="379831">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100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8277877"/>
                  </a:ext>
                </a:extLst>
              </a:tr>
            </a:tbl>
          </a:graphicData>
        </a:graphic>
      </p:graphicFrame>
    </p:spTree>
    <p:extLst>
      <p:ext uri="{BB962C8B-B14F-4D97-AF65-F5344CB8AC3E}">
        <p14:creationId xmlns:p14="http://schemas.microsoft.com/office/powerpoint/2010/main" val="1388906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4D7A-D08B-4C75-8F12-2D8B126D2393}"/>
              </a:ext>
            </a:extLst>
          </p:cNvPr>
          <p:cNvSpPr>
            <a:spLocks noGrp="1"/>
          </p:cNvSpPr>
          <p:nvPr>
            <p:ph type="title"/>
          </p:nvPr>
        </p:nvSpPr>
        <p:spPr>
          <a:xfrm>
            <a:off x="1269875" y="580460"/>
            <a:ext cx="9903418" cy="1478570"/>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1.2 NATIONAL EDUCATION POLICY 2020</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EF7028-F6FE-4671-8BB1-131D62198DFC}"/>
              </a:ext>
            </a:extLst>
          </p:cNvPr>
          <p:cNvSpPr>
            <a:spLocks noGrp="1"/>
          </p:cNvSpPr>
          <p:nvPr>
            <p:ph idx="1"/>
          </p:nvPr>
        </p:nvSpPr>
        <p:spPr>
          <a:xfrm>
            <a:off x="1269875" y="2062952"/>
            <a:ext cx="9903419" cy="4485928"/>
          </a:xfrm>
        </p:spPr>
        <p:txBody>
          <a:bodyPr>
            <a:normAutofit/>
          </a:bodyPr>
          <a:lstStyle/>
          <a:p>
            <a:pPr algn="just">
              <a:lnSpc>
                <a:spcPct val="16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t> </a:t>
            </a:r>
            <a:r>
              <a:rPr lang="en-US" dirty="0">
                <a:latin typeface="Times New Roman" panose="02020603050405020304" pitchFamily="18" charset="0"/>
                <a:cs typeface="Times New Roman" panose="02020603050405020304" pitchFamily="18" charset="0"/>
              </a:rPr>
              <a:t>In January 2015, a committee under former Cabinet Secretary </a:t>
            </a:r>
            <a:r>
              <a:rPr lang="en-US" dirty="0">
                <a:solidFill>
                  <a:schemeClr val="tx2"/>
                </a:solidFill>
                <a:latin typeface="Times New Roman" panose="02020603050405020304" pitchFamily="18" charset="0"/>
                <a:cs typeface="Times New Roman" panose="02020603050405020304" pitchFamily="18" charset="0"/>
              </a:rPr>
              <a:t>T.S.R. Subramanian</a:t>
            </a:r>
            <a:r>
              <a:rPr lang="en-US" dirty="0">
                <a:latin typeface="Times New Roman" panose="02020603050405020304" pitchFamily="18" charset="0"/>
                <a:cs typeface="Times New Roman" panose="02020603050405020304" pitchFamily="18" charset="0"/>
              </a:rPr>
              <a:t> started the consultation process for the New Education Policy. Based on  the committee report, in June 2017, the draft NEP was submitted in 2019 by a panel led by </a:t>
            </a:r>
            <a:r>
              <a:rPr lang="en-US" dirty="0">
                <a:solidFill>
                  <a:schemeClr val="tx2"/>
                </a:solidFill>
                <a:latin typeface="Times New Roman" panose="02020603050405020304" pitchFamily="18" charset="0"/>
                <a:cs typeface="Times New Roman" panose="02020603050405020304" pitchFamily="18" charset="0"/>
              </a:rPr>
              <a:t>former</a:t>
            </a:r>
            <a:r>
              <a:rPr lang="en-US" dirty="0">
                <a:latin typeface="Times New Roman" panose="02020603050405020304" pitchFamily="18" charset="0"/>
                <a:cs typeface="Times New Roman" panose="02020603050405020304" pitchFamily="18" charset="0"/>
              </a:rPr>
              <a:t> Indian Space Research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ISRO</a:t>
            </a:r>
            <a:r>
              <a:rPr lang="en-US" dirty="0">
                <a:latin typeface="Times New Roman" panose="02020603050405020304" pitchFamily="18" charset="0"/>
                <a:cs typeface="Times New Roman" panose="02020603050405020304" pitchFamily="18" charset="0"/>
              </a:rPr>
              <a:t>)</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chief </a:t>
            </a:r>
            <a:r>
              <a:rPr lang="en-US" dirty="0">
                <a:solidFill>
                  <a:schemeClr val="tx2"/>
                </a:solidFill>
                <a:latin typeface="Times New Roman" panose="02020603050405020304" pitchFamily="18" charset="0"/>
                <a:cs typeface="Times New Roman" panose="02020603050405020304" pitchFamily="18" charset="0"/>
              </a:rPr>
              <a:t>Krishnaswamy </a:t>
            </a:r>
            <a:r>
              <a:rPr lang="en-US" dirty="0" err="1">
                <a:solidFill>
                  <a:schemeClr val="tx2"/>
                </a:solidFill>
                <a:latin typeface="Times New Roman" panose="02020603050405020304" pitchFamily="18" charset="0"/>
                <a:cs typeface="Times New Roman" panose="02020603050405020304" pitchFamily="18" charset="0"/>
              </a:rPr>
              <a:t>Kasturirangan</a:t>
            </a:r>
            <a:r>
              <a:rPr lang="en-US" dirty="0">
                <a:latin typeface="Times New Roman" panose="02020603050405020304" pitchFamily="18" charset="0"/>
                <a:cs typeface="Times New Roman" panose="02020603050405020304" pitchFamily="18" charset="0"/>
              </a:rPr>
              <a:t>. Further, The NEP 2020 was approved by The </a:t>
            </a:r>
            <a:r>
              <a:rPr lang="en-US" dirty="0">
                <a:solidFill>
                  <a:schemeClr val="tx2"/>
                </a:solidFill>
                <a:latin typeface="Times New Roman" panose="02020603050405020304" pitchFamily="18" charset="0"/>
                <a:cs typeface="Times New Roman" panose="02020603050405020304" pitchFamily="18" charset="0"/>
              </a:rPr>
              <a:t>Union Cabinet</a:t>
            </a:r>
            <a:r>
              <a:rPr lang="en-US" dirty="0">
                <a:latin typeface="Times New Roman" panose="02020603050405020304" pitchFamily="18" charset="0"/>
                <a:cs typeface="Times New Roman" panose="02020603050405020304" pitchFamily="18" charset="0"/>
              </a:rPr>
              <a:t> of India on </a:t>
            </a:r>
            <a:r>
              <a:rPr lang="en-US" dirty="0">
                <a:solidFill>
                  <a:schemeClr val="tx2"/>
                </a:solidFill>
                <a:latin typeface="Times New Roman" panose="02020603050405020304" pitchFamily="18" charset="0"/>
                <a:cs typeface="Times New Roman" panose="02020603050405020304" pitchFamily="18" charset="0"/>
              </a:rPr>
              <a:t>29 July 2020</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E42F16-14AD-45C2-AE19-5AE1F1742DA5}"/>
              </a:ext>
            </a:extLst>
          </p:cNvPr>
          <p:cNvSpPr>
            <a:spLocks noGrp="1"/>
          </p:cNvSpPr>
          <p:nvPr>
            <p:ph type="sldNum" sz="quarter" idx="12"/>
          </p:nvPr>
        </p:nvSpPr>
        <p:spPr/>
        <p:txBody>
          <a:bodyPr/>
          <a:lstStyle/>
          <a:p>
            <a:fld id="{EB37DED6-D4C7-42EE-AB49-D2E39E64FDE4}" type="slidenum">
              <a:rPr lang="en-US" smtClean="0"/>
              <a:pPr/>
              <a:t>7</a:t>
            </a:fld>
            <a:endParaRPr lang="en-US"/>
          </a:p>
        </p:txBody>
      </p:sp>
    </p:spTree>
    <p:extLst>
      <p:ext uri="{BB962C8B-B14F-4D97-AF65-F5344CB8AC3E}">
        <p14:creationId xmlns:p14="http://schemas.microsoft.com/office/powerpoint/2010/main" val="169755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70</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220267" y="4181519"/>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2.379 and the corresponding significant value is 0.497, which is greater than the significance level of 0.05, so we accept the null hypothesis. Hence, we conclude that there is no association between Level of teaching and Opinion regarding Preparatory &amp; Middle school stage of  NEP 2020.</a:t>
            </a:r>
          </a:p>
        </p:txBody>
      </p:sp>
      <p:graphicFrame>
        <p:nvGraphicFramePr>
          <p:cNvPr id="5" name="Table 4">
            <a:extLst>
              <a:ext uri="{FF2B5EF4-FFF2-40B4-BE49-F238E27FC236}">
                <a16:creationId xmlns:a16="http://schemas.microsoft.com/office/drawing/2014/main" id="{6CFF9F04-9D6A-46B9-BED1-89D87789E798}"/>
              </a:ext>
            </a:extLst>
          </p:cNvPr>
          <p:cNvGraphicFramePr>
            <a:graphicFrameLocks noGrp="1"/>
          </p:cNvGraphicFramePr>
          <p:nvPr>
            <p:extLst>
              <p:ext uri="{D42A27DB-BD31-4B8C-83A1-F6EECF244321}">
                <p14:modId xmlns:p14="http://schemas.microsoft.com/office/powerpoint/2010/main" val="3337989878"/>
              </p:ext>
            </p:extLst>
          </p:nvPr>
        </p:nvGraphicFramePr>
        <p:xfrm>
          <a:off x="2722984" y="181432"/>
          <a:ext cx="6107731" cy="3247568"/>
        </p:xfrm>
        <a:graphic>
          <a:graphicData uri="http://schemas.openxmlformats.org/drawingml/2006/table">
            <a:tbl>
              <a:tblPr>
                <a:tableStyleId>{46F890A9-2807-4EBB-B81D-B2AA78EC7F39}</a:tableStyleId>
              </a:tblPr>
              <a:tblGrid>
                <a:gridCol w="2218254">
                  <a:extLst>
                    <a:ext uri="{9D8B030D-6E8A-4147-A177-3AD203B41FA5}">
                      <a16:colId xmlns:a16="http://schemas.microsoft.com/office/drawing/2014/main" val="2171114172"/>
                    </a:ext>
                  </a:extLst>
                </a:gridCol>
                <a:gridCol w="1205693">
                  <a:extLst>
                    <a:ext uri="{9D8B030D-6E8A-4147-A177-3AD203B41FA5}">
                      <a16:colId xmlns:a16="http://schemas.microsoft.com/office/drawing/2014/main" val="3083822179"/>
                    </a:ext>
                  </a:extLst>
                </a:gridCol>
                <a:gridCol w="1205693">
                  <a:extLst>
                    <a:ext uri="{9D8B030D-6E8A-4147-A177-3AD203B41FA5}">
                      <a16:colId xmlns:a16="http://schemas.microsoft.com/office/drawing/2014/main" val="534846767"/>
                    </a:ext>
                  </a:extLst>
                </a:gridCol>
                <a:gridCol w="1478091">
                  <a:extLst>
                    <a:ext uri="{9D8B030D-6E8A-4147-A177-3AD203B41FA5}">
                      <a16:colId xmlns:a16="http://schemas.microsoft.com/office/drawing/2014/main" val="2710655728"/>
                    </a:ext>
                  </a:extLst>
                </a:gridCol>
              </a:tblGrid>
              <a:tr h="946417">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Asymp. Sig. (2-sided)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4122169048"/>
                  </a:ext>
                </a:extLst>
              </a:tr>
              <a:tr h="626070">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dirty="0">
                          <a:effectLst/>
                        </a:rPr>
                        <a:t>2.379(a)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.497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384030797"/>
                  </a:ext>
                </a:extLst>
              </a:tr>
              <a:tr h="314140">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2.416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.491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1882655025"/>
                  </a:ext>
                </a:extLst>
              </a:tr>
              <a:tr h="643233">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.031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.861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712447435"/>
                  </a:ext>
                </a:extLst>
              </a:tr>
              <a:tr h="717708">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87988041"/>
                  </a:ext>
                </a:extLst>
              </a:tr>
            </a:tbl>
          </a:graphicData>
        </a:graphic>
      </p:graphicFrame>
      <p:sp>
        <p:nvSpPr>
          <p:cNvPr id="7" name="Rectangle 6">
            <a:extLst>
              <a:ext uri="{FF2B5EF4-FFF2-40B4-BE49-F238E27FC236}">
                <a16:creationId xmlns:a16="http://schemas.microsoft.com/office/drawing/2014/main" id="{C53E4E02-51C1-4846-AD8A-7D67EAFD41E4}"/>
              </a:ext>
            </a:extLst>
          </p:cNvPr>
          <p:cNvSpPr/>
          <p:nvPr/>
        </p:nvSpPr>
        <p:spPr>
          <a:xfrm>
            <a:off x="4830952" y="369780"/>
            <a:ext cx="2065502" cy="373757"/>
          </a:xfrm>
          <a:prstGeom prst="rect">
            <a:avLst/>
          </a:prstGeom>
        </p:spPr>
        <p:txBody>
          <a:bodyPr wrap="none">
            <a:spAutoFit/>
          </a:bodyPr>
          <a:lstStyle/>
          <a:p>
            <a:pPr>
              <a:lnSpc>
                <a:spcPct val="107000"/>
              </a:lnSpc>
              <a:spcAft>
                <a:spcPts val="0"/>
              </a:spcAft>
              <a:tabLst>
                <a:tab pos="1828800" algn="ctr"/>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Chi-Square Tests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068AF0A-8C2D-40DE-9365-E995C0474344}"/>
              </a:ext>
            </a:extLst>
          </p:cNvPr>
          <p:cNvSpPr/>
          <p:nvPr/>
        </p:nvSpPr>
        <p:spPr>
          <a:xfrm>
            <a:off x="2706724" y="3410203"/>
            <a:ext cx="6123991"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8.34.</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847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09-0DA1-4652-9A27-C67528C63F6E}"/>
              </a:ext>
            </a:extLst>
          </p:cNvPr>
          <p:cNvSpPr>
            <a:spLocks noGrp="1"/>
          </p:cNvSpPr>
          <p:nvPr>
            <p:ph type="title"/>
          </p:nvPr>
        </p:nvSpPr>
        <p:spPr>
          <a:xfrm>
            <a:off x="1168599" y="290262"/>
            <a:ext cx="9903418" cy="1478570"/>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4.6.9 level of teaching VS OPINION </a:t>
            </a:r>
            <a:r>
              <a:rPr lang="en-US" sz="2200" b="1" dirty="0">
                <a:solidFill>
                  <a:schemeClr val="tx2"/>
                </a:solidFill>
                <a:latin typeface="Times New Roman" panose="02020603050405020304" pitchFamily="18" charset="0"/>
                <a:cs typeface="Times New Roman" panose="02020603050405020304" pitchFamily="18" charset="0"/>
              </a:rPr>
              <a:t>(secondary school stage)</a:t>
            </a:r>
            <a:br>
              <a:rPr lang="en-US" sz="2800" b="1" dirty="0">
                <a:solidFill>
                  <a:schemeClr val="tx2"/>
                </a:solidFill>
                <a:latin typeface="Times New Roman" panose="02020603050405020304" pitchFamily="18" charset="0"/>
                <a:cs typeface="Times New Roman" panose="02020603050405020304" pitchFamily="18" charset="0"/>
              </a:rPr>
            </a:b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E0FE-8D58-4041-930C-453AE21B4F38}"/>
              </a:ext>
            </a:extLst>
          </p:cNvPr>
          <p:cNvSpPr>
            <a:spLocks noGrp="1"/>
          </p:cNvSpPr>
          <p:nvPr>
            <p:ph idx="1"/>
          </p:nvPr>
        </p:nvSpPr>
        <p:spPr>
          <a:xfrm>
            <a:off x="1151054" y="1204136"/>
            <a:ext cx="10065867" cy="3006210"/>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0</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no association between Level of teaching and Opinion regarding Secondary school stage of NEP 2020.</a:t>
            </a:r>
          </a:p>
          <a:p>
            <a:pPr marL="0" lvl="0" indent="0" algn="just">
              <a:lnSpc>
                <a:spcPct val="100000"/>
              </a:lnSpc>
              <a:spcBef>
                <a:spcPts val="0"/>
              </a:spcBef>
              <a:buSzTx/>
              <a:buNone/>
              <a:defRPr/>
            </a:pPr>
            <a:r>
              <a:rPr lang="en-US" sz="2200" b="1" dirty="0">
                <a:latin typeface="Times New Roman" panose="02020603050405020304" pitchFamily="18" charset="0"/>
                <a:cs typeface="Times New Roman" panose="02020603050405020304" pitchFamily="18" charset="0"/>
              </a:rPr>
              <a:t>H</a:t>
            </a:r>
            <a:r>
              <a:rPr lang="en-US" sz="2200" b="1" baseline="-250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There is association between Level of teaching and Opinion regarding Secondary school of  NEP 2020</a:t>
            </a:r>
            <a:endParaRPr lang="en-IN" sz="220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04ECE-3FDA-4C30-9334-72873DC60F7B}"/>
              </a:ext>
            </a:extLst>
          </p:cNvPr>
          <p:cNvSpPr>
            <a:spLocks noGrp="1"/>
          </p:cNvSpPr>
          <p:nvPr>
            <p:ph type="sldNum" sz="quarter" idx="12"/>
          </p:nvPr>
        </p:nvSpPr>
        <p:spPr/>
        <p:txBody>
          <a:bodyPr/>
          <a:lstStyle/>
          <a:p>
            <a:fld id="{EB37DED6-D4C7-42EE-AB49-D2E39E64FDE4}" type="slidenum">
              <a:rPr lang="en-US" smtClean="0"/>
              <a:pPr/>
              <a:t>71</a:t>
            </a:fld>
            <a:endParaRPr lang="en-US"/>
          </a:p>
        </p:txBody>
      </p:sp>
      <p:graphicFrame>
        <p:nvGraphicFramePr>
          <p:cNvPr id="5" name="Table 4">
            <a:extLst>
              <a:ext uri="{FF2B5EF4-FFF2-40B4-BE49-F238E27FC236}">
                <a16:creationId xmlns:a16="http://schemas.microsoft.com/office/drawing/2014/main" id="{18CFD09D-7CF9-429D-845E-E0601A7EA4BF}"/>
              </a:ext>
            </a:extLst>
          </p:cNvPr>
          <p:cNvGraphicFramePr>
            <a:graphicFrameLocks noGrp="1"/>
          </p:cNvGraphicFramePr>
          <p:nvPr>
            <p:extLst>
              <p:ext uri="{D42A27DB-BD31-4B8C-83A1-F6EECF244321}">
                <p14:modId xmlns:p14="http://schemas.microsoft.com/office/powerpoint/2010/main" val="3596887840"/>
              </p:ext>
            </p:extLst>
          </p:nvPr>
        </p:nvGraphicFramePr>
        <p:xfrm>
          <a:off x="2972647" y="3040346"/>
          <a:ext cx="6243530" cy="3486862"/>
        </p:xfrm>
        <a:graphic>
          <a:graphicData uri="http://schemas.openxmlformats.org/drawingml/2006/table">
            <a:tbl>
              <a:tblPr>
                <a:tableStyleId>{46F890A9-2807-4EBB-B81D-B2AA78EC7F39}</a:tableStyleId>
              </a:tblPr>
              <a:tblGrid>
                <a:gridCol w="1621547">
                  <a:extLst>
                    <a:ext uri="{9D8B030D-6E8A-4147-A177-3AD203B41FA5}">
                      <a16:colId xmlns:a16="http://schemas.microsoft.com/office/drawing/2014/main" val="2089968591"/>
                    </a:ext>
                  </a:extLst>
                </a:gridCol>
                <a:gridCol w="1621547">
                  <a:extLst>
                    <a:ext uri="{9D8B030D-6E8A-4147-A177-3AD203B41FA5}">
                      <a16:colId xmlns:a16="http://schemas.microsoft.com/office/drawing/2014/main" val="1469731324"/>
                    </a:ext>
                  </a:extLst>
                </a:gridCol>
                <a:gridCol w="1098380">
                  <a:extLst>
                    <a:ext uri="{9D8B030D-6E8A-4147-A177-3AD203B41FA5}">
                      <a16:colId xmlns:a16="http://schemas.microsoft.com/office/drawing/2014/main" val="2715337924"/>
                    </a:ext>
                  </a:extLst>
                </a:gridCol>
                <a:gridCol w="1005102">
                  <a:extLst>
                    <a:ext uri="{9D8B030D-6E8A-4147-A177-3AD203B41FA5}">
                      <a16:colId xmlns:a16="http://schemas.microsoft.com/office/drawing/2014/main" val="1104580550"/>
                    </a:ext>
                  </a:extLst>
                </a:gridCol>
                <a:gridCol w="896954">
                  <a:extLst>
                    <a:ext uri="{9D8B030D-6E8A-4147-A177-3AD203B41FA5}">
                      <a16:colId xmlns:a16="http://schemas.microsoft.com/office/drawing/2014/main" val="1595158903"/>
                    </a:ext>
                  </a:extLst>
                </a:gridCol>
              </a:tblGrid>
              <a:tr h="694130">
                <a:tc rowSpan="2" gridSpan="2">
                  <a:txBody>
                    <a:bodyPr/>
                    <a:lstStyle/>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IN"/>
                    </a:p>
                  </a:txBody>
                  <a:tcPr/>
                </a:tc>
                <a:tc gridSpan="2">
                  <a:txBody>
                    <a:bodyPr/>
                    <a:lstStyle/>
                    <a:p>
                      <a:pPr algn="ctr">
                        <a:lnSpc>
                          <a:spcPct val="107000"/>
                        </a:lnSpc>
                        <a:spcAft>
                          <a:spcPts val="0"/>
                        </a:spcAft>
                      </a:pPr>
                      <a:r>
                        <a:rPr lang="en-IN" sz="1800">
                          <a:effectLst/>
                        </a:rPr>
                        <a:t>Secondary school stage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0065590"/>
                  </a:ext>
                </a:extLst>
              </a:tr>
              <a:tr h="694130">
                <a:tc gridSpan="2" vMerge="1">
                  <a:txBody>
                    <a:bodyPr/>
                    <a:lstStyle/>
                    <a:p>
                      <a:endParaRPr lang="en-IN"/>
                    </a:p>
                  </a:txBody>
                  <a:tcPr/>
                </a:tc>
                <a:tc hMerge="1" vMerge="1">
                  <a:txBody>
                    <a:bodyPr/>
                    <a:lstStyle/>
                    <a:p>
                      <a:endParaRPr lang="en-IN"/>
                    </a:p>
                  </a:txBody>
                  <a:tcPr/>
                </a:tc>
                <a:tc>
                  <a:txBody>
                    <a:bodyPr/>
                    <a:lstStyle/>
                    <a:p>
                      <a:pPr algn="ctr">
                        <a:lnSpc>
                          <a:spcPct val="107000"/>
                        </a:lnSpc>
                        <a:spcAft>
                          <a:spcPts val="0"/>
                        </a:spcAft>
                      </a:pPr>
                      <a:r>
                        <a:rPr lang="en-IN" sz="1800">
                          <a:effectLst/>
                        </a:rPr>
                        <a:t>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Disagree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3925215112"/>
                  </a:ext>
                </a:extLst>
              </a:tr>
              <a:tr h="338958">
                <a:tc rowSpan="4">
                  <a:txBody>
                    <a:bodyPr/>
                    <a:lstStyle/>
                    <a:p>
                      <a:pPr>
                        <a:lnSpc>
                          <a:spcPct val="107000"/>
                        </a:lnSpc>
                        <a:spcAft>
                          <a:spcPts val="0"/>
                        </a:spcAft>
                      </a:pPr>
                      <a:r>
                        <a:rPr lang="en-IN" sz="1800">
                          <a:effectLst/>
                        </a:rPr>
                        <a:t>Level of Teaching</a:t>
                      </a:r>
                    </a:p>
                    <a:p>
                      <a:pPr>
                        <a:lnSpc>
                          <a:spcPct val="107000"/>
                        </a:lnSpc>
                        <a:spcAft>
                          <a:spcPts val="0"/>
                        </a:spcAft>
                      </a:pPr>
                      <a:r>
                        <a:rPr lang="en-IN" sz="1800">
                          <a:effectLst/>
                        </a:rPr>
                        <a:t> </a:t>
                      </a:r>
                    </a:p>
                    <a:p>
                      <a:pPr>
                        <a:lnSpc>
                          <a:spcPct val="107000"/>
                        </a:lnSpc>
                        <a:spcAft>
                          <a:spcPts val="0"/>
                        </a:spcAft>
                      </a:pPr>
                      <a:r>
                        <a:rPr lang="en-IN" sz="1800">
                          <a:effectLst/>
                        </a:rPr>
                        <a:t> </a:t>
                      </a:r>
                    </a:p>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Primary</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37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47</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466886"/>
                  </a:ext>
                </a:extLst>
              </a:tr>
              <a:tr h="338958">
                <a:tc vMerge="1">
                  <a:txBody>
                    <a:bodyPr/>
                    <a:lstStyle/>
                    <a:p>
                      <a:endParaRPr lang="en-IN"/>
                    </a:p>
                  </a:txBody>
                  <a:tcPr/>
                </a:tc>
                <a:tc>
                  <a:txBody>
                    <a:bodyPr/>
                    <a:lstStyle/>
                    <a:p>
                      <a:pPr>
                        <a:lnSpc>
                          <a:spcPct val="107000"/>
                        </a:lnSpc>
                        <a:spcAft>
                          <a:spcPts val="0"/>
                        </a:spcAft>
                      </a:pPr>
                      <a:r>
                        <a:rPr lang="en-IN" sz="1800">
                          <a:effectLst/>
                        </a:rPr>
                        <a:t>Middle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18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5224797"/>
                  </a:ext>
                </a:extLst>
              </a:tr>
              <a:tr h="338958">
                <a:tc vMerge="1">
                  <a:txBody>
                    <a:bodyPr/>
                    <a:lstStyle/>
                    <a:p>
                      <a:endParaRPr lang="en-IN"/>
                    </a:p>
                  </a:txBody>
                  <a:tcPr/>
                </a:tc>
                <a:tc>
                  <a:txBody>
                    <a:bodyPr/>
                    <a:lstStyle/>
                    <a:p>
                      <a:pPr>
                        <a:lnSpc>
                          <a:spcPct val="107000"/>
                        </a:lnSpc>
                        <a:spcAft>
                          <a:spcPts val="0"/>
                        </a:spcAft>
                      </a:pPr>
                      <a:r>
                        <a:rPr lang="en-IN" sz="1800">
                          <a:effectLst/>
                        </a:rPr>
                        <a:t>High</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66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7245773"/>
                  </a:ext>
                </a:extLst>
              </a:tr>
              <a:tr h="742770">
                <a:tc vMerge="1">
                  <a:txBody>
                    <a:bodyPr/>
                    <a:lstStyle/>
                    <a:p>
                      <a:endParaRPr lang="en-IN"/>
                    </a:p>
                  </a:txBody>
                  <a:tcPr/>
                </a:tc>
                <a:tc>
                  <a:txBody>
                    <a:bodyPr/>
                    <a:lstStyle/>
                    <a:p>
                      <a:pPr>
                        <a:lnSpc>
                          <a:spcPct val="107000"/>
                        </a:lnSpc>
                        <a:spcAft>
                          <a:spcPts val="0"/>
                        </a:spcAft>
                      </a:pPr>
                      <a:r>
                        <a:rPr lang="en-IN" sz="1800" dirty="0">
                          <a:effectLst/>
                        </a:rPr>
                        <a:t>Higher Secondary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22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604139"/>
                  </a:ext>
                </a:extLst>
              </a:tr>
              <a:tr h="338958">
                <a:tc gridSpan="2">
                  <a:txBody>
                    <a:bodyPr/>
                    <a:lstStyle/>
                    <a:p>
                      <a:pPr>
                        <a:lnSpc>
                          <a:spcPct val="107000"/>
                        </a:lnSpc>
                        <a:spcAft>
                          <a:spcPts val="0"/>
                        </a:spcAft>
                      </a:pPr>
                      <a:r>
                        <a:rPr lang="en-IN" sz="1800">
                          <a:effectLst/>
                        </a:rPr>
                        <a:t>Total</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r">
                        <a:lnSpc>
                          <a:spcPct val="107000"/>
                        </a:lnSpc>
                        <a:spcAft>
                          <a:spcPts val="0"/>
                        </a:spcAft>
                      </a:pPr>
                      <a:r>
                        <a:rPr lang="en-IN" sz="1800">
                          <a:effectLst/>
                        </a:rPr>
                        <a:t>121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a:effectLst/>
                        </a:rPr>
                        <a:t>40</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800" dirty="0">
                          <a:effectLst/>
                        </a:rPr>
                        <a:t>161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75411"/>
                  </a:ext>
                </a:extLst>
              </a:tr>
            </a:tbl>
          </a:graphicData>
        </a:graphic>
      </p:graphicFrame>
    </p:spTree>
    <p:extLst>
      <p:ext uri="{BB962C8B-B14F-4D97-AF65-F5344CB8AC3E}">
        <p14:creationId xmlns:p14="http://schemas.microsoft.com/office/powerpoint/2010/main" val="23330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39769D-8D4C-4DDF-8E83-9855566141C1}"/>
              </a:ext>
            </a:extLst>
          </p:cNvPr>
          <p:cNvSpPr>
            <a:spLocks noGrp="1"/>
          </p:cNvSpPr>
          <p:nvPr>
            <p:ph type="sldNum" sz="quarter" idx="12"/>
          </p:nvPr>
        </p:nvSpPr>
        <p:spPr/>
        <p:txBody>
          <a:bodyPr/>
          <a:lstStyle/>
          <a:p>
            <a:fld id="{EB37DED6-D4C7-42EE-AB49-D2E39E64FDE4}" type="slidenum">
              <a:rPr lang="en-US" smtClean="0"/>
              <a:pPr/>
              <a:t>72</a:t>
            </a:fld>
            <a:endParaRPr lang="en-US"/>
          </a:p>
        </p:txBody>
      </p:sp>
      <p:sp>
        <p:nvSpPr>
          <p:cNvPr id="6" name="Rectangle 5">
            <a:extLst>
              <a:ext uri="{FF2B5EF4-FFF2-40B4-BE49-F238E27FC236}">
                <a16:creationId xmlns:a16="http://schemas.microsoft.com/office/drawing/2014/main" id="{0BE4D47F-29D0-4BF9-BCF2-3BB2C26E4E51}"/>
              </a:ext>
            </a:extLst>
          </p:cNvPr>
          <p:cNvSpPr/>
          <p:nvPr/>
        </p:nvSpPr>
        <p:spPr>
          <a:xfrm>
            <a:off x="1139053" y="3940076"/>
            <a:ext cx="9438822" cy="2308324"/>
          </a:xfrm>
          <a:prstGeom prst="rect">
            <a:avLst/>
          </a:prstGeom>
        </p:spPr>
        <p:txBody>
          <a:bodyPr wrap="square">
            <a:spAutoFit/>
          </a:bodyPr>
          <a:lstStyle/>
          <a:p>
            <a:pPr algn="just"/>
            <a:r>
              <a:rPr lang="en-US" sz="2400" b="1" dirty="0">
                <a:solidFill>
                  <a:schemeClr val="tx2"/>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                           The test statistic value is 4.786 and the corresponding significant value is 0.188, which is greater than the significance level of 0.05, so we accept the null hypothesis. Hence, we conclude that there is no association between Level of teaching and Opinion regarding Secondary school stage of  NEP 2020.</a:t>
            </a:r>
          </a:p>
        </p:txBody>
      </p:sp>
      <p:graphicFrame>
        <p:nvGraphicFramePr>
          <p:cNvPr id="2" name="Table 1">
            <a:extLst>
              <a:ext uri="{FF2B5EF4-FFF2-40B4-BE49-F238E27FC236}">
                <a16:creationId xmlns:a16="http://schemas.microsoft.com/office/drawing/2014/main" id="{5EEB2D10-80DA-422B-8E13-383201388EB7}"/>
              </a:ext>
            </a:extLst>
          </p:cNvPr>
          <p:cNvGraphicFramePr>
            <a:graphicFrameLocks noGrp="1"/>
          </p:cNvGraphicFramePr>
          <p:nvPr>
            <p:extLst>
              <p:ext uri="{D42A27DB-BD31-4B8C-83A1-F6EECF244321}">
                <p14:modId xmlns:p14="http://schemas.microsoft.com/office/powerpoint/2010/main" val="136804053"/>
              </p:ext>
            </p:extLst>
          </p:nvPr>
        </p:nvGraphicFramePr>
        <p:xfrm>
          <a:off x="2782044" y="332656"/>
          <a:ext cx="5760640" cy="2880320"/>
        </p:xfrm>
        <a:graphic>
          <a:graphicData uri="http://schemas.openxmlformats.org/drawingml/2006/table">
            <a:tbl>
              <a:tblPr>
                <a:tableStyleId>{46F890A9-2807-4EBB-B81D-B2AA78EC7F39}</a:tableStyleId>
              </a:tblPr>
              <a:tblGrid>
                <a:gridCol w="2092194">
                  <a:extLst>
                    <a:ext uri="{9D8B030D-6E8A-4147-A177-3AD203B41FA5}">
                      <a16:colId xmlns:a16="http://schemas.microsoft.com/office/drawing/2014/main" val="2667548389"/>
                    </a:ext>
                  </a:extLst>
                </a:gridCol>
                <a:gridCol w="1137176">
                  <a:extLst>
                    <a:ext uri="{9D8B030D-6E8A-4147-A177-3AD203B41FA5}">
                      <a16:colId xmlns:a16="http://schemas.microsoft.com/office/drawing/2014/main" val="1563746240"/>
                    </a:ext>
                  </a:extLst>
                </a:gridCol>
                <a:gridCol w="1137176">
                  <a:extLst>
                    <a:ext uri="{9D8B030D-6E8A-4147-A177-3AD203B41FA5}">
                      <a16:colId xmlns:a16="http://schemas.microsoft.com/office/drawing/2014/main" val="2684053009"/>
                    </a:ext>
                  </a:extLst>
                </a:gridCol>
                <a:gridCol w="1394094">
                  <a:extLst>
                    <a:ext uri="{9D8B030D-6E8A-4147-A177-3AD203B41FA5}">
                      <a16:colId xmlns:a16="http://schemas.microsoft.com/office/drawing/2014/main" val="1152318050"/>
                    </a:ext>
                  </a:extLst>
                </a:gridCol>
              </a:tblGrid>
              <a:tr h="743194">
                <a:tc>
                  <a:txBody>
                    <a:bodyPr/>
                    <a:lstStyle/>
                    <a:p>
                      <a:pP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Value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a:effectLst/>
                        </a:rPr>
                        <a:t>df</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tc>
                  <a:txBody>
                    <a:bodyPr/>
                    <a:lstStyle/>
                    <a:p>
                      <a:pPr algn="ctr">
                        <a:lnSpc>
                          <a:spcPct val="107000"/>
                        </a:lnSpc>
                        <a:spcAft>
                          <a:spcPts val="0"/>
                        </a:spcAft>
                      </a:pPr>
                      <a:r>
                        <a:rPr lang="en-IN" sz="1800" dirty="0" err="1">
                          <a:effectLst/>
                        </a:rPr>
                        <a:t>Asymp</a:t>
                      </a:r>
                      <a:r>
                        <a:rPr lang="en-IN" sz="1800" dirty="0">
                          <a:effectLst/>
                        </a:rPr>
                        <a:t>. Sig. (2-sided)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b"/>
                </a:tc>
                <a:extLst>
                  <a:ext uri="{0D108BD9-81ED-4DB2-BD59-A6C34878D82A}">
                    <a16:rowId xmlns:a16="http://schemas.microsoft.com/office/drawing/2014/main" val="3284951764"/>
                  </a:ext>
                </a:extLst>
              </a:tr>
              <a:tr h="402562">
                <a:tc>
                  <a:txBody>
                    <a:bodyPr/>
                    <a:lstStyle/>
                    <a:p>
                      <a:pPr>
                        <a:lnSpc>
                          <a:spcPct val="107000"/>
                        </a:lnSpc>
                        <a:spcAft>
                          <a:spcPts val="0"/>
                        </a:spcAft>
                      </a:pPr>
                      <a:r>
                        <a:rPr lang="en-IN" sz="1800">
                          <a:effectLst/>
                        </a:rPr>
                        <a:t>Pearson Chi-Square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4.786(a)</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.188</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908085412"/>
                  </a:ext>
                </a:extLst>
              </a:tr>
              <a:tr h="325296">
                <a:tc>
                  <a:txBody>
                    <a:bodyPr/>
                    <a:lstStyle/>
                    <a:p>
                      <a:pPr>
                        <a:lnSpc>
                          <a:spcPct val="107000"/>
                        </a:lnSpc>
                        <a:spcAft>
                          <a:spcPts val="0"/>
                        </a:spcAft>
                      </a:pPr>
                      <a:r>
                        <a:rPr lang="en-IN" sz="1800">
                          <a:effectLst/>
                        </a:rPr>
                        <a:t>Likelihood Ratio</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5.396</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3</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.145</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21934291"/>
                  </a:ext>
                </a:extLst>
              </a:tr>
              <a:tr h="666074">
                <a:tc>
                  <a:txBody>
                    <a:bodyPr/>
                    <a:lstStyle/>
                    <a:p>
                      <a:pPr>
                        <a:lnSpc>
                          <a:spcPct val="107000"/>
                        </a:lnSpc>
                        <a:spcAft>
                          <a:spcPts val="0"/>
                        </a:spcAft>
                      </a:pPr>
                      <a:r>
                        <a:rPr lang="en-IN" sz="1800">
                          <a:effectLst/>
                        </a:rPr>
                        <a:t>Linear-by-Linear Association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.082</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.774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2330880128"/>
                  </a:ext>
                </a:extLst>
              </a:tr>
              <a:tr h="743194">
                <a:tc>
                  <a:txBody>
                    <a:bodyPr/>
                    <a:lstStyle/>
                    <a:p>
                      <a:pPr>
                        <a:lnSpc>
                          <a:spcPct val="107000"/>
                        </a:lnSpc>
                        <a:spcAft>
                          <a:spcPts val="0"/>
                        </a:spcAft>
                      </a:pPr>
                      <a:r>
                        <a:rPr lang="en-IN" sz="1800">
                          <a:effectLst/>
                        </a:rPr>
                        <a:t>N of Valid Cases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tc>
                <a:tc>
                  <a:txBody>
                    <a:bodyPr/>
                    <a:lstStyle/>
                    <a:p>
                      <a:pPr algn="r">
                        <a:lnSpc>
                          <a:spcPct val="107000"/>
                        </a:lnSpc>
                        <a:spcAft>
                          <a:spcPts val="0"/>
                        </a:spcAft>
                      </a:pPr>
                      <a:r>
                        <a:rPr lang="en-IN" sz="1800">
                          <a:effectLst/>
                        </a:rPr>
                        <a:t>161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a:effectLst/>
                        </a:rPr>
                        <a:t> </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tc>
                  <a:txBody>
                    <a:bodyPr/>
                    <a:lstStyle/>
                    <a:p>
                      <a:pPr algn="r">
                        <a:lnSpc>
                          <a:spcPct val="107000"/>
                        </a:lnSpc>
                        <a:spcAft>
                          <a:spcPts val="0"/>
                        </a:spcAft>
                      </a:pPr>
                      <a:r>
                        <a:rPr lang="en-IN" sz="1800" dirty="0">
                          <a:effectLst/>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9055" marR="59055" marT="0" marB="0" anchor="ctr"/>
                </a:tc>
                <a:extLst>
                  <a:ext uri="{0D108BD9-81ED-4DB2-BD59-A6C34878D82A}">
                    <a16:rowId xmlns:a16="http://schemas.microsoft.com/office/drawing/2014/main" val="3137071695"/>
                  </a:ext>
                </a:extLst>
              </a:tr>
            </a:tbl>
          </a:graphicData>
        </a:graphic>
      </p:graphicFrame>
      <p:sp>
        <p:nvSpPr>
          <p:cNvPr id="3" name="Rectangle 2">
            <a:extLst>
              <a:ext uri="{FF2B5EF4-FFF2-40B4-BE49-F238E27FC236}">
                <a16:creationId xmlns:a16="http://schemas.microsoft.com/office/drawing/2014/main" id="{81DA4CA6-A17F-4082-B35A-0450E8B5CD8B}"/>
              </a:ext>
            </a:extLst>
          </p:cNvPr>
          <p:cNvSpPr/>
          <p:nvPr/>
        </p:nvSpPr>
        <p:spPr>
          <a:xfrm>
            <a:off x="4830952" y="371993"/>
            <a:ext cx="2065502" cy="369332"/>
          </a:xfrm>
          <a:prstGeom prst="rect">
            <a:avLst/>
          </a:prstGeom>
        </p:spPr>
        <p:txBody>
          <a:bodyPr wrap="none">
            <a:spAutoFit/>
          </a:bodyPr>
          <a:lstStyle/>
          <a:p>
            <a:r>
              <a:rPr lang="en-IN" b="1" dirty="0">
                <a:solidFill>
                  <a:srgbClr val="000000"/>
                </a:solidFill>
                <a:latin typeface="Arial" panose="020B0604020202020204" pitchFamily="34" charset="0"/>
                <a:ea typeface="Times New Roman" panose="02020603050405020304" pitchFamily="18" charset="0"/>
              </a:rPr>
              <a:t>Chi-Square Tests</a:t>
            </a:r>
            <a:endParaRPr lang="en-IN" dirty="0"/>
          </a:p>
        </p:txBody>
      </p:sp>
      <p:sp>
        <p:nvSpPr>
          <p:cNvPr id="5" name="Rectangle 4">
            <a:extLst>
              <a:ext uri="{FF2B5EF4-FFF2-40B4-BE49-F238E27FC236}">
                <a16:creationId xmlns:a16="http://schemas.microsoft.com/office/drawing/2014/main" id="{74B708BB-441F-4919-978F-80B2FA55B68A}"/>
              </a:ext>
            </a:extLst>
          </p:cNvPr>
          <p:cNvSpPr/>
          <p:nvPr/>
        </p:nvSpPr>
        <p:spPr>
          <a:xfrm>
            <a:off x="2782921" y="3093940"/>
            <a:ext cx="5759763" cy="670120"/>
          </a:xfrm>
          <a:prstGeom prst="rect">
            <a:avLst/>
          </a:prstGeom>
          <a:solidFill>
            <a:srgbClr val="ECEAE9"/>
          </a:solidFill>
        </p:spPr>
        <p:txBody>
          <a:bodyPr wrap="square">
            <a:spAutoFit/>
          </a:bodyPr>
          <a:lstStyle/>
          <a:p>
            <a:pPr algn="r">
              <a:lnSpc>
                <a:spcPct val="107000"/>
              </a:lnSpc>
              <a:spcAft>
                <a:spcPts val="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0 cells (.0%) have expected count less than 5. The minimum expected count is 5.47.</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76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FC9894-55B3-4F1D-AD89-4396AC0CFBF1}"/>
              </a:ext>
            </a:extLst>
          </p:cNvPr>
          <p:cNvSpPr>
            <a:spLocks noGrp="1"/>
          </p:cNvSpPr>
          <p:nvPr>
            <p:ph type="ctrTitle"/>
          </p:nvPr>
        </p:nvSpPr>
        <p:spPr>
          <a:xfrm>
            <a:off x="1845940" y="1124744"/>
            <a:ext cx="9475060" cy="3242741"/>
          </a:xfrm>
        </p:spPr>
        <p:txBody>
          <a:bodyPr/>
          <a:lstStyle/>
          <a:p>
            <a:r>
              <a:rPr lang="en-US" b="1" dirty="0">
                <a:solidFill>
                  <a:schemeClr val="tx2"/>
                </a:solidFill>
                <a:latin typeface="Times New Roman" panose="02020603050405020304" pitchFamily="18" charset="0"/>
                <a:cs typeface="Times New Roman" panose="02020603050405020304" pitchFamily="18" charset="0"/>
              </a:rPr>
              <a:t>5. CONCLUSION</a:t>
            </a:r>
            <a:br>
              <a:rPr lang="en-IN" dirty="0">
                <a:solidFill>
                  <a:schemeClr val="tx2"/>
                </a:solidFill>
                <a:latin typeface="Times New Roman" panose="02020603050405020304" pitchFamily="18" charset="0"/>
                <a:cs typeface="Times New Roman" panose="02020603050405020304" pitchFamily="18" charset="0"/>
              </a:rPr>
            </a:b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40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A80C8-5762-4388-AF00-769FEBC3667C}"/>
              </a:ext>
            </a:extLst>
          </p:cNvPr>
          <p:cNvSpPr>
            <a:spLocks noGrp="1"/>
          </p:cNvSpPr>
          <p:nvPr>
            <p:ph idx="1"/>
          </p:nvPr>
        </p:nvSpPr>
        <p:spPr>
          <a:xfrm>
            <a:off x="837828" y="609600"/>
            <a:ext cx="10657184" cy="5987752"/>
          </a:xfrm>
        </p:spPr>
        <p:txBody>
          <a:bodyPr>
            <a:normAutofit fontScale="70000" lnSpcReduction="20000"/>
          </a:bodyPr>
          <a:lstStyle/>
          <a:p>
            <a:pPr marL="0" indent="0" algn="just">
              <a:buNone/>
            </a:pPr>
            <a:r>
              <a:rPr lang="en-US" sz="3400" dirty="0">
                <a:solidFill>
                  <a:schemeClr val="tx2"/>
                </a:solidFill>
                <a:latin typeface="Times New Roman" panose="02020603050405020304" pitchFamily="18" charset="0"/>
                <a:cs typeface="Times New Roman" panose="02020603050405020304" pitchFamily="18" charset="0"/>
              </a:rPr>
              <a:t>In this chapter final conclusion are given and some more suggestions are listed out.</a:t>
            </a:r>
            <a:endParaRPr lang="en-IN" sz="3400" dirty="0">
              <a:solidFill>
                <a:schemeClr val="tx2"/>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  The Statistical Study on Awareness and Opinion of the School Teachers on The National Education Policy (NEP) 2020 was carried out, many of the findings are very interesting and more informative to the Government about awareness and opinion of the school teachers on the NEP 2020.</a:t>
            </a:r>
            <a:endParaRPr lang="en-IN" sz="3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  Our study reveals that, out of 161 respondents </a:t>
            </a:r>
            <a:r>
              <a:rPr lang="en-US" sz="3400" b="1" dirty="0">
                <a:solidFill>
                  <a:schemeClr val="tx2"/>
                </a:solidFill>
                <a:latin typeface="Times New Roman" panose="02020603050405020304" pitchFamily="18" charset="0"/>
                <a:cs typeface="Times New Roman" panose="02020603050405020304" pitchFamily="18" charset="0"/>
              </a:rPr>
              <a:t>85%</a:t>
            </a:r>
            <a:r>
              <a:rPr lang="en-US" sz="3400" dirty="0">
                <a:latin typeface="Times New Roman" panose="02020603050405020304" pitchFamily="18" charset="0"/>
                <a:cs typeface="Times New Roman" panose="02020603050405020304" pitchFamily="18" charset="0"/>
              </a:rPr>
              <a:t> of the school teachers are </a:t>
            </a:r>
            <a:r>
              <a:rPr lang="en-US" sz="3400" b="1" dirty="0">
                <a:solidFill>
                  <a:schemeClr val="tx2"/>
                </a:solidFill>
                <a:latin typeface="Times New Roman" panose="02020603050405020304" pitchFamily="18" charset="0"/>
                <a:cs typeface="Times New Roman" panose="02020603050405020304" pitchFamily="18" charset="0"/>
              </a:rPr>
              <a:t>aware of NEP 2020</a:t>
            </a:r>
            <a:r>
              <a:rPr lang="en-US" sz="3400" dirty="0">
                <a:latin typeface="Times New Roman" panose="02020603050405020304" pitchFamily="18" charset="0"/>
                <a:cs typeface="Times New Roman" panose="02020603050405020304" pitchFamily="18" charset="0"/>
              </a:rPr>
              <a:t>. Only, 15% school teachers are not aware of NEP 2020 as of now.</a:t>
            </a:r>
            <a:endParaRPr lang="en-IN" sz="3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  From our study we infer that, most of the school teachers </a:t>
            </a:r>
            <a:r>
              <a:rPr lang="en-US" sz="3400" b="1" dirty="0">
                <a:solidFill>
                  <a:schemeClr val="tx2"/>
                </a:solidFill>
                <a:latin typeface="Times New Roman" panose="02020603050405020304" pitchFamily="18" charset="0"/>
                <a:cs typeface="Times New Roman" panose="02020603050405020304" pitchFamily="18" charset="0"/>
              </a:rPr>
              <a:t>welcoming the NEP 2020 (71%)</a:t>
            </a:r>
            <a:r>
              <a:rPr lang="en-US" sz="3400" dirty="0">
                <a:solidFill>
                  <a:schemeClr val="tx2"/>
                </a:solidFill>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Only 29% of the school teachers opinions are not in </a:t>
            </a:r>
            <a:r>
              <a:rPr lang="en-US" sz="3400" dirty="0" err="1">
                <a:latin typeface="Times New Roman" panose="02020603050405020304" pitchFamily="18" charset="0"/>
                <a:cs typeface="Times New Roman" panose="02020603050405020304" pitchFamily="18" charset="0"/>
              </a:rPr>
              <a:t>favour</a:t>
            </a:r>
            <a:r>
              <a:rPr lang="en-US" sz="3400" dirty="0">
                <a:latin typeface="Times New Roman" panose="02020603050405020304" pitchFamily="18" charset="0"/>
                <a:cs typeface="Times New Roman" panose="02020603050405020304" pitchFamily="18" charset="0"/>
              </a:rPr>
              <a:t> of NEP 2020. </a:t>
            </a:r>
            <a:endParaRPr lang="en-IN" sz="3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  We also infer that, </a:t>
            </a:r>
            <a:r>
              <a:rPr lang="en-US" sz="3400" b="1" dirty="0">
                <a:solidFill>
                  <a:schemeClr val="tx2"/>
                </a:solidFill>
                <a:latin typeface="Times New Roman" panose="02020603050405020304" pitchFamily="18" charset="0"/>
                <a:cs typeface="Times New Roman" panose="02020603050405020304" pitchFamily="18" charset="0"/>
              </a:rPr>
              <a:t>60%</a:t>
            </a:r>
            <a:r>
              <a:rPr lang="en-US" sz="3400" dirty="0">
                <a:solidFill>
                  <a:schemeClr val="tx2"/>
                </a:solidFill>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school teachers are feeling </a:t>
            </a:r>
            <a:r>
              <a:rPr lang="en-US" sz="3400" b="1" dirty="0">
                <a:solidFill>
                  <a:schemeClr val="tx2"/>
                </a:solidFill>
                <a:latin typeface="Times New Roman" panose="02020603050405020304" pitchFamily="18" charset="0"/>
                <a:cs typeface="Times New Roman" panose="02020603050405020304" pitchFamily="18" charset="0"/>
              </a:rPr>
              <a:t>“Good”</a:t>
            </a:r>
            <a:r>
              <a:rPr lang="en-US" sz="3400" dirty="0">
                <a:solidFill>
                  <a:schemeClr val="tx2"/>
                </a:solidFill>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about the features of NEP 2020, and </a:t>
            </a:r>
            <a:r>
              <a:rPr lang="en-US" sz="3400" b="1" dirty="0">
                <a:solidFill>
                  <a:schemeClr val="tx2"/>
                </a:solidFill>
                <a:latin typeface="Times New Roman" panose="02020603050405020304" pitchFamily="18" charset="0"/>
                <a:cs typeface="Times New Roman" panose="02020603050405020304" pitchFamily="18" charset="0"/>
              </a:rPr>
              <a:t>30%</a:t>
            </a:r>
            <a:r>
              <a:rPr lang="en-US" sz="3400" dirty="0">
                <a:solidFill>
                  <a:schemeClr val="tx2"/>
                </a:solidFill>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of the teachers feels it is </a:t>
            </a:r>
            <a:r>
              <a:rPr lang="en-US" sz="3400" b="1" dirty="0">
                <a:solidFill>
                  <a:schemeClr val="tx2"/>
                </a:solidFill>
                <a:latin typeface="Times New Roman" panose="02020603050405020304" pitchFamily="18" charset="0"/>
                <a:cs typeface="Times New Roman" panose="02020603050405020304" pitchFamily="18" charset="0"/>
              </a:rPr>
              <a:t>“Average”</a:t>
            </a:r>
            <a:r>
              <a:rPr lang="en-US" sz="3400" dirty="0">
                <a:solidFill>
                  <a:schemeClr val="tx2"/>
                </a:solidFill>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Only, remaining 10% of the school teachers feels it “Excellent” &amp; “Poor”.</a:t>
            </a:r>
            <a:endParaRPr lang="en-IN" sz="34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4" name="Slide Number Placeholder 3">
            <a:extLst>
              <a:ext uri="{FF2B5EF4-FFF2-40B4-BE49-F238E27FC236}">
                <a16:creationId xmlns:a16="http://schemas.microsoft.com/office/drawing/2014/main" id="{FB8BC255-EDBC-47B6-B99B-1D6A917952B0}"/>
              </a:ext>
            </a:extLst>
          </p:cNvPr>
          <p:cNvSpPr>
            <a:spLocks noGrp="1"/>
          </p:cNvSpPr>
          <p:nvPr>
            <p:ph type="sldNum" sz="quarter" idx="12"/>
          </p:nvPr>
        </p:nvSpPr>
        <p:spPr/>
        <p:txBody>
          <a:bodyPr/>
          <a:lstStyle/>
          <a:p>
            <a:fld id="{EB37DED6-D4C7-42EE-AB49-D2E39E64FDE4}" type="slidenum">
              <a:rPr lang="en-US" smtClean="0"/>
              <a:pPr/>
              <a:t>74</a:t>
            </a:fld>
            <a:endParaRPr lang="en-US"/>
          </a:p>
        </p:txBody>
      </p:sp>
    </p:spTree>
    <p:extLst>
      <p:ext uri="{BB962C8B-B14F-4D97-AF65-F5344CB8AC3E}">
        <p14:creationId xmlns:p14="http://schemas.microsoft.com/office/powerpoint/2010/main" val="1956858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EB44C-7947-44B3-B31E-54EA70C198C7}"/>
              </a:ext>
            </a:extLst>
          </p:cNvPr>
          <p:cNvSpPr>
            <a:spLocks noGrp="1"/>
          </p:cNvSpPr>
          <p:nvPr>
            <p:ph idx="1"/>
          </p:nvPr>
        </p:nvSpPr>
        <p:spPr>
          <a:xfrm>
            <a:off x="1141114" y="980728"/>
            <a:ext cx="9903419" cy="3541714"/>
          </a:xfrm>
        </p:spPr>
        <p:txBody>
          <a:bodyPr>
            <a:noAutofit/>
          </a:bodyPr>
          <a:lstStyle/>
          <a:p>
            <a:pPr marL="0" indent="0" algn="just">
              <a:buNone/>
            </a:pPr>
            <a:r>
              <a:rPr lang="en-US" sz="2400" b="1" dirty="0">
                <a:solidFill>
                  <a:schemeClr val="tx2"/>
                </a:solidFill>
                <a:latin typeface="Times New Roman" panose="02020603050405020304" pitchFamily="18" charset="0"/>
                <a:cs typeface="Times New Roman" panose="02020603050405020304" pitchFamily="18" charset="0"/>
              </a:rPr>
              <a:t>5.1 Mann-Whitney U Test reveals that,</a:t>
            </a:r>
            <a:endParaRPr lang="en-IN" sz="24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difference between Gender and Awareness regarding NEP 2020.</a:t>
            </a:r>
            <a:endParaRPr lang="en-IN" sz="24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difference between Locality and Awareness regarding NEP 2020.</a:t>
            </a:r>
            <a:endParaRPr lang="en-IN" sz="24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difference between Gender and Opinion regarding NEP 2020.</a:t>
            </a:r>
            <a:endParaRPr lang="en-IN" sz="24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difference between Locality and Opinion regarding NEP 2020.</a:t>
            </a:r>
          </a:p>
          <a:p>
            <a:pPr marL="0" lv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p>
        </p:txBody>
      </p:sp>
      <p:sp>
        <p:nvSpPr>
          <p:cNvPr id="4" name="Slide Number Placeholder 3">
            <a:extLst>
              <a:ext uri="{FF2B5EF4-FFF2-40B4-BE49-F238E27FC236}">
                <a16:creationId xmlns:a16="http://schemas.microsoft.com/office/drawing/2014/main" id="{4FA99E84-4745-4190-A8DB-A3FF85CEB11A}"/>
              </a:ext>
            </a:extLst>
          </p:cNvPr>
          <p:cNvSpPr>
            <a:spLocks noGrp="1"/>
          </p:cNvSpPr>
          <p:nvPr>
            <p:ph type="sldNum" sz="quarter" idx="12"/>
          </p:nvPr>
        </p:nvSpPr>
        <p:spPr>
          <a:xfrm>
            <a:off x="10273645" y="5883275"/>
            <a:ext cx="770888" cy="365125"/>
          </a:xfrm>
        </p:spPr>
        <p:txBody>
          <a:bodyPr/>
          <a:lstStyle/>
          <a:p>
            <a:fld id="{EB37DED6-D4C7-42EE-AB49-D2E39E64FDE4}" type="slidenum">
              <a:rPr lang="en-US" smtClean="0"/>
              <a:pPr/>
              <a:t>75</a:t>
            </a:fld>
            <a:endParaRPr lang="en-US" dirty="0"/>
          </a:p>
        </p:txBody>
      </p:sp>
    </p:spTree>
    <p:extLst>
      <p:ext uri="{BB962C8B-B14F-4D97-AF65-F5344CB8AC3E}">
        <p14:creationId xmlns:p14="http://schemas.microsoft.com/office/powerpoint/2010/main" val="307991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4ACE5-577E-4A1E-8692-13AD00D995A3}"/>
              </a:ext>
            </a:extLst>
          </p:cNvPr>
          <p:cNvSpPr>
            <a:spLocks noGrp="1"/>
          </p:cNvSpPr>
          <p:nvPr>
            <p:ph idx="1"/>
          </p:nvPr>
        </p:nvSpPr>
        <p:spPr>
          <a:xfrm>
            <a:off x="909836" y="609600"/>
            <a:ext cx="10656770" cy="6444716"/>
          </a:xfrm>
        </p:spPr>
        <p:txBody>
          <a:bodyPr>
            <a:normAutofit fontScale="85000" lnSpcReduction="10000"/>
          </a:bodyPr>
          <a:lstStyle/>
          <a:p>
            <a:pPr marL="0" indent="0" algn="just">
              <a:lnSpc>
                <a:spcPct val="170000"/>
              </a:lnSpc>
              <a:buNone/>
            </a:pPr>
            <a:r>
              <a:rPr lang="en-US" sz="2800" b="1" dirty="0">
                <a:solidFill>
                  <a:schemeClr val="tx2"/>
                </a:solidFill>
                <a:latin typeface="Times New Roman" panose="02020603050405020304" pitchFamily="18" charset="0"/>
                <a:cs typeface="Times New Roman" panose="02020603050405020304" pitchFamily="18" charset="0"/>
              </a:rPr>
              <a:t>5.2 Kruskal-Wallis Test reveals that,</a:t>
            </a:r>
            <a:endParaRPr lang="en-IN" sz="2800" dirty="0">
              <a:solidFill>
                <a:schemeClr val="tx2"/>
              </a:solidFill>
              <a:latin typeface="Times New Roman" panose="02020603050405020304" pitchFamily="18" charset="0"/>
              <a:cs typeface="Times New Roman" panose="02020603050405020304" pitchFamily="18" charset="0"/>
            </a:endParaRPr>
          </a:p>
          <a:p>
            <a:pPr lvl="0" algn="just">
              <a:lnSpc>
                <a:spcPct val="17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There is no difference between Age Group and Awareness regarding NEP 2020.</a:t>
            </a:r>
            <a:endParaRPr lang="en-IN" sz="2800" dirty="0">
              <a:latin typeface="Times New Roman" panose="02020603050405020304" pitchFamily="18" charset="0"/>
              <a:cs typeface="Times New Roman" panose="02020603050405020304" pitchFamily="18" charset="0"/>
            </a:endParaRPr>
          </a:p>
          <a:p>
            <a:pPr lvl="0" algn="just">
              <a:lnSpc>
                <a:spcPct val="17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There is no difference between Discipline and Awareness regarding NEP 2020.</a:t>
            </a:r>
            <a:endParaRPr lang="en-IN" sz="2800" dirty="0">
              <a:latin typeface="Times New Roman" panose="02020603050405020304" pitchFamily="18" charset="0"/>
              <a:cs typeface="Times New Roman" panose="02020603050405020304" pitchFamily="18" charset="0"/>
            </a:endParaRPr>
          </a:p>
          <a:p>
            <a:pPr lvl="0" algn="just">
              <a:lnSpc>
                <a:spcPct val="17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There is no difference between Experience and Awareness regarding NEP 2020.</a:t>
            </a:r>
            <a:endParaRPr lang="en-IN" sz="2800" dirty="0">
              <a:latin typeface="Times New Roman" panose="02020603050405020304" pitchFamily="18" charset="0"/>
              <a:cs typeface="Times New Roman" panose="02020603050405020304" pitchFamily="18" charset="0"/>
            </a:endParaRPr>
          </a:p>
          <a:p>
            <a:pPr lvl="0" algn="just">
              <a:lnSpc>
                <a:spcPct val="17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There is no difference between Board of Teaching and Awareness regarding NEP 2020.</a:t>
            </a:r>
            <a:endParaRPr lang="en-IN" sz="2800" dirty="0">
              <a:latin typeface="Times New Roman" panose="02020603050405020304" pitchFamily="18" charset="0"/>
              <a:cs typeface="Times New Roman" panose="02020603050405020304" pitchFamily="18" charset="0"/>
            </a:endParaRPr>
          </a:p>
          <a:p>
            <a:pPr lvl="0" algn="just">
              <a:lnSpc>
                <a:spcPct val="17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There is no difference between Level of Teaching and Awareness regarding NEP 2020.</a:t>
            </a:r>
            <a:endParaRPr lang="en-IN" sz="2800" dirty="0">
              <a:latin typeface="Times New Roman" panose="02020603050405020304" pitchFamily="18" charset="0"/>
              <a:cs typeface="Times New Roman" panose="02020603050405020304" pitchFamily="18" charset="0"/>
            </a:endParaRPr>
          </a:p>
          <a:p>
            <a:pPr algn="just"/>
            <a:endParaRPr lang="en-IN" dirty="0"/>
          </a:p>
        </p:txBody>
      </p:sp>
      <p:sp>
        <p:nvSpPr>
          <p:cNvPr id="4" name="Slide Number Placeholder 3">
            <a:extLst>
              <a:ext uri="{FF2B5EF4-FFF2-40B4-BE49-F238E27FC236}">
                <a16:creationId xmlns:a16="http://schemas.microsoft.com/office/drawing/2014/main" id="{D4FFDD9A-726F-4E62-A440-93544518C32C}"/>
              </a:ext>
            </a:extLst>
          </p:cNvPr>
          <p:cNvSpPr>
            <a:spLocks noGrp="1"/>
          </p:cNvSpPr>
          <p:nvPr>
            <p:ph type="sldNum" sz="quarter" idx="12"/>
          </p:nvPr>
        </p:nvSpPr>
        <p:spPr/>
        <p:txBody>
          <a:bodyPr/>
          <a:lstStyle/>
          <a:p>
            <a:fld id="{EB37DED6-D4C7-42EE-AB49-D2E39E64FDE4}" type="slidenum">
              <a:rPr lang="en-US" smtClean="0"/>
              <a:pPr/>
              <a:t>76</a:t>
            </a:fld>
            <a:endParaRPr lang="en-US"/>
          </a:p>
        </p:txBody>
      </p:sp>
    </p:spTree>
    <p:extLst>
      <p:ext uri="{BB962C8B-B14F-4D97-AF65-F5344CB8AC3E}">
        <p14:creationId xmlns:p14="http://schemas.microsoft.com/office/powerpoint/2010/main" val="72649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B684F-ABA0-4B21-9199-297949A9DE81}"/>
              </a:ext>
            </a:extLst>
          </p:cNvPr>
          <p:cNvSpPr>
            <a:spLocks noGrp="1"/>
          </p:cNvSpPr>
          <p:nvPr>
            <p:ph idx="1"/>
          </p:nvPr>
        </p:nvSpPr>
        <p:spPr>
          <a:xfrm>
            <a:off x="1152980" y="609600"/>
            <a:ext cx="10198016" cy="5915744"/>
          </a:xfrm>
        </p:spPr>
        <p:txBody>
          <a:bodyPr>
            <a:normAutofit lnSpcReduction="10000"/>
          </a:bodyPr>
          <a:lstStyle/>
          <a:p>
            <a:pPr marL="0" indent="0" algn="just">
              <a:buNone/>
            </a:pPr>
            <a:r>
              <a:rPr lang="en-US" sz="2600" b="1" dirty="0">
                <a:solidFill>
                  <a:schemeClr val="tx2"/>
                </a:solidFill>
                <a:latin typeface="Times New Roman" panose="02020603050405020304" pitchFamily="18" charset="0"/>
                <a:cs typeface="Times New Roman" panose="02020603050405020304" pitchFamily="18" charset="0"/>
              </a:rPr>
              <a:t>5.3 Chi-Square Test reveals that,</a:t>
            </a:r>
            <a:endParaRPr lang="en-IN" sz="26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2"/>
                </a:solidFill>
                <a:latin typeface="Times New Roman" panose="02020603050405020304" pitchFamily="18" charset="0"/>
                <a:cs typeface="Times New Roman" panose="02020603050405020304" pitchFamily="18" charset="0"/>
              </a:rPr>
              <a:t>5.3.1 Experience vs Opinions on various educational stages of NEP 2020</a:t>
            </a:r>
            <a:endParaRPr lang="en-IN" sz="2400" dirty="0">
              <a:solidFill>
                <a:schemeClr val="tx2"/>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association between Experience and Opinion regarding Foundational Education stage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association between Experience and Opinion regarding Preparatory &amp; Middle school stage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association between Experience and Opinion regarding Secondary school stage of NEP 2020.</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From the chi-square tests of Experience vs Opinion we conclude that, “</a:t>
            </a:r>
            <a:r>
              <a:rPr lang="en-US" sz="2400" dirty="0">
                <a:solidFill>
                  <a:schemeClr val="tx2"/>
                </a:solidFill>
                <a:latin typeface="Times New Roman" panose="02020603050405020304" pitchFamily="18" charset="0"/>
                <a:cs typeface="Times New Roman" panose="02020603050405020304" pitchFamily="18" charset="0"/>
              </a:rPr>
              <a:t>There is significant relationship </a:t>
            </a:r>
            <a:r>
              <a:rPr lang="en-US" sz="2400" dirty="0">
                <a:latin typeface="Times New Roman" panose="02020603050405020304" pitchFamily="18" charset="0"/>
                <a:cs typeface="Times New Roman" panose="02020603050405020304" pitchFamily="18" charset="0"/>
              </a:rPr>
              <a:t>between the </a:t>
            </a:r>
            <a:r>
              <a:rPr lang="en-US" sz="2400" dirty="0">
                <a:solidFill>
                  <a:schemeClr val="tx2"/>
                </a:solidFill>
                <a:latin typeface="Times New Roman" panose="02020603050405020304" pitchFamily="18" charset="0"/>
                <a:cs typeface="Times New Roman" panose="02020603050405020304" pitchFamily="18" charset="0"/>
              </a:rPr>
              <a:t>opinion (Agree and Disagree) </a:t>
            </a:r>
            <a:r>
              <a:rPr lang="en-US" sz="2400" dirty="0">
                <a:latin typeface="Times New Roman" panose="02020603050405020304" pitchFamily="18" charset="0"/>
                <a:cs typeface="Times New Roman" panose="02020603050405020304" pitchFamily="18" charset="0"/>
              </a:rPr>
              <a:t>of teachers on the </a:t>
            </a:r>
            <a:r>
              <a:rPr lang="en-US" sz="2400" dirty="0">
                <a:solidFill>
                  <a:schemeClr val="tx2"/>
                </a:solidFill>
                <a:latin typeface="Times New Roman" panose="02020603050405020304" pitchFamily="18" charset="0"/>
                <a:cs typeface="Times New Roman" panose="02020603050405020304" pitchFamily="18" charset="0"/>
              </a:rPr>
              <a:t>Preparatory &amp; Middle school education stage </a:t>
            </a:r>
            <a:r>
              <a:rPr lang="en-US" sz="2400" dirty="0">
                <a:latin typeface="Times New Roman" panose="02020603050405020304" pitchFamily="18" charset="0"/>
                <a:cs typeface="Times New Roman" panose="02020603050405020304" pitchFamily="18" charset="0"/>
              </a:rPr>
              <a:t>of NEP 2020 </a:t>
            </a:r>
            <a:r>
              <a:rPr lang="en-US" sz="2400" dirty="0">
                <a:solidFill>
                  <a:schemeClr val="tx2"/>
                </a:solidFill>
                <a:latin typeface="Times New Roman" panose="02020603050405020304" pitchFamily="18" charset="0"/>
                <a:cs typeface="Times New Roman" panose="02020603050405020304" pitchFamily="18" charset="0"/>
              </a:rPr>
              <a:t>with respect to Experience </a:t>
            </a:r>
            <a:r>
              <a:rPr lang="en-US" sz="2400" dirty="0">
                <a:latin typeface="Times New Roman" panose="02020603050405020304" pitchFamily="18" charset="0"/>
                <a:cs typeface="Times New Roman" panose="02020603050405020304" pitchFamily="18" charset="0"/>
              </a:rPr>
              <a:t>of the school Teachers”. </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32483361-A0AC-416D-8787-9BFCDE38C265}"/>
              </a:ext>
            </a:extLst>
          </p:cNvPr>
          <p:cNvSpPr>
            <a:spLocks noGrp="1"/>
          </p:cNvSpPr>
          <p:nvPr>
            <p:ph type="sldNum" sz="quarter" idx="12"/>
          </p:nvPr>
        </p:nvSpPr>
        <p:spPr/>
        <p:txBody>
          <a:bodyPr/>
          <a:lstStyle/>
          <a:p>
            <a:fld id="{EB37DED6-D4C7-42EE-AB49-D2E39E64FDE4}" type="slidenum">
              <a:rPr lang="en-US" smtClean="0"/>
              <a:pPr/>
              <a:t>77</a:t>
            </a:fld>
            <a:endParaRPr lang="en-US"/>
          </a:p>
        </p:txBody>
      </p:sp>
    </p:spTree>
    <p:extLst>
      <p:ext uri="{BB962C8B-B14F-4D97-AF65-F5344CB8AC3E}">
        <p14:creationId xmlns:p14="http://schemas.microsoft.com/office/powerpoint/2010/main" val="138428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B684F-ABA0-4B21-9199-297949A9DE81}"/>
              </a:ext>
            </a:extLst>
          </p:cNvPr>
          <p:cNvSpPr>
            <a:spLocks noGrp="1"/>
          </p:cNvSpPr>
          <p:nvPr>
            <p:ph idx="1"/>
          </p:nvPr>
        </p:nvSpPr>
        <p:spPr>
          <a:xfrm>
            <a:off x="1152980" y="609600"/>
            <a:ext cx="10198016" cy="5915744"/>
          </a:xfrm>
        </p:spPr>
        <p:txBody>
          <a:bodyPr>
            <a:normAutofit/>
          </a:bodyPr>
          <a:lstStyle/>
          <a:p>
            <a:pPr marL="0" indent="0" algn="just">
              <a:buNone/>
            </a:pPr>
            <a:r>
              <a:rPr lang="en-US" sz="2400" b="1" dirty="0">
                <a:solidFill>
                  <a:schemeClr val="tx2"/>
                </a:solidFill>
                <a:latin typeface="Times New Roman" panose="02020603050405020304" pitchFamily="18" charset="0"/>
                <a:cs typeface="Times New Roman" panose="02020603050405020304" pitchFamily="18" charset="0"/>
              </a:rPr>
              <a:t>5.3.2 Sector vs Opinions on various educational stages of NEP 2020</a:t>
            </a:r>
          </a:p>
          <a:p>
            <a:pPr lvl="0" algn="just">
              <a:buFont typeface="Wingdings" panose="05000000000000000000" pitchFamily="2" charset="2"/>
              <a:buChar char="v"/>
            </a:pPr>
            <a:r>
              <a:rPr lang="en-US" dirty="0"/>
              <a:t>  </a:t>
            </a:r>
            <a:r>
              <a:rPr lang="en-US" sz="2400" dirty="0">
                <a:latin typeface="Times New Roman" panose="02020603050405020304" pitchFamily="18" charset="0"/>
                <a:cs typeface="Times New Roman" panose="02020603050405020304" pitchFamily="18" charset="0"/>
              </a:rPr>
              <a:t>There is association between Sector and Opinion regarding Foundational Education stage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association between Sector and Opinion regarding Preparatory &amp; Middle school stage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association between Sector and Opinion regarding Secondary school stage of NEP 2020.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From the chi-square tests of Sector vs Opinion we conclude that, “</a:t>
            </a:r>
            <a:r>
              <a:rPr lang="en-US" sz="2400" dirty="0">
                <a:solidFill>
                  <a:schemeClr val="tx2"/>
                </a:solidFill>
                <a:latin typeface="Times New Roman" panose="02020603050405020304" pitchFamily="18" charset="0"/>
                <a:cs typeface="Times New Roman" panose="02020603050405020304" pitchFamily="18" charset="0"/>
              </a:rPr>
              <a:t>There is significant relationship </a:t>
            </a:r>
            <a:r>
              <a:rPr lang="en-US" sz="2400" dirty="0">
                <a:latin typeface="Times New Roman" panose="02020603050405020304" pitchFamily="18" charset="0"/>
                <a:cs typeface="Times New Roman" panose="02020603050405020304" pitchFamily="18" charset="0"/>
              </a:rPr>
              <a:t>between the </a:t>
            </a:r>
            <a:r>
              <a:rPr lang="en-US" sz="2400" dirty="0">
                <a:solidFill>
                  <a:schemeClr val="tx2"/>
                </a:solidFill>
                <a:latin typeface="Times New Roman" panose="02020603050405020304" pitchFamily="18" charset="0"/>
                <a:cs typeface="Times New Roman" panose="02020603050405020304" pitchFamily="18" charset="0"/>
              </a:rPr>
              <a:t>opinion </a:t>
            </a:r>
            <a:r>
              <a:rPr lang="en-US" sz="2400" dirty="0">
                <a:latin typeface="Times New Roman" panose="02020603050405020304" pitchFamily="18" charset="0"/>
                <a:cs typeface="Times New Roman" panose="02020603050405020304" pitchFamily="18" charset="0"/>
              </a:rPr>
              <a:t>(Agree and Disagree) of teachers on </a:t>
            </a:r>
            <a:r>
              <a:rPr lang="en-US" sz="2400" dirty="0">
                <a:solidFill>
                  <a:schemeClr val="tx2"/>
                </a:solidFill>
                <a:latin typeface="Times New Roman" panose="02020603050405020304" pitchFamily="18" charset="0"/>
                <a:cs typeface="Times New Roman" panose="02020603050405020304" pitchFamily="18" charset="0"/>
              </a:rPr>
              <a:t>all the school educational stages of NEP 2020 </a:t>
            </a:r>
            <a:r>
              <a:rPr lang="en-US" sz="2400" dirty="0">
                <a:latin typeface="Times New Roman" panose="02020603050405020304" pitchFamily="18" charset="0"/>
                <a:cs typeface="Times New Roman" panose="02020603050405020304" pitchFamily="18" charset="0"/>
              </a:rPr>
              <a:t>with respect to </a:t>
            </a:r>
            <a:r>
              <a:rPr lang="en-US" sz="2400" dirty="0">
                <a:solidFill>
                  <a:schemeClr val="tx2"/>
                </a:solidFill>
                <a:latin typeface="Times New Roman" panose="02020603050405020304" pitchFamily="18" charset="0"/>
                <a:cs typeface="Times New Roman" panose="02020603050405020304" pitchFamily="18" charset="0"/>
              </a:rPr>
              <a:t>Sector (Govt., Private &amp; Govt. Aided) </a:t>
            </a:r>
            <a:r>
              <a:rPr lang="en-US" sz="2400" dirty="0">
                <a:latin typeface="Times New Roman" panose="02020603050405020304" pitchFamily="18" charset="0"/>
                <a:cs typeface="Times New Roman" panose="02020603050405020304" pitchFamily="18" charset="0"/>
              </a:rPr>
              <a:t>of the school Teachers”. </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483361-A0AC-416D-8787-9BFCDE38C26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0292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B684F-ABA0-4B21-9199-297949A9DE81}"/>
              </a:ext>
            </a:extLst>
          </p:cNvPr>
          <p:cNvSpPr>
            <a:spLocks noGrp="1"/>
          </p:cNvSpPr>
          <p:nvPr>
            <p:ph idx="1"/>
          </p:nvPr>
        </p:nvSpPr>
        <p:spPr>
          <a:xfrm>
            <a:off x="1152980" y="609600"/>
            <a:ext cx="10198016" cy="5915744"/>
          </a:xfrm>
        </p:spPr>
        <p:txBody>
          <a:bodyPr>
            <a:normAutofit lnSpcReduction="10000"/>
          </a:bodyPr>
          <a:lstStyle/>
          <a:p>
            <a:pPr marL="0" indent="0" algn="just">
              <a:buNone/>
            </a:pPr>
            <a:r>
              <a:rPr lang="en-US" sz="2400" b="1" dirty="0">
                <a:solidFill>
                  <a:schemeClr val="tx2"/>
                </a:solidFill>
                <a:latin typeface="Times New Roman" panose="02020603050405020304" pitchFamily="18" charset="0"/>
                <a:cs typeface="Times New Roman" panose="02020603050405020304" pitchFamily="18" charset="0"/>
              </a:rPr>
              <a:t>5.3.3 Level of teaching vs Opinions on various educational stages of NEP 2020</a:t>
            </a: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association between Level of teaching and Opinion regarding Foundational Education stage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association between Level of teaching and Opinion regarding Preparatory &amp; Middle school stage of NEP 2020.</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association between Level of teaching and Opinion regarding Secondary school stage of NEP 2020.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From the chi-square tests of Level of teaching vs Opinion we conclude that, “</a:t>
            </a:r>
            <a:r>
              <a:rPr lang="en-US" sz="2400" dirty="0">
                <a:solidFill>
                  <a:schemeClr val="tx2"/>
                </a:solidFill>
                <a:latin typeface="Times New Roman" panose="02020603050405020304" pitchFamily="18" charset="0"/>
                <a:cs typeface="Times New Roman" panose="02020603050405020304" pitchFamily="18" charset="0"/>
              </a:rPr>
              <a:t>There is significant relationship </a:t>
            </a:r>
            <a:r>
              <a:rPr lang="en-US" sz="2400" dirty="0">
                <a:latin typeface="Times New Roman" panose="02020603050405020304" pitchFamily="18" charset="0"/>
                <a:cs typeface="Times New Roman" panose="02020603050405020304" pitchFamily="18" charset="0"/>
              </a:rPr>
              <a:t>between the </a:t>
            </a:r>
            <a:r>
              <a:rPr lang="en-US" sz="2400" dirty="0">
                <a:solidFill>
                  <a:schemeClr val="tx2"/>
                </a:solidFill>
                <a:latin typeface="Times New Roman" panose="02020603050405020304" pitchFamily="18" charset="0"/>
                <a:cs typeface="Times New Roman" panose="02020603050405020304" pitchFamily="18" charset="0"/>
              </a:rPr>
              <a:t>opinion</a:t>
            </a:r>
            <a:r>
              <a:rPr lang="en-US" sz="2400" dirty="0">
                <a:latin typeface="Times New Roman" panose="02020603050405020304" pitchFamily="18" charset="0"/>
                <a:cs typeface="Times New Roman" panose="02020603050405020304" pitchFamily="18" charset="0"/>
              </a:rPr>
              <a:t> (Agree and Disagree) of teachers on the </a:t>
            </a:r>
            <a:r>
              <a:rPr lang="en-US" sz="2400" dirty="0">
                <a:solidFill>
                  <a:schemeClr val="tx2"/>
                </a:solidFill>
                <a:latin typeface="Times New Roman" panose="02020603050405020304" pitchFamily="18" charset="0"/>
                <a:cs typeface="Times New Roman" panose="02020603050405020304" pitchFamily="18" charset="0"/>
              </a:rPr>
              <a:t>Foundational Educational stage </a:t>
            </a:r>
            <a:r>
              <a:rPr lang="en-US" sz="2400" dirty="0">
                <a:latin typeface="Times New Roman" panose="02020603050405020304" pitchFamily="18" charset="0"/>
                <a:cs typeface="Times New Roman" panose="02020603050405020304" pitchFamily="18" charset="0"/>
              </a:rPr>
              <a:t>of NEP 2020 </a:t>
            </a:r>
            <a:r>
              <a:rPr lang="en-US" sz="2400" dirty="0">
                <a:solidFill>
                  <a:schemeClr val="tx2"/>
                </a:solidFill>
                <a:latin typeface="Times New Roman" panose="02020603050405020304" pitchFamily="18" charset="0"/>
                <a:cs typeface="Times New Roman" panose="02020603050405020304" pitchFamily="18" charset="0"/>
              </a:rPr>
              <a:t>with respect to Level of teaching </a:t>
            </a:r>
            <a:r>
              <a:rPr lang="en-US" sz="2400" dirty="0">
                <a:latin typeface="Times New Roman" panose="02020603050405020304" pitchFamily="18" charset="0"/>
                <a:cs typeface="Times New Roman" panose="02020603050405020304" pitchFamily="18" charset="0"/>
              </a:rPr>
              <a:t>(Primary, Middle, High &amp; Higher Secondary) of the school Teachers”. </a:t>
            </a:r>
            <a:endParaRPr lang="en-IN" sz="2400"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483361-A0AC-416D-8787-9BFCDE38C26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37DED6-D4C7-42EE-AB49-D2E39E64FDE4}" type="slidenum">
              <a:rPr kumimoji="0" lang="en-US"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US" sz="1050" b="0" i="0" u="none" strike="noStrike" kern="1200" cap="none" spc="0" normalizeH="0" baseline="0" noProof="0">
              <a:ln>
                <a:noFill/>
              </a:ln>
              <a:solidFill>
                <a:prstClr val="white">
                  <a:tint val="75000"/>
                </a:prst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59426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2A0D4-AEAE-4419-88D3-8384B426FA3E}"/>
              </a:ext>
            </a:extLst>
          </p:cNvPr>
          <p:cNvSpPr>
            <a:spLocks noGrp="1"/>
          </p:cNvSpPr>
          <p:nvPr>
            <p:ph idx="1"/>
          </p:nvPr>
        </p:nvSpPr>
        <p:spPr>
          <a:xfrm>
            <a:off x="1141115" y="1124744"/>
            <a:ext cx="9903419" cy="4666457"/>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NEP 2020 is the first education policy of the </a:t>
            </a:r>
            <a:r>
              <a:rPr lang="en-US" sz="2400" dirty="0">
                <a:solidFill>
                  <a:schemeClr val="tx2"/>
                </a:solidFill>
                <a:latin typeface="Times New Roman" panose="02020603050405020304" pitchFamily="18" charset="0"/>
                <a:cs typeface="Times New Roman" panose="02020603050405020304" pitchFamily="18" charset="0"/>
              </a:rPr>
              <a:t>21st century </a:t>
            </a:r>
            <a:r>
              <a:rPr lang="en-US" sz="2400" dirty="0">
                <a:latin typeface="Times New Roman" panose="02020603050405020304" pitchFamily="18" charset="0"/>
                <a:cs typeface="Times New Roman" panose="02020603050405020304" pitchFamily="18" charset="0"/>
              </a:rPr>
              <a:t>and </a:t>
            </a:r>
            <a:r>
              <a:rPr lang="en-US" sz="2400" dirty="0">
                <a:solidFill>
                  <a:schemeClr val="tx2"/>
                </a:solidFill>
                <a:latin typeface="Times New Roman" panose="02020603050405020304" pitchFamily="18" charset="0"/>
                <a:cs typeface="Times New Roman" panose="02020603050405020304" pitchFamily="18" charset="0"/>
              </a:rPr>
              <a:t>replaces </a:t>
            </a:r>
            <a:r>
              <a:rPr lang="en-US" sz="2400" dirty="0">
                <a:latin typeface="Times New Roman" panose="02020603050405020304" pitchFamily="18" charset="0"/>
                <a:cs typeface="Times New Roman" panose="02020603050405020304" pitchFamily="18" charset="0"/>
              </a:rPr>
              <a:t>the </a:t>
            </a:r>
            <a:r>
              <a:rPr lang="en-US" sz="2400" dirty="0">
                <a:solidFill>
                  <a:schemeClr val="tx2"/>
                </a:solidFill>
                <a:latin typeface="Times New Roman" panose="02020603050405020304" pitchFamily="18" charset="0"/>
                <a:cs typeface="Times New Roman" panose="02020603050405020304" pitchFamily="18" charset="0"/>
              </a:rPr>
              <a:t>thirty-four year </a:t>
            </a:r>
            <a:r>
              <a:rPr lang="en-US" sz="2400" dirty="0">
                <a:latin typeface="Times New Roman" panose="02020603050405020304" pitchFamily="18" charset="0"/>
                <a:cs typeface="Times New Roman" panose="02020603050405020304" pitchFamily="18" charset="0"/>
              </a:rPr>
              <a:t>old National Policy on Education(NEP), 1986.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objective of the currently announced NEP 2020 is to provide a </a:t>
            </a:r>
            <a:r>
              <a:rPr lang="en-US" dirty="0">
                <a:solidFill>
                  <a:schemeClr val="tx2"/>
                </a:solidFill>
                <a:latin typeface="Times New Roman" panose="02020603050405020304" pitchFamily="18" charset="0"/>
                <a:cs typeface="Times New Roman" panose="02020603050405020304" pitchFamily="18" charset="0"/>
              </a:rPr>
              <a:t>multidisciplinary</a:t>
            </a:r>
            <a:r>
              <a:rPr lang="en-US" dirty="0">
                <a:latin typeface="Times New Roman" panose="02020603050405020304" pitchFamily="18" charset="0"/>
                <a:cs typeface="Times New Roman" panose="02020603050405020304" pitchFamily="18" charset="0"/>
              </a:rPr>
              <a:t> and </a:t>
            </a:r>
            <a:r>
              <a:rPr lang="en-US" dirty="0">
                <a:solidFill>
                  <a:schemeClr val="tx2"/>
                </a:solidFill>
                <a:latin typeface="Times New Roman" panose="02020603050405020304" pitchFamily="18" charset="0"/>
                <a:cs typeface="Times New Roman" panose="02020603050405020304" pitchFamily="18" charset="0"/>
              </a:rPr>
              <a:t>interdisciplinary </a:t>
            </a:r>
            <a:r>
              <a:rPr lang="en-US" dirty="0">
                <a:latin typeface="Times New Roman" panose="02020603050405020304" pitchFamily="18" charset="0"/>
                <a:cs typeface="Times New Roman" panose="02020603050405020304" pitchFamily="18" charset="0"/>
              </a:rPr>
              <a:t>liberal education to every aspirant to raise the current </a:t>
            </a:r>
            <a:r>
              <a:rPr lang="en-US" dirty="0">
                <a:solidFill>
                  <a:schemeClr val="tx2"/>
                </a:solidFill>
                <a:latin typeface="Times New Roman" panose="02020603050405020304" pitchFamily="18" charset="0"/>
                <a:cs typeface="Times New Roman" panose="02020603050405020304" pitchFamily="18" charset="0"/>
              </a:rPr>
              <a:t>gross enrolment ratio (GER) to 50% by 2035</a:t>
            </a:r>
            <a:r>
              <a:rPr lang="en-US" dirty="0">
                <a:latin typeface="Times New Roman" panose="02020603050405020304" pitchFamily="18" charset="0"/>
                <a:cs typeface="Times New Roman" panose="02020603050405020304" pitchFamily="18" charset="0"/>
              </a:rPr>
              <a:t>. The various educational lifecycle stages announced in the policy are listed below along with their special features.</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5981B8-8476-41BF-9845-F52B70DA1D9B}"/>
              </a:ext>
            </a:extLst>
          </p:cNvPr>
          <p:cNvSpPr>
            <a:spLocks noGrp="1"/>
          </p:cNvSpPr>
          <p:nvPr>
            <p:ph type="sldNum" sz="quarter" idx="12"/>
          </p:nvPr>
        </p:nvSpPr>
        <p:spPr/>
        <p:txBody>
          <a:bodyPr/>
          <a:lstStyle/>
          <a:p>
            <a:fld id="{EB37DED6-D4C7-42EE-AB49-D2E39E64FDE4}" type="slidenum">
              <a:rPr lang="en-US" smtClean="0"/>
              <a:pPr/>
              <a:t>8</a:t>
            </a:fld>
            <a:endParaRPr lang="en-US"/>
          </a:p>
        </p:txBody>
      </p:sp>
    </p:spTree>
    <p:extLst>
      <p:ext uri="{BB962C8B-B14F-4D97-AF65-F5344CB8AC3E}">
        <p14:creationId xmlns:p14="http://schemas.microsoft.com/office/powerpoint/2010/main" val="34187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8909-3D01-4B53-BEA8-ED084D8C947F}"/>
              </a:ext>
            </a:extLst>
          </p:cNvPr>
          <p:cNvSpPr>
            <a:spLocks noGrp="1"/>
          </p:cNvSpPr>
          <p:nvPr>
            <p:ph type="title"/>
          </p:nvPr>
        </p:nvSpPr>
        <p:spPr>
          <a:xfrm>
            <a:off x="1150887" y="0"/>
            <a:ext cx="9903418" cy="1478570"/>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APPENDIX</a:t>
            </a:r>
            <a:endParaRPr lang="en-IN" sz="32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431C8026-67BD-4255-9B4C-E26A96AB0F76}"/>
              </a:ext>
            </a:extLst>
          </p:cNvPr>
          <p:cNvGraphicFramePr>
            <a:graphicFrameLocks noGrp="1"/>
          </p:cNvGraphicFramePr>
          <p:nvPr>
            <p:ph idx="1"/>
            <p:extLst>
              <p:ext uri="{D42A27DB-BD31-4B8C-83A1-F6EECF244321}">
                <p14:modId xmlns:p14="http://schemas.microsoft.com/office/powerpoint/2010/main" val="4143378585"/>
              </p:ext>
            </p:extLst>
          </p:nvPr>
        </p:nvGraphicFramePr>
        <p:xfrm>
          <a:off x="1341883" y="1268760"/>
          <a:ext cx="9577064" cy="5461059"/>
        </p:xfrm>
        <a:graphic>
          <a:graphicData uri="http://schemas.openxmlformats.org/drawingml/2006/table">
            <a:tbl>
              <a:tblPr firstRow="1" firstCol="1" bandRow="1">
                <a:tableStyleId>{7E9639D4-E3E2-4D34-9284-5A2195B3D0D7}</a:tableStyleId>
              </a:tblPr>
              <a:tblGrid>
                <a:gridCol w="2722818">
                  <a:extLst>
                    <a:ext uri="{9D8B030D-6E8A-4147-A177-3AD203B41FA5}">
                      <a16:colId xmlns:a16="http://schemas.microsoft.com/office/drawing/2014/main" val="2313874740"/>
                    </a:ext>
                  </a:extLst>
                </a:gridCol>
                <a:gridCol w="2144381">
                  <a:extLst>
                    <a:ext uri="{9D8B030D-6E8A-4147-A177-3AD203B41FA5}">
                      <a16:colId xmlns:a16="http://schemas.microsoft.com/office/drawing/2014/main" val="2944721393"/>
                    </a:ext>
                  </a:extLst>
                </a:gridCol>
                <a:gridCol w="2122169">
                  <a:extLst>
                    <a:ext uri="{9D8B030D-6E8A-4147-A177-3AD203B41FA5}">
                      <a16:colId xmlns:a16="http://schemas.microsoft.com/office/drawing/2014/main" val="2244767896"/>
                    </a:ext>
                  </a:extLst>
                </a:gridCol>
                <a:gridCol w="2587696">
                  <a:extLst>
                    <a:ext uri="{9D8B030D-6E8A-4147-A177-3AD203B41FA5}">
                      <a16:colId xmlns:a16="http://schemas.microsoft.com/office/drawing/2014/main" val="1811629816"/>
                    </a:ext>
                  </a:extLst>
                </a:gridCol>
              </a:tblGrid>
              <a:tr h="708484">
                <a:tc gridSpan="4">
                  <a:txBody>
                    <a:bodyPr/>
                    <a:lstStyle/>
                    <a:p>
                      <a:pPr algn="ctr">
                        <a:lnSpc>
                          <a:spcPct val="115000"/>
                        </a:lnSpc>
                        <a:spcAft>
                          <a:spcPts val="0"/>
                        </a:spcAft>
                        <a:tabLst>
                          <a:tab pos="2865755" algn="ctr"/>
                          <a:tab pos="5731510" algn="r"/>
                        </a:tabLst>
                      </a:pPr>
                      <a:r>
                        <a:rPr lang="en-IN" sz="2000" dirty="0">
                          <a:effectLst/>
                        </a:rPr>
                        <a:t>A STATISTICAL STUDY ON THE AWARENESS AND OPINION OF THE </a:t>
                      </a:r>
                    </a:p>
                    <a:p>
                      <a:pPr algn="ctr">
                        <a:lnSpc>
                          <a:spcPct val="115000"/>
                        </a:lnSpc>
                        <a:spcAft>
                          <a:spcPts val="0"/>
                        </a:spcAft>
                        <a:tabLst>
                          <a:tab pos="2865755" algn="ctr"/>
                          <a:tab pos="5731510" algn="r"/>
                        </a:tabLst>
                      </a:pPr>
                      <a:r>
                        <a:rPr lang="en-IN" sz="2000" dirty="0">
                          <a:effectLst/>
                        </a:rPr>
                        <a:t>SCHOOL TEACHERS ON THE NATIONAL EDUCATION POLICY(NEP) 2020</a:t>
                      </a:r>
                    </a:p>
                    <a:p>
                      <a:pPr>
                        <a:lnSpc>
                          <a:spcPct val="115000"/>
                        </a:lnSpc>
                        <a:spcAft>
                          <a:spcPts val="0"/>
                        </a:spcAft>
                        <a:tabLst>
                          <a:tab pos="2865755" algn="ctr"/>
                          <a:tab pos="5731510" algn="r"/>
                        </a:tabLst>
                      </a:pPr>
                      <a:r>
                        <a:rPr lang="en-IN" sz="800" dirty="0">
                          <a:effectLst/>
                        </a:rPr>
                        <a:t> </a:t>
                      </a:r>
                      <a:endParaRPr lang="en-IN" sz="700" dirty="0">
                        <a:effectLst/>
                        <a:latin typeface="Calibri" panose="020F0502020204030204" pitchFamily="34" charset="0"/>
                        <a:ea typeface="Calibri" panose="020F0502020204030204" pitchFamily="34" charset="0"/>
                        <a:cs typeface="Mangal" panose="02040503050203030202" pitchFamily="18" charset="0"/>
                      </a:endParaRPr>
                    </a:p>
                  </a:txBody>
                  <a:tcPr marL="46051" marR="460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54970499"/>
                  </a:ext>
                </a:extLst>
              </a:tr>
              <a:tr h="737708">
                <a:tc gridSpan="4">
                  <a:txBody>
                    <a:bodyPr/>
                    <a:lstStyle/>
                    <a:p>
                      <a:pPr marL="342900" lvl="0" indent="-342900">
                        <a:lnSpc>
                          <a:spcPct val="200000"/>
                        </a:lnSpc>
                        <a:spcAft>
                          <a:spcPts val="0"/>
                        </a:spcAft>
                        <a:buFont typeface="Wingdings" panose="05000000000000000000" pitchFamily="2" charset="2"/>
                        <a:buChar char=""/>
                        <a:tabLst>
                          <a:tab pos="2865755" algn="ctr"/>
                          <a:tab pos="5731510" algn="r"/>
                        </a:tabLst>
                      </a:pPr>
                      <a:r>
                        <a:rPr lang="en-IN" sz="2000" dirty="0">
                          <a:effectLst/>
                        </a:rPr>
                        <a:t>Name:   _________________________________</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5392018"/>
                  </a:ext>
                </a:extLst>
              </a:tr>
              <a:tr h="342305">
                <a:tc>
                  <a:txBody>
                    <a:bodyPr/>
                    <a:lstStyle/>
                    <a:p>
                      <a:pPr marL="342900" lvl="0" indent="-342900">
                        <a:lnSpc>
                          <a:spcPct val="150000"/>
                        </a:lnSpc>
                        <a:spcAft>
                          <a:spcPts val="0"/>
                        </a:spcAft>
                        <a:buFont typeface="Wingdings" panose="05000000000000000000" pitchFamily="2" charset="2"/>
                        <a:buChar char=""/>
                        <a:tabLst>
                          <a:tab pos="2865755" algn="ctr"/>
                          <a:tab pos="5731510" algn="r"/>
                        </a:tabLst>
                      </a:pPr>
                      <a:r>
                        <a:rPr lang="en-IN" sz="2000" dirty="0">
                          <a:effectLst/>
                        </a:rPr>
                        <a:t>Gender: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Male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Female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nSpc>
                          <a:spcPct val="107000"/>
                        </a:lnSpc>
                        <a:spcAft>
                          <a:spcPts val="800"/>
                        </a:spcAft>
                      </a:pPr>
                      <a:r>
                        <a:rPr lang="en-IN" sz="2000">
                          <a:effectLst/>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89594086"/>
                  </a:ext>
                </a:extLst>
              </a:tr>
              <a:tr h="259281">
                <a:tc>
                  <a:txBody>
                    <a:bodyPr/>
                    <a:lstStyle/>
                    <a:p>
                      <a:pPr marL="342900" lvl="0" indent="-342900">
                        <a:spcAft>
                          <a:spcPts val="0"/>
                        </a:spcAft>
                        <a:buFont typeface="Wingdings" panose="05000000000000000000" pitchFamily="2" charset="2"/>
                        <a:buChar char=""/>
                        <a:tabLst>
                          <a:tab pos="2865755" algn="ctr"/>
                          <a:tab pos="5731510" algn="r"/>
                        </a:tabLst>
                      </a:pPr>
                      <a:r>
                        <a:rPr lang="en-IN" sz="2000" dirty="0">
                          <a:effectLst/>
                        </a:rPr>
                        <a:t>Age:      _________</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2000">
                          <a:effectLst/>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2000">
                          <a:effectLst/>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2000">
                          <a:effectLst/>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45029554"/>
                  </a:ext>
                </a:extLst>
              </a:tr>
              <a:tr h="307561">
                <a:tc>
                  <a:txBody>
                    <a:bodyPr/>
                    <a:lstStyle/>
                    <a:p>
                      <a:pPr marL="342900" lvl="0" indent="-342900">
                        <a:spcAft>
                          <a:spcPts val="0"/>
                        </a:spcAft>
                        <a:buFont typeface="Wingdings" panose="05000000000000000000" pitchFamily="2" charset="2"/>
                        <a:buChar char=""/>
                        <a:tabLst>
                          <a:tab pos="2865755" algn="ctr"/>
                          <a:tab pos="5731510" algn="r"/>
                        </a:tabLst>
                      </a:pPr>
                      <a:r>
                        <a:rPr lang="en-IN" sz="2000" dirty="0">
                          <a:effectLst/>
                        </a:rPr>
                        <a:t>Locality: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dirty="0">
                          <a:effectLst/>
                        </a:rPr>
                        <a:t>Urban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Rural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2000">
                          <a:effectLst/>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66792677"/>
                  </a:ext>
                </a:extLst>
              </a:tr>
              <a:tr h="293725">
                <a:tc>
                  <a:txBody>
                    <a:bodyPr/>
                    <a:lstStyle/>
                    <a:p>
                      <a:pPr marL="342900" lvl="0" indent="-342900">
                        <a:spcAft>
                          <a:spcPts val="0"/>
                        </a:spcAft>
                        <a:buFont typeface="Wingdings" panose="05000000000000000000" pitchFamily="2" charset="2"/>
                        <a:buChar char=""/>
                        <a:tabLst>
                          <a:tab pos="2865755" algn="ctr"/>
                          <a:tab pos="5731510" algn="r"/>
                        </a:tabLst>
                      </a:pPr>
                      <a:r>
                        <a:rPr lang="en-IN" sz="2000" dirty="0">
                          <a:effectLst/>
                        </a:rPr>
                        <a:t>Discipline: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Arts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Science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Commerce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41563583"/>
                  </a:ext>
                </a:extLst>
              </a:tr>
              <a:tr h="439535">
                <a:tc>
                  <a:txBody>
                    <a:bodyPr/>
                    <a:lstStyle/>
                    <a:p>
                      <a:pPr marL="342900" lvl="0" indent="-342900">
                        <a:lnSpc>
                          <a:spcPct val="200000"/>
                        </a:lnSpc>
                        <a:spcAft>
                          <a:spcPts val="0"/>
                        </a:spcAft>
                        <a:buFont typeface="Wingdings" panose="05000000000000000000" pitchFamily="2" charset="2"/>
                        <a:buChar char=""/>
                        <a:tabLst>
                          <a:tab pos="2865755" algn="ctr"/>
                          <a:tab pos="5731510" algn="r"/>
                        </a:tabLst>
                      </a:pPr>
                      <a:r>
                        <a:rPr lang="en-IN" sz="2000" dirty="0">
                          <a:effectLst/>
                        </a:rPr>
                        <a:t>Experience: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3">
                  <a:txBody>
                    <a:bodyPr/>
                    <a:lstStyle/>
                    <a:p>
                      <a:pPr>
                        <a:spcAft>
                          <a:spcPts val="0"/>
                        </a:spcAft>
                        <a:tabLst>
                          <a:tab pos="2865755" algn="ctr"/>
                          <a:tab pos="5731510" algn="r"/>
                        </a:tabLst>
                      </a:pPr>
                      <a:r>
                        <a:rPr lang="en-IN" sz="2000" dirty="0">
                          <a:effectLst/>
                        </a:rPr>
                        <a:t>________ Years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65778124"/>
                  </a:ext>
                </a:extLst>
              </a:tr>
              <a:tr h="439535">
                <a:tc>
                  <a:txBody>
                    <a:bodyPr/>
                    <a:lstStyle/>
                    <a:p>
                      <a:pPr marL="342900" lvl="0" indent="-342900">
                        <a:lnSpc>
                          <a:spcPct val="200000"/>
                        </a:lnSpc>
                        <a:spcAft>
                          <a:spcPts val="0"/>
                        </a:spcAft>
                        <a:buFont typeface="Wingdings" panose="05000000000000000000" pitchFamily="2" charset="2"/>
                        <a:buChar char=""/>
                        <a:tabLst>
                          <a:tab pos="2865755" algn="ctr"/>
                          <a:tab pos="5731510" algn="r"/>
                        </a:tabLst>
                      </a:pPr>
                      <a:r>
                        <a:rPr lang="en-IN" sz="2000" dirty="0">
                          <a:effectLst/>
                        </a:rPr>
                        <a:t>Are you working in: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lnSpc>
                          <a:spcPct val="200000"/>
                        </a:lnSpc>
                        <a:spcAft>
                          <a:spcPts val="0"/>
                        </a:spcAft>
                        <a:buFont typeface="Courier New" panose="02070309020205020404" pitchFamily="49" charset="0"/>
                        <a:buChar char="o"/>
                        <a:tabLst>
                          <a:tab pos="2865755" algn="ctr"/>
                          <a:tab pos="5731510" algn="r"/>
                        </a:tabLst>
                      </a:pPr>
                      <a:r>
                        <a:rPr lang="en-IN" sz="2000">
                          <a:effectLst/>
                        </a:rPr>
                        <a:t>Government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lnSpc>
                          <a:spcPct val="200000"/>
                        </a:lnSpc>
                        <a:spcAft>
                          <a:spcPts val="0"/>
                        </a:spcAft>
                        <a:buFont typeface="Courier New" panose="02070309020205020404" pitchFamily="49" charset="0"/>
                        <a:buChar char="o"/>
                        <a:tabLst>
                          <a:tab pos="2865755" algn="ctr"/>
                          <a:tab pos="5731510" algn="r"/>
                        </a:tabLst>
                      </a:pPr>
                      <a:r>
                        <a:rPr lang="en-IN" sz="2000">
                          <a:effectLst/>
                        </a:rPr>
                        <a:t>Private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lnSpc>
                          <a:spcPct val="200000"/>
                        </a:lnSpc>
                        <a:spcAft>
                          <a:spcPts val="0"/>
                        </a:spcAft>
                        <a:buFont typeface="Courier New" panose="02070309020205020404" pitchFamily="49" charset="0"/>
                        <a:buChar char="o"/>
                        <a:tabLst>
                          <a:tab pos="2865755" algn="ctr"/>
                          <a:tab pos="5731510" algn="r"/>
                        </a:tabLst>
                      </a:pPr>
                      <a:r>
                        <a:rPr lang="en-IN" sz="2000">
                          <a:effectLst/>
                        </a:rPr>
                        <a:t>Govt. Aided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41324475"/>
                  </a:ext>
                </a:extLst>
              </a:tr>
              <a:tr h="259281">
                <a:tc>
                  <a:txBody>
                    <a:bodyPr/>
                    <a:lstStyle/>
                    <a:p>
                      <a:pPr marL="342900" lvl="0" indent="-342900">
                        <a:spcAft>
                          <a:spcPts val="0"/>
                        </a:spcAft>
                        <a:buFont typeface="Wingdings" panose="05000000000000000000" pitchFamily="2" charset="2"/>
                        <a:buChar char=""/>
                        <a:tabLst>
                          <a:tab pos="2865755" algn="ctr"/>
                          <a:tab pos="5731510" algn="r"/>
                        </a:tabLst>
                      </a:pPr>
                      <a:r>
                        <a:rPr lang="en-IN" sz="2000" dirty="0">
                          <a:effectLst/>
                        </a:rPr>
                        <a:t>Board of teaching: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3">
                  <a:txBody>
                    <a:bodyPr/>
                    <a:lstStyle/>
                    <a:p>
                      <a:pPr>
                        <a:spcAft>
                          <a:spcPts val="0"/>
                        </a:spcAft>
                        <a:tabLst>
                          <a:tab pos="2865755" algn="ctr"/>
                          <a:tab pos="5731510" algn="r"/>
                        </a:tabLst>
                      </a:pPr>
                      <a:r>
                        <a:rPr lang="en-IN" sz="2000">
                          <a:effectLst/>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8982925"/>
                  </a:ext>
                </a:extLst>
              </a:tr>
              <a:tr h="259281">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dirty="0">
                          <a:effectLst/>
                        </a:rPr>
                        <a:t>State Board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CBSE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ICSE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a:effectLst/>
                        </a:rPr>
                        <a:t>NCERT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91851626"/>
                  </a:ext>
                </a:extLst>
              </a:tr>
              <a:tr h="259281">
                <a:tc gridSpan="4">
                  <a:txBody>
                    <a:bodyPr/>
                    <a:lstStyle/>
                    <a:p>
                      <a:pPr marL="342900" lvl="0" indent="-342900">
                        <a:spcAft>
                          <a:spcPts val="0"/>
                        </a:spcAft>
                        <a:buFont typeface="Wingdings" panose="05000000000000000000" pitchFamily="2" charset="2"/>
                        <a:buChar char=""/>
                        <a:tabLst>
                          <a:tab pos="2865755" algn="ctr"/>
                          <a:tab pos="5731510" algn="r"/>
                        </a:tabLst>
                      </a:pPr>
                      <a:r>
                        <a:rPr lang="en-IN" sz="2000" dirty="0">
                          <a:effectLst/>
                        </a:rPr>
                        <a:t>Level of teaching: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30076799"/>
                  </a:ext>
                </a:extLst>
              </a:tr>
              <a:tr h="518561">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dirty="0">
                          <a:effectLst/>
                        </a:rPr>
                        <a:t>Primary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w="12700" cap="flat" cmpd="sng" algn="ctr">
                      <a:noFill/>
                      <a:prstDash val="solid"/>
                      <a:round/>
                      <a:headEnd type="none" w="med" len="med"/>
                      <a:tailEnd type="none" w="med" len="med"/>
                    </a:lnL>
                    <a:lnR>
                      <a:noFill/>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dirty="0">
                          <a:effectLst/>
                        </a:rPr>
                        <a:t>Middle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dirty="0">
                          <a:effectLst/>
                        </a:rPr>
                        <a:t>High</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a:noFill/>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2000" dirty="0">
                          <a:effectLst/>
                        </a:rPr>
                        <a:t>Higher secondary</a:t>
                      </a:r>
                    </a:p>
                    <a:p>
                      <a:pPr marL="228600">
                        <a:spcAft>
                          <a:spcPts val="0"/>
                        </a:spcAft>
                        <a:tabLst>
                          <a:tab pos="2865755" algn="ctr"/>
                          <a:tab pos="5731510" algn="r"/>
                        </a:tabLst>
                      </a:pPr>
                      <a:r>
                        <a:rPr lang="en-IN" sz="2000" dirty="0">
                          <a:effectLst/>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1" marR="46051" marT="0" marB="0">
                    <a:lnL>
                      <a:noFill/>
                    </a:lnL>
                    <a:lnR w="12700" cap="flat" cmpd="sng" algn="ctr">
                      <a:no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782068"/>
                  </a:ext>
                </a:extLst>
              </a:tr>
            </a:tbl>
          </a:graphicData>
        </a:graphic>
      </p:graphicFrame>
      <p:sp>
        <p:nvSpPr>
          <p:cNvPr id="3" name="Slide Number Placeholder 2">
            <a:extLst>
              <a:ext uri="{FF2B5EF4-FFF2-40B4-BE49-F238E27FC236}">
                <a16:creationId xmlns:a16="http://schemas.microsoft.com/office/drawing/2014/main" id="{0A29FF54-F82E-4DED-B4B7-01751DC8DAB2}"/>
              </a:ext>
            </a:extLst>
          </p:cNvPr>
          <p:cNvSpPr>
            <a:spLocks noGrp="1"/>
          </p:cNvSpPr>
          <p:nvPr>
            <p:ph type="sldNum" sz="quarter" idx="12"/>
          </p:nvPr>
        </p:nvSpPr>
        <p:spPr/>
        <p:txBody>
          <a:bodyPr/>
          <a:lstStyle/>
          <a:p>
            <a:fld id="{EB37DED6-D4C7-42EE-AB49-D2E39E64FDE4}" type="slidenum">
              <a:rPr lang="en-US" smtClean="0"/>
              <a:pPr/>
              <a:t>80</a:t>
            </a:fld>
            <a:endParaRPr lang="en-US"/>
          </a:p>
        </p:txBody>
      </p:sp>
    </p:spTree>
    <p:extLst>
      <p:ext uri="{BB962C8B-B14F-4D97-AF65-F5344CB8AC3E}">
        <p14:creationId xmlns:p14="http://schemas.microsoft.com/office/powerpoint/2010/main" val="1863117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08B08910-5433-42BD-9B24-52B0E4FBF0CE}"/>
              </a:ext>
            </a:extLst>
          </p:cNvPr>
          <p:cNvGraphicFramePr>
            <a:graphicFrameLocks noGrp="1"/>
          </p:cNvGraphicFramePr>
          <p:nvPr>
            <p:ph idx="1"/>
            <p:extLst/>
          </p:nvPr>
        </p:nvGraphicFramePr>
        <p:xfrm>
          <a:off x="1341884" y="548680"/>
          <a:ext cx="9937104" cy="5974842"/>
        </p:xfrm>
        <a:graphic>
          <a:graphicData uri="http://schemas.openxmlformats.org/drawingml/2006/table">
            <a:tbl>
              <a:tblPr firstRow="1" firstCol="1" bandRow="1">
                <a:tableStyleId>{7E9639D4-E3E2-4D34-9284-5A2195B3D0D7}</a:tableStyleId>
              </a:tblPr>
              <a:tblGrid>
                <a:gridCol w="3156737">
                  <a:extLst>
                    <a:ext uri="{9D8B030D-6E8A-4147-A177-3AD203B41FA5}">
                      <a16:colId xmlns:a16="http://schemas.microsoft.com/office/drawing/2014/main" val="934522774"/>
                    </a:ext>
                  </a:extLst>
                </a:gridCol>
                <a:gridCol w="181365">
                  <a:extLst>
                    <a:ext uri="{9D8B030D-6E8A-4147-A177-3AD203B41FA5}">
                      <a16:colId xmlns:a16="http://schemas.microsoft.com/office/drawing/2014/main" val="395039731"/>
                    </a:ext>
                  </a:extLst>
                </a:gridCol>
                <a:gridCol w="362730">
                  <a:extLst>
                    <a:ext uri="{9D8B030D-6E8A-4147-A177-3AD203B41FA5}">
                      <a16:colId xmlns:a16="http://schemas.microsoft.com/office/drawing/2014/main" val="2726342691"/>
                    </a:ext>
                  </a:extLst>
                </a:gridCol>
                <a:gridCol w="850780">
                  <a:extLst>
                    <a:ext uri="{9D8B030D-6E8A-4147-A177-3AD203B41FA5}">
                      <a16:colId xmlns:a16="http://schemas.microsoft.com/office/drawing/2014/main" val="3003352088"/>
                    </a:ext>
                  </a:extLst>
                </a:gridCol>
                <a:gridCol w="1959158">
                  <a:extLst>
                    <a:ext uri="{9D8B030D-6E8A-4147-A177-3AD203B41FA5}">
                      <a16:colId xmlns:a16="http://schemas.microsoft.com/office/drawing/2014/main" val="372929121"/>
                    </a:ext>
                  </a:extLst>
                </a:gridCol>
                <a:gridCol w="3426334">
                  <a:extLst>
                    <a:ext uri="{9D8B030D-6E8A-4147-A177-3AD203B41FA5}">
                      <a16:colId xmlns:a16="http://schemas.microsoft.com/office/drawing/2014/main" val="4234810004"/>
                    </a:ext>
                  </a:extLst>
                </a:gridCol>
              </a:tblGrid>
              <a:tr h="365680">
                <a:tc gridSpan="6">
                  <a:txBody>
                    <a:bodyPr/>
                    <a:lstStyle/>
                    <a:p>
                      <a:pPr marL="228600">
                        <a:spcAft>
                          <a:spcPts val="0"/>
                        </a:spcAft>
                        <a:tabLst>
                          <a:tab pos="2865755" algn="ctr"/>
                          <a:tab pos="5731510" algn="r"/>
                        </a:tabLst>
                      </a:pPr>
                      <a:r>
                        <a:rPr lang="en-IN" sz="2400" dirty="0">
                          <a:effectLst/>
                        </a:rPr>
                        <a:t>AWARENESS REGARDING NEP 2020: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08722702"/>
                  </a:ext>
                </a:extLst>
              </a:tr>
              <a:tr h="769887">
                <a:tc gridSpan="3">
                  <a:txBody>
                    <a:bodyPr/>
                    <a:lstStyle/>
                    <a:p>
                      <a:pPr marL="342900" lvl="0" indent="-342900">
                        <a:lnSpc>
                          <a:spcPct val="20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Are you aware of NEP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2">
                  <a:txBody>
                    <a:bodyPr/>
                    <a:lstStyle/>
                    <a:p>
                      <a:pPr marL="342900" lvl="0" indent="-342900">
                        <a:lnSpc>
                          <a:spcPct val="200000"/>
                        </a:lnSpc>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Yes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342900" lvl="0" indent="-342900">
                        <a:lnSpc>
                          <a:spcPct val="200000"/>
                        </a:lnSpc>
                        <a:spcAft>
                          <a:spcPts val="0"/>
                        </a:spcAft>
                        <a:buFont typeface="Courier New" panose="02070309020205020404" pitchFamily="49" charset="0"/>
                        <a:buChar char="o"/>
                        <a:tabLst>
                          <a:tab pos="2865755" algn="ctr"/>
                          <a:tab pos="5731510" algn="r"/>
                        </a:tabLst>
                      </a:pP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tc>
                <a:tc>
                  <a:txBody>
                    <a:bodyPr/>
                    <a:lstStyle/>
                    <a:p>
                      <a:pPr marL="342900" lvl="0" indent="-342900">
                        <a:lnSpc>
                          <a:spcPct val="200000"/>
                        </a:lnSpc>
                        <a:spcAft>
                          <a:spcPts val="0"/>
                        </a:spcAft>
                        <a:buFont typeface="Courier New" panose="02070309020205020404" pitchFamily="49" charset="0"/>
                        <a:buChar char="o"/>
                        <a:tabLst>
                          <a:tab pos="2865755" algn="ctr"/>
                          <a:tab pos="5731510" algn="r"/>
                        </a:tabLst>
                      </a:pPr>
                      <a:r>
                        <a:rPr lang="en-IN" sz="900" dirty="0">
                          <a:effectLst/>
                        </a:rPr>
                        <a:t>No</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73177763"/>
                  </a:ext>
                </a:extLst>
              </a:tr>
              <a:tr h="419023">
                <a:tc gridSpan="3">
                  <a:txBody>
                    <a:bodyPr/>
                    <a:lstStyle/>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If Yes, Do you welcome NEP 2020?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Yes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342900" lvl="0" indent="-342900">
                        <a:spcAft>
                          <a:spcPts val="0"/>
                        </a:spcAft>
                        <a:buFont typeface="Courier New" panose="02070309020205020404" pitchFamily="49" charset="0"/>
                        <a:buChar char="o"/>
                        <a:tabLst>
                          <a:tab pos="2865755" algn="ctr"/>
                          <a:tab pos="5731510" algn="r"/>
                        </a:tabLst>
                      </a:pP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tc>
                <a:tc>
                  <a:txBody>
                    <a:bodyPr/>
                    <a:lstStyle/>
                    <a:p>
                      <a:pPr marL="342900" lvl="0" indent="-342900">
                        <a:spcAft>
                          <a:spcPts val="0"/>
                        </a:spcAft>
                        <a:buFont typeface="Courier New" panose="02070309020205020404" pitchFamily="49" charset="0"/>
                        <a:buChar char="o"/>
                        <a:tabLst>
                          <a:tab pos="2865755" algn="ctr"/>
                          <a:tab pos="5731510" algn="r"/>
                        </a:tabLst>
                      </a:pPr>
                      <a:r>
                        <a:rPr lang="en-IN" sz="900">
                          <a:effectLst/>
                        </a:rPr>
                        <a:t>No</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93908208"/>
                  </a:ext>
                </a:extLst>
              </a:tr>
              <a:tr h="394997">
                <a:tc gridSpan="6">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When did the Union Cabinet approved the new NEP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32245492"/>
                  </a:ext>
                </a:extLst>
              </a:tr>
              <a:tr h="525015">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29 June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29 July 2020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46608685"/>
                  </a:ext>
                </a:extLst>
              </a:tr>
              <a:tr h="525015">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29 August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29 January 2020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2409989"/>
                  </a:ext>
                </a:extLst>
              </a:tr>
              <a:tr h="393585">
                <a:tc gridSpan="6">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Who was the chairman of NEP 2020 drafting committee?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44276837"/>
                  </a:ext>
                </a:extLst>
              </a:tr>
              <a:tr h="389344">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Kailasavadivoo Sivan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Prof. Yaspal Sharma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03572078"/>
                  </a:ext>
                </a:extLst>
              </a:tr>
              <a:tr h="338468">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Dr. K. Kasturirangan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Prof. G. RajaGopa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54138573"/>
                  </a:ext>
                </a:extLst>
              </a:tr>
              <a:tr h="687554">
                <a:tc gridSpan="6">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Are you aware that ‘The 10+2 structure in school education will be modified with a new curriculum restructuring of 5+3+3+4 covering ages 3-18’.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97294756"/>
                  </a:ext>
                </a:extLst>
              </a:tr>
              <a:tr h="414083">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Yes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3">
                  <a:txBody>
                    <a:bodyPr/>
                    <a:lstStyle/>
                    <a:p>
                      <a:pPr marL="0" lvl="0" indent="0">
                        <a:spcAft>
                          <a:spcPts val="0"/>
                        </a:spcAft>
                        <a:buFont typeface="Courier New" panose="02070309020205020404" pitchFamily="49" charset="0"/>
                        <a:buNone/>
                        <a:tabLst>
                          <a:tab pos="2865755" algn="ctr"/>
                          <a:tab pos="5731510" algn="r"/>
                        </a:tabLst>
                      </a:pPr>
                      <a:r>
                        <a:rPr lang="en-IN" sz="1600" dirty="0">
                          <a:effectLst/>
                          <a:latin typeface="Times New Roman" panose="02020603050405020304" pitchFamily="18" charset="0"/>
                          <a:cs typeface="Times New Roman" panose="02020603050405020304" pitchFamily="18" charset="0"/>
                        </a:rPr>
                        <a:t>O       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2">
                  <a:txBody>
                    <a:bodyPr/>
                    <a:lstStyle/>
                    <a:p>
                      <a:r>
                        <a:rPr lang="en-IN" sz="800" dirty="0">
                          <a:effectLst/>
                        </a:rPr>
                        <a:t> </a:t>
                      </a:r>
                      <a:endParaRPr lang="en-IN" dirty="0"/>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2323616599"/>
                  </a:ext>
                </a:extLst>
              </a:tr>
              <a:tr h="269220">
                <a:tc gridSpan="6">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Are you aware that ‘UGC is going to implement NEP 2020 by July 2022’.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3365081"/>
                  </a:ext>
                </a:extLst>
              </a:tr>
              <a:tr h="414083">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u="none" strike="noStrike" dirty="0">
                          <a:effectLst/>
                          <a:latin typeface="Times New Roman" panose="02020603050405020304" pitchFamily="18" charset="0"/>
                          <a:cs typeface="Times New Roman" panose="02020603050405020304" pitchFamily="18" charset="0"/>
                        </a:rPr>
                        <a:t>Yes</a:t>
                      </a:r>
                      <a:endParaRPr lang="en-IN" sz="16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US" sz="1600" u="none" strike="noStrike" dirty="0">
                          <a:effectLst/>
                          <a:latin typeface="Times New Roman" panose="02020603050405020304" pitchFamily="18" charset="0"/>
                          <a:cs typeface="Times New Roman" panose="02020603050405020304" pitchFamily="18" charset="0"/>
                        </a:rPr>
                        <a:t>No </a:t>
                      </a:r>
                      <a:endParaRPr lang="en-IN" sz="16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556" marR="50556"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228600">
                        <a:spcAft>
                          <a:spcPts val="0"/>
                        </a:spcAft>
                        <a:tabLst>
                          <a:tab pos="2865755" algn="ctr"/>
                          <a:tab pos="5731510" algn="r"/>
                        </a:tabLst>
                      </a:pP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tc>
                <a:tc>
                  <a:txBody>
                    <a:bodyPr/>
                    <a:lstStyle/>
                    <a:p>
                      <a:pPr marL="228600">
                        <a:spcAft>
                          <a:spcPts val="0"/>
                        </a:spcAft>
                        <a:tabLst>
                          <a:tab pos="2865755" algn="ctr"/>
                          <a:tab pos="5731510" algn="r"/>
                        </a:tabLst>
                      </a:pP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228600">
                        <a:spcAft>
                          <a:spcPts val="0"/>
                        </a:spcAft>
                        <a:tabLst>
                          <a:tab pos="2865755" algn="ctr"/>
                          <a:tab pos="5731510" algn="r"/>
                        </a:tabLst>
                      </a:pPr>
                      <a:r>
                        <a:rPr lang="en-IN" sz="9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50556" marR="50556"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58170904"/>
                  </a:ext>
                </a:extLst>
              </a:tr>
            </a:tbl>
          </a:graphicData>
        </a:graphic>
      </p:graphicFrame>
      <p:sp>
        <p:nvSpPr>
          <p:cNvPr id="2" name="Slide Number Placeholder 1">
            <a:extLst>
              <a:ext uri="{FF2B5EF4-FFF2-40B4-BE49-F238E27FC236}">
                <a16:creationId xmlns:a16="http://schemas.microsoft.com/office/drawing/2014/main" id="{0C27AEE5-C0CB-4C32-A7E0-A1CE9EBEB8CE}"/>
              </a:ext>
            </a:extLst>
          </p:cNvPr>
          <p:cNvSpPr>
            <a:spLocks noGrp="1"/>
          </p:cNvSpPr>
          <p:nvPr>
            <p:ph type="sldNum" sz="quarter" idx="12"/>
          </p:nvPr>
        </p:nvSpPr>
        <p:spPr/>
        <p:txBody>
          <a:bodyPr/>
          <a:lstStyle/>
          <a:p>
            <a:fld id="{EB37DED6-D4C7-42EE-AB49-D2E39E64FDE4}" type="slidenum">
              <a:rPr lang="en-US" smtClean="0"/>
              <a:pPr/>
              <a:t>81</a:t>
            </a:fld>
            <a:endParaRPr lang="en-US"/>
          </a:p>
        </p:txBody>
      </p:sp>
    </p:spTree>
    <p:extLst>
      <p:ext uri="{BB962C8B-B14F-4D97-AF65-F5344CB8AC3E}">
        <p14:creationId xmlns:p14="http://schemas.microsoft.com/office/powerpoint/2010/main" val="4069754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E569EFB-0F16-41A3-9D5D-1FF2B14C57D0}"/>
              </a:ext>
            </a:extLst>
          </p:cNvPr>
          <p:cNvGraphicFramePr>
            <a:graphicFrameLocks noGrp="1"/>
          </p:cNvGraphicFramePr>
          <p:nvPr>
            <p:ph idx="1"/>
            <p:extLst/>
          </p:nvPr>
        </p:nvGraphicFramePr>
        <p:xfrm>
          <a:off x="1269876" y="692696"/>
          <a:ext cx="9865094" cy="5900816"/>
        </p:xfrm>
        <a:graphic>
          <a:graphicData uri="http://schemas.openxmlformats.org/drawingml/2006/table">
            <a:tbl>
              <a:tblPr firstRow="1" firstCol="1" bandRow="1">
                <a:tableStyleId>{7E9639D4-E3E2-4D34-9284-5A2195B3D0D7}</a:tableStyleId>
              </a:tblPr>
              <a:tblGrid>
                <a:gridCol w="2927440">
                  <a:extLst>
                    <a:ext uri="{9D8B030D-6E8A-4147-A177-3AD203B41FA5}">
                      <a16:colId xmlns:a16="http://schemas.microsoft.com/office/drawing/2014/main" val="1168329848"/>
                    </a:ext>
                  </a:extLst>
                </a:gridCol>
                <a:gridCol w="2305534">
                  <a:extLst>
                    <a:ext uri="{9D8B030D-6E8A-4147-A177-3AD203B41FA5}">
                      <a16:colId xmlns:a16="http://schemas.microsoft.com/office/drawing/2014/main" val="2887577061"/>
                    </a:ext>
                  </a:extLst>
                </a:gridCol>
                <a:gridCol w="2281652">
                  <a:extLst>
                    <a:ext uri="{9D8B030D-6E8A-4147-A177-3AD203B41FA5}">
                      <a16:colId xmlns:a16="http://schemas.microsoft.com/office/drawing/2014/main" val="934630635"/>
                    </a:ext>
                  </a:extLst>
                </a:gridCol>
                <a:gridCol w="156381">
                  <a:extLst>
                    <a:ext uri="{9D8B030D-6E8A-4147-A177-3AD203B41FA5}">
                      <a16:colId xmlns:a16="http://schemas.microsoft.com/office/drawing/2014/main" val="1639804316"/>
                    </a:ext>
                  </a:extLst>
                </a:gridCol>
                <a:gridCol w="2194087">
                  <a:extLst>
                    <a:ext uri="{9D8B030D-6E8A-4147-A177-3AD203B41FA5}">
                      <a16:colId xmlns:a16="http://schemas.microsoft.com/office/drawing/2014/main" val="2183264135"/>
                    </a:ext>
                  </a:extLst>
                </a:gridCol>
              </a:tblGrid>
              <a:tr h="321696">
                <a:tc gridSpan="5">
                  <a:txBody>
                    <a:bodyPr/>
                    <a:lstStyle/>
                    <a:p>
                      <a:pPr marL="228600">
                        <a:spcAft>
                          <a:spcPts val="0"/>
                        </a:spcAft>
                        <a:tabLst>
                          <a:tab pos="2865755" algn="ctr"/>
                          <a:tab pos="5731510" algn="r"/>
                        </a:tabLst>
                      </a:pPr>
                      <a:r>
                        <a:rPr lang="en-IN" sz="2000" dirty="0">
                          <a:effectLst/>
                          <a:latin typeface="Times New Roman" panose="02020603050405020304" pitchFamily="18" charset="0"/>
                          <a:cs typeface="Times New Roman" panose="02020603050405020304" pitchFamily="18" charset="0"/>
                        </a:rPr>
                        <a:t>OPINIONS REGARDING NEP 2020: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94250555"/>
                  </a:ext>
                </a:extLst>
              </a:tr>
              <a:tr h="362628">
                <a:tc gridSpan="5">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Is it necessary to bring 3-language system in the foundational stage?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97772423"/>
                  </a:ext>
                </a:extLst>
              </a:tr>
              <a:tr h="533528">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Yes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spcAft>
                          <a:spcPts val="0"/>
                        </a:spcAft>
                        <a:tabLst>
                          <a:tab pos="2865755" algn="ctr"/>
                          <a:tab pos="5731510" algn="r"/>
                        </a:tabLst>
                      </a:pPr>
                      <a:r>
                        <a:rPr lang="en-IN" sz="900">
                          <a:effectLst/>
                        </a:rPr>
                        <a:t> </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48821" marR="48821"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2930472433"/>
                  </a:ext>
                </a:extLst>
              </a:tr>
              <a:tr h="489724">
                <a:tc gridSpan="5">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Do you </a:t>
                      </a:r>
                      <a:r>
                        <a:rPr lang="en-IN" sz="1600" dirty="0" err="1">
                          <a:effectLst/>
                          <a:latin typeface="Times New Roman" panose="02020603050405020304" pitchFamily="18" charset="0"/>
                          <a:cs typeface="Times New Roman" panose="02020603050405020304" pitchFamily="18" charset="0"/>
                        </a:rPr>
                        <a:t>beleive</a:t>
                      </a:r>
                      <a:r>
                        <a:rPr lang="en-IN" sz="1600" dirty="0">
                          <a:effectLst/>
                          <a:latin typeface="Times New Roman" panose="02020603050405020304" pitchFamily="18" charset="0"/>
                          <a:cs typeface="Times New Roman" panose="02020603050405020304" pitchFamily="18" charset="0"/>
                        </a:rPr>
                        <a:t> that ‘NEP 2020 would really bring some changes at the grass-root level’.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86779834"/>
                  </a:ext>
                </a:extLst>
              </a:tr>
              <a:tr h="435753">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Strongly agree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900">
                          <a:effectLst/>
                        </a:rPr>
                        <a:t>Strongly Disagree</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48821" marR="48821"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295230650"/>
                  </a:ext>
                </a:extLst>
              </a:tr>
              <a:tr h="619535">
                <a:tc gridSpan="5">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‘The students </a:t>
                      </a:r>
                      <a:r>
                        <a:rPr lang="en-IN" sz="1600" dirty="0" err="1">
                          <a:effectLst/>
                          <a:latin typeface="Times New Roman" panose="02020603050405020304" pitchFamily="18" charset="0"/>
                          <a:cs typeface="Times New Roman" panose="02020603050405020304" pitchFamily="18" charset="0"/>
                        </a:rPr>
                        <a:t>upto</a:t>
                      </a:r>
                      <a:r>
                        <a:rPr lang="en-IN" sz="1600" dirty="0">
                          <a:effectLst/>
                          <a:latin typeface="Times New Roman" panose="02020603050405020304" pitchFamily="18" charset="0"/>
                          <a:cs typeface="Times New Roman" panose="02020603050405020304" pitchFamily="18" charset="0"/>
                        </a:rPr>
                        <a:t> class V will study only in their mother tongue as their medium, it will help students to learn faster’.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78303587"/>
                  </a:ext>
                </a:extLst>
              </a:tr>
              <a:tr h="571586">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900">
                          <a:effectLst/>
                        </a:rPr>
                        <a:t>Strongly Disagree</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48821" marR="48821"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2243079005"/>
                  </a:ext>
                </a:extLst>
              </a:tr>
              <a:tr h="691504">
                <a:tc gridSpan="5">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‘A national level common exam will be conducted in class II,V &amp; VIII, it helps to improve the quality of education’.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5339961"/>
                  </a:ext>
                </a:extLst>
              </a:tr>
              <a:tr h="653629">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900">
                          <a:effectLst/>
                        </a:rPr>
                        <a:t>Strongly disagree</a:t>
                      </a:r>
                      <a:endParaRPr lang="en-IN" sz="800">
                        <a:effectLst/>
                      </a:endParaRPr>
                    </a:p>
                    <a:p>
                      <a:pPr>
                        <a:spcAft>
                          <a:spcPts val="0"/>
                        </a:spcAft>
                        <a:tabLst>
                          <a:tab pos="2865755" algn="ctr"/>
                          <a:tab pos="5731510" algn="r"/>
                        </a:tabLst>
                      </a:pPr>
                      <a:r>
                        <a:rPr lang="en-IN" sz="900">
                          <a:effectLst/>
                        </a:rPr>
                        <a:t> </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48821" marR="48821"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2529525440"/>
                  </a:ext>
                </a:extLst>
              </a:tr>
              <a:tr h="619535">
                <a:tc gridSpan="5">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‘From class VI onwards vocational education will be taught to the students’.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08052196"/>
                  </a:ext>
                </a:extLst>
              </a:tr>
              <a:tr h="533528">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 to some extent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Not at all essential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21" marR="48821"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18901243"/>
                  </a:ext>
                </a:extLst>
              </a:tr>
            </a:tbl>
          </a:graphicData>
        </a:graphic>
      </p:graphicFrame>
      <p:sp>
        <p:nvSpPr>
          <p:cNvPr id="2" name="Slide Number Placeholder 1">
            <a:extLst>
              <a:ext uri="{FF2B5EF4-FFF2-40B4-BE49-F238E27FC236}">
                <a16:creationId xmlns:a16="http://schemas.microsoft.com/office/drawing/2014/main" id="{4A1AF88F-D8C3-4907-9858-2906553E073A}"/>
              </a:ext>
            </a:extLst>
          </p:cNvPr>
          <p:cNvSpPr>
            <a:spLocks noGrp="1"/>
          </p:cNvSpPr>
          <p:nvPr>
            <p:ph type="sldNum" sz="quarter" idx="12"/>
          </p:nvPr>
        </p:nvSpPr>
        <p:spPr/>
        <p:txBody>
          <a:bodyPr/>
          <a:lstStyle/>
          <a:p>
            <a:fld id="{EB37DED6-D4C7-42EE-AB49-D2E39E64FDE4}" type="slidenum">
              <a:rPr lang="en-US" smtClean="0"/>
              <a:pPr/>
              <a:t>82</a:t>
            </a:fld>
            <a:endParaRPr lang="en-US"/>
          </a:p>
        </p:txBody>
      </p:sp>
    </p:spTree>
    <p:extLst>
      <p:ext uri="{BB962C8B-B14F-4D97-AF65-F5344CB8AC3E}">
        <p14:creationId xmlns:p14="http://schemas.microsoft.com/office/powerpoint/2010/main" val="3918649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405318-CBD4-4C1C-B989-8DE2ACD1FF72}"/>
              </a:ext>
            </a:extLst>
          </p:cNvPr>
          <p:cNvGraphicFramePr>
            <a:graphicFrameLocks noGrp="1"/>
          </p:cNvGraphicFramePr>
          <p:nvPr>
            <p:ph idx="1"/>
            <p:extLst/>
          </p:nvPr>
        </p:nvGraphicFramePr>
        <p:xfrm>
          <a:off x="1269876" y="692696"/>
          <a:ext cx="9937104" cy="5974166"/>
        </p:xfrm>
        <a:graphic>
          <a:graphicData uri="http://schemas.openxmlformats.org/drawingml/2006/table">
            <a:tbl>
              <a:tblPr firstCol="1" bandRow="1">
                <a:tableStyleId>{7E9639D4-E3E2-4D34-9284-5A2195B3D0D7}</a:tableStyleId>
              </a:tblPr>
              <a:tblGrid>
                <a:gridCol w="2823542">
                  <a:extLst>
                    <a:ext uri="{9D8B030D-6E8A-4147-A177-3AD203B41FA5}">
                      <a16:colId xmlns:a16="http://schemas.microsoft.com/office/drawing/2014/main" val="3490233233"/>
                    </a:ext>
                  </a:extLst>
                </a:gridCol>
                <a:gridCol w="2223706">
                  <a:extLst>
                    <a:ext uri="{9D8B030D-6E8A-4147-A177-3AD203B41FA5}">
                      <a16:colId xmlns:a16="http://schemas.microsoft.com/office/drawing/2014/main" val="1401603157"/>
                    </a:ext>
                  </a:extLst>
                </a:gridCol>
                <a:gridCol w="2773638">
                  <a:extLst>
                    <a:ext uri="{9D8B030D-6E8A-4147-A177-3AD203B41FA5}">
                      <a16:colId xmlns:a16="http://schemas.microsoft.com/office/drawing/2014/main" val="3209577164"/>
                    </a:ext>
                  </a:extLst>
                </a:gridCol>
                <a:gridCol w="2116218">
                  <a:extLst>
                    <a:ext uri="{9D8B030D-6E8A-4147-A177-3AD203B41FA5}">
                      <a16:colId xmlns:a16="http://schemas.microsoft.com/office/drawing/2014/main" val="400676400"/>
                    </a:ext>
                  </a:extLst>
                </a:gridCol>
              </a:tblGrid>
              <a:tr h="650459">
                <a:tc gridSpan="4">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‘In class IX the students are allowed to choose their preferred courses’.</a:t>
                      </a:r>
                    </a:p>
                  </a:txBody>
                  <a:tcPr marL="49970" marR="49970"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72581020"/>
                  </a:ext>
                </a:extLst>
              </a:tr>
              <a:tr h="543432">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  to some extent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Not at all 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7904155"/>
                  </a:ext>
                </a:extLst>
              </a:tr>
              <a:tr h="543432">
                <a:tc gridSpan="4">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‘From classes IX to XII exams will be conducted in the semester basis’.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69081226"/>
                  </a:ext>
                </a:extLst>
              </a:tr>
              <a:tr h="543432">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Essential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Essential  to some extent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Not at all 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28865429"/>
                  </a:ext>
                </a:extLst>
              </a:tr>
              <a:tr h="616530">
                <a:tc gridSpan="4">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‘Universities and colleges will offer 4-year UG degree with multiple exit and entry options’.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0188925"/>
                  </a:ext>
                </a:extLst>
              </a:tr>
              <a:tr h="543432">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 to some extent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Not at all 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83816892"/>
                  </a:ext>
                </a:extLst>
              </a:tr>
              <a:tr h="616530">
                <a:tc gridSpan="4">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‘Candidates having 4-year bachelor degree with 7.5 or above CGPA will be eligible for admission to PhD programmes’.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48403401"/>
                  </a:ext>
                </a:extLst>
              </a:tr>
              <a:tr h="543432">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  to some extent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Not at all 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04591921"/>
                  </a:ext>
                </a:extLst>
              </a:tr>
              <a:tr h="616530">
                <a:tc gridSpan="4">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‘From the academic year 2022-23 MPhil has been discontinued as part of the NEP 2020 and it is not eligible for teaching’.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52760770"/>
                  </a:ext>
                </a:extLst>
              </a:tr>
              <a:tr h="543432">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Essential to some extent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Not at all essential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970" marR="49970"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4461811"/>
                  </a:ext>
                </a:extLst>
              </a:tr>
            </a:tbl>
          </a:graphicData>
        </a:graphic>
      </p:graphicFrame>
      <p:sp>
        <p:nvSpPr>
          <p:cNvPr id="2" name="Slide Number Placeholder 1">
            <a:extLst>
              <a:ext uri="{FF2B5EF4-FFF2-40B4-BE49-F238E27FC236}">
                <a16:creationId xmlns:a16="http://schemas.microsoft.com/office/drawing/2014/main" id="{94AF0D7F-5C59-4916-93F2-DF070D2C9AE9}"/>
              </a:ext>
            </a:extLst>
          </p:cNvPr>
          <p:cNvSpPr>
            <a:spLocks noGrp="1"/>
          </p:cNvSpPr>
          <p:nvPr>
            <p:ph type="sldNum" sz="quarter" idx="12"/>
          </p:nvPr>
        </p:nvSpPr>
        <p:spPr/>
        <p:txBody>
          <a:bodyPr/>
          <a:lstStyle/>
          <a:p>
            <a:fld id="{EB37DED6-D4C7-42EE-AB49-D2E39E64FDE4}" type="slidenum">
              <a:rPr lang="en-US" smtClean="0"/>
              <a:pPr/>
              <a:t>83</a:t>
            </a:fld>
            <a:endParaRPr lang="en-US"/>
          </a:p>
        </p:txBody>
      </p:sp>
    </p:spTree>
    <p:extLst>
      <p:ext uri="{BB962C8B-B14F-4D97-AF65-F5344CB8AC3E}">
        <p14:creationId xmlns:p14="http://schemas.microsoft.com/office/powerpoint/2010/main" val="2266431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F7640EB-D4BC-4259-9E65-0F5D19CBC08F}"/>
              </a:ext>
            </a:extLst>
          </p:cNvPr>
          <p:cNvGraphicFramePr>
            <a:graphicFrameLocks noGrp="1"/>
          </p:cNvGraphicFramePr>
          <p:nvPr>
            <p:ph idx="1"/>
            <p:extLst/>
          </p:nvPr>
        </p:nvGraphicFramePr>
        <p:xfrm>
          <a:off x="1197868" y="692696"/>
          <a:ext cx="10081120" cy="5594299"/>
        </p:xfrm>
        <a:graphic>
          <a:graphicData uri="http://schemas.openxmlformats.org/drawingml/2006/table">
            <a:tbl>
              <a:tblPr firstCol="1" bandRow="1">
                <a:tableStyleId>{7E9639D4-E3E2-4D34-9284-5A2195B3D0D7}</a:tableStyleId>
              </a:tblPr>
              <a:tblGrid>
                <a:gridCol w="2866124">
                  <a:extLst>
                    <a:ext uri="{9D8B030D-6E8A-4147-A177-3AD203B41FA5}">
                      <a16:colId xmlns:a16="http://schemas.microsoft.com/office/drawing/2014/main" val="2758056273"/>
                    </a:ext>
                  </a:extLst>
                </a:gridCol>
                <a:gridCol w="2257244">
                  <a:extLst>
                    <a:ext uri="{9D8B030D-6E8A-4147-A177-3AD203B41FA5}">
                      <a16:colId xmlns:a16="http://schemas.microsoft.com/office/drawing/2014/main" val="2245650137"/>
                    </a:ext>
                  </a:extLst>
                </a:gridCol>
                <a:gridCol w="2233863">
                  <a:extLst>
                    <a:ext uri="{9D8B030D-6E8A-4147-A177-3AD203B41FA5}">
                      <a16:colId xmlns:a16="http://schemas.microsoft.com/office/drawing/2014/main" val="144767026"/>
                    </a:ext>
                  </a:extLst>
                </a:gridCol>
                <a:gridCol w="2723889">
                  <a:extLst>
                    <a:ext uri="{9D8B030D-6E8A-4147-A177-3AD203B41FA5}">
                      <a16:colId xmlns:a16="http://schemas.microsoft.com/office/drawing/2014/main" val="2446058093"/>
                    </a:ext>
                  </a:extLst>
                </a:gridCol>
              </a:tblGrid>
              <a:tr h="365074">
                <a:tc gridSpan="4">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Is it possible to implement one education policy across the country, having “Unity in diversity”.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779191"/>
                  </a:ext>
                </a:extLst>
              </a:tr>
              <a:tr h="425921">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Yes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No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spcAft>
                          <a:spcPts val="0"/>
                        </a:spcAft>
                        <a:tabLst>
                          <a:tab pos="2865755" algn="ctr"/>
                          <a:tab pos="5731510" algn="r"/>
                        </a:tabLs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5582449"/>
                  </a:ext>
                </a:extLst>
              </a:tr>
              <a:tr h="579596">
                <a:tc gridSpan="4">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on ‘NEP 2020 will affect the expertise of current people and job opportunities’.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72620888"/>
                  </a:ext>
                </a:extLst>
              </a:tr>
              <a:tr h="579596">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742950" lvl="1" indent="-28575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disagree</a:t>
                      </a:r>
                    </a:p>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28783418"/>
                  </a:ext>
                </a:extLst>
              </a:tr>
              <a:tr h="638023">
                <a:tc gridSpan="4">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‘NEP 2020 says that top 100 universities in the world can setup their campuses in India, it would boost the economy &amp; standard of our education’.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2629334"/>
                  </a:ext>
                </a:extLst>
              </a:tr>
              <a:tr h="579596">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Strongly agree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Agree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disagree</a:t>
                      </a:r>
                    </a:p>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08029915"/>
                  </a:ext>
                </a:extLst>
              </a:tr>
              <a:tr h="579596">
                <a:tc gridSpan="4">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What will be the effect of NEP 2020 on private coaching centres.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94705044"/>
                  </a:ext>
                </a:extLst>
              </a:tr>
              <a:tr h="579596">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Increase in number number of coaching centres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Decrease in number number of coaching centres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3054909021"/>
                  </a:ext>
                </a:extLst>
              </a:tr>
              <a:tr h="638023">
                <a:tc gridSpan="4">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‘Government aims to make schooling available to everyone with the help of NEP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93991804"/>
                  </a:ext>
                </a:extLst>
              </a:tr>
              <a:tr h="579596">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Strongly disagree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15" marR="53815"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7463174"/>
                  </a:ext>
                </a:extLst>
              </a:tr>
            </a:tbl>
          </a:graphicData>
        </a:graphic>
      </p:graphicFrame>
      <p:sp>
        <p:nvSpPr>
          <p:cNvPr id="2" name="Slide Number Placeholder 1">
            <a:extLst>
              <a:ext uri="{FF2B5EF4-FFF2-40B4-BE49-F238E27FC236}">
                <a16:creationId xmlns:a16="http://schemas.microsoft.com/office/drawing/2014/main" id="{1E8AD4DC-2A0C-4E17-BF01-EF0FFE478C52}"/>
              </a:ext>
            </a:extLst>
          </p:cNvPr>
          <p:cNvSpPr>
            <a:spLocks noGrp="1"/>
          </p:cNvSpPr>
          <p:nvPr>
            <p:ph type="sldNum" sz="quarter" idx="12"/>
          </p:nvPr>
        </p:nvSpPr>
        <p:spPr/>
        <p:txBody>
          <a:bodyPr/>
          <a:lstStyle/>
          <a:p>
            <a:fld id="{EB37DED6-D4C7-42EE-AB49-D2E39E64FDE4}" type="slidenum">
              <a:rPr lang="en-US" smtClean="0"/>
              <a:pPr/>
              <a:t>84</a:t>
            </a:fld>
            <a:endParaRPr lang="en-US"/>
          </a:p>
        </p:txBody>
      </p:sp>
    </p:spTree>
    <p:extLst>
      <p:ext uri="{BB962C8B-B14F-4D97-AF65-F5344CB8AC3E}">
        <p14:creationId xmlns:p14="http://schemas.microsoft.com/office/powerpoint/2010/main" val="194651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39919BC-A00D-4B02-8D17-8A2098B42DFE}"/>
              </a:ext>
            </a:extLst>
          </p:cNvPr>
          <p:cNvGraphicFramePr>
            <a:graphicFrameLocks noGrp="1"/>
          </p:cNvGraphicFramePr>
          <p:nvPr>
            <p:ph idx="1"/>
            <p:extLst/>
          </p:nvPr>
        </p:nvGraphicFramePr>
        <p:xfrm>
          <a:off x="1125860" y="692696"/>
          <a:ext cx="10225136" cy="5560327"/>
        </p:xfrm>
        <a:graphic>
          <a:graphicData uri="http://schemas.openxmlformats.org/drawingml/2006/table">
            <a:tbl>
              <a:tblPr firstCol="1" bandRow="1">
                <a:tableStyleId>{7E9639D4-E3E2-4D34-9284-5A2195B3D0D7}</a:tableStyleId>
              </a:tblPr>
              <a:tblGrid>
                <a:gridCol w="3039803">
                  <a:extLst>
                    <a:ext uri="{9D8B030D-6E8A-4147-A177-3AD203B41FA5}">
                      <a16:colId xmlns:a16="http://schemas.microsoft.com/office/drawing/2014/main" val="3098149750"/>
                    </a:ext>
                  </a:extLst>
                </a:gridCol>
                <a:gridCol w="2394023">
                  <a:extLst>
                    <a:ext uri="{9D8B030D-6E8A-4147-A177-3AD203B41FA5}">
                      <a16:colId xmlns:a16="http://schemas.microsoft.com/office/drawing/2014/main" val="339323621"/>
                    </a:ext>
                  </a:extLst>
                </a:gridCol>
                <a:gridCol w="160316">
                  <a:extLst>
                    <a:ext uri="{9D8B030D-6E8A-4147-A177-3AD203B41FA5}">
                      <a16:colId xmlns:a16="http://schemas.microsoft.com/office/drawing/2014/main" val="803035383"/>
                    </a:ext>
                  </a:extLst>
                </a:gridCol>
                <a:gridCol w="1742047">
                  <a:extLst>
                    <a:ext uri="{9D8B030D-6E8A-4147-A177-3AD203B41FA5}">
                      <a16:colId xmlns:a16="http://schemas.microsoft.com/office/drawing/2014/main" val="3099361837"/>
                    </a:ext>
                  </a:extLst>
                </a:gridCol>
                <a:gridCol w="2888947">
                  <a:extLst>
                    <a:ext uri="{9D8B030D-6E8A-4147-A177-3AD203B41FA5}">
                      <a16:colId xmlns:a16="http://schemas.microsoft.com/office/drawing/2014/main" val="1785915185"/>
                    </a:ext>
                  </a:extLst>
                </a:gridCol>
              </a:tblGrid>
              <a:tr h="599990">
                <a:tc gridSpan="5">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opinion regarding ‘NEP 2020 aims to increase the gross enrolment ratio in higher education from 26.3% (2018) to 50% by 2035’.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1319049"/>
                  </a:ext>
                </a:extLst>
              </a:tr>
              <a:tr h="534079">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disagree</a:t>
                      </a:r>
                    </a:p>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54410518"/>
                  </a:ext>
                </a:extLst>
              </a:tr>
              <a:tr h="599990">
                <a:tc gridSpan="5">
                  <a:txBody>
                    <a:bodyPr/>
                    <a:lstStyle/>
                    <a:p>
                      <a:pPr marL="342900" lvl="0" indent="-342900">
                        <a:lnSpc>
                          <a:spcPct val="150000"/>
                        </a:lnSpc>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Some educationalist say’s that, NEP 2020 will increase the dropout percentage at the schooling level.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66029306"/>
                  </a:ext>
                </a:extLst>
              </a:tr>
              <a:tr h="534079">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Disagree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Strongly disagree</a:t>
                      </a:r>
                    </a:p>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69046295"/>
                  </a:ext>
                </a:extLst>
              </a:tr>
              <a:tr h="534079">
                <a:tc gridSpan="5">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The new NEP 2020 is having,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43785467"/>
                  </a:ext>
                </a:extLst>
              </a:tr>
              <a:tr h="534079">
                <a:tc gridSpan="3">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More advantages &amp; less drawbacks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More drawbacks &amp; less advantages</a:t>
                      </a:r>
                    </a:p>
                    <a:p>
                      <a:pPr marL="228600">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1766894313"/>
                  </a:ext>
                </a:extLst>
              </a:tr>
              <a:tr h="534079">
                <a:tc gridSpan="5">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Is it necessary to change the salient features of NEP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81872384"/>
                  </a:ext>
                </a:extLst>
              </a:tr>
              <a:tr h="534079">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Yes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No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a:txBody>
                    <a:bodyPr/>
                    <a:lstStyle/>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p>
                    <a:p>
                      <a:pPr>
                        <a:spcAft>
                          <a:spcPts val="0"/>
                        </a:spcAft>
                        <a:tabLst>
                          <a:tab pos="2865755" algn="ctr"/>
                          <a:tab pos="5731510" algn="r"/>
                        </a:tabLs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60702074"/>
                  </a:ext>
                </a:extLst>
              </a:tr>
              <a:tr h="534079">
                <a:tc gridSpan="5">
                  <a:txBody>
                    <a:bodyPr/>
                    <a:lstStyle/>
                    <a:p>
                      <a:pPr marL="342900" lvl="0" indent="-342900">
                        <a:spcAft>
                          <a:spcPts val="0"/>
                        </a:spcAft>
                        <a:buFont typeface="Wingdings" panose="05000000000000000000" pitchFamily="2" charset="2"/>
                        <a:buChar char="Ø"/>
                        <a:tabLst>
                          <a:tab pos="2865755" algn="ctr"/>
                          <a:tab pos="5731510" algn="r"/>
                        </a:tabLst>
                      </a:pPr>
                      <a:r>
                        <a:rPr lang="en-IN" sz="1600" dirty="0">
                          <a:effectLst/>
                          <a:latin typeface="Times New Roman" panose="02020603050405020304" pitchFamily="18" charset="0"/>
                          <a:cs typeface="Times New Roman" panose="02020603050405020304" pitchFamily="18" charset="0"/>
                        </a:rPr>
                        <a:t>Your overall opinion on the New NEP 2020.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11846818"/>
                  </a:ext>
                </a:extLst>
              </a:tr>
              <a:tr h="534079">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Excellent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Good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IN"/>
                    </a:p>
                  </a:txBody>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a:effectLst/>
                          <a:latin typeface="Times New Roman" panose="02020603050405020304" pitchFamily="18" charset="0"/>
                          <a:cs typeface="Times New Roman" panose="02020603050405020304" pitchFamily="18" charset="0"/>
                        </a:rPr>
                        <a:t>Average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342900" lvl="0" indent="-342900">
                        <a:spcAft>
                          <a:spcPts val="0"/>
                        </a:spcAft>
                        <a:buFont typeface="Courier New" panose="02070309020205020404" pitchFamily="49" charset="0"/>
                        <a:buChar char="o"/>
                        <a:tabLst>
                          <a:tab pos="2865755" algn="ctr"/>
                          <a:tab pos="5731510" algn="r"/>
                        </a:tabLst>
                      </a:pPr>
                      <a:r>
                        <a:rPr lang="en-IN" sz="1600" dirty="0">
                          <a:effectLst/>
                          <a:latin typeface="Times New Roman" panose="02020603050405020304" pitchFamily="18" charset="0"/>
                          <a:cs typeface="Times New Roman" panose="02020603050405020304" pitchFamily="18" charset="0"/>
                        </a:rPr>
                        <a:t>Poor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464" marR="50464" marT="0" marB="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20921413"/>
                  </a:ext>
                </a:extLst>
              </a:tr>
            </a:tbl>
          </a:graphicData>
        </a:graphic>
      </p:graphicFrame>
      <p:sp>
        <p:nvSpPr>
          <p:cNvPr id="3" name="Slide Number Placeholder 2">
            <a:extLst>
              <a:ext uri="{FF2B5EF4-FFF2-40B4-BE49-F238E27FC236}">
                <a16:creationId xmlns:a16="http://schemas.microsoft.com/office/drawing/2014/main" id="{426AB0B3-B2D2-46C6-B6DD-C1F194CE86C7}"/>
              </a:ext>
            </a:extLst>
          </p:cNvPr>
          <p:cNvSpPr>
            <a:spLocks noGrp="1"/>
          </p:cNvSpPr>
          <p:nvPr>
            <p:ph type="sldNum" sz="quarter" idx="12"/>
          </p:nvPr>
        </p:nvSpPr>
        <p:spPr/>
        <p:txBody>
          <a:bodyPr/>
          <a:lstStyle/>
          <a:p>
            <a:fld id="{EB37DED6-D4C7-42EE-AB49-D2E39E64FDE4}" type="slidenum">
              <a:rPr lang="en-US" smtClean="0"/>
              <a:pPr/>
              <a:t>85</a:t>
            </a:fld>
            <a:endParaRPr lang="en-US"/>
          </a:p>
        </p:txBody>
      </p:sp>
    </p:spTree>
    <p:extLst>
      <p:ext uri="{BB962C8B-B14F-4D97-AF65-F5344CB8AC3E}">
        <p14:creationId xmlns:p14="http://schemas.microsoft.com/office/powerpoint/2010/main" val="2722364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F38BF-53E8-4583-A24F-FFAA094053FF}"/>
              </a:ext>
            </a:extLst>
          </p:cNvPr>
          <p:cNvSpPr>
            <a:spLocks noGrp="1"/>
          </p:cNvSpPr>
          <p:nvPr>
            <p:ph type="subTitle" idx="1"/>
          </p:nvPr>
        </p:nvSpPr>
        <p:spPr>
          <a:xfrm>
            <a:off x="2061964" y="2601119"/>
            <a:ext cx="8789286" cy="1655762"/>
          </a:xfrm>
        </p:spPr>
        <p:txBody>
          <a:bodyPr>
            <a:noAutofit/>
          </a:bodyPr>
          <a:lstStyle/>
          <a:p>
            <a:pPr marL="0" indent="0" algn="ctr">
              <a:buNone/>
            </a:pPr>
            <a:r>
              <a:rPr lang="en-US" sz="6000" b="1" dirty="0">
                <a:solidFill>
                  <a:schemeClr val="tx1"/>
                </a:solidFill>
                <a:latin typeface="Times New Roman" panose="02020603050405020304" pitchFamily="18" charset="0"/>
                <a:cs typeface="Times New Roman" panose="02020603050405020304" pitchFamily="18" charset="0"/>
              </a:rPr>
              <a:t>THANK YOU!</a:t>
            </a:r>
            <a:endParaRPr lang="en-IN" sz="6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539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EDDC-D483-4702-B4A2-D62D39CF76DB}"/>
              </a:ext>
            </a:extLst>
          </p:cNvPr>
          <p:cNvSpPr>
            <a:spLocks noGrp="1"/>
          </p:cNvSpPr>
          <p:nvPr>
            <p:ph type="title"/>
          </p:nvPr>
        </p:nvSpPr>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1.3 VARIOUS EDUCATIONAL STAGES TO BE IMPLEMENTED AS PER nep 2020</a:t>
            </a:r>
            <a:endParaRPr lang="en-IN" sz="24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B6DA35-973D-4896-B19F-6831D09DE8EC}"/>
              </a:ext>
            </a:extLst>
          </p:cNvPr>
          <p:cNvSpPr>
            <a:spLocks noGrp="1"/>
          </p:cNvSpPr>
          <p:nvPr>
            <p:ph idx="1"/>
          </p:nvPr>
        </p:nvSpPr>
        <p:spPr>
          <a:xfrm>
            <a:off x="1141115" y="1988840"/>
            <a:ext cx="9903419" cy="4419873"/>
          </a:xfrm>
        </p:spPr>
        <p:txBody>
          <a:bodyPr>
            <a:normAutofit fontScale="77500" lnSpcReduction="20000"/>
          </a:bodyPr>
          <a:lstStyle/>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Foundational Stage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Preparatory Stage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Middle school Education Stage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Secondary School Stage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Under-Graduation Education Stage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Post-graduation Education Stage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Research Stage</a:t>
            </a:r>
          </a:p>
          <a:p>
            <a:pPr>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Lifelong Learning</a:t>
            </a:r>
          </a:p>
          <a:p>
            <a:endParaRPr lang="en-IN" dirty="0"/>
          </a:p>
        </p:txBody>
      </p:sp>
      <p:sp>
        <p:nvSpPr>
          <p:cNvPr id="4" name="Slide Number Placeholder 3">
            <a:extLst>
              <a:ext uri="{FF2B5EF4-FFF2-40B4-BE49-F238E27FC236}">
                <a16:creationId xmlns:a16="http://schemas.microsoft.com/office/drawing/2014/main" id="{8E4C712B-B5CC-4E05-A8AD-A60183EA79C4}"/>
              </a:ext>
            </a:extLst>
          </p:cNvPr>
          <p:cNvSpPr>
            <a:spLocks noGrp="1"/>
          </p:cNvSpPr>
          <p:nvPr>
            <p:ph type="sldNum" sz="quarter" idx="12"/>
          </p:nvPr>
        </p:nvSpPr>
        <p:spPr/>
        <p:txBody>
          <a:bodyPr/>
          <a:lstStyle/>
          <a:p>
            <a:fld id="{EB37DED6-D4C7-42EE-AB49-D2E39E64FDE4}" type="slidenum">
              <a:rPr lang="en-US" smtClean="0"/>
              <a:pPr/>
              <a:t>9</a:t>
            </a:fld>
            <a:endParaRPr lang="en-US"/>
          </a:p>
        </p:txBody>
      </p:sp>
    </p:spTree>
    <p:extLst>
      <p:ext uri="{BB962C8B-B14F-4D97-AF65-F5344CB8AC3E}">
        <p14:creationId xmlns:p14="http://schemas.microsoft.com/office/powerpoint/2010/main" val="395387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1482</TotalTime>
  <Words>6856</Words>
  <Application>Microsoft Office PowerPoint</Application>
  <PresentationFormat>Custom</PresentationFormat>
  <Paragraphs>1594</Paragraphs>
  <Slides>86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Calibri</vt:lpstr>
      <vt:lpstr>Century Gothic</vt:lpstr>
      <vt:lpstr>Courier New</vt:lpstr>
      <vt:lpstr>Times New Roman</vt:lpstr>
      <vt:lpstr>Tw Cen MT</vt:lpstr>
      <vt:lpstr>Wingdings</vt:lpstr>
      <vt:lpstr>Circuit</vt:lpstr>
      <vt:lpstr>INDIRA GANDHI COLLEGE OF ARTS AND SCIENCE</vt:lpstr>
      <vt:lpstr>PROJECT TEAM MEMBERS  1. ANITHA R                     (19ST0001) 2. DHARANIDARAN T   (19ST0008) 3. KALAIVANNAN G      (19ST0024) 4. MEENATCHI M            (19ST0031) 5. VASANTHAN R            (19ST0051)  </vt:lpstr>
      <vt:lpstr>PowerPoint Presentation</vt:lpstr>
      <vt:lpstr>CONTENTs</vt:lpstr>
      <vt:lpstr>1. INTRODUCTION</vt:lpstr>
      <vt:lpstr>1.1 PREVIOUS EDUCATIONAL POLICIES OF INDIA</vt:lpstr>
      <vt:lpstr>1.2 NATIONAL EDUCATION POLICY 2020</vt:lpstr>
      <vt:lpstr>PowerPoint Presentation</vt:lpstr>
      <vt:lpstr>1.3 VARIOUS EDUCATIONAL STAGES TO BE IMPLEMENTED AS PER nep 2020</vt:lpstr>
      <vt:lpstr>1.4 COMPARISON OF NEW NEP 2020 WITH EXISTING NEP</vt:lpstr>
      <vt:lpstr>PowerPoint Presentation</vt:lpstr>
      <vt:lpstr>PowerPoint Presentation</vt:lpstr>
      <vt:lpstr>1.5 IMPLEMENTATION OF NEP 2020</vt:lpstr>
      <vt:lpstr>PowerPoint Presentation</vt:lpstr>
      <vt:lpstr>PowerPoint Presentation</vt:lpstr>
      <vt:lpstr>2. OBJECTIVES</vt:lpstr>
      <vt:lpstr>PowerPoint Presentation</vt:lpstr>
      <vt:lpstr>PowerPoint Presentation</vt:lpstr>
      <vt:lpstr>3. methodology</vt:lpstr>
      <vt:lpstr>PowerPoint Presentation</vt:lpstr>
      <vt:lpstr>3.3 population</vt:lpstr>
      <vt:lpstr>3.4 SAMPLE SIZE</vt:lpstr>
      <vt:lpstr>3.5 SAMPLING TECHNIQUE</vt:lpstr>
      <vt:lpstr>PowerPoint Presentation</vt:lpstr>
      <vt:lpstr>4. Statistical analysis</vt:lpstr>
      <vt:lpstr>4.1 DIAGRAMMATIC REPRESENTATION</vt:lpstr>
      <vt:lpstr>PowerPoint Presentation</vt:lpstr>
      <vt:lpstr>PowerPoint Presentation</vt:lpstr>
      <vt:lpstr>PowerPoint Presentation</vt:lpstr>
      <vt:lpstr>PowerPoint Presentation</vt:lpstr>
      <vt:lpstr>4.1.6 To find out how many school teachers are aware of NEP 2020: </vt:lpstr>
      <vt:lpstr>4.1.7 Do you Welcome NEP 2020 </vt:lpstr>
      <vt:lpstr>4.1.8 Overall opinion on the NEP 2020 </vt:lpstr>
      <vt:lpstr>4.2 FREQUENCY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4.3 BIVARIATE FREQUENCY DISTRIBUTION</vt:lpstr>
      <vt:lpstr>PowerPoint Presentation</vt:lpstr>
      <vt:lpstr>PowerPoint Presentation</vt:lpstr>
      <vt:lpstr>PowerPoint Presentation</vt:lpstr>
      <vt:lpstr>4.4 Mann-Whitney Test  4.4.1 Gender and Awareness </vt:lpstr>
      <vt:lpstr>4.4.2 Gender and opinion </vt:lpstr>
      <vt:lpstr>4.4.3 Locality and awareness </vt:lpstr>
      <vt:lpstr>4.4.4 locality and opinion </vt:lpstr>
      <vt:lpstr>4.5 Kruskal-Wallis Test  4.5.1 Age group and Awareness </vt:lpstr>
      <vt:lpstr>4.5.2 Discipline and Awareness </vt:lpstr>
      <vt:lpstr>4.5.3 experience and Awareness </vt:lpstr>
      <vt:lpstr>4.5.4 board of teaching and Awareness </vt:lpstr>
      <vt:lpstr>4.5.5 level of teaching and Awareness </vt:lpstr>
      <vt:lpstr>4.6 CHI-SQUARE TEST FOR INDEPENDENCE OF ATTRIBUTES  4.6.1 experience VS OPINION (foundational stage) </vt:lpstr>
      <vt:lpstr>PowerPoint Presentation</vt:lpstr>
      <vt:lpstr>4.6.2 experience VS OPINION (preparatory &amp; middle school stage) </vt:lpstr>
      <vt:lpstr>PowerPoint Presentation</vt:lpstr>
      <vt:lpstr>4.6.3 experience VS OPINION (secondary school stage) </vt:lpstr>
      <vt:lpstr>PowerPoint Presentation</vt:lpstr>
      <vt:lpstr>4.6.4 sector VS OPINION (Foundational education stage) </vt:lpstr>
      <vt:lpstr>PowerPoint Presentation</vt:lpstr>
      <vt:lpstr>4.6.5 sector VS OPINION (preparatory &amp; middle school stage) </vt:lpstr>
      <vt:lpstr>PowerPoint Presentation</vt:lpstr>
      <vt:lpstr>4.6.6 Sector VS OPINION (secondary school stage) </vt:lpstr>
      <vt:lpstr>PowerPoint Presentation</vt:lpstr>
      <vt:lpstr>4.6.7 Level of teaching VS OPINION (Foundational education stage) </vt:lpstr>
      <vt:lpstr>PowerPoint Presentation</vt:lpstr>
      <vt:lpstr>4.6.8 level of teaching VS OPINION (preparatory &amp; middle school stage) </vt:lpstr>
      <vt:lpstr>PowerPoint Presentation</vt:lpstr>
      <vt:lpstr>4.6.9 level of teaching VS OPINION (secondary school stage) </vt:lpstr>
      <vt:lpstr>PowerPoint Presentation</vt:lpstr>
      <vt:lpstr>5. CONCLUSION </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Dharani</dc:creator>
  <cp:lastModifiedBy> </cp:lastModifiedBy>
  <cp:revision>149</cp:revision>
  <dcterms:created xsi:type="dcterms:W3CDTF">2022-07-04T06:45:42Z</dcterms:created>
  <dcterms:modified xsi:type="dcterms:W3CDTF">2022-07-19T17:18:51Z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