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323" autoAdjust="0"/>
    <p:restoredTop sz="94660"/>
  </p:normalViewPr>
  <p:slideViewPr>
    <p:cSldViewPr snapToGrid="0">
      <p:cViewPr varScale="1">
        <p:scale>
          <a:sx n="74" d="100"/>
          <a:sy n="74" d="100"/>
        </p:scale>
        <p:origin x="7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12/11/2023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9468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6769371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3532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0275179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78672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3174598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12/11/2023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541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12/11/2023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7420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12/11/2023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9774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12/11/2023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0597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12/11/2023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1601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12/11/2023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30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12/11/2023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401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12/11/2023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199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12/11/2023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5461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12/11/2023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797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12/11/2023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8627982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0309-6628-1AB4-037B-815ACD0DCF19}"/>
              </a:ext>
            </a:extLst>
          </p:cNvPr>
          <p:cNvSpPr>
            <a:spLocks noGrp="1"/>
          </p:cNvSpPr>
          <p:nvPr>
            <p:ph type="ctrTitle"/>
          </p:nvPr>
        </p:nvSpPr>
        <p:spPr>
          <a:xfrm>
            <a:off x="385056" y="1802285"/>
            <a:ext cx="5555624" cy="2232199"/>
          </a:xfrm>
        </p:spPr>
        <p:txBody>
          <a:bodyPr anchor="t">
            <a:normAutofit/>
          </a:bodyPr>
          <a:lstStyle/>
          <a:p>
            <a:pPr algn="l"/>
            <a:r>
              <a:rPr lang="en-US" dirty="0"/>
              <a:t>Heart Disease Prediction</a:t>
            </a:r>
          </a:p>
        </p:txBody>
      </p:sp>
      <p:pic>
        <p:nvPicPr>
          <p:cNvPr id="4" name="Picture 3" descr="A picture of an electromagnetic radiation">
            <a:extLst>
              <a:ext uri="{FF2B5EF4-FFF2-40B4-BE49-F238E27FC236}">
                <a16:creationId xmlns:a16="http://schemas.microsoft.com/office/drawing/2014/main" id="{A8149F6D-5934-2322-8C77-1AC24BEBBB33}"/>
              </a:ext>
            </a:extLst>
          </p:cNvPr>
          <p:cNvPicPr>
            <a:picLocks noChangeAspect="1"/>
          </p:cNvPicPr>
          <p:nvPr/>
        </p:nvPicPr>
        <p:blipFill rotWithShape="1">
          <a:blip r:embed="rId2"/>
          <a:srcRect l="21757" r="2064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40895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 name="Rectangle 22">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3E9BD25-9999-D78B-79B3-5747E8927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62" y="2195170"/>
            <a:ext cx="4650004" cy="2476126"/>
          </a:xfrm>
          <a:prstGeom prst="rect">
            <a:avLst/>
          </a:prstGeom>
        </p:spPr>
      </p:pic>
      <p:cxnSp>
        <p:nvCxnSpPr>
          <p:cNvPr id="25" name="Straight Connector 24">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A3AA9E4-4B32-7C67-3C6C-54F9597C9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2195169"/>
            <a:ext cx="4650004" cy="2476126"/>
          </a:xfrm>
          <a:prstGeom prst="rect">
            <a:avLst/>
          </a:prstGeom>
        </p:spPr>
      </p:pic>
    </p:spTree>
    <p:extLst>
      <p:ext uri="{BB962C8B-B14F-4D97-AF65-F5344CB8AC3E}">
        <p14:creationId xmlns:p14="http://schemas.microsoft.com/office/powerpoint/2010/main" val="176230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 name="Rectangle 22">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7E8B98-8F00-4342-467A-F6D961A09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62" y="1346879"/>
            <a:ext cx="4650004" cy="4172709"/>
          </a:xfrm>
          <a:prstGeom prst="rect">
            <a:avLst/>
          </a:prstGeom>
        </p:spPr>
      </p:pic>
      <p:cxnSp>
        <p:nvCxnSpPr>
          <p:cNvPr id="25" name="Straight Connector 24">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1AD0111-BE4A-3CCF-9C16-0AA7A9C31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1451168"/>
            <a:ext cx="4650004" cy="3964128"/>
          </a:xfrm>
          <a:prstGeom prst="rect">
            <a:avLst/>
          </a:prstGeom>
        </p:spPr>
      </p:pic>
    </p:spTree>
    <p:extLst>
      <p:ext uri="{BB962C8B-B14F-4D97-AF65-F5344CB8AC3E}">
        <p14:creationId xmlns:p14="http://schemas.microsoft.com/office/powerpoint/2010/main" val="224165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 name="Rectangle 22">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2F1528-0EE5-2671-A03F-2006CC70A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618" y="1131994"/>
            <a:ext cx="4257292" cy="4602479"/>
          </a:xfrm>
          <a:prstGeom prst="rect">
            <a:avLst/>
          </a:prstGeom>
        </p:spPr>
      </p:pic>
      <p:cxnSp>
        <p:nvCxnSpPr>
          <p:cNvPr id="25" name="Straight Connector 24">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84B4BB2-444B-8D42-CEAD-5F6D286B3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2737507"/>
            <a:ext cx="4650004" cy="1391451"/>
          </a:xfrm>
          <a:prstGeom prst="rect">
            <a:avLst/>
          </a:prstGeom>
        </p:spPr>
      </p:pic>
    </p:spTree>
    <p:extLst>
      <p:ext uri="{BB962C8B-B14F-4D97-AF65-F5344CB8AC3E}">
        <p14:creationId xmlns:p14="http://schemas.microsoft.com/office/powerpoint/2010/main" val="295247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D65E5001-C63A-BE0A-0521-73FE0D040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26" y="650497"/>
            <a:ext cx="5990392" cy="5571066"/>
          </a:xfrm>
          <a:prstGeom prst="rect">
            <a:avLst/>
          </a:prstGeom>
        </p:spPr>
      </p:pic>
      <p:sp>
        <p:nvSpPr>
          <p:cNvPr id="40" name="Rectangle 39">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A92DAB51-EEA7-94DB-9162-C5EBA06EE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873" y="922376"/>
            <a:ext cx="3854945" cy="1917834"/>
          </a:xfrm>
          <a:prstGeom prst="rect">
            <a:avLst/>
          </a:prstGeom>
        </p:spPr>
      </p:pic>
      <p:sp>
        <p:nvSpPr>
          <p:cNvPr id="41" name="Rectangle 40">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number and line of numbers&#10;&#10;Description automatically generated with medium confidence">
            <a:extLst>
              <a:ext uri="{FF2B5EF4-FFF2-40B4-BE49-F238E27FC236}">
                <a16:creationId xmlns:a16="http://schemas.microsoft.com/office/drawing/2014/main" id="{B34D0596-7C78-9BA8-40AB-21FBE5A63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873" y="4670647"/>
            <a:ext cx="3854945" cy="626724"/>
          </a:xfrm>
          <a:prstGeom prst="rect">
            <a:avLst/>
          </a:prstGeom>
        </p:spPr>
      </p:pic>
    </p:spTree>
    <p:extLst>
      <p:ext uri="{BB962C8B-B14F-4D97-AF65-F5344CB8AC3E}">
        <p14:creationId xmlns:p14="http://schemas.microsoft.com/office/powerpoint/2010/main" val="1360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5" name="Rectangle 2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AEBACAA-7F11-37AD-94ED-8278745DB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16" y="1131994"/>
            <a:ext cx="8620444" cy="4590386"/>
          </a:xfrm>
          <a:prstGeom prst="rect">
            <a:avLst/>
          </a:prstGeom>
        </p:spPr>
      </p:pic>
    </p:spTree>
    <p:extLst>
      <p:ext uri="{BB962C8B-B14F-4D97-AF65-F5344CB8AC3E}">
        <p14:creationId xmlns:p14="http://schemas.microsoft.com/office/powerpoint/2010/main" val="129654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 name="Rectangle 3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4FA208-DAE3-FE4B-C2C7-30C856E2FFD6}"/>
              </a:ext>
            </a:extLst>
          </p:cNvPr>
          <p:cNvSpPr txBox="1"/>
          <p:nvPr/>
        </p:nvSpPr>
        <p:spPr>
          <a:xfrm>
            <a:off x="1126312" y="1585475"/>
            <a:ext cx="2932385" cy="578549"/>
          </a:xfrm>
          <a:prstGeom prst="rect">
            <a:avLst/>
          </a:prstGeom>
          <a:noFill/>
        </p:spPr>
        <p:txBody>
          <a:bodyPr wrap="square" rtlCol="0">
            <a:spAutoFit/>
          </a:bodyPr>
          <a:lstStyle/>
          <a:p>
            <a:pPr defTabSz="406908"/>
            <a:r>
              <a:rPr lang="en-US" sz="3204" b="1" kern="1200">
                <a:solidFill>
                  <a:schemeClr val="tx1"/>
                </a:solidFill>
                <a:latin typeface="+mn-lt"/>
                <a:ea typeface="+mn-ea"/>
                <a:cs typeface="+mn-cs"/>
              </a:rPr>
              <a:t>References:</a:t>
            </a:r>
            <a:endParaRPr lang="en-US" sz="3600" b="1"/>
          </a:p>
        </p:txBody>
      </p:sp>
      <p:sp>
        <p:nvSpPr>
          <p:cNvPr id="4" name="TextBox 3">
            <a:extLst>
              <a:ext uri="{FF2B5EF4-FFF2-40B4-BE49-F238E27FC236}">
                <a16:creationId xmlns:a16="http://schemas.microsoft.com/office/drawing/2014/main" id="{CFAD7FD1-2105-37B5-98ED-0DA8EEA65BCF}"/>
              </a:ext>
            </a:extLst>
          </p:cNvPr>
          <p:cNvSpPr txBox="1"/>
          <p:nvPr/>
        </p:nvSpPr>
        <p:spPr>
          <a:xfrm>
            <a:off x="1126311" y="2474137"/>
            <a:ext cx="7003561" cy="330600"/>
          </a:xfrm>
          <a:prstGeom prst="rect">
            <a:avLst/>
          </a:prstGeom>
          <a:noFill/>
        </p:spPr>
        <p:txBody>
          <a:bodyPr wrap="square">
            <a:spAutoFit/>
          </a:bodyPr>
          <a:lstStyle/>
          <a:p>
            <a:pPr defTabSz="406908"/>
            <a:r>
              <a:rPr lang="en-US" sz="1602" kern="1200">
                <a:solidFill>
                  <a:schemeClr val="tx1"/>
                </a:solidFill>
                <a:latin typeface="+mn-lt"/>
                <a:ea typeface="+mn-ea"/>
                <a:cs typeface="+mn-cs"/>
              </a:rPr>
              <a:t>https://towardsdatascience.com/heart-disease-prediction-73468d630cfc</a:t>
            </a:r>
            <a:endParaRPr lang="en-US"/>
          </a:p>
        </p:txBody>
      </p:sp>
      <p:sp>
        <p:nvSpPr>
          <p:cNvPr id="6" name="TextBox 5">
            <a:extLst>
              <a:ext uri="{FF2B5EF4-FFF2-40B4-BE49-F238E27FC236}">
                <a16:creationId xmlns:a16="http://schemas.microsoft.com/office/drawing/2014/main" id="{3DFF1D97-24B8-3925-0158-585A6C5F2A02}"/>
              </a:ext>
            </a:extLst>
          </p:cNvPr>
          <p:cNvSpPr txBox="1"/>
          <p:nvPr/>
        </p:nvSpPr>
        <p:spPr>
          <a:xfrm>
            <a:off x="1126311" y="2840904"/>
            <a:ext cx="6832743" cy="330600"/>
          </a:xfrm>
          <a:prstGeom prst="rect">
            <a:avLst/>
          </a:prstGeom>
          <a:noFill/>
        </p:spPr>
        <p:txBody>
          <a:bodyPr wrap="square">
            <a:spAutoFit/>
          </a:bodyPr>
          <a:lstStyle/>
          <a:p>
            <a:pPr defTabSz="406908"/>
            <a:r>
              <a:rPr lang="en-US" sz="1602" kern="1200">
                <a:solidFill>
                  <a:schemeClr val="tx1"/>
                </a:solidFill>
                <a:latin typeface="+mn-lt"/>
                <a:ea typeface="+mn-ea"/>
                <a:cs typeface="+mn-cs"/>
              </a:rPr>
              <a:t>https://www.ncbi.nlm.nih.gov/pmc/articles/PMC10150633/</a:t>
            </a:r>
            <a:endParaRPr lang="en-US"/>
          </a:p>
        </p:txBody>
      </p:sp>
      <p:sp>
        <p:nvSpPr>
          <p:cNvPr id="8" name="TextBox 7">
            <a:extLst>
              <a:ext uri="{FF2B5EF4-FFF2-40B4-BE49-F238E27FC236}">
                <a16:creationId xmlns:a16="http://schemas.microsoft.com/office/drawing/2014/main" id="{EBD8F90F-5BD8-EF1E-4B2A-F2C97CD961AD}"/>
              </a:ext>
            </a:extLst>
          </p:cNvPr>
          <p:cNvSpPr txBox="1"/>
          <p:nvPr/>
        </p:nvSpPr>
        <p:spPr>
          <a:xfrm>
            <a:off x="1126310" y="3207670"/>
            <a:ext cx="6725982" cy="330600"/>
          </a:xfrm>
          <a:prstGeom prst="rect">
            <a:avLst/>
          </a:prstGeom>
          <a:noFill/>
        </p:spPr>
        <p:txBody>
          <a:bodyPr wrap="square">
            <a:spAutoFit/>
          </a:bodyPr>
          <a:lstStyle/>
          <a:p>
            <a:pPr defTabSz="406908"/>
            <a:r>
              <a:rPr lang="en-US" sz="1602" kern="1200">
                <a:solidFill>
                  <a:schemeClr val="tx1"/>
                </a:solidFill>
                <a:latin typeface="+mn-lt"/>
                <a:ea typeface="+mn-ea"/>
                <a:cs typeface="+mn-cs"/>
              </a:rPr>
              <a:t>https://www.ncbi.nlm.nih.gov/pmc/articles/PMC6836338/</a:t>
            </a:r>
            <a:endParaRPr lang="en-US"/>
          </a:p>
        </p:txBody>
      </p:sp>
      <p:sp>
        <p:nvSpPr>
          <p:cNvPr id="11" name="TextBox 10">
            <a:extLst>
              <a:ext uri="{FF2B5EF4-FFF2-40B4-BE49-F238E27FC236}">
                <a16:creationId xmlns:a16="http://schemas.microsoft.com/office/drawing/2014/main" id="{3DD16C12-AE2B-D6E4-C0AD-2C0E88871EE5}"/>
              </a:ext>
            </a:extLst>
          </p:cNvPr>
          <p:cNvSpPr txBox="1"/>
          <p:nvPr/>
        </p:nvSpPr>
        <p:spPr>
          <a:xfrm>
            <a:off x="1126310" y="3969673"/>
            <a:ext cx="2419930" cy="578549"/>
          </a:xfrm>
          <a:prstGeom prst="rect">
            <a:avLst/>
          </a:prstGeom>
          <a:noFill/>
        </p:spPr>
        <p:txBody>
          <a:bodyPr wrap="square" rtlCol="0">
            <a:spAutoFit/>
          </a:bodyPr>
          <a:lstStyle/>
          <a:p>
            <a:pPr defTabSz="406908"/>
            <a:r>
              <a:rPr lang="en-US" sz="3204" b="1" kern="1200">
                <a:solidFill>
                  <a:schemeClr val="tx1"/>
                </a:solidFill>
                <a:latin typeface="+mn-lt"/>
                <a:ea typeface="+mn-ea"/>
                <a:cs typeface="+mn-cs"/>
              </a:rPr>
              <a:t>Dataset:</a:t>
            </a:r>
            <a:endParaRPr lang="en-US" sz="3600" b="1"/>
          </a:p>
        </p:txBody>
      </p:sp>
      <p:sp>
        <p:nvSpPr>
          <p:cNvPr id="13" name="TextBox 12">
            <a:extLst>
              <a:ext uri="{FF2B5EF4-FFF2-40B4-BE49-F238E27FC236}">
                <a16:creationId xmlns:a16="http://schemas.microsoft.com/office/drawing/2014/main" id="{2C190ED5-DADB-3578-FFEF-B7C72BC60741}"/>
              </a:ext>
            </a:extLst>
          </p:cNvPr>
          <p:cNvSpPr txBox="1"/>
          <p:nvPr/>
        </p:nvSpPr>
        <p:spPr>
          <a:xfrm>
            <a:off x="1202823" y="4690350"/>
            <a:ext cx="5462636" cy="578549"/>
          </a:xfrm>
          <a:prstGeom prst="rect">
            <a:avLst/>
          </a:prstGeom>
          <a:noFill/>
        </p:spPr>
        <p:txBody>
          <a:bodyPr wrap="square">
            <a:spAutoFit/>
          </a:bodyPr>
          <a:lstStyle/>
          <a:p>
            <a:pPr defTabSz="406908"/>
            <a:r>
              <a:rPr lang="en-US" sz="1602" kern="1200">
                <a:solidFill>
                  <a:schemeClr val="tx1"/>
                </a:solidFill>
                <a:latin typeface="+mn-lt"/>
                <a:ea typeface="+mn-ea"/>
                <a:cs typeface="+mn-cs"/>
              </a:rPr>
              <a:t>https://www.kaggle.com/datasets/fedesoriano/heart-failure-prediction</a:t>
            </a:r>
            <a:endParaRPr lang="en-US"/>
          </a:p>
        </p:txBody>
      </p:sp>
    </p:spTree>
    <p:extLst>
      <p:ext uri="{BB962C8B-B14F-4D97-AF65-F5344CB8AC3E}">
        <p14:creationId xmlns:p14="http://schemas.microsoft.com/office/powerpoint/2010/main" val="96333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5" name="Picture 4" descr="Aerial view of a highway near the ocean">
            <a:extLst>
              <a:ext uri="{FF2B5EF4-FFF2-40B4-BE49-F238E27FC236}">
                <a16:creationId xmlns:a16="http://schemas.microsoft.com/office/drawing/2014/main" id="{F0659A36-7B82-1710-F7B3-1EE8B6977485}"/>
              </a:ext>
            </a:extLst>
          </p:cNvPr>
          <p:cNvPicPr>
            <a:picLocks noChangeAspect="1"/>
          </p:cNvPicPr>
          <p:nvPr/>
        </p:nvPicPr>
        <p:blipFill rotWithShape="1">
          <a:blip r:embed="rId2"/>
          <a:srcRect l="25742" r="152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extBox 2">
            <a:extLst>
              <a:ext uri="{FF2B5EF4-FFF2-40B4-BE49-F238E27FC236}">
                <a16:creationId xmlns:a16="http://schemas.microsoft.com/office/drawing/2014/main" id="{6E24B8F4-CD68-A7DC-0C06-5FEDB30E4237}"/>
              </a:ext>
            </a:extLst>
          </p:cNvPr>
          <p:cNvSpPr txBox="1"/>
          <p:nvPr/>
        </p:nvSpPr>
        <p:spPr>
          <a:xfrm>
            <a:off x="5380563" y="1678665"/>
            <a:ext cx="3887839" cy="2372168"/>
          </a:xfrm>
          <a:prstGeom prst="rect">
            <a:avLst/>
          </a:prstGeom>
        </p:spPr>
        <p:txBody>
          <a:bodyPr vert="horz" lIns="91440" tIns="45720" rIns="91440" bIns="45720" rtlCol="0" anchor="b">
            <a:normAutofit/>
          </a:bodyPr>
          <a:lstStyle/>
          <a:p>
            <a:pPr algn="r">
              <a:spcBef>
                <a:spcPct val="0"/>
              </a:spcBef>
              <a:spcAft>
                <a:spcPts val="600"/>
              </a:spcAft>
            </a:pPr>
            <a:r>
              <a:rPr lang="en-US" sz="5400">
                <a:solidFill>
                  <a:schemeClr val="accent1"/>
                </a:solidFill>
                <a:latin typeface="+mj-lt"/>
                <a:ea typeface="+mj-ea"/>
                <a:cs typeface="+mj-cs"/>
              </a:rPr>
              <a:t>Thank you</a:t>
            </a:r>
          </a:p>
        </p:txBody>
      </p:sp>
    </p:spTree>
    <p:extLst>
      <p:ext uri="{BB962C8B-B14F-4D97-AF65-F5344CB8AC3E}">
        <p14:creationId xmlns:p14="http://schemas.microsoft.com/office/powerpoint/2010/main" val="387779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1C754DA9-7EF0-FA7B-862C-8E2C83CC71E0}"/>
              </a:ext>
            </a:extLst>
          </p:cNvPr>
          <p:cNvSpPr txBox="1"/>
          <p:nvPr/>
        </p:nvSpPr>
        <p:spPr>
          <a:xfrm>
            <a:off x="677334" y="609600"/>
            <a:ext cx="3843375" cy="5175624"/>
          </a:xfrm>
          <a:prstGeom prst="rect">
            <a:avLst/>
          </a:prstGeom>
        </p:spPr>
        <p:txBody>
          <a:bodyPr vert="horz" lIns="91440" tIns="45720" rIns="91440" bIns="45720" rtlCol="0" anchor="ctr">
            <a:normAutofit/>
          </a:bodyPr>
          <a:lstStyle/>
          <a:p>
            <a:pPr>
              <a:spcBef>
                <a:spcPct val="0"/>
              </a:spcBef>
              <a:spcAft>
                <a:spcPts val="600"/>
              </a:spcAft>
            </a:pPr>
            <a:r>
              <a:rPr lang="en-US" sz="3600" b="1" dirty="0">
                <a:solidFill>
                  <a:schemeClr val="tx1">
                    <a:lumMod val="85000"/>
                    <a:lumOff val="15000"/>
                  </a:schemeClr>
                </a:solidFill>
                <a:latin typeface="+mj-lt"/>
                <a:ea typeface="+mj-ea"/>
                <a:cs typeface="+mj-cs"/>
              </a:rPr>
              <a:t>Team Members</a:t>
            </a:r>
          </a:p>
        </p:txBody>
      </p:sp>
      <p:sp>
        <p:nvSpPr>
          <p:cNvPr id="41" name="Freeform: Shape 4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E0B23F2-215C-FE41-0855-B44F8604956E}"/>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spcBef>
                <a:spcPts val="1000"/>
              </a:spcBef>
              <a:buClr>
                <a:schemeClr val="accent1"/>
              </a:buClr>
              <a:buSzPct val="80000"/>
            </a:pPr>
            <a:r>
              <a:rPr lang="en-US" dirty="0">
                <a:solidFill>
                  <a:srgbClr val="FFFFFF"/>
                </a:solidFill>
              </a:rPr>
              <a:t>Our team consists of Three members with a diverse set of skills and backgrounds. We have expertise in machine learning and Data Science.</a:t>
            </a:r>
          </a:p>
        </p:txBody>
      </p:sp>
      <p:sp>
        <p:nvSpPr>
          <p:cNvPr id="6" name="TextBox 5">
            <a:extLst>
              <a:ext uri="{FF2B5EF4-FFF2-40B4-BE49-F238E27FC236}">
                <a16:creationId xmlns:a16="http://schemas.microsoft.com/office/drawing/2014/main" id="{4B9AE48C-C0B0-EBD7-88E7-BCA1A0EB1735}"/>
              </a:ext>
            </a:extLst>
          </p:cNvPr>
          <p:cNvSpPr txBox="1"/>
          <p:nvPr/>
        </p:nvSpPr>
        <p:spPr>
          <a:xfrm>
            <a:off x="835072" y="3744643"/>
            <a:ext cx="3249433" cy="1077218"/>
          </a:xfrm>
          <a:prstGeom prst="rect">
            <a:avLst/>
          </a:prstGeom>
          <a:noFill/>
        </p:spPr>
        <p:txBody>
          <a:bodyPr wrap="square">
            <a:spAutoFit/>
          </a:bodyPr>
          <a:lstStyle/>
          <a:p>
            <a:pPr>
              <a:spcAft>
                <a:spcPts val="600"/>
              </a:spcAft>
            </a:pPr>
            <a:r>
              <a:rPr lang="en-US" dirty="0"/>
              <a:t>Dharanidhar Manne</a:t>
            </a:r>
          </a:p>
          <a:p>
            <a:pPr>
              <a:spcAft>
                <a:spcPts val="600"/>
              </a:spcAft>
            </a:pPr>
            <a:r>
              <a:rPr lang="en-US" dirty="0" err="1"/>
              <a:t>Sravya</a:t>
            </a:r>
            <a:r>
              <a:rPr lang="en-US" dirty="0"/>
              <a:t> </a:t>
            </a:r>
            <a:r>
              <a:rPr lang="en-US" dirty="0" err="1"/>
              <a:t>Kaitha</a:t>
            </a:r>
            <a:endParaRPr lang="en-US" dirty="0"/>
          </a:p>
          <a:p>
            <a:pPr>
              <a:spcAft>
                <a:spcPts val="600"/>
              </a:spcAft>
            </a:pPr>
            <a:r>
              <a:rPr lang="en-US" dirty="0"/>
              <a:t>Chaitra Angadi</a:t>
            </a:r>
          </a:p>
        </p:txBody>
      </p:sp>
    </p:spTree>
    <p:extLst>
      <p:ext uri="{BB962C8B-B14F-4D97-AF65-F5344CB8AC3E}">
        <p14:creationId xmlns:p14="http://schemas.microsoft.com/office/powerpoint/2010/main" val="41759137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4" name="Rectangle 2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461F79D-B7AF-5D9F-D82F-832167CE684F}"/>
              </a:ext>
            </a:extLst>
          </p:cNvPr>
          <p:cNvSpPr txBox="1"/>
          <p:nvPr/>
        </p:nvSpPr>
        <p:spPr>
          <a:xfrm>
            <a:off x="7181723" y="609600"/>
            <a:ext cx="4512989" cy="1640619"/>
          </a:xfrm>
          <a:prstGeom prst="rect">
            <a:avLst/>
          </a:prstGeom>
        </p:spPr>
        <p:txBody>
          <a:bodyPr vert="horz" lIns="91440" tIns="45720" rIns="91440" bIns="45720" rtlCol="0" anchor="ctr">
            <a:normAutofit/>
          </a:bodyPr>
          <a:lstStyle/>
          <a:p>
            <a:pPr>
              <a:spcBef>
                <a:spcPct val="0"/>
              </a:spcBef>
              <a:spcAft>
                <a:spcPts val="600"/>
              </a:spcAft>
            </a:pPr>
            <a:r>
              <a:rPr lang="en-US" sz="3600" b="1" dirty="0">
                <a:solidFill>
                  <a:srgbClr val="FFFFFF"/>
                </a:solidFill>
                <a:latin typeface="+mj-lt"/>
                <a:ea typeface="+mj-ea"/>
                <a:cs typeface="+mj-cs"/>
              </a:rPr>
              <a:t>Statement of Project Objectives</a:t>
            </a:r>
          </a:p>
        </p:txBody>
      </p:sp>
      <p:pic>
        <p:nvPicPr>
          <p:cNvPr id="9" name="Graphic 8" descr="Bullseye">
            <a:extLst>
              <a:ext uri="{FF2B5EF4-FFF2-40B4-BE49-F238E27FC236}">
                <a16:creationId xmlns:a16="http://schemas.microsoft.com/office/drawing/2014/main" id="{F88E7455-2EE9-0B53-B09A-8D4074EA3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5" name="TextBox 4">
            <a:extLst>
              <a:ext uri="{FF2B5EF4-FFF2-40B4-BE49-F238E27FC236}">
                <a16:creationId xmlns:a16="http://schemas.microsoft.com/office/drawing/2014/main" id="{6B235D82-6062-C878-F874-E501E511B684}"/>
              </a:ext>
            </a:extLst>
          </p:cNvPr>
          <p:cNvSpPr txBox="1"/>
          <p:nvPr/>
        </p:nvSpPr>
        <p:spPr>
          <a:xfrm>
            <a:off x="7181724" y="2219592"/>
            <a:ext cx="4512988" cy="3378126"/>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sz="1300" dirty="0">
                <a:solidFill>
                  <a:srgbClr val="FFFFFF"/>
                </a:solidFill>
              </a:rPr>
              <a:t>The project's goal is to create a machine learning model that can be used to analyze health data and forecast the risk of heart disease. Developing a predictive model, examining and preprocessing the dataset, and assessing model accuracy are among the goals. The predictive model, the data exploration report, and the model evaluation metrics are important deliverables. Healthcare practitioners and data scientists are among the stakeholders, and reaching an 87.5% disease prediction accuracy is the success criterion. </a:t>
            </a:r>
          </a:p>
        </p:txBody>
      </p:sp>
    </p:spTree>
    <p:extLst>
      <p:ext uri="{BB962C8B-B14F-4D97-AF65-F5344CB8AC3E}">
        <p14:creationId xmlns:p14="http://schemas.microsoft.com/office/powerpoint/2010/main" val="169158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C7C78-6496-3403-9F79-98E32C7B9E21}"/>
              </a:ext>
            </a:extLst>
          </p:cNvPr>
          <p:cNvSpPr txBox="1"/>
          <p:nvPr/>
        </p:nvSpPr>
        <p:spPr>
          <a:xfrm>
            <a:off x="564542" y="357809"/>
            <a:ext cx="3617843" cy="646331"/>
          </a:xfrm>
          <a:prstGeom prst="rect">
            <a:avLst/>
          </a:prstGeom>
          <a:noFill/>
        </p:spPr>
        <p:txBody>
          <a:bodyPr wrap="square" rtlCol="0">
            <a:spAutoFit/>
          </a:bodyPr>
          <a:lstStyle/>
          <a:p>
            <a:r>
              <a:rPr lang="en-US" sz="3600" b="1" dirty="0"/>
              <a:t>Deliverables</a:t>
            </a:r>
          </a:p>
        </p:txBody>
      </p:sp>
      <p:sp>
        <p:nvSpPr>
          <p:cNvPr id="3" name="TextBox 2">
            <a:extLst>
              <a:ext uri="{FF2B5EF4-FFF2-40B4-BE49-F238E27FC236}">
                <a16:creationId xmlns:a16="http://schemas.microsoft.com/office/drawing/2014/main" id="{8E6433D9-662D-3A40-73BB-7C7F056BA77A}"/>
              </a:ext>
            </a:extLst>
          </p:cNvPr>
          <p:cNvSpPr txBox="1"/>
          <p:nvPr/>
        </p:nvSpPr>
        <p:spPr>
          <a:xfrm>
            <a:off x="564542" y="1004140"/>
            <a:ext cx="3140766" cy="369332"/>
          </a:xfrm>
          <a:prstGeom prst="rect">
            <a:avLst/>
          </a:prstGeom>
          <a:noFill/>
        </p:spPr>
        <p:txBody>
          <a:bodyPr wrap="square" rtlCol="0">
            <a:spAutoFit/>
          </a:bodyPr>
          <a:lstStyle/>
          <a:p>
            <a:r>
              <a:rPr lang="en-US" dirty="0">
                <a:solidFill>
                  <a:srgbClr val="FF0000"/>
                </a:solidFill>
              </a:rPr>
              <a:t>A. Exploratory Data Analysis: </a:t>
            </a:r>
          </a:p>
        </p:txBody>
      </p:sp>
      <p:pic>
        <p:nvPicPr>
          <p:cNvPr id="13" name="Picture 12" descr="A screenshot of a computer&#10;&#10;Description automatically generated">
            <a:extLst>
              <a:ext uri="{FF2B5EF4-FFF2-40B4-BE49-F238E27FC236}">
                <a16:creationId xmlns:a16="http://schemas.microsoft.com/office/drawing/2014/main" id="{EE3A91A7-5F41-EEEC-248C-D7B1972D5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2" y="1573019"/>
            <a:ext cx="9472481" cy="227857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82CAB5D4-55AA-E904-9851-AA993A3F0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2" y="3919516"/>
            <a:ext cx="7788009" cy="2848508"/>
          </a:xfrm>
          <a:prstGeom prst="rect">
            <a:avLst/>
          </a:prstGeom>
        </p:spPr>
      </p:pic>
    </p:spTree>
    <p:extLst>
      <p:ext uri="{BB962C8B-B14F-4D97-AF65-F5344CB8AC3E}">
        <p14:creationId xmlns:p14="http://schemas.microsoft.com/office/powerpoint/2010/main" val="18027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1226F-41E4-4B63-A038-BDC25FE62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2D7F0EE-D8AD-CAB6-62FA-829BA9FC4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038708"/>
            <a:ext cx="4010829" cy="4780584"/>
          </a:xfrm>
          <a:prstGeom prst="rect">
            <a:avLst/>
          </a:prstGeom>
        </p:spPr>
      </p:pic>
      <p:pic>
        <p:nvPicPr>
          <p:cNvPr id="5" name="Picture 4">
            <a:extLst>
              <a:ext uri="{FF2B5EF4-FFF2-40B4-BE49-F238E27FC236}">
                <a16:creationId xmlns:a16="http://schemas.microsoft.com/office/drawing/2014/main" id="{75FCB549-3A7A-E6D6-C712-1C60625EA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28" y="1679071"/>
            <a:ext cx="6572505" cy="3499858"/>
          </a:xfrm>
          <a:prstGeom prst="rect">
            <a:avLst/>
          </a:prstGeom>
        </p:spPr>
      </p:pic>
    </p:spTree>
    <p:extLst>
      <p:ext uri="{BB962C8B-B14F-4D97-AF65-F5344CB8AC3E}">
        <p14:creationId xmlns:p14="http://schemas.microsoft.com/office/powerpoint/2010/main" val="141231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bars&#10;&#10;Description automatically generated">
            <a:extLst>
              <a:ext uri="{FF2B5EF4-FFF2-40B4-BE49-F238E27FC236}">
                <a16:creationId xmlns:a16="http://schemas.microsoft.com/office/drawing/2014/main" id="{5EC50393-D868-B0CE-70B4-03ED26187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79" y="-10391"/>
            <a:ext cx="9372600" cy="3312573"/>
          </a:xfrm>
          <a:prstGeom prst="rect">
            <a:avLst/>
          </a:prstGeom>
        </p:spPr>
      </p:pic>
      <p:pic>
        <p:nvPicPr>
          <p:cNvPr id="5" name="Picture 4" descr="A graph of different age groups&#10;&#10;Description automatically generated">
            <a:extLst>
              <a:ext uri="{FF2B5EF4-FFF2-40B4-BE49-F238E27FC236}">
                <a16:creationId xmlns:a16="http://schemas.microsoft.com/office/drawing/2014/main" id="{7B06ED47-EA49-60CD-3EB4-86A2DD3A9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579" y="3312573"/>
            <a:ext cx="9372600" cy="3463353"/>
          </a:xfrm>
          <a:prstGeom prst="rect">
            <a:avLst/>
          </a:prstGeom>
        </p:spPr>
      </p:pic>
    </p:spTree>
    <p:extLst>
      <p:ext uri="{BB962C8B-B14F-4D97-AF65-F5344CB8AC3E}">
        <p14:creationId xmlns:p14="http://schemas.microsoft.com/office/powerpoint/2010/main" val="351619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graph showing a number of points&#10;&#10;Description automatically generated with medium confidence">
            <a:extLst>
              <a:ext uri="{FF2B5EF4-FFF2-40B4-BE49-F238E27FC236}">
                <a16:creationId xmlns:a16="http://schemas.microsoft.com/office/drawing/2014/main" id="{0756A8D1-9461-3B90-4DC7-B93D9AD8F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17" y="0"/>
            <a:ext cx="9372600" cy="3429000"/>
          </a:xfrm>
          <a:prstGeom prst="rect">
            <a:avLst/>
          </a:prstGeom>
        </p:spPr>
      </p:pic>
      <p:pic>
        <p:nvPicPr>
          <p:cNvPr id="5" name="Picture 4" descr="A graph showing a number of dots&#10;&#10;Description automatically generated">
            <a:extLst>
              <a:ext uri="{FF2B5EF4-FFF2-40B4-BE49-F238E27FC236}">
                <a16:creationId xmlns:a16="http://schemas.microsoft.com/office/drawing/2014/main" id="{F4342A5A-7D6D-3E6E-36AF-1FE650075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17" y="3429000"/>
            <a:ext cx="9372600" cy="3278526"/>
          </a:xfrm>
          <a:prstGeom prst="rect">
            <a:avLst/>
          </a:prstGeom>
        </p:spPr>
      </p:pic>
    </p:spTree>
    <p:extLst>
      <p:ext uri="{BB962C8B-B14F-4D97-AF65-F5344CB8AC3E}">
        <p14:creationId xmlns:p14="http://schemas.microsoft.com/office/powerpoint/2010/main" val="208963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3" name="Rectangle 2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36" name="Rectangle 3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squares&#10;&#10;Description automatically generated">
            <a:extLst>
              <a:ext uri="{FF2B5EF4-FFF2-40B4-BE49-F238E27FC236}">
                <a16:creationId xmlns:a16="http://schemas.microsoft.com/office/drawing/2014/main" id="{2862E1C2-CBCC-9C0F-B122-C8AA403E9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62" y="2195170"/>
            <a:ext cx="4650004" cy="2476126"/>
          </a:xfrm>
          <a:prstGeom prst="rect">
            <a:avLst/>
          </a:prstGeom>
        </p:spPr>
      </p:pic>
      <p:cxnSp>
        <p:nvCxnSpPr>
          <p:cNvPr id="38" name="Straight Connector 3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A screenshot of a graph&#10;&#10;Description automatically generated">
            <a:extLst>
              <a:ext uri="{FF2B5EF4-FFF2-40B4-BE49-F238E27FC236}">
                <a16:creationId xmlns:a16="http://schemas.microsoft.com/office/drawing/2014/main" id="{DC91FEC4-9A69-5945-450C-3B07BB330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2195169"/>
            <a:ext cx="4650004" cy="2476126"/>
          </a:xfrm>
          <a:prstGeom prst="rect">
            <a:avLst/>
          </a:prstGeom>
        </p:spPr>
      </p:pic>
    </p:spTree>
    <p:extLst>
      <p:ext uri="{BB962C8B-B14F-4D97-AF65-F5344CB8AC3E}">
        <p14:creationId xmlns:p14="http://schemas.microsoft.com/office/powerpoint/2010/main" val="40281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3" name="Rectangle 22">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heart disease&#10;&#10;Description automatically generated with medium confidence">
            <a:extLst>
              <a:ext uri="{FF2B5EF4-FFF2-40B4-BE49-F238E27FC236}">
                <a16:creationId xmlns:a16="http://schemas.microsoft.com/office/drawing/2014/main" id="{B729E986-5481-E172-2FE4-E5A203E36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62" y="2195170"/>
            <a:ext cx="4650004" cy="2476126"/>
          </a:xfrm>
          <a:prstGeom prst="rect">
            <a:avLst/>
          </a:prstGeom>
        </p:spPr>
      </p:pic>
      <p:cxnSp>
        <p:nvCxnSpPr>
          <p:cNvPr id="25" name="Straight Connector 24">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348443B-3CFE-1A95-0902-FCC97E8B8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2195169"/>
            <a:ext cx="4650004" cy="2476126"/>
          </a:xfrm>
          <a:prstGeom prst="rect">
            <a:avLst/>
          </a:prstGeom>
        </p:spPr>
      </p:pic>
    </p:spTree>
    <p:extLst>
      <p:ext uri="{BB962C8B-B14F-4D97-AF65-F5344CB8AC3E}">
        <p14:creationId xmlns:p14="http://schemas.microsoft.com/office/powerpoint/2010/main" val="2609564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196</Words>
  <Application>Microsoft Office PowerPoint</Application>
  <PresentationFormat>Widescreen</PresentationFormat>
  <Paragraphs>17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Heart Disease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Rabbani Mohammad</dc:creator>
  <cp:lastModifiedBy>Manne Dharanidhar</cp:lastModifiedBy>
  <cp:revision>23</cp:revision>
  <dcterms:created xsi:type="dcterms:W3CDTF">2023-12-08T05:17:34Z</dcterms:created>
  <dcterms:modified xsi:type="dcterms:W3CDTF">2023-12-11T19:02:35Z</dcterms:modified>
</cp:coreProperties>
</file>