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7" r:id="rId3"/>
    <p:sldId id="258" r:id="rId4"/>
    <p:sldId id="265" r:id="rId5"/>
    <p:sldId id="259" r:id="rId6"/>
    <p:sldId id="260" r:id="rId7"/>
    <p:sldId id="261" r:id="rId8"/>
    <p:sldId id="262" r:id="rId9"/>
    <p:sldId id="264" r:id="rId10"/>
    <p:sldId id="26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86775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65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ceb3dc70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ceb3dc7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9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ceb3dc70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ceb3dc7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5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eb3dc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eb3dc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ceb3dc70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ceb3dc7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3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722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13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29330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463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01611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58162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920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14947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50597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77105C-EBAD-49A5-B276-B22DC497508D}"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4329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977105C-EBAD-49A5-B276-B22DC497508D}" type="datetimeFigureOut">
              <a:rPr lang="en-IN" smtClean="0"/>
              <a:t>17-06-2020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2114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77105C-EBAD-49A5-B276-B22DC497508D}" type="datetimeFigureOut">
              <a:rPr lang="en-IN" smtClean="0"/>
              <a:t>17-06-2020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85538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7105C-EBAD-49A5-B276-B22DC497508D}" type="datetimeFigureOut">
              <a:rPr lang="en-IN" smtClean="0"/>
              <a:t>17-06-2020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084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267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92647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977105C-EBAD-49A5-B276-B22DC497508D}" type="datetimeFigureOut">
              <a:rPr lang="en-IN" smtClean="0"/>
              <a:t>17-06-2020</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009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hyperlink" Target="glide%20shopping.zip"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00825"/>
            <a:ext cx="8520600" cy="2052600"/>
          </a:xfrm>
          <a:prstGeom prst="rect">
            <a:avLst/>
          </a:prstGeom>
        </p:spPr>
        <p:txBody>
          <a:bodyPr spcFirstLastPara="1" wrap="square" lIns="91425" tIns="91425" rIns="91425" bIns="91425" anchor="b" anchorCtr="0">
            <a:noAutofit/>
          </a:bodyPr>
          <a:lstStyle/>
          <a:p>
            <a:pPr lvl="0">
              <a:spcBef>
                <a:spcPts val="0"/>
              </a:spcBef>
            </a:pPr>
            <a:r>
              <a:rPr lang="en-IN" dirty="0" smtClean="0"/>
              <a:t>Lowe’s </a:t>
            </a:r>
            <a:r>
              <a:rPr lang="en-IN"/>
              <a:t>Campus </a:t>
            </a:r>
            <a:r>
              <a:rPr lang="en-IN" smtClean="0"/>
              <a:t>Hackathon</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IN" sz="2000" b="1" u="sng" dirty="0"/>
              <a:t>Challenges </a:t>
            </a:r>
            <a:r>
              <a:rPr lang="en-IN" sz="2000" b="1" u="sng" dirty="0" smtClean="0"/>
              <a:t>Faced</a:t>
            </a:r>
            <a:r>
              <a:rPr lang="en-IN" sz="2000" u="sng" dirty="0" smtClean="0"/>
              <a:t>:</a:t>
            </a:r>
            <a:endParaRPr sz="2000" u="sng" dirty="0"/>
          </a:p>
        </p:txBody>
      </p:sp>
      <p:sp>
        <p:nvSpPr>
          <p:cNvPr id="83" name="Google Shape;83;p18"/>
          <p:cNvSpPr txBox="1">
            <a:spLocks noGrp="1"/>
          </p:cNvSpPr>
          <p:nvPr>
            <p:ph type="body" idx="1"/>
          </p:nvPr>
        </p:nvSpPr>
        <p:spPr>
          <a:xfrm>
            <a:off x="362100" y="1278471"/>
            <a:ext cx="8520600" cy="3481674"/>
          </a:xfrm>
          <a:prstGeom prst="rect">
            <a:avLst/>
          </a:prstGeom>
        </p:spPr>
        <p:txBody>
          <a:bodyPr spcFirstLastPara="1" wrap="square" lIns="91425" tIns="91425" rIns="91425" bIns="91425" anchor="t" anchorCtr="0">
            <a:noAutofit/>
          </a:bodyPr>
          <a:lstStyle/>
          <a:p>
            <a:pPr marL="342900">
              <a:spcAft>
                <a:spcPts val="1600"/>
              </a:spcAft>
            </a:pPr>
            <a:r>
              <a:rPr lang="en-IN" sz="1800" dirty="0" smtClean="0"/>
              <a:t>Hardware issues – Since AR has a bulky hardware it might be slightly expensive for the masses.</a:t>
            </a:r>
          </a:p>
          <a:p>
            <a:pPr marL="342900">
              <a:spcAft>
                <a:spcPts val="1600"/>
              </a:spcAft>
            </a:pPr>
            <a:r>
              <a:rPr lang="en-IN" sz="1800" dirty="0" smtClean="0"/>
              <a:t>Fluctuations in magnetic field- Since the system depends on the magnetic field as well, this field will vary with any changes in the interior. Like using iron in the construction for a short period of time might impact the field and leads to less accuracy in location.</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extLst>
      <p:ext uri="{BB962C8B-B14F-4D97-AF65-F5344CB8AC3E}">
        <p14:creationId xmlns:p14="http://schemas.microsoft.com/office/powerpoint/2010/main" val="226252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u="sng" dirty="0"/>
              <a:t>Team Name</a:t>
            </a:r>
            <a:r>
              <a:rPr lang="en" sz="2400" b="1" dirty="0"/>
              <a:t>: </a:t>
            </a:r>
            <a:r>
              <a:rPr lang="en" sz="2400" dirty="0" smtClean="0"/>
              <a:t>Wranglers</a:t>
            </a:r>
            <a:endParaRPr sz="2400" dirty="0"/>
          </a:p>
          <a:p>
            <a:pPr lvl="0"/>
            <a:r>
              <a:rPr lang="en" sz="2400" dirty="0" smtClean="0"/>
              <a:t/>
            </a:r>
            <a:br>
              <a:rPr lang="en" sz="2400" dirty="0" smtClean="0"/>
            </a:br>
            <a:r>
              <a:rPr lang="en" sz="2400" b="1" u="sng" dirty="0" smtClean="0"/>
              <a:t>Theme </a:t>
            </a:r>
            <a:r>
              <a:rPr lang="en" sz="2400" b="1" u="sng" dirty="0"/>
              <a:t>Name</a:t>
            </a:r>
            <a:r>
              <a:rPr lang="en" sz="2400" b="1" dirty="0" smtClean="0"/>
              <a:t>:</a:t>
            </a:r>
            <a:r>
              <a:rPr lang="en" sz="2400" dirty="0" smtClean="0"/>
              <a:t> [</a:t>
            </a:r>
            <a:r>
              <a:rPr lang="en" sz="1600" dirty="0" smtClean="0"/>
              <a:t>Glide Shopping App</a:t>
            </a:r>
            <a:r>
              <a:rPr lang="en" sz="2400" dirty="0" smtClean="0"/>
              <a:t>]-</a:t>
            </a:r>
            <a:r>
              <a:rPr lang="en-US" sz="1600" dirty="0" smtClean="0"/>
              <a:t>A </a:t>
            </a:r>
            <a:r>
              <a:rPr lang="en-US" sz="1600" dirty="0"/>
              <a:t>solution to help the customers find products in the store and help them navigate to the corresponding aisle/shelf. If there is a shopping list, provide the best shopping trip to complete the purchases</a:t>
            </a:r>
            <a:endParaRPr sz="1600" dirty="0"/>
          </a:p>
          <a:p>
            <a:pPr marL="0" lvl="0" indent="0" algn="l" rtl="0">
              <a:spcBef>
                <a:spcPts val="0"/>
              </a:spcBef>
              <a:spcAft>
                <a:spcPts val="0"/>
              </a:spcAft>
              <a:buNone/>
            </a:pPr>
            <a:r>
              <a:rPr lang="en" sz="2400" dirty="0" smtClean="0"/>
              <a:t/>
            </a:r>
            <a:br>
              <a:rPr lang="en" sz="2400" dirty="0" smtClean="0"/>
            </a:br>
            <a:r>
              <a:rPr lang="en" sz="2400" b="1" u="sng" dirty="0" smtClean="0"/>
              <a:t>Team </a:t>
            </a:r>
            <a:r>
              <a:rPr lang="en" sz="2400" b="1" u="sng" dirty="0"/>
              <a:t>Members</a:t>
            </a:r>
            <a:r>
              <a:rPr lang="en" sz="2400" b="1" u="sng" dirty="0" smtClean="0"/>
              <a:t>: </a:t>
            </a:r>
            <a:r>
              <a:rPr lang="en" sz="2400" dirty="0" smtClean="0"/>
              <a:t>Dharani,Edwin Joshua John, </a:t>
            </a:r>
            <a:r>
              <a:rPr lang="en" sz="2400" dirty="0" smtClean="0"/>
              <a:t>Brunda G</a:t>
            </a:r>
            <a:endParaRP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IN" sz="2000" u="sng" dirty="0"/>
              <a:t>Solution Approach and </a:t>
            </a:r>
            <a:r>
              <a:rPr lang="en-IN" sz="2000" u="sng" dirty="0" smtClean="0"/>
              <a:t>Architecture:</a:t>
            </a:r>
            <a:endParaRPr sz="2000" u="sng" dirty="0"/>
          </a:p>
        </p:txBody>
      </p:sp>
      <p:sp>
        <p:nvSpPr>
          <p:cNvPr id="65" name="Google Shape;65;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a:spcAft>
                <a:spcPts val="1600"/>
              </a:spcAft>
              <a:buNone/>
            </a:pPr>
            <a:r>
              <a:rPr lang="en-US" sz="1600" dirty="0" smtClean="0"/>
              <a:t>Glide shopping </a:t>
            </a:r>
            <a:r>
              <a:rPr lang="en-US" sz="1600" dirty="0"/>
              <a:t>is a mobile shopping platform that allows consumers to search, map and navigate to products in retail stores down to the sections of the aisles in which they are located. It's like Google Maps inside the store. With </a:t>
            </a:r>
            <a:r>
              <a:rPr lang="en-US" sz="1600" dirty="0" smtClean="0"/>
              <a:t>pre-planned </a:t>
            </a:r>
            <a:r>
              <a:rPr lang="en-US" sz="1600" dirty="0"/>
              <a:t>digital shopping </a:t>
            </a:r>
            <a:r>
              <a:rPr lang="en-US" sz="1600" dirty="0" smtClean="0"/>
              <a:t>lists.</a:t>
            </a:r>
          </a:p>
          <a:p>
            <a:pPr marL="0" lvl="0" indent="0" algn="just">
              <a:spcAft>
                <a:spcPts val="1600"/>
              </a:spcAft>
              <a:buNone/>
            </a:pPr>
            <a:r>
              <a:rPr lang="en-US" sz="1600" dirty="0" smtClean="0"/>
              <a:t>Augmented Reality and indoor Navigation is the base for the system. We make use of :</a:t>
            </a:r>
          </a:p>
          <a:p>
            <a:r>
              <a:rPr lang="en-US" sz="1600" i="1" dirty="0"/>
              <a:t>a map/CAD file of the store</a:t>
            </a:r>
            <a:endParaRPr lang="en-US" sz="1600" dirty="0"/>
          </a:p>
          <a:p>
            <a:r>
              <a:rPr lang="en-US" sz="1600" i="1" dirty="0"/>
              <a:t>a planogram</a:t>
            </a:r>
            <a:endParaRPr lang="en-US" sz="1600" dirty="0"/>
          </a:p>
          <a:p>
            <a:r>
              <a:rPr lang="en-US" sz="1600" i="1" dirty="0"/>
              <a:t>a product database</a:t>
            </a:r>
            <a:endParaRPr lang="en-US" sz="1600" dirty="0"/>
          </a:p>
          <a:p>
            <a:pPr marL="0" lvl="0" indent="0" algn="just">
              <a:spcAft>
                <a:spcPts val="1600"/>
              </a:spcAft>
              <a:buNone/>
            </a:pPr>
            <a:endParaRPr lang="en-US" sz="1600" dirty="0" smtClean="0"/>
          </a:p>
          <a:p>
            <a:pPr marL="0" lvl="0" indent="0" algn="just">
              <a:spcAft>
                <a:spcPts val="1600"/>
              </a:spcAft>
              <a:buNone/>
            </a:pPr>
            <a:r>
              <a:rPr lang="en-US" sz="1600" dirty="0" smtClean="0"/>
              <a:t>Indoor </a:t>
            </a:r>
            <a:r>
              <a:rPr lang="en-US" sz="1600" dirty="0"/>
              <a:t>proximity and location through beacons, </a:t>
            </a:r>
            <a:r>
              <a:rPr lang="en-US" sz="1600" dirty="0" err="1" smtClean="0"/>
              <a:t>wifi</a:t>
            </a:r>
            <a:r>
              <a:rPr lang="en-US" sz="1600" dirty="0" smtClean="0"/>
              <a:t> </a:t>
            </a:r>
            <a:r>
              <a:rPr lang="en-US" sz="1600" dirty="0"/>
              <a:t>triangulation, magnetics, inertial sensors, computer-vision on mobile devices and sensors, and visible light communication technologies that can work stand-alone, or all together in one SDK.</a:t>
            </a:r>
            <a:endParaRPr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95200"/>
            <a:ext cx="8520600" cy="4273675"/>
          </a:xfrm>
        </p:spPr>
        <p:txBody>
          <a:bodyPr/>
          <a:lstStyle/>
          <a:p>
            <a:pPr marL="114300" indent="0" algn="just">
              <a:buNone/>
            </a:pPr>
            <a:r>
              <a:rPr lang="en-IN" sz="1600" dirty="0" smtClean="0"/>
              <a:t>The solution </a:t>
            </a:r>
            <a:r>
              <a:rPr lang="en-IN" sz="1600" dirty="0"/>
              <a:t>leverages a building's existing Wi-Fi infrastructure and sensor information from mobile devices, such as data provided by the gyroscope, pedometer and compass, to deliver precise location information indoors without the need for any specialized hardware or additional infrastructure</a:t>
            </a:r>
            <a:r>
              <a:rPr lang="en-IN" sz="1600" dirty="0" smtClean="0"/>
              <a:t>.</a:t>
            </a:r>
          </a:p>
          <a:p>
            <a:pPr marL="114300" indent="0">
              <a:buNone/>
            </a:pPr>
            <a:endParaRPr lang="en-IN" sz="1600" dirty="0"/>
          </a:p>
          <a:p>
            <a:pPr marL="114300" indent="0" algn="just">
              <a:buNone/>
            </a:pPr>
            <a:r>
              <a:rPr lang="en-US" sz="1600" dirty="0"/>
              <a:t>As customers approach the store they may receive a welcome message, and from there they can begin a search for a specific product. The app will do a lookup on a UPC and SKU database that is integrated with the </a:t>
            </a:r>
            <a:r>
              <a:rPr lang="en-US" sz="1600" dirty="0" err="1" smtClean="0"/>
              <a:t>glideshopping</a:t>
            </a:r>
            <a:r>
              <a:rPr lang="en-US" sz="1600" dirty="0" smtClean="0"/>
              <a:t> </a:t>
            </a:r>
            <a:r>
              <a:rPr lang="en-US" sz="1600" dirty="0"/>
              <a:t>app. When aisle411 works with the retailer it will often clean up the product database in order to make it </a:t>
            </a:r>
            <a:r>
              <a:rPr lang="en-US" sz="1600" dirty="0" err="1"/>
              <a:t>mappable</a:t>
            </a:r>
            <a:r>
              <a:rPr lang="en-US" sz="1600" dirty="0"/>
              <a:t>. S</a:t>
            </a:r>
            <a:r>
              <a:rPr lang="en-US" sz="1600" dirty="0" smtClean="0"/>
              <a:t>ystem obtains </a:t>
            </a:r>
            <a:r>
              <a:rPr lang="en-US" sz="1600" dirty="0"/>
              <a:t>the store's available floor plans, which may vary depending on the number of typical building footprint options the retailer uses when opening a new store. After the search is completed, users are directed to the aisle where the product is located, but not to the individual shelf at this time.</a:t>
            </a:r>
            <a:endParaRPr lang="en-IN" sz="1600" dirty="0"/>
          </a:p>
        </p:txBody>
      </p:sp>
    </p:spTree>
    <p:extLst>
      <p:ext uri="{BB962C8B-B14F-4D97-AF65-F5344CB8AC3E}">
        <p14:creationId xmlns:p14="http://schemas.microsoft.com/office/powerpoint/2010/main" val="87862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308225"/>
            <a:ext cx="8520600" cy="572700"/>
          </a:xfrm>
          <a:prstGeom prst="rect">
            <a:avLst/>
          </a:prstGeom>
        </p:spPr>
        <p:txBody>
          <a:bodyPr spcFirstLastPara="1" wrap="square" lIns="91425" tIns="91425" rIns="91425" bIns="91425" anchor="t" anchorCtr="0">
            <a:noAutofit/>
          </a:bodyPr>
          <a:lstStyle/>
          <a:p>
            <a:pPr lvl="0"/>
            <a:r>
              <a:rPr lang="en-IN" sz="2400" b="1" u="sng" dirty="0"/>
              <a:t>Technology/Tool/Cloud </a:t>
            </a:r>
            <a:r>
              <a:rPr lang="en-IN" sz="2400" b="1" u="sng" dirty="0" smtClean="0"/>
              <a:t>Stack:</a:t>
            </a:r>
            <a:endParaRPr sz="2400" b="1" u="sng" dirty="0"/>
          </a:p>
        </p:txBody>
      </p:sp>
      <p:sp>
        <p:nvSpPr>
          <p:cNvPr id="71" name="Google Shape;71;p16"/>
          <p:cNvSpPr txBox="1">
            <a:spLocks noGrp="1"/>
          </p:cNvSpPr>
          <p:nvPr>
            <p:ph type="body" idx="1"/>
          </p:nvPr>
        </p:nvSpPr>
        <p:spPr>
          <a:xfrm>
            <a:off x="311700" y="1009167"/>
            <a:ext cx="8520600" cy="3900300"/>
          </a:xfrm>
          <a:prstGeom prst="rect">
            <a:avLst/>
          </a:prstGeom>
        </p:spPr>
        <p:txBody>
          <a:bodyPr spcFirstLastPara="1" wrap="square" lIns="91425" tIns="91425" rIns="91425" bIns="91425" anchor="t" anchorCtr="0">
            <a:noAutofit/>
          </a:bodyPr>
          <a:lstStyle/>
          <a:p>
            <a:pPr marL="285750" indent="-285750">
              <a:spcAft>
                <a:spcPts val="1600"/>
              </a:spcAft>
            </a:pPr>
            <a:r>
              <a:rPr lang="en-IN" sz="1600" dirty="0" smtClean="0">
                <a:latin typeface="SFMono-Regular"/>
              </a:rPr>
              <a:t>.</a:t>
            </a:r>
            <a:r>
              <a:rPr lang="en-IN" sz="1600" dirty="0" err="1" smtClean="0">
                <a:latin typeface="SFMono-Regular"/>
              </a:rPr>
              <a:t>DS_Store</a:t>
            </a:r>
            <a:endParaRPr lang="en-IN" sz="1600" dirty="0">
              <a:latin typeface="SFMono-Regular"/>
            </a:endParaRPr>
          </a:p>
          <a:p>
            <a:pPr marL="285750" indent="-285750">
              <a:spcAft>
                <a:spcPts val="1600"/>
              </a:spcAft>
            </a:pPr>
            <a:r>
              <a:rPr lang="en-IN" sz="1600" dirty="0" smtClean="0">
                <a:latin typeface="SFMono-Regular"/>
              </a:rPr>
              <a:t>android/build</a:t>
            </a:r>
          </a:p>
          <a:p>
            <a:pPr marL="285750" indent="-285750">
              <a:spcAft>
                <a:spcPts val="1600"/>
              </a:spcAft>
            </a:pPr>
            <a:r>
              <a:rPr lang="en-IN" sz="1600" dirty="0" smtClean="0">
                <a:latin typeface="SFMono-Regular"/>
              </a:rPr>
              <a:t>android/</a:t>
            </a:r>
            <a:r>
              <a:rPr lang="en-IN" sz="1600" dirty="0" err="1" smtClean="0">
                <a:latin typeface="SFMono-Regular"/>
              </a:rPr>
              <a:t>dist</a:t>
            </a:r>
            <a:endParaRPr lang="en-IN" sz="1600" dirty="0" smtClean="0">
              <a:latin typeface="SFMono-Regular"/>
            </a:endParaRPr>
          </a:p>
          <a:p>
            <a:pPr marL="285750" indent="-285750">
              <a:spcAft>
                <a:spcPts val="1600"/>
              </a:spcAft>
            </a:pPr>
            <a:r>
              <a:rPr lang="en-IN" sz="1600" dirty="0" smtClean="0">
                <a:latin typeface="SFMono-Regular"/>
              </a:rPr>
              <a:t>android/java-sources.txt</a:t>
            </a:r>
          </a:p>
          <a:p>
            <a:pPr marL="285750" indent="-285750">
              <a:spcAft>
                <a:spcPts val="1600"/>
              </a:spcAft>
            </a:pPr>
            <a:r>
              <a:rPr lang="en-IN" sz="1600" dirty="0" smtClean="0">
                <a:latin typeface="SFMono-Regular"/>
              </a:rPr>
              <a:t>android/libs</a:t>
            </a:r>
          </a:p>
          <a:p>
            <a:pPr marL="285750" indent="-285750">
              <a:spcAft>
                <a:spcPts val="1600"/>
              </a:spcAft>
            </a:pPr>
            <a:r>
              <a:rPr lang="en-IN" sz="1600" dirty="0" err="1" smtClean="0">
                <a:latin typeface="SFMono-Regular"/>
              </a:rPr>
              <a:t>ios</a:t>
            </a:r>
            <a:r>
              <a:rPr lang="en-IN" sz="1600" dirty="0" smtClean="0">
                <a:latin typeface="SFMono-Regular"/>
              </a:rPr>
              <a:t>/build</a:t>
            </a:r>
          </a:p>
          <a:p>
            <a:pPr marL="285750" indent="-285750">
              <a:spcAft>
                <a:spcPts val="1600"/>
              </a:spcAft>
            </a:pPr>
            <a:r>
              <a:rPr lang="en-IN" sz="1600" dirty="0" smtClean="0">
                <a:latin typeface="SFMono-Regular"/>
              </a:rPr>
              <a:t>Xml version 1.0</a:t>
            </a:r>
          </a:p>
          <a:p>
            <a:pPr marL="285750" indent="-285750">
              <a:spcAft>
                <a:spcPts val="1600"/>
              </a:spcAft>
            </a:pPr>
            <a:r>
              <a:rPr lang="en-US" altLang="en-US" sz="1600" dirty="0" err="1">
                <a:solidFill>
                  <a:srgbClr val="000000"/>
                </a:solidFill>
                <a:latin typeface="SFMono-Regular"/>
                <a:cs typeface="Courier New" panose="02070309020205020404" pitchFamily="49" charset="0"/>
              </a:rPr>
              <a:t>apiversion</a:t>
            </a:r>
            <a:r>
              <a:rPr lang="en-US" altLang="en-US" sz="1600" dirty="0">
                <a:solidFill>
                  <a:srgbClr val="000000"/>
                </a:solidFill>
                <a:latin typeface="SFMono-Regular"/>
                <a:cs typeface="Courier New" panose="02070309020205020404" pitchFamily="49" charset="0"/>
              </a:rPr>
              <a:t>: </a:t>
            </a:r>
            <a:r>
              <a:rPr lang="en-US" altLang="en-US" sz="1600" dirty="0" smtClean="0">
                <a:solidFill>
                  <a:srgbClr val="000000"/>
                </a:solidFill>
                <a:latin typeface="SFMono-Regular"/>
                <a:cs typeface="Courier New" panose="02070309020205020404" pitchFamily="49" charset="0"/>
              </a:rPr>
              <a:t>3</a:t>
            </a:r>
          </a:p>
          <a:p>
            <a:pPr marL="285750" indent="-285750">
              <a:spcAft>
                <a:spcPts val="1600"/>
              </a:spcAft>
            </a:pPr>
            <a:r>
              <a:rPr lang="en-US" altLang="en-US" sz="1600" dirty="0" smtClean="0">
                <a:solidFill>
                  <a:srgbClr val="000000"/>
                </a:solidFill>
                <a:latin typeface="SFMono-Regular"/>
                <a:cs typeface="Courier New" panose="02070309020205020404" pitchFamily="49" charset="0"/>
              </a:rPr>
              <a:t>architectures</a:t>
            </a:r>
            <a:r>
              <a:rPr lang="en-US" altLang="en-US" sz="1600" dirty="0">
                <a:solidFill>
                  <a:srgbClr val="000000"/>
                </a:solidFill>
                <a:latin typeface="SFMono-Regular"/>
                <a:cs typeface="Courier New" panose="02070309020205020404" pitchFamily="49" charset="0"/>
              </a:rPr>
              <a:t>: armeabi-v7a x86</a:t>
            </a:r>
            <a:endParaRPr lang="en-US" altLang="en-US" sz="4000" dirty="0">
              <a:latin typeface="SFMono-Regular"/>
            </a:endParaRPr>
          </a:p>
          <a:p>
            <a:pPr marL="285750" indent="-285750">
              <a:spcAft>
                <a:spcPts val="1600"/>
              </a:spcAft>
            </a:pPr>
            <a:endParaRPr lang="en-IN" sz="1600" dirty="0">
              <a:latin typeface="SFMono-Regular"/>
            </a:endParaRPr>
          </a:p>
          <a:p>
            <a:pPr marL="0" indent="0">
              <a:spcAft>
                <a:spcPts val="1600"/>
              </a:spcAft>
              <a:buNone/>
            </a:pPr>
            <a:endParaRPr lang="en-IN" sz="1600" dirty="0">
              <a:latin typeface="SFMono-Regular"/>
            </a:endParaRPr>
          </a:p>
          <a:p>
            <a:pPr marL="0" indent="0">
              <a:spcAft>
                <a:spcPts val="1600"/>
              </a:spcAft>
              <a:buNone/>
            </a:pPr>
            <a:endParaRPr lang="en-IN" sz="1600" dirty="0">
              <a:solidFill>
                <a:srgbClr val="24292E"/>
              </a:solidFill>
              <a:latin typeface="SFMono-Regular"/>
            </a:endParaRPr>
          </a:p>
          <a:p>
            <a:pPr marL="0" indent="0">
              <a:spcAft>
                <a:spcPts val="1600"/>
              </a:spcAft>
              <a:buNone/>
            </a:pPr>
            <a:endParaRPr lang="en-IN" sz="1600" dirty="0">
              <a:solidFill>
                <a:srgbClr val="24292E"/>
              </a:solidFill>
              <a:latin typeface="SFMono-Regular"/>
            </a:endParaRPr>
          </a:p>
          <a:p>
            <a:pPr marL="0" indent="0">
              <a:spcAft>
                <a:spcPts val="1600"/>
              </a:spcAft>
              <a:buNone/>
            </a:pPr>
            <a:endParaRPr lang="en-IN" sz="1600" dirty="0">
              <a:solidFill>
                <a:srgbClr val="24292E"/>
              </a:solidFill>
              <a:latin typeface="SFMono-Regular"/>
            </a:endParaRPr>
          </a:p>
          <a:p>
            <a:pPr marL="0" lvl="0" indent="0" algn="l" rtl="0">
              <a:spcBef>
                <a:spcPts val="0"/>
              </a:spcBef>
              <a:spcAft>
                <a:spcPts val="1600"/>
              </a:spcAft>
              <a:buNone/>
            </a:pPr>
            <a:endParaRPr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IN" sz="2000" b="1" u="sng" dirty="0"/>
              <a:t>Hardware </a:t>
            </a:r>
            <a:r>
              <a:rPr lang="en-IN" sz="2000" b="1" u="sng" dirty="0" smtClean="0"/>
              <a:t>Specifications:</a:t>
            </a:r>
            <a:endParaRPr sz="2000" b="1" u="sng" dirty="0"/>
          </a:p>
        </p:txBody>
      </p:sp>
      <p:sp>
        <p:nvSpPr>
          <p:cNvPr id="77" name="Google Shape;77;p17"/>
          <p:cNvSpPr txBox="1">
            <a:spLocks noGrp="1"/>
          </p:cNvSpPr>
          <p:nvPr>
            <p:ph type="body" idx="1"/>
          </p:nvPr>
        </p:nvSpPr>
        <p:spPr>
          <a:xfrm>
            <a:off x="311700" y="1394225"/>
            <a:ext cx="8520600" cy="3416400"/>
          </a:xfrm>
          <a:prstGeom prst="rect">
            <a:avLst/>
          </a:prstGeom>
        </p:spPr>
        <p:txBody>
          <a:bodyPr spcFirstLastPara="1" wrap="square" lIns="91425" tIns="91425" rIns="91425" bIns="91425" anchor="t" anchorCtr="0">
            <a:noAutofit/>
          </a:bodyPr>
          <a:lstStyle/>
          <a:p>
            <a:pPr marL="109728" indent="0">
              <a:buNone/>
              <a:defRPr/>
            </a:pPr>
            <a:r>
              <a:rPr lang="en-US" sz="2000" dirty="0">
                <a:latin typeface="Times New Roman"/>
                <a:cs typeface="Times New Roman"/>
              </a:rPr>
              <a:t>Hardware System Configuration:</a:t>
            </a:r>
          </a:p>
          <a:p>
            <a:pPr marL="109728" indent="0">
              <a:buNone/>
              <a:defRPr/>
            </a:pPr>
            <a:r>
              <a:rPr lang="en-US" sz="2000" dirty="0">
                <a:latin typeface="Times New Roman"/>
                <a:cs typeface="Times New Roman"/>
              </a:rPr>
              <a:t>        Processor                         - Intel Core i5          </a:t>
            </a:r>
          </a:p>
          <a:p>
            <a:pPr marL="109728" indent="0">
              <a:buNone/>
              <a:defRPr/>
            </a:pPr>
            <a:r>
              <a:rPr lang="en-US" sz="2000" dirty="0">
                <a:latin typeface="Times New Roman"/>
                <a:cs typeface="Times New Roman"/>
              </a:rPr>
              <a:t>        Speed                              - 1.8 GHz</a:t>
            </a:r>
          </a:p>
          <a:p>
            <a:pPr marL="109728" indent="0">
              <a:buNone/>
              <a:defRPr/>
            </a:pPr>
            <a:r>
              <a:rPr lang="en-US" sz="2000" dirty="0">
                <a:latin typeface="Times New Roman"/>
                <a:cs typeface="Times New Roman"/>
              </a:rPr>
              <a:t>        RAM                               - 256 MB (min)</a:t>
            </a:r>
          </a:p>
          <a:p>
            <a:pPr marL="109728" indent="0">
              <a:buNone/>
              <a:defRPr/>
            </a:pPr>
            <a:r>
              <a:rPr lang="en-US" sz="2000" dirty="0">
                <a:latin typeface="Times New Roman"/>
                <a:cs typeface="Times New Roman"/>
              </a:rPr>
              <a:t>        Hard Disk                        - 10 GB </a:t>
            </a:r>
          </a:p>
          <a:p>
            <a:pPr marL="109728" indent="0">
              <a:buNone/>
              <a:defRPr/>
            </a:pPr>
            <a:r>
              <a:rPr lang="en-US" sz="2000" dirty="0">
                <a:latin typeface="Times New Roman"/>
                <a:cs typeface="Times New Roman"/>
              </a:rPr>
              <a:t> Software System Configuration:</a:t>
            </a:r>
          </a:p>
          <a:p>
            <a:pPr marL="109728" indent="0">
              <a:buNone/>
              <a:defRPr/>
            </a:pPr>
            <a:r>
              <a:rPr lang="en-US" sz="2000" dirty="0">
                <a:latin typeface="Times New Roman"/>
                <a:cs typeface="Times New Roman"/>
              </a:rPr>
              <a:t>        Operating System             - </a:t>
            </a:r>
            <a:r>
              <a:rPr lang="en-US" sz="2000" dirty="0" smtClean="0">
                <a:latin typeface="Times New Roman"/>
                <a:cs typeface="Times New Roman"/>
              </a:rPr>
              <a:t>Windows 7 and more</a:t>
            </a:r>
            <a:endParaRPr lang="en-US" sz="2000" dirty="0">
              <a:latin typeface="Times New Roman"/>
              <a:cs typeface="Times New Roman"/>
            </a:endParaRPr>
          </a:p>
          <a:p>
            <a:pPr marL="109728" indent="0">
              <a:buNone/>
              <a:defRPr/>
            </a:pPr>
            <a:r>
              <a:rPr lang="en-US" sz="2000" dirty="0">
                <a:latin typeface="Times New Roman"/>
                <a:cs typeface="Times New Roman"/>
              </a:rPr>
              <a:t> </a:t>
            </a:r>
            <a:r>
              <a:rPr lang="en-US" sz="2000" dirty="0" smtClean="0">
                <a:latin typeface="Times New Roman"/>
                <a:cs typeface="Times New Roman"/>
              </a:rPr>
              <a:t>       Programming </a:t>
            </a:r>
            <a:r>
              <a:rPr lang="en-US" sz="2000" dirty="0">
                <a:latin typeface="Times New Roman"/>
                <a:cs typeface="Times New Roman"/>
              </a:rPr>
              <a:t>Language   </a:t>
            </a:r>
            <a:r>
              <a:rPr lang="en-US" sz="2000" dirty="0" smtClean="0">
                <a:latin typeface="Times New Roman"/>
                <a:cs typeface="Times New Roman"/>
              </a:rPr>
              <a:t>- java, xml version 1.0</a:t>
            </a:r>
            <a:endParaRPr lang="en-US" sz="2000" dirty="0">
              <a:latin typeface="Times New Roman"/>
              <a:cs typeface="Times New Roman"/>
            </a:endParaRPr>
          </a:p>
          <a:p>
            <a:pPr marL="109728" indent="0">
              <a:buNone/>
              <a:defRPr/>
            </a:pPr>
            <a:r>
              <a:rPr lang="en-US" sz="2000" dirty="0">
                <a:latin typeface="Times New Roman"/>
                <a:cs typeface="Times New Roman"/>
              </a:rPr>
              <a:t>        Compiler                           - </a:t>
            </a:r>
            <a:r>
              <a:rPr lang="en-US" sz="2000" dirty="0" smtClean="0">
                <a:latin typeface="Times New Roman"/>
                <a:cs typeface="Times New Roman"/>
              </a:rPr>
              <a:t>java Compiler</a:t>
            </a:r>
            <a:endParaRPr lang="en-US" sz="2000" dirty="0">
              <a:latin typeface="Times New Roman"/>
              <a:cs typeface="Times New Roman"/>
            </a:endParaRPr>
          </a:p>
          <a:p>
            <a:pPr>
              <a:defRPr/>
            </a:pPr>
            <a:endParaRPr lang="en-US" sz="2000" dirty="0">
              <a:latin typeface="Times New Roman"/>
              <a:cs typeface="Times New Roman"/>
            </a:endParaRPr>
          </a:p>
          <a:p>
            <a:pPr marL="0" lvl="0" indent="0" algn="l" rtl="0">
              <a:spcBef>
                <a:spcPts val="0"/>
              </a:spcBef>
              <a:spcAft>
                <a:spcPts val="1600"/>
              </a:spcAft>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26100" y="0"/>
            <a:ext cx="8520600" cy="572700"/>
          </a:xfrm>
          <a:prstGeom prst="rect">
            <a:avLst/>
          </a:prstGeom>
        </p:spPr>
        <p:txBody>
          <a:bodyPr spcFirstLastPara="1" wrap="square" lIns="91425" tIns="91425" rIns="91425" bIns="91425" anchor="t" anchorCtr="0">
            <a:noAutofit/>
          </a:bodyPr>
          <a:lstStyle/>
          <a:p>
            <a:pPr lvl="0"/>
            <a:r>
              <a:rPr lang="en-IN" sz="2000" dirty="0"/>
              <a:t>Demo - </a:t>
            </a:r>
            <a:r>
              <a:rPr lang="en-IN" sz="2000" dirty="0" smtClean="0"/>
              <a:t>Prototype </a:t>
            </a:r>
            <a:endParaRPr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99" y="704455"/>
            <a:ext cx="2743200" cy="419655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2400" y="704455"/>
            <a:ext cx="5572800" cy="339954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153002"/>
            <a:ext cx="8520600" cy="572700"/>
          </a:xfrm>
          <a:prstGeom prst="rect">
            <a:avLst/>
          </a:prstGeom>
        </p:spPr>
        <p:txBody>
          <a:bodyPr spcFirstLastPara="1" wrap="square" lIns="91425" tIns="91425" rIns="91425" bIns="91425" anchor="t" anchorCtr="0">
            <a:noAutofit/>
          </a:bodyPr>
          <a:lstStyle/>
          <a:p>
            <a:pPr lvl="0"/>
            <a:r>
              <a:rPr lang="en-IN" sz="2000" dirty="0" smtClean="0"/>
              <a:t>Source </a:t>
            </a:r>
            <a:r>
              <a:rPr lang="en-IN" sz="2000" dirty="0"/>
              <a:t>code (zipped/ private GitHub repository</a:t>
            </a:r>
            <a:r>
              <a:rPr lang="en-IN" sz="2000" dirty="0" smtClean="0"/>
              <a:t>)                    link: </a:t>
            </a:r>
            <a:r>
              <a:rPr lang="en-IN" sz="2000" dirty="0" smtClean="0">
                <a:hlinkClick r:id="rId3" action="ppaction://hlinkfile"/>
              </a:rPr>
              <a:t>glide shopping.zip</a:t>
            </a:r>
            <a:endParaRPr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
        <p:nvSpPr>
          <p:cNvPr id="2" name="Text Placeholder 1"/>
          <p:cNvSpPr>
            <a:spLocks noGrp="1" noChangeArrowheads="1"/>
          </p:cNvSpPr>
          <p:nvPr>
            <p:ph type="body" idx="1"/>
          </p:nvPr>
        </p:nvSpPr>
        <p:spPr bwMode="auto">
          <a:xfrm>
            <a:off x="390900" y="774803"/>
            <a:ext cx="567205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project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="glide-shopping"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default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dist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description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Ant build script for Titanium Android module glide shopping</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description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property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ti.module.root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location</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basedir</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property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file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build.properties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&lt;!-- Make sure 'architectures' is in manifest file --&gt;</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property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file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ti.module.root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}/manifest"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prefix</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="manifest"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message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="Missing required manifest key 'architectures'."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condition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not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isset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property</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manifest.architectures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not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condition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p>
          <a:p>
            <a:pPr marL="0" lvl="0" indent="0" defTabSz="914400" eaLnBrk="0" fontAlgn="base" hangingPunct="0">
              <a:lnSpc>
                <a:spcPct val="100000"/>
              </a:lnSpc>
              <a:spcBef>
                <a:spcPct val="0"/>
              </a:spcBef>
              <a:spcAft>
                <a:spcPct val="0"/>
              </a:spcAft>
              <a:buSzTx/>
              <a:buNone/>
            </a:pP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a:solidFill>
                  <a:srgbClr val="000080"/>
                </a:solidFill>
                <a:latin typeface="Courier New" panose="02070309020205020404" pitchFamily="49" charset="0"/>
                <a:cs typeface="Courier New" panose="02070309020205020404" pitchFamily="49" charset="0"/>
              </a:rPr>
              <a:t>fail </a:t>
            </a:r>
            <a:r>
              <a:rPr lang="en-US" altLang="en-US" sz="900" b="1" dirty="0">
                <a:solidFill>
                  <a:srgbClr val="0000FF"/>
                </a:solidFill>
                <a:latin typeface="Courier New" panose="02070309020205020404" pitchFamily="49" charset="0"/>
                <a:cs typeface="Courier New" panose="02070309020205020404" pitchFamily="49" charset="0"/>
              </a:rPr>
              <a:t>message</a:t>
            </a:r>
            <a:r>
              <a:rPr lang="en-US" altLang="en-US" sz="900" b="1" dirty="0">
                <a:solidFill>
                  <a:srgbClr val="008000"/>
                </a:solidFill>
                <a:latin typeface="Courier New" panose="02070309020205020404" pitchFamily="49" charset="0"/>
                <a:cs typeface="Courier New" panose="02070309020205020404" pitchFamily="49" charset="0"/>
              </a:rPr>
              <a:t>="Manifest key 'architectures' has no value."</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condition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not</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length </a:t>
            </a:r>
            <a:r>
              <a:rPr lang="en-US" altLang="en-US" sz="900" b="1" dirty="0">
                <a:solidFill>
                  <a:srgbClr val="0000FF"/>
                </a:solidFill>
                <a:latin typeface="Courier New" panose="02070309020205020404" pitchFamily="49" charset="0"/>
                <a:cs typeface="Courier New" panose="02070309020205020404" pitchFamily="49" charset="0"/>
              </a:rPr>
              <a:t>string</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manifest.architectures</a:t>
            </a:r>
            <a:r>
              <a:rPr lang="en-US" altLang="en-US" sz="900" b="1" dirty="0">
                <a:solidFill>
                  <a:srgbClr val="008000"/>
                </a:solidFill>
                <a:latin typeface="Courier New" panose="02070309020205020404" pitchFamily="49" charset="0"/>
                <a:cs typeface="Courier New" panose="02070309020205020404" pitchFamily="49" charset="0"/>
              </a:rPr>
              <a:t>}" </a:t>
            </a:r>
            <a:r>
              <a:rPr lang="en-US" altLang="en-US" sz="900" b="1" dirty="0">
                <a:solidFill>
                  <a:srgbClr val="0000FF"/>
                </a:solidFill>
                <a:latin typeface="Courier New" panose="02070309020205020404" pitchFamily="49" charset="0"/>
                <a:cs typeface="Courier New" panose="02070309020205020404" pitchFamily="49" charset="0"/>
              </a:rPr>
              <a:t>trim</a:t>
            </a:r>
            <a:r>
              <a:rPr lang="en-US" altLang="en-US" sz="900" b="1" dirty="0">
                <a:solidFill>
                  <a:srgbClr val="008000"/>
                </a:solidFill>
                <a:latin typeface="Courier New" panose="02070309020205020404" pitchFamily="49" charset="0"/>
                <a:cs typeface="Courier New" panose="02070309020205020404" pitchFamily="49" charset="0"/>
              </a:rPr>
              <a:t>="true" </a:t>
            </a:r>
            <a:r>
              <a:rPr lang="en-US" altLang="en-US" sz="900" b="1" dirty="0">
                <a:solidFill>
                  <a:srgbClr val="0000FF"/>
                </a:solidFill>
                <a:latin typeface="Courier New" panose="02070309020205020404" pitchFamily="49" charset="0"/>
                <a:cs typeface="Courier New" panose="02070309020205020404" pitchFamily="49" charset="0"/>
              </a:rPr>
              <a:t>when</a:t>
            </a:r>
            <a:r>
              <a:rPr lang="en-US" altLang="en-US" sz="900" b="1" dirty="0">
                <a:solidFill>
                  <a:srgbClr val="008000"/>
                </a:solidFill>
                <a:latin typeface="Courier New" panose="02070309020205020404" pitchFamily="49" charset="0"/>
                <a:cs typeface="Courier New" panose="02070309020205020404" pitchFamily="49" charset="0"/>
              </a:rPr>
              <a:t>="greater" </a:t>
            </a:r>
            <a:r>
              <a:rPr lang="en-US" altLang="en-US" sz="900" b="1" dirty="0">
                <a:solidFill>
                  <a:srgbClr val="0000FF"/>
                </a:solidFill>
                <a:latin typeface="Courier New" panose="02070309020205020404" pitchFamily="49" charset="0"/>
                <a:cs typeface="Courier New" panose="02070309020205020404" pitchFamily="49" charset="0"/>
              </a:rPr>
              <a:t>length</a:t>
            </a:r>
            <a:r>
              <a:rPr lang="en-US" altLang="en-US" sz="900" b="1" dirty="0">
                <a:solidFill>
                  <a:srgbClr val="008000"/>
                </a:solidFill>
                <a:latin typeface="Courier New" panose="02070309020205020404" pitchFamily="49" charset="0"/>
                <a:cs typeface="Courier New" panose="02070309020205020404" pitchFamily="49" charset="0"/>
              </a:rPr>
              <a:t>="0"</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not</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condition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fail</a:t>
            </a:r>
            <a:r>
              <a:rPr lang="en-US" altLang="en-US" sz="900" dirty="0" smtClean="0">
                <a:solidFill>
                  <a:srgbClr val="000000"/>
                </a:solidFill>
                <a:latin typeface="Courier New" panose="02070309020205020404" pitchFamily="49" charset="0"/>
                <a:cs typeface="Courier New" panose="02070309020205020404" pitchFamily="49" charset="0"/>
              </a:rPr>
              <a:t>&gt;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7412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i="1" dirty="0">
                <a:solidFill>
                  <a:srgbClr val="808080"/>
                </a:solidFill>
                <a:latin typeface="Courier New" panose="02070309020205020404" pitchFamily="49" charset="0"/>
                <a:cs typeface="Courier New" panose="02070309020205020404" pitchFamily="49" charset="0"/>
              </a:rPr>
              <a:t>&lt;!-- Copy documentation subdirectories --&gt;</a:t>
            </a:r>
            <a:br>
              <a:rPr lang="en-US" altLang="en-US" sz="900" i="1" dirty="0">
                <a:solidFill>
                  <a:srgbClr val="808080"/>
                </a:solidFill>
                <a:latin typeface="Courier New" panose="02070309020205020404" pitchFamily="49" charset="0"/>
                <a:cs typeface="Courier New" panose="02070309020205020404" pitchFamily="49" charset="0"/>
              </a:rPr>
            </a:br>
            <a:r>
              <a:rPr lang="en-US" altLang="en-US" sz="900" i="1" dirty="0">
                <a:solidFill>
                  <a:srgbClr val="808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err="1">
                <a:solidFill>
                  <a:srgbClr val="000080"/>
                </a:solidFill>
                <a:latin typeface="Courier New" panose="02070309020205020404" pitchFamily="49" charset="0"/>
                <a:cs typeface="Courier New" panose="02070309020205020404" pitchFamily="49" charset="0"/>
              </a:rPr>
              <a:t>mkdir</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}/documentation"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copy </a:t>
            </a:r>
            <a:r>
              <a:rPr lang="en-US" altLang="en-US" sz="900" b="1" dirty="0" err="1">
                <a:solidFill>
                  <a:srgbClr val="0000FF"/>
                </a:solidFill>
                <a:latin typeface="Courier New" panose="02070309020205020404" pitchFamily="49" charset="0"/>
                <a:cs typeface="Courier New" panose="02070309020205020404" pitchFamily="49" charset="0"/>
              </a:rPr>
              <a:t>todir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}/documentation"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fileset</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}/../documentation"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copy</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i="1" dirty="0">
                <a:solidFill>
                  <a:srgbClr val="808080"/>
                </a:solidFill>
                <a:latin typeface="Courier New" panose="02070309020205020404" pitchFamily="49" charset="0"/>
                <a:cs typeface="Courier New" panose="02070309020205020404" pitchFamily="49" charset="0"/>
              </a:rPr>
              <a:t>&lt;!-- Copy example subdirectories --&gt;</a:t>
            </a:r>
            <a:br>
              <a:rPr lang="en-US" altLang="en-US" sz="900" i="1" dirty="0">
                <a:solidFill>
                  <a:srgbClr val="808080"/>
                </a:solidFill>
                <a:latin typeface="Courier New" panose="02070309020205020404" pitchFamily="49" charset="0"/>
                <a:cs typeface="Courier New" panose="02070309020205020404" pitchFamily="49" charset="0"/>
              </a:rPr>
            </a:br>
            <a:r>
              <a:rPr lang="en-US" altLang="en-US" sz="900" i="1" dirty="0">
                <a:solidFill>
                  <a:srgbClr val="808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err="1">
                <a:solidFill>
                  <a:srgbClr val="000080"/>
                </a:solidFill>
                <a:latin typeface="Courier New" panose="02070309020205020404" pitchFamily="49" charset="0"/>
                <a:cs typeface="Courier New" panose="02070309020205020404" pitchFamily="49" charset="0"/>
              </a:rPr>
              <a:t>mkdir</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}/example"</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copy </a:t>
            </a:r>
            <a:r>
              <a:rPr lang="en-US" altLang="en-US" sz="900" b="1" dirty="0" err="1">
                <a:solidFill>
                  <a:srgbClr val="0000FF"/>
                </a:solidFill>
                <a:latin typeface="Courier New" panose="02070309020205020404" pitchFamily="49" charset="0"/>
                <a:cs typeface="Courier New" panose="02070309020205020404" pitchFamily="49" charset="0"/>
              </a:rPr>
              <a:t>todir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}/example"</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fileset</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}/../example"</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copy</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i="1" dirty="0">
                <a:solidFill>
                  <a:srgbClr val="808080"/>
                </a:solidFill>
                <a:latin typeface="Courier New" panose="02070309020205020404" pitchFamily="49" charset="0"/>
                <a:cs typeface="Courier New" panose="02070309020205020404" pitchFamily="49" charset="0"/>
              </a:rPr>
              <a:t>&lt;!-- Copy assets subdirectories --&gt;</a:t>
            </a:r>
            <a:br>
              <a:rPr lang="en-US" altLang="en-US" sz="900" i="1" dirty="0">
                <a:solidFill>
                  <a:srgbClr val="808080"/>
                </a:solidFill>
                <a:latin typeface="Courier New" panose="02070309020205020404" pitchFamily="49" charset="0"/>
                <a:cs typeface="Courier New" panose="02070309020205020404" pitchFamily="49" charset="0"/>
              </a:rPr>
            </a:br>
            <a:r>
              <a:rPr lang="en-US" altLang="en-US" sz="900" i="1" dirty="0">
                <a:solidFill>
                  <a:srgbClr val="808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err="1">
                <a:solidFill>
                  <a:srgbClr val="000080"/>
                </a:solidFill>
                <a:latin typeface="Courier New" panose="02070309020205020404" pitchFamily="49" charset="0"/>
                <a:cs typeface="Courier New" panose="02070309020205020404" pitchFamily="49" charset="0"/>
              </a:rPr>
              <a:t>mkdir</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}/assets"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copy </a:t>
            </a:r>
            <a:r>
              <a:rPr lang="en-US" altLang="en-US" sz="900" b="1" dirty="0" err="1">
                <a:solidFill>
                  <a:srgbClr val="0000FF"/>
                </a:solidFill>
                <a:latin typeface="Courier New" panose="02070309020205020404" pitchFamily="49" charset="0"/>
                <a:cs typeface="Courier New" panose="02070309020205020404" pitchFamily="49" charset="0"/>
              </a:rPr>
              <a:t>todir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}/assets"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fileset</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}/../assets"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copy</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i="1" dirty="0">
                <a:solidFill>
                  <a:srgbClr val="808080"/>
                </a:solidFill>
                <a:latin typeface="Courier New" panose="02070309020205020404" pitchFamily="49" charset="0"/>
                <a:cs typeface="Courier New" panose="02070309020205020404" pitchFamily="49" charset="0"/>
              </a:rPr>
              <a:t>&lt;!-- Copy license --&gt;</a:t>
            </a:r>
            <a:br>
              <a:rPr lang="en-US" altLang="en-US" sz="900" i="1" dirty="0">
                <a:solidFill>
                  <a:srgbClr val="808080"/>
                </a:solidFill>
                <a:latin typeface="Courier New" panose="02070309020205020404" pitchFamily="49" charset="0"/>
                <a:cs typeface="Courier New" panose="02070309020205020404" pitchFamily="49" charset="0"/>
              </a:rPr>
            </a:br>
            <a:r>
              <a:rPr lang="en-US" altLang="en-US" sz="900" i="1" dirty="0">
                <a:solidFill>
                  <a:srgbClr val="808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a:solidFill>
                  <a:srgbClr val="000080"/>
                </a:solidFill>
                <a:latin typeface="Courier New" panose="02070309020205020404" pitchFamily="49" charset="0"/>
                <a:cs typeface="Courier New" panose="02070309020205020404" pitchFamily="49" charset="0"/>
              </a:rPr>
              <a:t>copy </a:t>
            </a:r>
            <a:r>
              <a:rPr lang="en-US" altLang="en-US" sz="900" b="1" dirty="0" err="1">
                <a:solidFill>
                  <a:srgbClr val="0000FF"/>
                </a:solidFill>
                <a:latin typeface="Courier New" panose="02070309020205020404" pitchFamily="49" charset="0"/>
                <a:cs typeface="Courier New" panose="02070309020205020404" pitchFamily="49" charset="0"/>
              </a:rPr>
              <a:t>todir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 </a:t>
            </a:r>
            <a:r>
              <a:rPr lang="en-US" altLang="en-US" sz="900" b="1" dirty="0">
                <a:solidFill>
                  <a:srgbClr val="0000FF"/>
                </a:solidFill>
                <a:latin typeface="Courier New" panose="02070309020205020404" pitchFamily="49" charset="0"/>
                <a:cs typeface="Courier New" panose="02070309020205020404" pitchFamily="49" charset="0"/>
              </a:rPr>
              <a:t>file</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}/../LICENSE"</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target </a:t>
            </a:r>
            <a:r>
              <a:rPr lang="en-US" altLang="en-US" sz="900" b="1" dirty="0">
                <a:solidFill>
                  <a:srgbClr val="0000FF"/>
                </a:solidFill>
                <a:latin typeface="Courier New" panose="02070309020205020404" pitchFamily="49" charset="0"/>
                <a:cs typeface="Courier New" panose="02070309020205020404" pitchFamily="49" charset="0"/>
              </a:rPr>
              <a:t>name</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cleancopy</a:t>
            </a:r>
            <a:r>
              <a:rPr lang="en-US" altLang="en-US" sz="900" b="1" dirty="0">
                <a:solidFill>
                  <a:srgbClr val="008000"/>
                </a:solidFill>
                <a:latin typeface="Courier New" panose="02070309020205020404" pitchFamily="49" charset="0"/>
                <a:cs typeface="Courier New" panose="02070309020205020404" pitchFamily="49" charset="0"/>
              </a:rPr>
              <a:t>" </a:t>
            </a:r>
            <a:r>
              <a:rPr lang="en-US" altLang="en-US" sz="900" b="1" dirty="0">
                <a:solidFill>
                  <a:srgbClr val="0000FF"/>
                </a:solidFill>
                <a:latin typeface="Courier New" panose="02070309020205020404" pitchFamily="49" charset="0"/>
                <a:cs typeface="Courier New" panose="02070309020205020404" pitchFamily="49" charset="0"/>
              </a:rPr>
              <a:t>description</a:t>
            </a:r>
            <a:r>
              <a:rPr lang="en-US" altLang="en-US" sz="900" b="1" dirty="0">
                <a:solidFill>
                  <a:srgbClr val="008000"/>
                </a:solidFill>
                <a:latin typeface="Courier New" panose="02070309020205020404" pitchFamily="49" charset="0"/>
                <a:cs typeface="Courier New" panose="02070309020205020404" pitchFamily="49" charset="0"/>
              </a:rPr>
              <a:t>="Delete old copies"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delete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}/documentation"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delete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}/example"</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delete </a:t>
            </a:r>
            <a:r>
              <a:rPr lang="en-US" altLang="en-US" sz="900" b="1" dirty="0" err="1">
                <a:solidFill>
                  <a:srgbClr val="0000FF"/>
                </a:solidFill>
                <a:latin typeface="Courier New" panose="02070309020205020404" pitchFamily="49" charset="0"/>
                <a:cs typeface="Courier New" panose="02070309020205020404" pitchFamily="49" charset="0"/>
              </a:rPr>
              <a:t>dir</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}/assets"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delete </a:t>
            </a:r>
            <a:r>
              <a:rPr lang="en-US" altLang="en-US" sz="900" b="1" dirty="0">
                <a:solidFill>
                  <a:srgbClr val="0000FF"/>
                </a:solidFill>
                <a:latin typeface="Courier New" panose="02070309020205020404" pitchFamily="49" charset="0"/>
                <a:cs typeface="Courier New" panose="02070309020205020404" pitchFamily="49" charset="0"/>
              </a:rPr>
              <a:t>file</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basedir</a:t>
            </a:r>
            <a:r>
              <a:rPr lang="en-US" altLang="en-US" sz="900" b="1" dirty="0">
                <a:solidFill>
                  <a:srgbClr val="008000"/>
                </a:solidFill>
                <a:latin typeface="Courier New" panose="02070309020205020404" pitchFamily="49" charset="0"/>
                <a:cs typeface="Courier New" panose="02070309020205020404" pitchFamily="49" charset="0"/>
              </a:rPr>
              <a:t>}/LICENSE"</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target</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import </a:t>
            </a:r>
            <a:r>
              <a:rPr lang="en-US" altLang="en-US" sz="900" b="1" dirty="0">
                <a:solidFill>
                  <a:srgbClr val="0000FF"/>
                </a:solidFill>
                <a:latin typeface="Courier New" panose="02070309020205020404" pitchFamily="49" charset="0"/>
                <a:cs typeface="Courier New" panose="02070309020205020404" pitchFamily="49" charset="0"/>
              </a:rPr>
              <a:t>file</a:t>
            </a:r>
            <a:r>
              <a:rPr lang="en-US" altLang="en-US" sz="900" b="1" dirty="0">
                <a:solidFill>
                  <a:srgbClr val="008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titanium.platform</a:t>
            </a:r>
            <a:r>
              <a:rPr lang="en-US" altLang="en-US" sz="900" b="1" dirty="0">
                <a:solidFill>
                  <a:srgbClr val="008000"/>
                </a:solidFill>
                <a:latin typeface="Courier New" panose="02070309020205020404" pitchFamily="49" charset="0"/>
                <a:cs typeface="Courier New" panose="02070309020205020404" pitchFamily="49" charset="0"/>
              </a:rPr>
              <a:t>}/../module/android/build.xml"</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a:solidFill>
                  <a:srgbClr val="000080"/>
                </a:solidFill>
                <a:latin typeface="Courier New" panose="02070309020205020404" pitchFamily="49" charset="0"/>
                <a:cs typeface="Courier New" panose="02070309020205020404" pitchFamily="49" charset="0"/>
              </a:rPr>
              <a:t>project</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3200" dirty="0">
                <a:latin typeface="Arial" panose="020B0604020202020204" pitchFamily="34" charset="0"/>
              </a:rPr>
              <a:t/>
            </a:r>
            <a:br>
              <a:rPr lang="en-US" altLang="en-US" sz="3200" dirty="0">
                <a:latin typeface="Arial" panose="020B0604020202020204" pitchFamily="34" charset="0"/>
              </a:rPr>
            </a:br>
            <a:endParaRPr lang="en-IN" sz="1200" dirty="0"/>
          </a:p>
        </p:txBody>
      </p:sp>
    </p:spTree>
    <p:extLst>
      <p:ext uri="{BB962C8B-B14F-4D97-AF65-F5344CB8AC3E}">
        <p14:creationId xmlns:p14="http://schemas.microsoft.com/office/powerpoint/2010/main" val="2100356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470</Words>
  <Application>Microsoft Office PowerPoint</Application>
  <PresentationFormat>On-screen Show (16:9)</PresentationFormat>
  <Paragraphs>47</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SFMono-Regular</vt:lpstr>
      <vt:lpstr>Times New Roman</vt:lpstr>
      <vt:lpstr>Office Theme</vt:lpstr>
      <vt:lpstr>Lowe’s Campus Hackathon</vt:lpstr>
      <vt:lpstr>Team Name: Wranglers  Theme Name: [Glide Shopping App]-A solution to help the customers find products in the store and help them navigate to the corresponding aisle/shelf. If there is a shopping list, provide the best shopping trip to complete the purchases  Team Members: Dharani,Edwin Joshua John, Brunda G</vt:lpstr>
      <vt:lpstr>Solution Approach and Architecture:</vt:lpstr>
      <vt:lpstr>PowerPoint Presentation</vt:lpstr>
      <vt:lpstr>Technology/Tool/Cloud Stack:</vt:lpstr>
      <vt:lpstr>Hardware Specifications:</vt:lpstr>
      <vt:lpstr>Demo - Prototype </vt:lpstr>
      <vt:lpstr>Source code (zipped/ private GitHub repository)                    link: glide shopping.zip</vt:lpstr>
      <vt:lpstr>    &lt;!-- Copy documentation subdirectories --&gt;    &lt;mkdir dir="${basedir}/documentation"/&gt;    &lt;copy todir="${basedir}/documentation"&gt;       &lt;fileset dir="${basedir}/../documentation"/&gt;    &lt;/copy&gt;     &lt;!-- Copy example subdirectories --&gt;    &lt;mkdir dir="${basedir}/example"/&gt;    &lt;copy todir="${basedir}/example"&gt;       &lt;fileset dir="${basedir}/../example"/&gt;    &lt;/copy&gt;     &lt;!-- Copy assets subdirectories --&gt;    &lt;mkdir dir="${basedir}/assets"/&gt;    &lt;copy todir="${basedir}/assets"&gt;       &lt;fileset dir="${basedir}/../assets"/&gt;    &lt;/copy&gt;     &lt;!-- Copy license --&gt;    &lt;copy todir="${basedir}" file="${basedir}/../LICENSE"/&gt;     &lt;target name="cleancopy" description="Delete old copies"&gt;       &lt;delete dir="${basedir}/documentation"/&gt;       &lt;delete dir="${basedir}/example"/&gt;       &lt;delete dir="${basedir}/assets"/&gt;       &lt;delete file="${basedir}/LICENSE"/&gt;    &lt;/target&gt;     &lt;import file="${titanium.platform}/../module/android/build.xml"/&gt; &lt;/project&gt;  </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 Hackathon: Transport</dc:title>
  <dc:creator>Mohor Basu</dc:creator>
  <cp:lastModifiedBy>User</cp:lastModifiedBy>
  <cp:revision>33</cp:revision>
  <dcterms:modified xsi:type="dcterms:W3CDTF">2020-06-17T18:31:22Z</dcterms:modified>
</cp:coreProperties>
</file>