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117" d="100"/>
          <a:sy n="117"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9/12/2025</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94037591"/>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79708940"/>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72" name="对象"/>
          <p:cNvSpPr>
            <a:spLocks noGrp="1"/>
          </p:cNvSpPr>
          <p:nvPr>
            <p:ph type="sldImg"/>
          </p:nvPr>
        </p:nvSpPr>
        <p:spPr>
          <a:xfrm rot="0">
            <a:off x="4038600" y="857250"/>
            <a:ext cx="4114800" cy="2314575"/>
          </a:xfrm>
          <a:prstGeom prst="rect"/>
          <a:noFill/>
          <a:ln w="12700" cmpd="sng" cap="flat">
            <a:noFill/>
            <a:prstDash val="solid"/>
            <a:miter/>
          </a:ln>
        </p:spPr>
      </p:sp>
      <p:sp>
        <p:nvSpPr>
          <p:cNvPr id="17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00838050"/>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81" name="对象"/>
          <p:cNvSpPr>
            <a:spLocks noGrp="1"/>
          </p:cNvSpPr>
          <p:nvPr>
            <p:ph type="sldImg"/>
          </p:nvPr>
        </p:nvSpPr>
        <p:spPr>
          <a:xfrm rot="0">
            <a:off x="4038600" y="857250"/>
            <a:ext cx="4114800" cy="2314575"/>
          </a:xfrm>
          <a:prstGeom prst="rect"/>
          <a:noFill/>
          <a:ln w="12700" cmpd="sng" cap="flat">
            <a:noFill/>
            <a:prstDash val="solid"/>
            <a:miter/>
          </a:ln>
        </p:spPr>
      </p:sp>
      <p:sp>
        <p:nvSpPr>
          <p:cNvPr id="18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714212"/>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4" name="对象"/>
          <p:cNvSpPr>
            <a:spLocks noGrp="1"/>
          </p:cNvSpPr>
          <p:nvPr>
            <p:ph type="sldImg"/>
          </p:nvPr>
        </p:nvSpPr>
        <p:spPr>
          <a:xfrm rot="0">
            <a:off x="4038600" y="857250"/>
            <a:ext cx="4114800" cy="2314575"/>
          </a:xfrm>
          <a:prstGeom prst="rect"/>
          <a:noFill/>
          <a:ln w="12700" cmpd="sng" cap="flat">
            <a:noFill/>
            <a:prstDash val="solid"/>
            <a:miter/>
          </a:ln>
        </p:spPr>
      </p:sp>
      <p:sp>
        <p:nvSpPr>
          <p:cNvPr id="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06614413"/>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8" name="对象"/>
          <p:cNvSpPr>
            <a:spLocks noGrp="1"/>
          </p:cNvSpPr>
          <p:nvPr>
            <p:ph type="sldImg"/>
          </p:nvPr>
        </p:nvSpPr>
        <p:spPr>
          <a:xfrm rot="0">
            <a:off x="4038600" y="857250"/>
            <a:ext cx="4114800" cy="2314575"/>
          </a:xfrm>
          <a:prstGeom prst="rect"/>
          <a:noFill/>
          <a:ln w="12700" cmpd="sng" cap="flat">
            <a:noFill/>
            <a:prstDash val="solid"/>
            <a:miter/>
          </a:ln>
        </p:spPr>
      </p:sp>
      <p:sp>
        <p:nvSpPr>
          <p:cNvPr id="1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6719954"/>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9" name="对象"/>
          <p:cNvSpPr>
            <a:spLocks noGrp="1"/>
          </p:cNvSpPr>
          <p:nvPr>
            <p:ph type="sldImg"/>
          </p:nvPr>
        </p:nvSpPr>
        <p:spPr>
          <a:xfrm rot="0">
            <a:off x="4038600" y="857250"/>
            <a:ext cx="4114800" cy="2314575"/>
          </a:xfrm>
          <a:prstGeom prst="rect"/>
          <a:noFill/>
          <a:ln w="12700" cmpd="sng" cap="flat">
            <a:noFill/>
            <a:prstDash val="solid"/>
            <a:miter/>
          </a:ln>
        </p:spPr>
      </p:sp>
      <p:sp>
        <p:nvSpPr>
          <p:cNvPr id="12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20347921"/>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0" name="对象"/>
          <p:cNvSpPr>
            <a:spLocks noGrp="1"/>
          </p:cNvSpPr>
          <p:nvPr>
            <p:ph type="sldImg"/>
          </p:nvPr>
        </p:nvSpPr>
        <p:spPr>
          <a:xfrm rot="0">
            <a:off x="4038600" y="857250"/>
            <a:ext cx="4114800" cy="2314575"/>
          </a:xfrm>
          <a:prstGeom prst="rect"/>
          <a:noFill/>
          <a:ln w="12700" cmpd="sng" cap="flat">
            <a:noFill/>
            <a:prstDash val="solid"/>
            <a:miter/>
          </a:ln>
        </p:spPr>
      </p:sp>
      <p:sp>
        <p:nvSpPr>
          <p:cNvPr id="13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37294270"/>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39" name="对象"/>
          <p:cNvSpPr>
            <a:spLocks noGrp="1"/>
          </p:cNvSpPr>
          <p:nvPr>
            <p:ph type="sldImg"/>
          </p:nvPr>
        </p:nvSpPr>
        <p:spPr>
          <a:xfrm rot="0">
            <a:off x="4038600" y="857250"/>
            <a:ext cx="4114800" cy="2314575"/>
          </a:xfrm>
          <a:prstGeom prst="rect"/>
          <a:noFill/>
          <a:ln w="12700" cmpd="sng" cap="flat">
            <a:noFill/>
            <a:prstDash val="solid"/>
            <a:miter/>
          </a:ln>
        </p:spPr>
      </p:sp>
      <p:sp>
        <p:nvSpPr>
          <p:cNvPr id="14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92979152"/>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49" name="对象"/>
          <p:cNvSpPr>
            <a:spLocks noGrp="1"/>
          </p:cNvSpPr>
          <p:nvPr>
            <p:ph type="sldImg"/>
          </p:nvPr>
        </p:nvSpPr>
        <p:spPr>
          <a:xfrm rot="0">
            <a:off x="4038600" y="857250"/>
            <a:ext cx="4114800" cy="2314575"/>
          </a:xfrm>
          <a:prstGeom prst="rect"/>
          <a:noFill/>
          <a:ln w="12700" cmpd="sng" cap="flat">
            <a:noFill/>
            <a:prstDash val="solid"/>
            <a:miter/>
          </a:ln>
        </p:spPr>
      </p:sp>
      <p:sp>
        <p:nvSpPr>
          <p:cNvPr id="15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17379972"/>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7" name="对象"/>
          <p:cNvSpPr>
            <a:spLocks noGrp="1"/>
          </p:cNvSpPr>
          <p:nvPr>
            <p:ph type="sldImg"/>
          </p:nvPr>
        </p:nvSpPr>
        <p:spPr>
          <a:xfrm rot="0">
            <a:off x="4038600" y="857250"/>
            <a:ext cx="4114800" cy="2314575"/>
          </a:xfrm>
          <a:prstGeom prst="rect"/>
          <a:noFill/>
          <a:ln w="12700" cmpd="sng" cap="flat">
            <a:noFill/>
            <a:prstDash val="solid"/>
            <a:miter/>
          </a:ln>
        </p:spPr>
      </p:sp>
      <p:sp>
        <p:nvSpPr>
          <p:cNvPr id="15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47651783"/>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61" name="对象"/>
          <p:cNvSpPr>
            <a:spLocks noGrp="1"/>
          </p:cNvSpPr>
          <p:nvPr>
            <p:ph type="sldImg"/>
          </p:nvPr>
        </p:nvSpPr>
        <p:spPr>
          <a:xfrm rot="0">
            <a:off x="4038600" y="857250"/>
            <a:ext cx="4114800" cy="2314575"/>
          </a:xfrm>
          <a:prstGeom prst="rect"/>
          <a:noFill/>
          <a:ln w="12700" cmpd="sng" cap="flat">
            <a:noFill/>
            <a:prstDash val="solid"/>
            <a:miter/>
          </a:ln>
        </p:spPr>
      </p:sp>
      <p:sp>
        <p:nvSpPr>
          <p:cNvPr id="16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52050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760627148"/>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15427700"/>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04773286"/>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482598"/>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2667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latin typeface="Droid Sans" pitchFamily="0" charset="0"/>
              <a:ea typeface="宋体" pitchFamily="0" charset="0"/>
              <a:cs typeface="Droid Sans"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868638233"/>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2390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latin typeface="Droid Sans" pitchFamily="0" charset="0"/>
              <a:ea typeface="宋体" pitchFamily="0" charset="0"/>
              <a:cs typeface="Droid Sans"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645353914"/>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46328753"/>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93482154"/>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87774450"/>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14013968"/>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38271957"/>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18870102"/>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66872070"/>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08203322"/>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3" name="文本框"/>
          <p:cNvSpPr>
            <a:spLocks noGrp="1"/>
          </p:cNvSpPr>
          <p:nvPr>
            <p:ph type="body" idx="1"/>
          </p:nvPr>
        </p:nvSpPr>
        <p:spPr>
          <a:xfrm rot="0">
            <a:off x="609600" y="1577340"/>
            <a:ext cx="10972800" cy="4526278"/>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latin typeface="Droid Sans" pitchFamily="0" charset="0"/>
              <a:ea typeface="宋体" pitchFamily="0" charset="0"/>
              <a:cs typeface="Droid Sans"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9/12/2025</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320369602"/>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jpeg"/><Relationship Id="rId2" Type="http://schemas.openxmlformats.org/officeDocument/2006/relationships/image" Target="../media/11.jpeg"/><Relationship Id="rId3" Type="http://schemas.openxmlformats.org/officeDocument/2006/relationships/slideLayout" Target="../slideLayouts/slideLayout13.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40" y="0"/>
                </a:moveTo>
                <a:lnTo>
                  <a:pt x="4659" y="0"/>
                </a:lnTo>
                <a:lnTo>
                  <a:pt x="0" y="10798"/>
                </a:lnTo>
                <a:lnTo>
                  <a:pt x="4659" y="21600"/>
                </a:lnTo>
                <a:lnTo>
                  <a:pt x="16940" y="21600"/>
                </a:lnTo>
                <a:lnTo>
                  <a:pt x="21600" y="10798"/>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1523999" y="19665"/>
            <a:ext cx="7629525"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Digital Portfolio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26250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a:t>
            </a:r>
            <a:r>
              <a:rPr lang="en-US" altLang="zh-CN" sz="2400" b="0" i="0" u="none" strike="noStrike" kern="1200" cap="none" spc="0" baseline="0">
                <a:solidFill>
                  <a:schemeClr val="tx1"/>
                </a:solidFill>
                <a:latin typeface="Calibri" pitchFamily="0" charset="0"/>
                <a:ea typeface="宋体" pitchFamily="0" charset="0"/>
                <a:cs typeface="Calibri" pitchFamily="0" charset="0"/>
              </a:rPr>
              <a:t>Dharanikumar R</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AND NMID: </a:t>
            </a:r>
            <a:r>
              <a:rPr lang="en-US" altLang="zh-CN" sz="2400" b="0" i="0" u="none" strike="noStrike" kern="1200" cap="none" spc="0" baseline="0">
                <a:solidFill>
                  <a:schemeClr val="tx1"/>
                </a:solidFill>
                <a:latin typeface="Calibri" pitchFamily="0" charset="0"/>
                <a:ea typeface="宋体" pitchFamily="0" charset="0"/>
                <a:cs typeface="Calibri" pitchFamily="0" charset="0"/>
              </a:rPr>
              <a:t>2</a:t>
            </a:r>
            <a:r>
              <a:rPr lang="en-US" altLang="zh-CN" sz="2400" b="0" i="0" u="none" strike="noStrike" kern="1200" cap="none" spc="0" baseline="0">
                <a:solidFill>
                  <a:schemeClr val="tx1"/>
                </a:solidFill>
                <a:latin typeface="Calibri" pitchFamily="0" charset="0"/>
                <a:ea typeface="宋体" pitchFamily="0" charset="0"/>
                <a:cs typeface="Calibri" pitchFamily="0" charset="0"/>
              </a:rPr>
              <a:t>0</a:t>
            </a:r>
            <a:r>
              <a:rPr lang="en-US" altLang="zh-CN" sz="2400" b="0" i="0" u="none" strike="noStrike" kern="1200" cap="none" spc="0" baseline="0">
                <a:solidFill>
                  <a:schemeClr val="tx1"/>
                </a:solidFill>
                <a:latin typeface="Calibri" pitchFamily="0" charset="0"/>
                <a:ea typeface="宋体" pitchFamily="0" charset="0"/>
                <a:cs typeface="Calibri" pitchFamily="0" charset="0"/>
              </a:rPr>
              <a:t>9</a:t>
            </a:r>
            <a:r>
              <a:rPr lang="en-US" altLang="zh-CN" sz="2400" b="0" i="0" u="none" strike="noStrike" kern="1200" cap="none" spc="0" baseline="0">
                <a:solidFill>
                  <a:schemeClr val="tx1"/>
                </a:solidFill>
                <a:latin typeface="Calibri" pitchFamily="0" charset="0"/>
                <a:ea typeface="宋体" pitchFamily="0" charset="0"/>
                <a:cs typeface="Calibri" pitchFamily="0" charset="0"/>
              </a:rPr>
              <a:t>2</a:t>
            </a:r>
            <a:r>
              <a:rPr lang="en-US" altLang="zh-CN" sz="2400" b="0" i="0" u="none" strike="noStrike" kern="1200" cap="none" spc="0" baseline="0">
                <a:solidFill>
                  <a:schemeClr val="tx1"/>
                </a:solidFill>
                <a:latin typeface="Calibri" pitchFamily="0" charset="0"/>
                <a:ea typeface="宋体" pitchFamily="0" charset="0"/>
                <a:cs typeface="Calibri" pitchFamily="0" charset="0"/>
              </a:rPr>
              <a:t>4</a:t>
            </a:r>
            <a:r>
              <a:rPr lang="en-US" altLang="zh-CN" sz="2400" b="0" i="0" u="none" strike="noStrike" kern="1200" cap="none" spc="0" baseline="0">
                <a:solidFill>
                  <a:schemeClr val="tx1"/>
                </a:solidFill>
                <a:latin typeface="Calibri" pitchFamily="0" charset="0"/>
                <a:ea typeface="宋体" pitchFamily="0" charset="0"/>
                <a:cs typeface="Calibri" pitchFamily="0" charset="0"/>
              </a:rPr>
              <a:t>u</a:t>
            </a:r>
            <a:r>
              <a:rPr lang="en-US" altLang="zh-CN" sz="2400" b="0" i="0" u="none" strike="noStrike" kern="1200" cap="none" spc="0" baseline="0">
                <a:solidFill>
                  <a:schemeClr val="tx1"/>
                </a:solidFill>
                <a:latin typeface="Calibri" pitchFamily="0" charset="0"/>
                <a:ea typeface="宋体" pitchFamily="0" charset="0"/>
                <a:cs typeface="Calibri" pitchFamily="0" charset="0"/>
              </a:rPr>
              <a:t>0</a:t>
            </a:r>
            <a:r>
              <a:rPr lang="en-US" altLang="zh-CN" sz="2400" b="0" i="0" u="none" strike="noStrike" kern="1200" cap="none" spc="0" baseline="0">
                <a:solidFill>
                  <a:schemeClr val="tx1"/>
                </a:solidFill>
                <a:latin typeface="Calibri" pitchFamily="0" charset="0"/>
                <a:ea typeface="宋体" pitchFamily="0" charset="0"/>
                <a:cs typeface="Calibri" pitchFamily="0" charset="0"/>
              </a:rPr>
              <a:t>9</a:t>
            </a:r>
            <a:r>
              <a:rPr lang="en-US" altLang="zh-CN" sz="2400" b="0" i="0" u="none" strike="noStrike" kern="1200" cap="none" spc="0" baseline="0">
                <a:solidFill>
                  <a:schemeClr val="tx1"/>
                </a:solidFill>
                <a:latin typeface="Calibri" pitchFamily="0" charset="0"/>
                <a:ea typeface="宋体" pitchFamily="0" charset="0"/>
                <a:cs typeface="Calibri" pitchFamily="0" charset="0"/>
              </a:rPr>
              <a:t>045</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&amp;</a:t>
            </a:r>
            <a:r>
              <a:rPr lang="en-US" altLang="zh-CN" sz="2400" b="0" i="0" u="none" strike="noStrike" kern="1200" cap="none" spc="0" baseline="0">
                <a:solidFill>
                  <a:schemeClr val="tx1"/>
                </a:solidFill>
                <a:latin typeface="Calibri" pitchFamily="0" charset="0"/>
                <a:ea typeface="宋体" pitchFamily="0" charset="0"/>
                <a:cs typeface="Calibri" pitchFamily="0" charset="0"/>
              </a:rPr>
              <a:t>3A83C5A59DCBE6A92A24F45B1183EA00</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a:t>
            </a:r>
            <a:r>
              <a:rPr lang="en-US" altLang="zh-CN" sz="2400" b="0" i="0" u="none" strike="noStrike" kern="1200" cap="none" spc="0" baseline="0">
                <a:solidFill>
                  <a:schemeClr val="tx1"/>
                </a:solidFill>
                <a:latin typeface="Calibri" pitchFamily="0" charset="0"/>
                <a:ea typeface="宋体" pitchFamily="0" charset="0"/>
                <a:cs typeface="Calibri" pitchFamily="0" charset="0"/>
              </a:rPr>
              <a:t>B</a:t>
            </a:r>
            <a:r>
              <a:rPr lang="en-US" altLang="zh-CN" sz="2400" b="0" i="0" u="none" strike="noStrike" kern="1200" cap="none" spc="0" baseline="0">
                <a:solidFill>
                  <a:schemeClr val="tx1"/>
                </a:solidFill>
                <a:latin typeface="Calibri" pitchFamily="0" charset="0"/>
                <a:ea typeface="宋体" pitchFamily="0" charset="0"/>
                <a:cs typeface="Calibri" pitchFamily="0" charset="0"/>
              </a:rPr>
              <a:t>C</a:t>
            </a:r>
            <a:r>
              <a:rPr lang="en-US" altLang="zh-CN" sz="2400" b="0" i="0" u="none" strike="noStrike" kern="1200" cap="none" spc="0" baseline="0">
                <a:solidFill>
                  <a:schemeClr val="tx1"/>
                </a:solidFill>
                <a:latin typeface="Calibri" pitchFamily="0" charset="0"/>
                <a:ea typeface="宋体" pitchFamily="0" charset="0"/>
                <a:cs typeface="Calibri" pitchFamily="0" charset="0"/>
              </a:rPr>
              <a:t>A</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COLLEGE/ UNIVERSITY</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S</a:t>
            </a:r>
            <a:r>
              <a:rPr lang="en-US" altLang="zh-CN" sz="2400" b="0" i="0" u="none" strike="noStrike" kern="1200" cap="none" spc="0" baseline="0">
                <a:solidFill>
                  <a:schemeClr val="tx1"/>
                </a:solidFill>
                <a:latin typeface="Calibri" pitchFamily="0" charset="0"/>
                <a:ea typeface="宋体" pitchFamily="0" charset="0"/>
                <a:cs typeface="Calibri" pitchFamily="0" charset="0"/>
              </a:rPr>
              <a:t>h</a:t>
            </a:r>
            <a:r>
              <a:rPr lang="en-US" altLang="zh-CN" sz="2400" b="0" i="0" u="none" strike="noStrike" kern="1200" cap="none" spc="0" baseline="0">
                <a:solidFill>
                  <a:schemeClr val="tx1"/>
                </a:solidFill>
                <a:latin typeface="Calibri" pitchFamily="0" charset="0"/>
                <a:ea typeface="宋体" pitchFamily="0" charset="0"/>
                <a:cs typeface="Calibri" pitchFamily="0" charset="0"/>
              </a:rPr>
              <a:t>a</a:t>
            </a:r>
            <a:r>
              <a:rPr lang="en-US" altLang="zh-CN" sz="2400" b="0" i="0" u="none" strike="noStrike" kern="1200" cap="none" spc="0" baseline="0">
                <a:solidFill>
                  <a:schemeClr val="tx1"/>
                </a:solidFill>
                <a:latin typeface="Calibri" pitchFamily="0" charset="0"/>
                <a:ea typeface="宋体" pitchFamily="0" charset="0"/>
                <a:cs typeface="Calibri" pitchFamily="0" charset="0"/>
              </a:rPr>
              <a:t>n</a:t>
            </a:r>
            <a:r>
              <a:rPr lang="en-US" altLang="zh-CN" sz="2400" b="0" i="0" u="none" strike="noStrike" kern="1200" cap="none" spc="0" baseline="0">
                <a:solidFill>
                  <a:schemeClr val="tx1"/>
                </a:solidFill>
                <a:latin typeface="Calibri" pitchFamily="0" charset="0"/>
                <a:ea typeface="宋体" pitchFamily="0" charset="0"/>
                <a:cs typeface="Calibri" pitchFamily="0" charset="0"/>
              </a:rPr>
              <a:t>m</a:t>
            </a:r>
            <a:r>
              <a:rPr lang="en-US" altLang="zh-CN" sz="2400" b="0" i="0" u="none" strike="noStrike" kern="1200" cap="none" spc="0" baseline="0">
                <a:solidFill>
                  <a:schemeClr val="tx1"/>
                </a:solidFill>
                <a:latin typeface="Calibri" pitchFamily="0" charset="0"/>
                <a:ea typeface="宋体" pitchFamily="0" charset="0"/>
                <a:cs typeface="Calibri" pitchFamily="0" charset="0"/>
              </a:rPr>
              <a:t>u</a:t>
            </a:r>
            <a:r>
              <a:rPr lang="en-US" altLang="zh-CN" sz="2400" b="0" i="0" u="none" strike="noStrike" kern="1200" cap="none" spc="0" baseline="0">
                <a:solidFill>
                  <a:schemeClr val="tx1"/>
                </a:solidFill>
                <a:latin typeface="Calibri" pitchFamily="0" charset="0"/>
                <a:ea typeface="宋体" pitchFamily="0" charset="0"/>
                <a:cs typeface="Calibri" pitchFamily="0" charset="0"/>
              </a:rPr>
              <a:t>g</a:t>
            </a:r>
            <a:r>
              <a:rPr lang="en-US" altLang="zh-CN" sz="2400" b="0" i="0" u="none" strike="noStrike" kern="1200" cap="none" spc="0" baseline="0">
                <a:solidFill>
                  <a:schemeClr val="tx1"/>
                </a:solidFill>
                <a:latin typeface="Calibri" pitchFamily="0" charset="0"/>
                <a:ea typeface="宋体" pitchFamily="0" charset="0"/>
                <a:cs typeface="Calibri" pitchFamily="0" charset="0"/>
              </a:rPr>
              <a:t>a</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i</a:t>
            </a:r>
            <a:r>
              <a:rPr lang="en-US" altLang="zh-CN" sz="2400" b="0" i="0" u="none" strike="noStrike" kern="1200" cap="none" spc="0" baseline="0">
                <a:solidFill>
                  <a:schemeClr val="tx1"/>
                </a:solidFill>
                <a:latin typeface="Calibri" pitchFamily="0" charset="0"/>
                <a:ea typeface="宋体" pitchFamily="0" charset="0"/>
                <a:cs typeface="Calibri" pitchFamily="0" charset="0"/>
              </a:rPr>
              <a:t>n</a:t>
            </a:r>
            <a:r>
              <a:rPr lang="en-US" altLang="zh-CN" sz="2400" b="0" i="0" u="none" strike="noStrike" kern="1200" cap="none" spc="0" baseline="0">
                <a:solidFill>
                  <a:schemeClr val="tx1"/>
                </a:solidFill>
                <a:latin typeface="Calibri" pitchFamily="0" charset="0"/>
                <a:ea typeface="宋体" pitchFamily="0" charset="0"/>
                <a:cs typeface="Calibri" pitchFamily="0" charset="0"/>
              </a:rPr>
              <a:t>d</a:t>
            </a:r>
            <a:r>
              <a:rPr lang="en-US" altLang="zh-CN" sz="2400" b="0" i="0" u="none" strike="noStrike" kern="1200" cap="none" spc="0" baseline="0">
                <a:solidFill>
                  <a:schemeClr val="tx1"/>
                </a:solidFill>
                <a:latin typeface="Calibri" pitchFamily="0" charset="0"/>
                <a:ea typeface="宋体" pitchFamily="0" charset="0"/>
                <a:cs typeface="Calibri" pitchFamily="0" charset="0"/>
              </a:rPr>
              <a:t>u</a:t>
            </a:r>
            <a:r>
              <a:rPr lang="en-US" altLang="zh-CN" sz="2400" b="0" i="0" u="none" strike="noStrike" kern="1200" cap="none" spc="0" baseline="0">
                <a:solidFill>
                  <a:schemeClr val="tx1"/>
                </a:solidFill>
                <a:latin typeface="Calibri" pitchFamily="0" charset="0"/>
                <a:ea typeface="宋体" pitchFamily="0" charset="0"/>
                <a:cs typeface="Calibri" pitchFamily="0" charset="0"/>
              </a:rPr>
              <a:t>s</a:t>
            </a:r>
            <a:r>
              <a:rPr lang="en-US" altLang="zh-CN" sz="2400" b="0" i="0" u="none" strike="noStrike" kern="1200" cap="none" spc="0" baseline="0">
                <a:solidFill>
                  <a:schemeClr val="tx1"/>
                </a:solidFill>
                <a:latin typeface="Calibri" pitchFamily="0" charset="0"/>
                <a:ea typeface="宋体" pitchFamily="0" charset="0"/>
                <a:cs typeface="Calibri" pitchFamily="0" charset="0"/>
              </a:rPr>
              <a:t>t</a:t>
            </a:r>
            <a:r>
              <a:rPr lang="en-US" altLang="zh-CN" sz="2400" b="0" i="0" u="none" strike="noStrike" kern="1200" cap="none" spc="0" baseline="0">
                <a:solidFill>
                  <a:schemeClr val="tx1"/>
                </a:solidFill>
                <a:latin typeface="Calibri" pitchFamily="0" charset="0"/>
                <a:ea typeface="宋体" pitchFamily="0" charset="0"/>
                <a:cs typeface="Calibri" pitchFamily="0" charset="0"/>
              </a:rPr>
              <a:t>r</a:t>
            </a:r>
            <a:r>
              <a:rPr lang="en-US" altLang="zh-CN" sz="2400" b="0" i="0" u="none" strike="noStrike" kern="1200" cap="none" spc="0" baseline="0">
                <a:solidFill>
                  <a:schemeClr val="tx1"/>
                </a:solidFill>
                <a:latin typeface="Calibri" pitchFamily="0" charset="0"/>
                <a:ea typeface="宋体" pitchFamily="0" charset="0"/>
                <a:cs typeface="Calibri" pitchFamily="0" charset="0"/>
              </a:rPr>
              <a:t>ies </a:t>
            </a:r>
            <a:r>
              <a:rPr lang="en-US" altLang="zh-CN" sz="2400" b="0" i="0" u="none" strike="noStrike" kern="1200" cap="none" spc="0" baseline="0">
                <a:solidFill>
                  <a:schemeClr val="tx1"/>
                </a:solidFill>
                <a:latin typeface="Calibri" pitchFamily="0" charset="0"/>
                <a:ea typeface="宋体" pitchFamily="0" charset="0"/>
                <a:cs typeface="Calibri" pitchFamily="0" charset="0"/>
              </a:rPr>
              <a:t>a</a:t>
            </a:r>
            <a:r>
              <a:rPr lang="en-US" altLang="zh-CN" sz="2400" b="0" i="0" u="none" strike="noStrike" kern="1200" cap="none" spc="0" baseline="0">
                <a:solidFill>
                  <a:schemeClr val="tx1"/>
                </a:solidFill>
                <a:latin typeface="Calibri" pitchFamily="0" charset="0"/>
                <a:ea typeface="宋体" pitchFamily="0" charset="0"/>
                <a:cs typeface="Calibri" pitchFamily="0" charset="0"/>
              </a:rPr>
              <a:t>r</a:t>
            </a:r>
            <a:r>
              <a:rPr lang="en-US" altLang="zh-CN" sz="2400" b="0" i="0" u="none" strike="noStrike" kern="1200" cap="none" spc="0" baseline="0">
                <a:solidFill>
                  <a:schemeClr val="tx1"/>
                </a:solidFill>
                <a:latin typeface="Calibri" pitchFamily="0" charset="0"/>
                <a:ea typeface="宋体" pitchFamily="0" charset="0"/>
                <a:cs typeface="Calibri" pitchFamily="0" charset="0"/>
              </a:rPr>
              <a:t>t</a:t>
            </a:r>
            <a:r>
              <a:rPr lang="en-US" altLang="zh-CN" sz="2400" b="0" i="0" u="none" strike="noStrike" kern="1200" cap="none" spc="0" baseline="0">
                <a:solidFill>
                  <a:schemeClr val="tx1"/>
                </a:solidFill>
                <a:latin typeface="Calibri" pitchFamily="0" charset="0"/>
                <a:ea typeface="宋体" pitchFamily="0" charset="0"/>
                <a:cs typeface="Calibri" pitchFamily="0" charset="0"/>
              </a:rPr>
              <a:t>s</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a</a:t>
            </a:r>
            <a:r>
              <a:rPr lang="en-US" altLang="zh-CN" sz="2400" b="0" i="0" u="none" strike="noStrike" kern="1200" cap="none" spc="0" baseline="0">
                <a:solidFill>
                  <a:schemeClr val="tx1"/>
                </a:solidFill>
                <a:latin typeface="Calibri" pitchFamily="0" charset="0"/>
                <a:ea typeface="宋体" pitchFamily="0" charset="0"/>
                <a:cs typeface="Calibri" pitchFamily="0" charset="0"/>
              </a:rPr>
              <a:t>n</a:t>
            </a:r>
            <a:r>
              <a:rPr lang="en-US" altLang="zh-CN" sz="2400" b="0" i="0" u="none" strike="noStrike" kern="1200" cap="none" spc="0" baseline="0">
                <a:solidFill>
                  <a:schemeClr val="tx1"/>
                </a:solidFill>
                <a:latin typeface="Calibri" pitchFamily="0" charset="0"/>
                <a:ea typeface="宋体" pitchFamily="0" charset="0"/>
                <a:cs typeface="Calibri" pitchFamily="0" charset="0"/>
              </a:rPr>
              <a:t>d</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s</a:t>
            </a:r>
            <a:r>
              <a:rPr lang="en-US" altLang="zh-CN" sz="2400" b="0" i="0" u="none" strike="noStrike" kern="1200" cap="none" spc="0" baseline="0">
                <a:solidFill>
                  <a:schemeClr val="tx1"/>
                </a:solidFill>
                <a:latin typeface="Calibri" pitchFamily="0" charset="0"/>
                <a:ea typeface="宋体" pitchFamily="0" charset="0"/>
                <a:cs typeface="Calibri" pitchFamily="0" charset="0"/>
              </a:rPr>
              <a:t>c</a:t>
            </a:r>
            <a:r>
              <a:rPr lang="en-US" altLang="zh-CN" sz="2400" b="0" i="0" u="none" strike="noStrike" kern="1200" cap="none" spc="0" baseline="0">
                <a:solidFill>
                  <a:schemeClr val="tx1"/>
                </a:solidFill>
                <a:latin typeface="Calibri" pitchFamily="0" charset="0"/>
                <a:ea typeface="宋体" pitchFamily="0" charset="0"/>
                <a:cs typeface="Calibri" pitchFamily="0" charset="0"/>
              </a:rPr>
              <a:t>ience </a:t>
            </a:r>
            <a:r>
              <a:rPr lang="en-US" altLang="zh-CN" sz="2400" b="0" i="0" u="none" strike="noStrike" kern="1200" cap="none" spc="0" baseline="0">
                <a:solidFill>
                  <a:schemeClr val="tx1"/>
                </a:solidFill>
                <a:latin typeface="Calibri" pitchFamily="0" charset="0"/>
                <a:ea typeface="宋体" pitchFamily="0" charset="0"/>
                <a:cs typeface="Calibri" pitchFamily="0" charset="0"/>
              </a:rPr>
              <a:t>c</a:t>
            </a:r>
            <a:r>
              <a:rPr lang="en-US" altLang="zh-CN" sz="2400" b="0" i="0" u="none" strike="noStrike" kern="1200" cap="none" spc="0" baseline="0">
                <a:solidFill>
                  <a:schemeClr val="tx1"/>
                </a:solidFill>
                <a:latin typeface="Calibri" pitchFamily="0" charset="0"/>
                <a:ea typeface="宋体" pitchFamily="0" charset="0"/>
                <a:cs typeface="Calibri" pitchFamily="0" charset="0"/>
              </a:rPr>
              <a:t>o</a:t>
            </a:r>
            <a:r>
              <a:rPr lang="en-US" altLang="zh-CN" sz="2400" b="0" i="0" u="none" strike="noStrike" kern="1200" cap="none" spc="0" baseline="0">
                <a:solidFill>
                  <a:schemeClr val="tx1"/>
                </a:solidFill>
                <a:latin typeface="Calibri" pitchFamily="0" charset="0"/>
                <a:ea typeface="宋体" pitchFamily="0" charset="0"/>
                <a:cs typeface="Calibri" pitchFamily="0" charset="0"/>
              </a:rPr>
              <a:t>l</a:t>
            </a:r>
            <a:r>
              <a:rPr lang="en-US" altLang="zh-CN" sz="2400" b="0" i="0" u="none" strike="noStrike" kern="1200" cap="none" spc="0" baseline="0">
                <a:solidFill>
                  <a:schemeClr val="tx1"/>
                </a:solidFill>
                <a:latin typeface="Calibri" pitchFamily="0" charset="0"/>
                <a:ea typeface="宋体" pitchFamily="0" charset="0"/>
                <a:cs typeface="Calibri" pitchFamily="0" charset="0"/>
              </a:rPr>
              <a:t>l</a:t>
            </a:r>
            <a:r>
              <a:rPr lang="en-US" altLang="zh-CN" sz="2400" b="0" i="0" u="none" strike="noStrike" kern="1200" cap="none" spc="0" baseline="0">
                <a:solidFill>
                  <a:schemeClr val="tx1"/>
                </a:solidFill>
                <a:latin typeface="Calibri" pitchFamily="0" charset="0"/>
                <a:ea typeface="宋体" pitchFamily="0" charset="0"/>
                <a:cs typeface="Calibri" pitchFamily="0" charset="0"/>
              </a:rPr>
              <a:t>ege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86350258"/>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3"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7"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68" name="文本框"/>
          <p:cNvSpPr>
            <a:spLocks noGrp="1"/>
          </p:cNvSpPr>
          <p:nvPr>
            <p:ph type="title"/>
          </p:nvPr>
        </p:nvSpPr>
        <p:spPr>
          <a:xfrm rot="0">
            <a:off x="739774" y="654938"/>
            <a:ext cx="8480425" cy="6388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RESULTS AND SCREENSHOTS</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9"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0"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pic>
        <p:nvPicPr>
          <p:cNvPr id="171" name="图片"/>
          <p:cNvPicPr>
            <a:picLocks/>
          </p:cNvPicPr>
          <p:nvPr/>
        </p:nvPicPr>
        <p:blipFill>
          <a:blip r:embed="rId2" cstate="print"/>
          <a:stretch>
            <a:fillRect/>
          </a:stretch>
        </p:blipFill>
        <p:spPr>
          <a:xfrm rot="0">
            <a:off x="2743199" y="1427787"/>
            <a:ext cx="8832737" cy="5430213"/>
          </a:xfrm>
          <a:prstGeom prst="rect"/>
          <a:noFill/>
          <a:ln w="12700" cmpd="sng" cap="flat">
            <a:noFill/>
            <a:prstDash val="solid"/>
            <a:miter/>
          </a:ln>
        </p:spPr>
      </p:pic>
    </p:spTree>
    <p:extLst>
      <p:ext uri="{BB962C8B-B14F-4D97-AF65-F5344CB8AC3E}">
        <p14:creationId xmlns:p14="http://schemas.microsoft.com/office/powerpoint/2010/main" val="1757132609"/>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7"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8" name="文本框"/>
          <p:cNvSpPr>
            <a:spLocks noGrp="1"/>
          </p:cNvSpPr>
          <p:nvPr>
            <p:ph type="title"/>
          </p:nvPr>
        </p:nvSpPr>
        <p:spPr>
          <a:xfrm rot="0">
            <a:off x="755332" y="385444"/>
            <a:ext cx="4578668" cy="752128"/>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CONCLUSION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9"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0" name="矩形"/>
          <p:cNvSpPr>
            <a:spLocks/>
          </p:cNvSpPr>
          <p:nvPr/>
        </p:nvSpPr>
        <p:spPr>
          <a:xfrm rot="21600000">
            <a:off x="1440998" y="1497329"/>
            <a:ext cx="9836221" cy="38633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This portfolio project demonstrates how a simple yet elegant personal website can highlight skills, showcase projects, and allow easy communication. It provides a strong online presence for developers, increasing career and collaboration opportunities. With further improvements (like adding backend for contact form, integrating GitHub/LinkedIn links, and replacing placeholders with real projects), it can become a professional showcase for the developer’s journey.
</a:t>
            </a:r>
            <a:endParaRPr lang="zh-CN" altLang="en-US" sz="2800" b="0" i="0" u="none" strike="noStrike" kern="1200" cap="none" spc="0" baseline="0">
              <a:solidFill>
                <a:srgbClr val="00000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834403640"/>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4" cy="6858466"/>
            <a:chOff x="7448612" y="0"/>
            <a:chExt cx="4743794"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4096000" y="3219450"/>
            <a:ext cx="4000000" cy="5200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M</a:t>
            </a:r>
            <a:r>
              <a:rPr lang="en-US" altLang="zh-CN" sz="2800" b="0" i="0" u="none" strike="noStrike" kern="1200" cap="none" spc="0" baseline="0">
                <a:solidFill>
                  <a:srgbClr val="000000"/>
                </a:solidFill>
                <a:latin typeface="Calibri" pitchFamily="0" charset="0"/>
                <a:ea typeface="宋体" pitchFamily="0" charset="0"/>
                <a:cs typeface="Calibri" pitchFamily="0" charset="0"/>
              </a:rPr>
              <a:t>y</a:t>
            </a:r>
            <a:r>
              <a:rPr lang="en-US" altLang="zh-CN" sz="2800" b="0" i="0" u="none" strike="noStrike" kern="1200" cap="none" spc="0" baseline="0">
                <a:solidFill>
                  <a:srgbClr val="000000"/>
                </a:solidFill>
                <a:latin typeface="Calibri" pitchFamily="0" charset="0"/>
                <a:ea typeface="宋体" pitchFamily="0" charset="0"/>
                <a:cs typeface="Calibri" pitchFamily="0" charset="0"/>
              </a:rPr>
              <a:t> </a:t>
            </a:r>
            <a:r>
              <a:rPr lang="en-US" altLang="zh-CN" sz="2800" b="0" i="0" u="none" strike="noStrike" kern="1200" cap="none" spc="0" baseline="0">
                <a:solidFill>
                  <a:srgbClr val="000000"/>
                </a:solidFill>
                <a:latin typeface="Calibri" pitchFamily="0" charset="0"/>
                <a:ea typeface="宋体" pitchFamily="0" charset="0"/>
                <a:cs typeface="Calibri" pitchFamily="0" charset="0"/>
              </a:rPr>
              <a:t>p</a:t>
            </a:r>
            <a:r>
              <a:rPr lang="en-US" altLang="zh-CN" sz="2800" b="0" i="0" u="none" strike="noStrike" kern="1200" cap="none" spc="0" baseline="0">
                <a:solidFill>
                  <a:srgbClr val="000000"/>
                </a:solidFill>
                <a:latin typeface="Calibri" pitchFamily="0" charset="0"/>
                <a:ea typeface="宋体" pitchFamily="0" charset="0"/>
                <a:cs typeface="Calibri" pitchFamily="0" charset="0"/>
              </a:rPr>
              <a:t>o</a:t>
            </a:r>
            <a:r>
              <a:rPr lang="en-US" altLang="zh-CN" sz="2800" b="0" i="0" u="none" strike="noStrike" kern="1200" cap="none" spc="0" baseline="0">
                <a:solidFill>
                  <a:srgbClr val="000000"/>
                </a:solidFill>
                <a:latin typeface="Calibri" pitchFamily="0" charset="0"/>
                <a:ea typeface="宋体" pitchFamily="0" charset="0"/>
                <a:cs typeface="Calibri" pitchFamily="0" charset="0"/>
              </a:rPr>
              <a:t>r</a:t>
            </a:r>
            <a:r>
              <a:rPr lang="en-US" altLang="zh-CN" sz="2800" b="0" i="0" u="none" strike="noStrike" kern="1200" cap="none" spc="0" baseline="0">
                <a:solidFill>
                  <a:srgbClr val="000000"/>
                </a:solidFill>
                <a:latin typeface="Calibri" pitchFamily="0" charset="0"/>
                <a:ea typeface="宋体" pitchFamily="0" charset="0"/>
                <a:cs typeface="Calibri" pitchFamily="0" charset="0"/>
              </a:rPr>
              <a:t>t</a:t>
            </a:r>
            <a:r>
              <a:rPr lang="en-US" altLang="zh-CN" sz="2800" b="0" i="0" u="none" strike="noStrike" kern="1200" cap="none" spc="0" baseline="0">
                <a:solidFill>
                  <a:srgbClr val="000000"/>
                </a:solidFill>
                <a:latin typeface="Calibri" pitchFamily="0" charset="0"/>
                <a:ea typeface="宋体" pitchFamily="0" charset="0"/>
                <a:cs typeface="Calibri" pitchFamily="0" charset="0"/>
              </a:rPr>
              <a:t>f</a:t>
            </a:r>
            <a:r>
              <a:rPr lang="en-US" altLang="zh-CN" sz="2800" b="0" i="0" u="none" strike="noStrike" kern="1200" cap="none" spc="0" baseline="0">
                <a:solidFill>
                  <a:srgbClr val="000000"/>
                </a:solidFill>
                <a:latin typeface="Calibri" pitchFamily="0" charset="0"/>
                <a:ea typeface="宋体" pitchFamily="0" charset="0"/>
                <a:cs typeface="Calibri" pitchFamily="0" charset="0"/>
              </a:rPr>
              <a:t>olio </a:t>
            </a:r>
            <a:endParaRPr lang="zh-CN" altLang="en-US" sz="2800" b="0" i="0" u="none" strike="noStrike" kern="1200" cap="none" spc="0" baseline="0">
              <a:solidFill>
                <a:srgbClr val="00000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770852567"/>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8"/>
                </a:lnTo>
                <a:lnTo>
                  <a:pt x="21599" y="21598"/>
                </a:lnTo>
                <a:lnTo>
                  <a:pt x="21599" y="0"/>
                </a:lnTo>
                <a:close/>
              </a:path>
            </a:pathLst>
          </a:custGeom>
          <a:solidFill>
            <a:srgbClr val="F1F1F1"/>
          </a:solidFill>
          <a:ln cmpd="sng" cap="flat">
            <a:noFill/>
            <a:prstDash val="solid"/>
            <a:miter/>
          </a:ln>
        </p:spPr>
      </p:sp>
      <p:grpSp>
        <p:nvGrpSpPr>
          <p:cNvPr id="96" name="组合"/>
          <p:cNvGrpSpPr>
            <a:grpSpLocks/>
          </p:cNvGrpSpPr>
          <p:nvPr/>
        </p:nvGrpSpPr>
        <p:grpSpPr>
          <a:xfrm>
            <a:off x="7448612" y="0"/>
            <a:ext cx="4743794" cy="6858466"/>
            <a:chOff x="7448612" y="0"/>
            <a:chExt cx="4743794" cy="6858466"/>
          </a:xfrm>
        </p:grpSpPr>
        <p:sp>
          <p:nvSpPr>
            <p:cNvPr id="8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0"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4"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2" y="3162"/>
                </a:lnTo>
                <a:lnTo>
                  <a:pt x="1473" y="5348"/>
                </a:lnTo>
                <a:lnTo>
                  <a:pt x="384" y="7928"/>
                </a:lnTo>
                <a:lnTo>
                  <a:pt x="0" y="10800"/>
                </a:lnTo>
                <a:lnTo>
                  <a:pt x="384" y="13671"/>
                </a:lnTo>
                <a:lnTo>
                  <a:pt x="1473" y="16250"/>
                </a:lnTo>
                <a:lnTo>
                  <a:pt x="3162" y="18436"/>
                </a:lnTo>
                <a:lnTo>
                  <a:pt x="5349" y="20124"/>
                </a:lnTo>
                <a:lnTo>
                  <a:pt x="7928" y="21214"/>
                </a:lnTo>
                <a:lnTo>
                  <a:pt x="10800" y="21600"/>
                </a:lnTo>
                <a:lnTo>
                  <a:pt x="13670" y="21214"/>
                </a:lnTo>
                <a:lnTo>
                  <a:pt x="16250" y="20124"/>
                </a:lnTo>
                <a:lnTo>
                  <a:pt x="18435" y="18436"/>
                </a:lnTo>
                <a:lnTo>
                  <a:pt x="20124" y="16250"/>
                </a:lnTo>
                <a:lnTo>
                  <a:pt x="21214" y="13671"/>
                </a:lnTo>
                <a:lnTo>
                  <a:pt x="21600" y="10800"/>
                </a:lnTo>
                <a:lnTo>
                  <a:pt x="21214" y="7928"/>
                </a:lnTo>
                <a:lnTo>
                  <a:pt x="20124" y="5348"/>
                </a:lnTo>
                <a:lnTo>
                  <a:pt x="18435" y="3162"/>
                </a:lnTo>
                <a:lnTo>
                  <a:pt x="16250" y="1474"/>
                </a:lnTo>
                <a:lnTo>
                  <a:pt x="13670" y="385"/>
                </a:lnTo>
                <a:lnTo>
                  <a:pt x="10800" y="0"/>
                </a:lnTo>
                <a:close/>
              </a:path>
            </a:pathLst>
          </a:custGeom>
          <a:solidFill>
            <a:srgbClr val="EBEBEB"/>
          </a:solidFill>
          <a:ln cmpd="sng" cap="flat">
            <a:noFill/>
            <a:prstDash val="solid"/>
            <a:miter/>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6"/>
                </a:lnTo>
                <a:lnTo>
                  <a:pt x="6246" y="1003"/>
                </a:lnTo>
                <a:lnTo>
                  <a:pt x="4918" y="1739"/>
                </a:lnTo>
                <a:lnTo>
                  <a:pt x="3713" y="2648"/>
                </a:lnTo>
                <a:lnTo>
                  <a:pt x="2649" y="3713"/>
                </a:lnTo>
                <a:lnTo>
                  <a:pt x="1740" y="4918"/>
                </a:lnTo>
                <a:lnTo>
                  <a:pt x="1002" y="6246"/>
                </a:lnTo>
                <a:lnTo>
                  <a:pt x="456" y="7680"/>
                </a:lnTo>
                <a:lnTo>
                  <a:pt x="116" y="9203"/>
                </a:lnTo>
                <a:lnTo>
                  <a:pt x="0" y="10800"/>
                </a:lnTo>
                <a:lnTo>
                  <a:pt x="116" y="12395"/>
                </a:lnTo>
                <a:lnTo>
                  <a:pt x="456" y="13918"/>
                </a:lnTo>
                <a:lnTo>
                  <a:pt x="1002" y="15352"/>
                </a:lnTo>
                <a:lnTo>
                  <a:pt x="1740" y="16679"/>
                </a:lnTo>
                <a:lnTo>
                  <a:pt x="2649" y="17884"/>
                </a:lnTo>
                <a:lnTo>
                  <a:pt x="3713" y="18950"/>
                </a:lnTo>
                <a:lnTo>
                  <a:pt x="4918" y="19858"/>
                </a:lnTo>
                <a:lnTo>
                  <a:pt x="6246" y="20596"/>
                </a:lnTo>
                <a:lnTo>
                  <a:pt x="7681" y="21142"/>
                </a:lnTo>
                <a:lnTo>
                  <a:pt x="9203" y="21481"/>
                </a:lnTo>
                <a:lnTo>
                  <a:pt x="10800" y="21600"/>
                </a:lnTo>
                <a:lnTo>
                  <a:pt x="12394" y="21481"/>
                </a:lnTo>
                <a:lnTo>
                  <a:pt x="13917" y="21142"/>
                </a:lnTo>
                <a:lnTo>
                  <a:pt x="15351" y="20596"/>
                </a:lnTo>
                <a:lnTo>
                  <a:pt x="16680" y="19858"/>
                </a:lnTo>
                <a:lnTo>
                  <a:pt x="17884" y="18950"/>
                </a:lnTo>
                <a:lnTo>
                  <a:pt x="18950" y="17884"/>
                </a:lnTo>
                <a:lnTo>
                  <a:pt x="19858" y="16679"/>
                </a:lnTo>
                <a:lnTo>
                  <a:pt x="20594" y="15352"/>
                </a:lnTo>
                <a:lnTo>
                  <a:pt x="21141" y="13918"/>
                </a:lnTo>
                <a:lnTo>
                  <a:pt x="21482" y="12395"/>
                </a:lnTo>
                <a:lnTo>
                  <a:pt x="21600" y="10800"/>
                </a:lnTo>
                <a:lnTo>
                  <a:pt x="21482" y="9203"/>
                </a:lnTo>
                <a:lnTo>
                  <a:pt x="21141" y="7680"/>
                </a:lnTo>
                <a:lnTo>
                  <a:pt x="20594" y="6246"/>
                </a:lnTo>
                <a:lnTo>
                  <a:pt x="19858" y="4918"/>
                </a:lnTo>
                <a:lnTo>
                  <a:pt x="18950" y="3713"/>
                </a:lnTo>
                <a:lnTo>
                  <a:pt x="17884" y="2648"/>
                </a:lnTo>
                <a:lnTo>
                  <a:pt x="16680" y="1739"/>
                </a:lnTo>
                <a:lnTo>
                  <a:pt x="15351" y="1003"/>
                </a:lnTo>
                <a:lnTo>
                  <a:pt x="13917" y="456"/>
                </a:lnTo>
                <a:lnTo>
                  <a:pt x="12394" y="117"/>
                </a:lnTo>
                <a:lnTo>
                  <a:pt x="10800" y="0"/>
                </a:lnTo>
                <a:close/>
              </a:path>
            </a:pathLst>
          </a:custGeom>
          <a:solidFill>
            <a:srgbClr val="2D83C3"/>
          </a:solidFill>
          <a:ln cmpd="sng" cap="flat">
            <a:noFill/>
            <a:prstDash val="solid"/>
            <a:miter/>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3"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5"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7" name="矩形"/>
          <p:cNvSpPr>
            <a:spLocks/>
          </p:cNvSpPr>
          <p:nvPr/>
        </p:nvSpPr>
        <p:spPr>
          <a:xfrm rot="0">
            <a:off x="2333624" y="1175955"/>
            <a:ext cx="5029200" cy="480631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Tools and Technologies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Portfolio design and Layout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Features and Functionality</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Screenshots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Github</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 Link</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023588627"/>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5"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8" name="矩形"/>
          <p:cNvSpPr>
            <a:spLocks/>
          </p:cNvSpPr>
          <p:nvPr/>
        </p:nvSpPr>
        <p:spPr>
          <a:xfrm rot="0">
            <a:off x="676275" y="1964055"/>
            <a:ext cx="8115235" cy="3520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Many developers and designers struggle to showcase their skills, experience, and projects in an attractive and professional way. Without a personal portfolio website, it becomes harder to highlight abilities to recruiters, clients, or collaborators. The problem is to create a simple, responsive, and visually appealing portfolio that effectively represents an individual’s work and skills.</a:t>
            </a:r>
            <a:endParaRPr lang="zh-CN" altLang="en-US" sz="2800" b="0" i="0" u="none" strike="noStrike" kern="1200" cap="none" spc="0" baseline="0">
              <a:solidFill>
                <a:srgbClr val="00000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46893319"/>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4" name="组合"/>
          <p:cNvGrpSpPr>
            <a:grpSpLocks/>
          </p:cNvGrpSpPr>
          <p:nvPr/>
        </p:nvGrpSpPr>
        <p:grpSpPr>
          <a:xfrm>
            <a:off x="8658225" y="2647950"/>
            <a:ext cx="3533775" cy="3810000"/>
            <a:chOff x="8658225" y="2647950"/>
            <a:chExt cx="3533775" cy="3810000"/>
          </a:xfrm>
        </p:grpSpPr>
        <p:sp>
          <p:nvSpPr>
            <p:cNvPr id="12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3"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6"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7"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9" name="矩形"/>
          <p:cNvSpPr>
            <a:spLocks/>
          </p:cNvSpPr>
          <p:nvPr/>
        </p:nvSpPr>
        <p:spPr>
          <a:xfrm rot="0">
            <a:off x="676275" y="2036284"/>
            <a:ext cx="7579668" cy="39490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This project is a personal portfolio website built using HTML, CSS, and JavaScript. It includes sections like About Me, Projects, and Contact. The goal is to provide an online platform where visitors can learn about the developer, view sample projects, and connect easily. The website is responsive, user-friendly, and designed with modern aesthetics.
</a:t>
            </a:r>
            <a:endParaRPr lang="zh-CN" altLang="en-US" sz="2800" b="0" i="0" u="none" strike="noStrike" kern="1200" cap="none" spc="0" baseline="0">
              <a:solidFill>
                <a:srgbClr val="00000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346860993"/>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5"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6"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8" name="矩形"/>
          <p:cNvSpPr>
            <a:spLocks/>
          </p:cNvSpPr>
          <p:nvPr/>
        </p:nvSpPr>
        <p:spPr>
          <a:xfrm rot="50421">
            <a:off x="757912" y="1472772"/>
            <a:ext cx="8601154" cy="480631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Recruiters/Employers → To evaluate the developer’s skills and projects.
Clients → To view past work and contact for freelance opportunities.
Peers/Collaborators → To explore work and connect for potential collaborations.
General Visitors → To learn more about the developer’s background and abilities.</a:t>
            </a:r>
            <a:endParaRPr lang="zh-CN" altLang="en-US" sz="2800" b="0" i="0" u="none" strike="noStrike" kern="1200" cap="none" spc="0" baseline="0">
              <a:solidFill>
                <a:srgbClr val="00000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365765304"/>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1"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5" name="文本框"/>
          <p:cNvSpPr>
            <a:spLocks noGrp="1"/>
          </p:cNvSpPr>
          <p:nvPr>
            <p:ph type="title"/>
          </p:nvPr>
        </p:nvSpPr>
        <p:spPr>
          <a:xfrm rot="0">
            <a:off x="558165" y="857885"/>
            <a:ext cx="9763125" cy="546736"/>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TOOLS AND TECHNIQUES</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7"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8" name="矩形"/>
          <p:cNvSpPr>
            <a:spLocks/>
          </p:cNvSpPr>
          <p:nvPr/>
        </p:nvSpPr>
        <p:spPr>
          <a:xfrm rot="0">
            <a:off x="2637910" y="1476375"/>
            <a:ext cx="7683380" cy="470153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HTML5 → Structure and content of the website.
CSS3 → Styling, layout, responsiveness, and design aesthetics.
JavaScript (Vanilla JS) → Smooth scrolling, form handling, and interactive features.
Placeholder Images → Used for sample projects (can be replaced with real images).
</a:t>
            </a:r>
            <a:endParaRPr lang="zh-CN" altLang="en-US" sz="2800" b="0" i="0" u="none" strike="noStrike" kern="1200" cap="none" spc="0" baseline="0">
              <a:solidFill>
                <a:srgbClr val="00000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095970764"/>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2"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3"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8</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4" name="矩形"/>
          <p:cNvSpPr>
            <a:spLocks/>
          </p:cNvSpPr>
          <p:nvPr/>
        </p:nvSpPr>
        <p:spPr>
          <a:xfrm rot="0">
            <a:off x="739774" y="291147"/>
            <a:ext cx="8794750" cy="629018"/>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000" b="1" i="0" u="none" strike="noStrike" kern="1200" cap="none" spc="15" baseline="0">
                <a:solidFill>
                  <a:schemeClr val="tx1"/>
                </a:solidFill>
                <a:latin typeface="Trebuchet MS" pitchFamily="0" charset="0"/>
                <a:ea typeface="宋体" pitchFamily="0" charset="0"/>
                <a:cs typeface="Trebuchet MS" pitchFamily="0" charset="0"/>
              </a:rPr>
              <a:t>POTFOLIO DESIGN AND LAYOUT</a:t>
            </a:r>
            <a:endParaRPr lang="zh-CN" altLang="en-US" sz="40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5"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6" name="矩形"/>
          <p:cNvSpPr>
            <a:spLocks/>
          </p:cNvSpPr>
          <p:nvPr/>
        </p:nvSpPr>
        <p:spPr>
          <a:xfrm rot="0">
            <a:off x="203104" y="753741"/>
            <a:ext cx="11088355" cy="67970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Navbar/Header → Sticky navigation with logo and section links.
Hero Section → Full-screen intro with name, role, and call-to-action button.
About Section → Brief introduction about the developer.
Projects Section → Card-style layout to showcase sample projects with images, titles, and descriptions.
Contact Section → Simple form for visitors to send messages.
Footer → Copyright notice.
Design Style → Clean, modern, with gradients and shadows, ensuring readability and professionalism.</a:t>
            </a:r>
            <a:endParaRPr lang="zh-CN" altLang="en-US" sz="2800" b="0" i="0" u="none" strike="noStrike" kern="1200" cap="none" spc="0" baseline="0">
              <a:solidFill>
                <a:srgbClr val="00000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75164688"/>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9" name="文本框"/>
          <p:cNvSpPr>
            <a:spLocks noGrp="1"/>
          </p:cNvSpPr>
          <p:nvPr>
            <p:ph type="title"/>
          </p:nvPr>
        </p:nvSpPr>
        <p:spPr>
          <a:xfrm rot="0">
            <a:off x="755332" y="385444"/>
            <a:ext cx="10681335" cy="72390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FEATURES AND FUNCTIONALITY</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0" name="矩形"/>
          <p:cNvSpPr>
            <a:spLocks/>
          </p:cNvSpPr>
          <p:nvPr/>
        </p:nvSpPr>
        <p:spPr>
          <a:xfrm rot="0">
            <a:off x="502717" y="1109345"/>
            <a:ext cx="9942013" cy="67970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Responsive Design → Works across desktops, tablets, and mobile devices.
Smooth Scrolling → Clicking navbar links or button scrolls smoothly to sections.
Interactive Navbar → Highlight and hover effects.
Project Showcase → Display of multiple projects with descriptions.
Contact Form → Input fields for name, email, and message, with a JavaScript alert on submission.
Sticky Header → Keeps navigation visible when scrolling.
</a:t>
            </a:r>
            <a:endParaRPr lang="zh-CN" altLang="en-US" sz="2800" b="0" i="0" u="none" strike="noStrike" kern="1200" cap="none" spc="0" baseline="0">
              <a:solidFill>
                <a:srgbClr val="00000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07056337"/>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5</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0</cp:revision>
  <dcterms:created xsi:type="dcterms:W3CDTF">2024-03-28T06:07:22Z</dcterms:created>
  <dcterms:modified xsi:type="dcterms:W3CDTF">2025-09-12T03:31:35Z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14919200dec640b5b09bc4b91de6cee8</vt:lpwstr>
  </property>
</Properties>
</file>