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9" r:id="rId6"/>
    <p:sldId id="261" r:id="rId7"/>
    <p:sldId id="260" r:id="rId8"/>
    <p:sldId id="262" r:id="rId9"/>
    <p:sldId id="264" r:id="rId10"/>
    <p:sldId id="265" r:id="rId11"/>
    <p:sldId id="266" r:id="rId12"/>
    <p:sldId id="346" r:id="rId13"/>
    <p:sldId id="263" r:id="rId14"/>
    <p:sldId id="267" r:id="rId15"/>
    <p:sldId id="268" r:id="rId16"/>
    <p:sldId id="347" r:id="rId17"/>
    <p:sldId id="34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8" autoAdjust="0"/>
    <p:restoredTop sz="94660"/>
  </p:normalViewPr>
  <p:slideViewPr>
    <p:cSldViewPr snapToGrid="0">
      <p:cViewPr>
        <p:scale>
          <a:sx n="100" d="100"/>
          <a:sy n="100" d="100"/>
        </p:scale>
        <p:origin x="-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haranisugumar/yelp_docker_spark" TargetMode="External"/><Relationship Id="rId2" Type="http://schemas.openxmlformats.org/officeDocument/2006/relationships/hyperlink" Target="https://www.yelp.com/dataset/challeng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haranisugumar/yelp-dataset-challeng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34840-13D6-4215-B198-63DCB691C6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200" dirty="0">
                <a:latin typeface="Georgia" panose="02040502050405020303" pitchFamily="18" charset="0"/>
              </a:rPr>
              <a:t>NEWYORKER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F571D7-635E-4B2E-8B49-E1F6EEB66A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Senior Data Engineering Exercise</a:t>
            </a:r>
          </a:p>
        </p:txBody>
      </p:sp>
    </p:spTree>
    <p:extLst>
      <p:ext uri="{BB962C8B-B14F-4D97-AF65-F5344CB8AC3E}">
        <p14:creationId xmlns:p14="http://schemas.microsoft.com/office/powerpoint/2010/main" val="2563928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29CA-912C-4072-B151-F450CE293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2DAA6-212E-4DC9-9757-5AEE1A10B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the table data using </a:t>
            </a:r>
            <a:r>
              <a:rPr lang="en-US" dirty="0" err="1"/>
              <a:t>spark.table</a:t>
            </a:r>
            <a:r>
              <a:rPr lang="en-US" dirty="0"/>
              <a:t>(“</a:t>
            </a:r>
            <a:r>
              <a:rPr lang="en-US" dirty="0" err="1"/>
              <a:t>nyc_business</a:t>
            </a:r>
            <a:r>
              <a:rPr lang="en-US" dirty="0"/>
              <a:t>”)</a:t>
            </a:r>
          </a:p>
          <a:p>
            <a:r>
              <a:rPr lang="en-US" dirty="0"/>
              <a:t>Register it as temp table </a:t>
            </a:r>
          </a:p>
          <a:p>
            <a:r>
              <a:rPr lang="en-US" dirty="0"/>
              <a:t>Write Spark-</a:t>
            </a:r>
            <a:r>
              <a:rPr lang="en-US" dirty="0" err="1"/>
              <a:t>Sql</a:t>
            </a:r>
            <a:r>
              <a:rPr lang="en-US" dirty="0"/>
              <a:t> query</a:t>
            </a:r>
          </a:p>
        </p:txBody>
      </p:sp>
    </p:spTree>
    <p:extLst>
      <p:ext uri="{BB962C8B-B14F-4D97-AF65-F5344CB8AC3E}">
        <p14:creationId xmlns:p14="http://schemas.microsoft.com/office/powerpoint/2010/main" val="660864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BBBF7-5406-4C38-8E1C-E80B5E434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Georgia" panose="02040502050405020303" pitchFamily="18" charset="0"/>
              </a:rPr>
              <a:t>Queries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71040-D45A-4CD9-B535-69E7DBC8B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>
                <a:latin typeface="Georgia" panose="02040502050405020303" pitchFamily="18" charset="0"/>
              </a:rPr>
              <a:t>Q1: Query to list all the  review, photo, </a:t>
            </a:r>
            <a:r>
              <a:rPr lang="en-US" sz="1600" dirty="0" err="1">
                <a:latin typeface="Georgia" panose="02040502050405020303" pitchFamily="18" charset="0"/>
              </a:rPr>
              <a:t>checkin</a:t>
            </a:r>
            <a:r>
              <a:rPr lang="en-US" sz="1600" dirty="0">
                <a:latin typeface="Georgia" panose="02040502050405020303" pitchFamily="18" charset="0"/>
              </a:rPr>
              <a:t>, tip against business data</a:t>
            </a:r>
          </a:p>
          <a:p>
            <a:r>
              <a:rPr lang="en-US" sz="1600" dirty="0">
                <a:latin typeface="Georgia" panose="02040502050405020303" pitchFamily="18" charset="0"/>
              </a:rPr>
              <a:t>Q2: Query to know the user who wrote the review and the review comments and user ratings on the products</a:t>
            </a:r>
          </a:p>
          <a:p>
            <a:r>
              <a:rPr lang="en-US" sz="1600" dirty="0">
                <a:latin typeface="Georgia" panose="02040502050405020303" pitchFamily="18" charset="0"/>
              </a:rPr>
              <a:t>Q3: Query to get the photo and business information</a:t>
            </a:r>
          </a:p>
          <a:p>
            <a:r>
              <a:rPr lang="en-US" sz="1600" dirty="0">
                <a:latin typeface="Georgia" panose="02040502050405020303" pitchFamily="18" charset="0"/>
              </a:rPr>
              <a:t>Q4: Query to list down the distinct list of categories for the business</a:t>
            </a:r>
          </a:p>
          <a:p>
            <a:r>
              <a:rPr lang="en-US" sz="1600" dirty="0">
                <a:latin typeface="Georgia" panose="02040502050405020303" pitchFamily="18" charset="0"/>
              </a:rPr>
              <a:t>Q5: Query to get the review counts, stars, review comments on Saturdays and Sundays for the business city and state</a:t>
            </a:r>
          </a:p>
          <a:p>
            <a:r>
              <a:rPr lang="en-US" sz="1600" dirty="0">
                <a:latin typeface="Georgia" panose="02040502050405020303" pitchFamily="18" charset="0"/>
              </a:rPr>
              <a:t>Q6: Query to get the years the user was elite</a:t>
            </a:r>
          </a:p>
          <a:p>
            <a:r>
              <a:rPr lang="en-US" sz="1600" dirty="0">
                <a:latin typeface="Georgia" panose="02040502050405020303" pitchFamily="18" charset="0"/>
              </a:rPr>
              <a:t>Q7: Query to get the list of users who wrote the tips</a:t>
            </a:r>
          </a:p>
          <a:p>
            <a:r>
              <a:rPr lang="en-US" sz="1600" dirty="0">
                <a:latin typeface="Georgia" panose="02040502050405020303" pitchFamily="18" charset="0"/>
              </a:rPr>
              <a:t>Q8: Query to find out which user has sent maximum number of reviews</a:t>
            </a:r>
          </a:p>
          <a:p>
            <a:r>
              <a:rPr lang="en-US" sz="1600" dirty="0">
                <a:latin typeface="Georgia" panose="02040502050405020303" pitchFamily="18" charset="0"/>
              </a:rPr>
              <a:t>Q9: Query to find out the total review count, review stars, rank, </a:t>
            </a:r>
            <a:r>
              <a:rPr lang="en-US" sz="1600" dirty="0" err="1">
                <a:latin typeface="Georgia" panose="02040502050405020303" pitchFamily="18" charset="0"/>
              </a:rPr>
              <a:t>dense_rank</a:t>
            </a:r>
            <a:r>
              <a:rPr lang="en-US" sz="1600" dirty="0">
                <a:latin typeface="Georgia" panose="02040502050405020303" pitchFamily="18" charset="0"/>
              </a:rPr>
              <a:t>, </a:t>
            </a:r>
            <a:r>
              <a:rPr lang="en-US" sz="1600" dirty="0" err="1">
                <a:latin typeface="Georgia" panose="02040502050405020303" pitchFamily="18" charset="0"/>
              </a:rPr>
              <a:t>percent_rank</a:t>
            </a:r>
            <a:r>
              <a:rPr lang="en-US" sz="1600" dirty="0">
                <a:latin typeface="Georgia" panose="02040502050405020303" pitchFamily="18" charset="0"/>
              </a:rPr>
              <a:t>, </a:t>
            </a:r>
            <a:r>
              <a:rPr lang="en-US" sz="1600" dirty="0" err="1">
                <a:latin typeface="Georgia" panose="02040502050405020303" pitchFamily="18" charset="0"/>
              </a:rPr>
              <a:t>row_number</a:t>
            </a:r>
            <a:r>
              <a:rPr lang="en-US" sz="1600" dirty="0">
                <a:latin typeface="Georgia" panose="02040502050405020303" pitchFamily="18" charset="0"/>
              </a:rPr>
              <a:t>, average stars for the user and review data</a:t>
            </a:r>
          </a:p>
        </p:txBody>
      </p:sp>
    </p:spTree>
    <p:extLst>
      <p:ext uri="{BB962C8B-B14F-4D97-AF65-F5344CB8AC3E}">
        <p14:creationId xmlns:p14="http://schemas.microsoft.com/office/powerpoint/2010/main" val="3654231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CFF2-7B5D-4A3F-B180-47926D91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71ED0D-A6F0-4B79-AA32-4FA854113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541372"/>
            <a:ext cx="8596312" cy="311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19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825A-A086-4DD2-A805-45991D7D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5645E-440C-447C-827E-9BEBBFBA7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Georgia" panose="02040502050405020303" pitchFamily="18" charset="0"/>
              </a:rPr>
              <a:t>Not a valid json!</a:t>
            </a:r>
          </a:p>
          <a:p>
            <a:pPr marL="0" indent="0">
              <a:buNone/>
            </a:pPr>
            <a:r>
              <a:rPr lang="en-US" sz="1600" dirty="0">
                <a:latin typeface="Georgia" panose="02040502050405020303" pitchFamily="18" charset="0"/>
              </a:rPr>
              <a:t>	"attributes":{"</a:t>
            </a:r>
            <a:r>
              <a:rPr lang="en-US" sz="1600" dirty="0" err="1">
                <a:latin typeface="Georgia" panose="02040502050405020303" pitchFamily="18" charset="0"/>
              </a:rPr>
              <a:t>RestaurantsReservations</a:t>
            </a:r>
            <a:r>
              <a:rPr lang="en-US" sz="1600" dirty="0">
                <a:latin typeface="Georgia" panose="02040502050405020303" pitchFamily="18" charset="0"/>
              </a:rPr>
              <a:t>":"True","</a:t>
            </a:r>
            <a:r>
              <a:rPr lang="en-US" sz="1600" b="1" dirty="0" err="1">
                <a:latin typeface="Georgia" panose="02040502050405020303" pitchFamily="18" charset="0"/>
              </a:rPr>
              <a:t>GoodForMeal</a:t>
            </a:r>
            <a:r>
              <a:rPr lang="en-US" sz="1600" dirty="0">
                <a:solidFill>
                  <a:schemeClr val="accent5"/>
                </a:solidFill>
                <a:latin typeface="Georgia" panose="02040502050405020303" pitchFamily="18" charset="0"/>
              </a:rPr>
              <a:t>":"{'dessert’: 	False, 	'</a:t>
            </a:r>
            <a:r>
              <a:rPr lang="en-US" sz="1600" dirty="0" err="1">
                <a:solidFill>
                  <a:schemeClr val="accent5"/>
                </a:solidFill>
                <a:latin typeface="Georgia" panose="02040502050405020303" pitchFamily="18" charset="0"/>
              </a:rPr>
              <a:t>latenight</a:t>
            </a:r>
            <a:r>
              <a:rPr lang="en-US" sz="1600" dirty="0">
                <a:solidFill>
                  <a:schemeClr val="accent5"/>
                </a:solidFill>
                <a:latin typeface="Georgia" panose="02040502050405020303" pitchFamily="18" charset="0"/>
              </a:rPr>
              <a:t>': False, 'lunch': True, 'dinner': True, 'brunch': False, 'breakfast’: 	False}"</a:t>
            </a:r>
            <a:r>
              <a:rPr lang="en-US" sz="1600" dirty="0">
                <a:latin typeface="Georgia" panose="02040502050405020303" pitchFamily="18" charset="0"/>
              </a:rPr>
              <a:t>,"</a:t>
            </a:r>
            <a:r>
              <a:rPr lang="en-US" sz="1600" b="1" dirty="0" err="1">
                <a:latin typeface="Georgia" panose="02040502050405020303" pitchFamily="18" charset="0"/>
              </a:rPr>
              <a:t>BusinessParking</a:t>
            </a:r>
            <a:r>
              <a:rPr lang="en-US" sz="1600" dirty="0">
                <a:solidFill>
                  <a:schemeClr val="accent5"/>
                </a:solidFill>
                <a:latin typeface="Georgia" panose="02040502050405020303" pitchFamily="18" charset="0"/>
              </a:rPr>
              <a:t>":"{'garage': False, 'street': False, 'validated': False, 'lot’: 	True, 'valet': False}“</a:t>
            </a:r>
          </a:p>
          <a:p>
            <a:r>
              <a:rPr lang="en-US" sz="1600" dirty="0" err="1">
                <a:solidFill>
                  <a:schemeClr val="tx1"/>
                </a:solidFill>
                <a:latin typeface="Georgia" panose="02040502050405020303" pitchFamily="18" charset="0"/>
              </a:rPr>
              <a:t>Spark.read.json</a:t>
            </a:r>
            <a:r>
              <a:rPr lang="en-US" sz="1600" dirty="0">
                <a:solidFill>
                  <a:schemeClr val="tx1"/>
                </a:solidFill>
                <a:latin typeface="Georgia" panose="02040502050405020303" pitchFamily="18" charset="0"/>
              </a:rPr>
              <a:t>(path)</a:t>
            </a:r>
          </a:p>
          <a:p>
            <a:pPr lvl="1"/>
            <a:endParaRPr lang="en-US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5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9B21B00-D6E2-4ADA-AEFA-28CA55BE1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145504"/>
              </p:ext>
            </p:extLst>
          </p:nvPr>
        </p:nvGraphicFramePr>
        <p:xfrm>
          <a:off x="911668" y="4422986"/>
          <a:ext cx="8127999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832">
                  <a:extLst>
                    <a:ext uri="{9D8B030D-6E8A-4147-A177-3AD203B41FA5}">
                      <a16:colId xmlns:a16="http://schemas.microsoft.com/office/drawing/2014/main" val="1876945315"/>
                    </a:ext>
                  </a:extLst>
                </a:gridCol>
                <a:gridCol w="3596640">
                  <a:extLst>
                    <a:ext uri="{9D8B030D-6E8A-4147-A177-3AD203B41FA5}">
                      <a16:colId xmlns:a16="http://schemas.microsoft.com/office/drawing/2014/main" val="3245505511"/>
                    </a:ext>
                  </a:extLst>
                </a:gridCol>
                <a:gridCol w="2966527">
                  <a:extLst>
                    <a:ext uri="{9D8B030D-6E8A-4147-A177-3AD203B41FA5}">
                      <a16:colId xmlns:a16="http://schemas.microsoft.com/office/drawing/2014/main" val="1963492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Georgia" panose="02040502050405020303" pitchFamily="18" charset="0"/>
                        </a:rPr>
                        <a:t>RestaurantsReservations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latin typeface="Georgia" panose="02040502050405020303" pitchFamily="18" charset="0"/>
                        </a:rPr>
                        <a:t>GoodForMeal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latin typeface="Georgia" panose="02040502050405020303" pitchFamily="18" charset="0"/>
                        </a:rPr>
                        <a:t>BusinessParking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164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5"/>
                          </a:solidFill>
                          <a:latin typeface="Georgia" panose="02040502050405020303" pitchFamily="18" charset="0"/>
                        </a:rPr>
                        <a:t>{'dessert’: False, '</a:t>
                      </a:r>
                      <a:r>
                        <a:rPr lang="en-US" sz="1600" dirty="0" err="1">
                          <a:solidFill>
                            <a:schemeClr val="accent5"/>
                          </a:solidFill>
                          <a:latin typeface="Georgia" panose="02040502050405020303" pitchFamily="18" charset="0"/>
                        </a:rPr>
                        <a:t>latenight</a:t>
                      </a:r>
                      <a:r>
                        <a:rPr lang="en-US" sz="1600" dirty="0">
                          <a:solidFill>
                            <a:schemeClr val="accent5"/>
                          </a:solidFill>
                          <a:latin typeface="Georgia" panose="02040502050405020303" pitchFamily="18" charset="0"/>
                        </a:rPr>
                        <a:t>': False, 'lunch': True, 'dinner': True, 'brunch': False, 'breakfast': False}"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5"/>
                          </a:solidFill>
                          <a:latin typeface="Georgia" panose="02040502050405020303" pitchFamily="18" charset="0"/>
                        </a:rPr>
                        <a:t>"{'garage': False, 'street': False, 'validated': False, 'lot': True, 'valet': False}“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45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826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D6908-B513-4E05-A84D-7B497010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Georgia" panose="02040502050405020303" pitchFamily="18" charset="0"/>
              </a:rPr>
              <a:t>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BE25D-77C6-402F-8CA1-C904019BB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err="1">
                <a:latin typeface="Georgia" panose="02040502050405020303" pitchFamily="18" charset="0"/>
              </a:rPr>
              <a:t>val</a:t>
            </a:r>
            <a:r>
              <a:rPr lang="en-US" sz="1600" dirty="0">
                <a:latin typeface="Georgia" panose="02040502050405020303" pitchFamily="18" charset="0"/>
              </a:rPr>
              <a:t> res = </a:t>
            </a:r>
            <a:r>
              <a:rPr lang="en-US" sz="1600" dirty="0" err="1">
                <a:latin typeface="Georgia" panose="02040502050405020303" pitchFamily="18" charset="0"/>
              </a:rPr>
              <a:t>Source.fromFile</a:t>
            </a:r>
            <a:r>
              <a:rPr lang="en-US" sz="1600" dirty="0">
                <a:latin typeface="Georgia" panose="02040502050405020303" pitchFamily="18" charset="0"/>
              </a:rPr>
              <a:t>(</a:t>
            </a:r>
            <a:r>
              <a:rPr lang="en-US" sz="1600" dirty="0" err="1">
                <a:latin typeface="Georgia" panose="02040502050405020303" pitchFamily="18" charset="0"/>
              </a:rPr>
              <a:t>srcPath</a:t>
            </a:r>
            <a:r>
              <a:rPr lang="en-US" sz="1600" dirty="0">
                <a:latin typeface="Georgia" panose="02040502050405020303" pitchFamily="18" charset="0"/>
              </a:rPr>
              <a:t>).</a:t>
            </a:r>
            <a:r>
              <a:rPr lang="en-US" sz="1600" dirty="0" err="1">
                <a:latin typeface="Georgia" panose="02040502050405020303" pitchFamily="18" charset="0"/>
              </a:rPr>
              <a:t>getLines</a:t>
            </a:r>
            <a:r>
              <a:rPr lang="en-US" sz="1600" dirty="0">
                <a:latin typeface="Georgia" panose="02040502050405020303" pitchFamily="18" charset="0"/>
              </a:rPr>
              <a:t>.    map{line=&gt;</a:t>
            </a:r>
            <a:r>
              <a:rPr lang="en-US" sz="1600" dirty="0" err="1">
                <a:latin typeface="Georgia" panose="02040502050405020303" pitchFamily="18" charset="0"/>
              </a:rPr>
              <a:t>line.replaceAll</a:t>
            </a:r>
            <a:r>
              <a:rPr lang="en-US" sz="1600" dirty="0">
                <a:latin typeface="Georgia" panose="02040502050405020303" pitchFamily="18" charset="0"/>
              </a:rPr>
              <a:t>("'","").</a:t>
            </a:r>
            <a:r>
              <a:rPr lang="en-US" sz="1600" dirty="0" err="1">
                <a:latin typeface="Georgia" panose="02040502050405020303" pitchFamily="18" charset="0"/>
              </a:rPr>
              <a:t>replaceAll</a:t>
            </a:r>
            <a:r>
              <a:rPr lang="en-US" sz="1600" dirty="0">
                <a:latin typeface="Georgia" panose="02040502050405020303" pitchFamily="18" charset="0"/>
              </a:rPr>
              <a:t>("\"","").replace(“\{","{\"").replace(",","\",\"").replace(":","\":").replace("\":","\":\"").replace("}","\"}").replace("\"{\"","{\"").replace("\"}\"","\"}").replace("\":\"0",":0").replace(" ","")}.</a:t>
            </a:r>
            <a:r>
              <a:rPr lang="en-US" sz="1600" dirty="0" err="1">
                <a:latin typeface="Georgia" panose="02040502050405020303" pitchFamily="18" charset="0"/>
              </a:rPr>
              <a:t>toSeq</a:t>
            </a:r>
            <a:endParaRPr lang="en-US" sz="1600" dirty="0">
              <a:latin typeface="Georgia" panose="02040502050405020303" pitchFamily="18" charset="0"/>
            </a:endParaRPr>
          </a:p>
          <a:p>
            <a:r>
              <a:rPr lang="en-US" sz="1600" dirty="0" err="1">
                <a:latin typeface="Georgia" panose="02040502050405020303" pitchFamily="18" charset="0"/>
              </a:rPr>
              <a:t>val</a:t>
            </a:r>
            <a:r>
              <a:rPr lang="en-US" sz="1600" dirty="0">
                <a:latin typeface="Georgia" panose="02040502050405020303" pitchFamily="18" charset="0"/>
              </a:rPr>
              <a:t> ds = </a:t>
            </a:r>
            <a:r>
              <a:rPr lang="en-US" sz="1600" dirty="0" err="1">
                <a:latin typeface="Georgia" panose="02040502050405020303" pitchFamily="18" charset="0"/>
              </a:rPr>
              <a:t>spark.createDataset</a:t>
            </a:r>
            <a:r>
              <a:rPr lang="en-US" sz="1600" dirty="0">
                <a:latin typeface="Georgia" panose="02040502050405020303" pitchFamily="18" charset="0"/>
              </a:rPr>
              <a:t>[String](res)(</a:t>
            </a:r>
            <a:r>
              <a:rPr lang="en-US" sz="1600" dirty="0" err="1">
                <a:latin typeface="Georgia" panose="02040502050405020303" pitchFamily="18" charset="0"/>
              </a:rPr>
              <a:t>Encoders.STRING</a:t>
            </a:r>
            <a:r>
              <a:rPr lang="en-US" sz="1600" dirty="0">
                <a:latin typeface="Georgia" panose="02040502050405020303" pitchFamily="18" charset="0"/>
              </a:rPr>
              <a:t>)</a:t>
            </a:r>
          </a:p>
          <a:p>
            <a:r>
              <a:rPr lang="en-US" sz="1600" dirty="0" err="1">
                <a:latin typeface="Georgia" panose="02040502050405020303" pitchFamily="18" charset="0"/>
              </a:rPr>
              <a:t>ds.coalesce</a:t>
            </a:r>
            <a:r>
              <a:rPr lang="en-US" sz="1600" dirty="0">
                <a:latin typeface="Georgia" panose="02040502050405020303" pitchFamily="18" charset="0"/>
              </a:rPr>
              <a:t>(1).</a:t>
            </a:r>
            <a:r>
              <a:rPr lang="en-US" sz="1600" dirty="0" err="1">
                <a:latin typeface="Georgia" panose="02040502050405020303" pitchFamily="18" charset="0"/>
              </a:rPr>
              <a:t>write.mode</a:t>
            </a:r>
            <a:r>
              <a:rPr lang="en-US" sz="1600" dirty="0">
                <a:latin typeface="Georgia" panose="02040502050405020303" pitchFamily="18" charset="0"/>
              </a:rPr>
              <a:t>(</a:t>
            </a:r>
            <a:r>
              <a:rPr lang="en-US" sz="1600" dirty="0" err="1">
                <a:latin typeface="Georgia" panose="02040502050405020303" pitchFamily="18" charset="0"/>
              </a:rPr>
              <a:t>SaveMode.Overwrite</a:t>
            </a:r>
            <a:r>
              <a:rPr lang="en-US" sz="1600" dirty="0">
                <a:latin typeface="Georgia" panose="02040502050405020303" pitchFamily="18" charset="0"/>
              </a:rPr>
              <a:t>).json(s"${</a:t>
            </a:r>
            <a:r>
              <a:rPr lang="en-US" sz="1600" dirty="0" err="1">
                <a:latin typeface="Georgia" panose="02040502050405020303" pitchFamily="18" charset="0"/>
              </a:rPr>
              <a:t>tgtPath</a:t>
            </a:r>
            <a:r>
              <a:rPr lang="en-US" sz="1600" dirty="0">
                <a:latin typeface="Georgia" panose="02040502050405020303" pitchFamily="18" charset="0"/>
              </a:rPr>
              <a:t>}</a:t>
            </a:r>
            <a:r>
              <a:rPr lang="en-US" sz="1600" dirty="0" err="1">
                <a:latin typeface="Georgia" panose="02040502050405020303" pitchFamily="18" charset="0"/>
              </a:rPr>
              <a:t>valid.json</a:t>
            </a:r>
            <a:r>
              <a:rPr lang="en-US" sz="1600" dirty="0">
                <a:latin typeface="Georgia" panose="02040502050405020303" pitchFamily="18" charset="0"/>
              </a:rPr>
              <a:t>")</a:t>
            </a:r>
          </a:p>
          <a:p>
            <a:r>
              <a:rPr lang="en-US" sz="1600" dirty="0" err="1">
                <a:latin typeface="Georgia" panose="02040502050405020303" pitchFamily="18" charset="0"/>
              </a:rPr>
              <a:t>Spark.read.json</a:t>
            </a:r>
            <a:r>
              <a:rPr lang="en-US" sz="1600" dirty="0">
                <a:latin typeface="Georgia" panose="02040502050405020303" pitchFamily="18" charset="0"/>
              </a:rPr>
              <a:t>(s"${</a:t>
            </a:r>
            <a:r>
              <a:rPr lang="en-US" sz="1600" dirty="0" err="1">
                <a:latin typeface="Georgia" panose="02040502050405020303" pitchFamily="18" charset="0"/>
              </a:rPr>
              <a:t>tgtPath</a:t>
            </a:r>
            <a:r>
              <a:rPr lang="en-US" sz="1600" dirty="0">
                <a:latin typeface="Georgia" panose="02040502050405020303" pitchFamily="18" charset="0"/>
              </a:rPr>
              <a:t>}</a:t>
            </a:r>
            <a:r>
              <a:rPr lang="en-US" sz="1600" dirty="0" err="1">
                <a:latin typeface="Georgia" panose="02040502050405020303" pitchFamily="18" charset="0"/>
              </a:rPr>
              <a:t>valid.json</a:t>
            </a:r>
            <a:r>
              <a:rPr lang="en-US" sz="1600" dirty="0">
                <a:latin typeface="Georgia" panose="02040502050405020303" pitchFamily="18" charset="0"/>
              </a:rPr>
              <a:t>“)</a:t>
            </a:r>
          </a:p>
          <a:p>
            <a:pPr marL="0" indent="0">
              <a:buNone/>
            </a:pPr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E600CE5-8F77-4130-A8DA-0EF2EA745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802427"/>
              </p:ext>
            </p:extLst>
          </p:nvPr>
        </p:nvGraphicFramePr>
        <p:xfrm>
          <a:off x="1146000" y="4605866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43688797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98400882"/>
                    </a:ext>
                  </a:extLst>
                </a:gridCol>
                <a:gridCol w="1692026">
                  <a:extLst>
                    <a:ext uri="{9D8B030D-6E8A-4147-A177-3AD203B41FA5}">
                      <a16:colId xmlns:a16="http://schemas.microsoft.com/office/drawing/2014/main" val="3955621622"/>
                    </a:ext>
                  </a:extLst>
                </a:gridCol>
                <a:gridCol w="1017308">
                  <a:extLst>
                    <a:ext uri="{9D8B030D-6E8A-4147-A177-3AD203B41FA5}">
                      <a16:colId xmlns:a16="http://schemas.microsoft.com/office/drawing/2014/main" val="258581351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9611756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0544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Georgia" panose="02040502050405020303" pitchFamily="18" charset="0"/>
                        </a:rPr>
                        <a:t>bp.garage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Georgia" panose="02040502050405020303" pitchFamily="18" charset="0"/>
                        </a:rPr>
                        <a:t>bp.street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Georgia" panose="02040502050405020303" pitchFamily="18" charset="0"/>
                        </a:rPr>
                        <a:t>bp.validated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Georgia" panose="02040502050405020303" pitchFamily="18" charset="0"/>
                        </a:rPr>
                        <a:t>bp.lot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Georgia" panose="02040502050405020303" pitchFamily="18" charset="0"/>
                        </a:rPr>
                        <a:t>bp.valet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927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Georgia" panose="02040502050405020303" pitchFamily="18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18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078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260EA-1EE8-4508-A7E6-5C0494299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Georgia" panose="02040502050405020303" pitchFamily="18" charset="0"/>
              </a:rPr>
              <a:t>Packaging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5DED1-FDE1-4636-A0B4-87437152A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Georgia" panose="02040502050405020303" pitchFamily="18" charset="0"/>
              </a:rPr>
              <a:t>Package the spark application</a:t>
            </a:r>
          </a:p>
          <a:p>
            <a:r>
              <a:rPr lang="en-US" sz="1600" dirty="0">
                <a:latin typeface="Georgia" panose="02040502050405020303" pitchFamily="18" charset="0"/>
              </a:rPr>
              <a:t>Start spark master and worker using docker-compose up</a:t>
            </a:r>
          </a:p>
          <a:p>
            <a:r>
              <a:rPr lang="en-US" sz="1600" dirty="0">
                <a:latin typeface="Georgia" panose="02040502050405020303" pitchFamily="18" charset="0"/>
              </a:rPr>
              <a:t>Copy the application jar to the specified directory</a:t>
            </a:r>
          </a:p>
          <a:p>
            <a:r>
              <a:rPr lang="en-US" sz="1600" dirty="0">
                <a:latin typeface="Georgia" panose="02040502050405020303" pitchFamily="18" charset="0"/>
              </a:rPr>
              <a:t>Copy the input dataset yelp_dataset.tar to the specified directory</a:t>
            </a:r>
          </a:p>
          <a:p>
            <a:r>
              <a:rPr lang="en-US" sz="1600" dirty="0">
                <a:latin typeface="Georgia" panose="02040502050405020303" pitchFamily="18" charset="0"/>
              </a:rPr>
              <a:t>Run </a:t>
            </a:r>
            <a:r>
              <a:rPr lang="en-US" sz="1600" i="1" dirty="0">
                <a:latin typeface="Georgia" panose="02040502050405020303" pitchFamily="18" charset="0"/>
              </a:rPr>
              <a:t>docker run -p 2222:22 --name yelp-challenge-app -e ENABLE_INIT_DAEMON=false --network docker-</a:t>
            </a:r>
            <a:r>
              <a:rPr lang="en-US" sz="1600" i="1" dirty="0" err="1">
                <a:latin typeface="Georgia" panose="02040502050405020303" pitchFamily="18" charset="0"/>
              </a:rPr>
              <a:t>spark_default</a:t>
            </a:r>
            <a:r>
              <a:rPr lang="en-US" sz="1600" i="1" dirty="0">
                <a:latin typeface="Georgia" panose="02040502050405020303" pitchFamily="18" charset="0"/>
              </a:rPr>
              <a:t> -v `</a:t>
            </a:r>
            <a:r>
              <a:rPr lang="en-US" sz="1600" i="1" dirty="0" err="1">
                <a:latin typeface="Georgia" panose="02040502050405020303" pitchFamily="18" charset="0"/>
              </a:rPr>
              <a:t>pwd</a:t>
            </a:r>
            <a:r>
              <a:rPr lang="en-US" sz="1600" i="1" dirty="0">
                <a:latin typeface="Georgia" panose="02040502050405020303" pitchFamily="18" charset="0"/>
              </a:rPr>
              <a:t>`:/opt --link </a:t>
            </a:r>
            <a:r>
              <a:rPr lang="en-US" sz="1600" i="1" dirty="0" err="1">
                <a:latin typeface="Georgia" panose="02040502050405020303" pitchFamily="18" charset="0"/>
              </a:rPr>
              <a:t>spark-master:spark-master</a:t>
            </a:r>
            <a:r>
              <a:rPr lang="en-US" sz="1600" i="1" dirty="0">
                <a:latin typeface="Georgia" panose="02040502050405020303" pitchFamily="18" charset="0"/>
              </a:rPr>
              <a:t> -t yelp/challenge-app /bin/bash /yelp_processor.sh yelp_dataset.tar</a:t>
            </a:r>
          </a:p>
        </p:txBody>
      </p:sp>
    </p:spTree>
    <p:extLst>
      <p:ext uri="{BB962C8B-B14F-4D97-AF65-F5344CB8AC3E}">
        <p14:creationId xmlns:p14="http://schemas.microsoft.com/office/powerpoint/2010/main" val="1948770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DF43-C68D-479C-A53C-1FA4978DD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BDD18-1361-4E5F-BFC2-9B2820BCF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RAM : 512MB</a:t>
            </a:r>
          </a:p>
          <a:p>
            <a:r>
              <a:rPr lang="en-US" dirty="0"/>
              <a:t>HDD : 30GB</a:t>
            </a:r>
          </a:p>
          <a:p>
            <a:r>
              <a:rPr lang="en-US" dirty="0"/>
              <a:t>CPU : 1</a:t>
            </a:r>
          </a:p>
          <a:p>
            <a:r>
              <a:rPr lang="en-US" dirty="0"/>
              <a:t>Total </a:t>
            </a:r>
            <a:r>
              <a:rPr lang="en-US" dirty="0" err="1"/>
              <a:t>timetaken</a:t>
            </a:r>
            <a:r>
              <a:rPr lang="en-US" dirty="0"/>
              <a:t> : ~30mins</a:t>
            </a:r>
          </a:p>
        </p:txBody>
      </p:sp>
    </p:spTree>
    <p:extLst>
      <p:ext uri="{BB962C8B-B14F-4D97-AF65-F5344CB8AC3E}">
        <p14:creationId xmlns:p14="http://schemas.microsoft.com/office/powerpoint/2010/main" val="3576078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79AFE-8832-4891-B77E-F1B00C0D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							Thank you</a:t>
            </a:r>
            <a:endParaRPr lang="en-US" dirty="0"/>
          </a:p>
        </p:txBody>
      </p:sp>
      <p:pic>
        <p:nvPicPr>
          <p:cNvPr id="5" name="Content Placeholder 4" descr="A picture containing person, indoor, table, sitting&#10;&#10;Description generated with very high confidence">
            <a:extLst>
              <a:ext uri="{FF2B5EF4-FFF2-40B4-BE49-F238E27FC236}">
                <a16:creationId xmlns:a16="http://schemas.microsoft.com/office/drawing/2014/main" id="{52E4FE69-D1DD-43D5-AA36-B8B247824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4867" y="1999642"/>
            <a:ext cx="6110567" cy="3235745"/>
          </a:xfrm>
        </p:spPr>
      </p:pic>
    </p:spTree>
    <p:extLst>
      <p:ext uri="{BB962C8B-B14F-4D97-AF65-F5344CB8AC3E}">
        <p14:creationId xmlns:p14="http://schemas.microsoft.com/office/powerpoint/2010/main" val="72638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624DC-BFAD-4F45-ACB6-CA2EF2512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Georgia" panose="02040502050405020303" pitchFamily="18" charset="0"/>
              </a:rPr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B0484-DCEF-40EF-828C-BCF41D12F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Georgia" panose="02040502050405020303" pitchFamily="18" charset="0"/>
              </a:rPr>
              <a:t>Parse the JSON data of the yelp dataset </a:t>
            </a:r>
          </a:p>
          <a:p>
            <a:r>
              <a:rPr lang="en-US" sz="1600" dirty="0">
                <a:latin typeface="Georgia" panose="02040502050405020303" pitchFamily="18" charset="0"/>
              </a:rPr>
              <a:t>Load the data to the table</a:t>
            </a:r>
          </a:p>
          <a:p>
            <a:r>
              <a:rPr lang="en-US" sz="1600" dirty="0">
                <a:latin typeface="Georgia" panose="02040502050405020303" pitchFamily="18" charset="0"/>
              </a:rPr>
              <a:t>Interesting queries </a:t>
            </a:r>
          </a:p>
          <a:p>
            <a:r>
              <a:rPr lang="en-US" sz="1600" dirty="0">
                <a:latin typeface="Georgia" panose="02040502050405020303" pitchFamily="18" charset="0"/>
              </a:rPr>
              <a:t>Dockerize the application</a:t>
            </a:r>
          </a:p>
          <a:p>
            <a:endParaRPr lang="en-US" sz="1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82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A416C-3199-4C3A-86E1-BE5272077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Georgia" panose="02040502050405020303" pitchFamily="18" charset="0"/>
              </a:rPr>
              <a:t>Challenge-Repo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6FCE8-7184-41B5-85A4-113E835F7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Georgia" panose="02040502050405020303" pitchFamily="18" charset="0"/>
              </a:rPr>
              <a:t>Source : </a:t>
            </a:r>
            <a:r>
              <a:rPr lang="en-US" sz="1600" dirty="0">
                <a:latin typeface="Georgia" panose="02040502050405020303" pitchFamily="18" charset="0"/>
                <a:hlinkClick r:id="rId2"/>
              </a:rPr>
              <a:t>https://www.yelp.com/dataset/challenge</a:t>
            </a:r>
            <a:endParaRPr lang="en-US" sz="1600" dirty="0">
              <a:latin typeface="Georgia" panose="02040502050405020303" pitchFamily="18" charset="0"/>
            </a:endParaRPr>
          </a:p>
          <a:p>
            <a:r>
              <a:rPr lang="en-US" sz="1600" dirty="0">
                <a:latin typeface="Georgia" panose="02040502050405020303" pitchFamily="18" charset="0"/>
              </a:rPr>
              <a:t>Technologies Used: Spark, Scala, Hive, Docker with SMACK components</a:t>
            </a:r>
          </a:p>
          <a:p>
            <a:r>
              <a:rPr lang="en-US" sz="1600" dirty="0">
                <a:latin typeface="Georgia" panose="02040502050405020303" pitchFamily="18" charset="0"/>
              </a:rPr>
              <a:t>Docker set-up:  </a:t>
            </a:r>
            <a:r>
              <a:rPr lang="en-US" sz="1600" dirty="0">
                <a:latin typeface="Georgia" panose="02040502050405020303" pitchFamily="18" charset="0"/>
                <a:hlinkClick r:id="rId3"/>
              </a:rPr>
              <a:t>https://github.com/dharanisugumar/yelp_docker_spark</a:t>
            </a:r>
            <a:endParaRPr lang="en-US" sz="1600" dirty="0">
              <a:latin typeface="Georgia" panose="02040502050405020303" pitchFamily="18" charset="0"/>
            </a:endParaRPr>
          </a:p>
          <a:p>
            <a:r>
              <a:rPr lang="en-US" sz="1600" dirty="0">
                <a:latin typeface="Georgia" panose="02040502050405020303" pitchFamily="18" charset="0"/>
              </a:rPr>
              <a:t>Application: </a:t>
            </a:r>
            <a:r>
              <a:rPr lang="en-US" sz="1600" dirty="0">
                <a:latin typeface="Georgia" panose="02040502050405020303" pitchFamily="18" charset="0"/>
                <a:hlinkClick r:id="rId4"/>
              </a:rPr>
              <a:t>https://github.com/dharanisugumar/yelp-dataset-challenge</a:t>
            </a:r>
            <a:endParaRPr lang="en-US" sz="1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286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9DE8B-C68E-4DEE-AEDD-CC51021D3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Georgia" panose="02040502050405020303" pitchFamily="18" charset="0"/>
              </a:rPr>
              <a:t>Data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3AA57E-FF4C-4860-AFDD-1C247ACE9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327" y="1341120"/>
            <a:ext cx="8359834" cy="4700905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34BDA25-A87D-45FD-92D0-7E0CB81DF0DF}"/>
              </a:ext>
            </a:extLst>
          </p:cNvPr>
          <p:cNvSpPr/>
          <p:nvPr/>
        </p:nvSpPr>
        <p:spPr>
          <a:xfrm>
            <a:off x="7481454" y="477058"/>
            <a:ext cx="1263535" cy="14976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50" dirty="0" err="1">
                <a:latin typeface="Georgia" panose="02040502050405020303" pitchFamily="18" charset="0"/>
              </a:rPr>
              <a:t>Business.json</a:t>
            </a:r>
            <a:endParaRPr lang="en-US" sz="1250" dirty="0">
              <a:latin typeface="Georgia" panose="02040502050405020303" pitchFamily="18" charset="0"/>
            </a:endParaRPr>
          </a:p>
          <a:p>
            <a:pPr algn="ctr"/>
            <a:r>
              <a:rPr lang="en-US" sz="1250" dirty="0" err="1">
                <a:latin typeface="Georgia" panose="02040502050405020303" pitchFamily="18" charset="0"/>
              </a:rPr>
              <a:t>Checkin.json</a:t>
            </a:r>
            <a:endParaRPr lang="en-US" sz="1250" dirty="0">
              <a:latin typeface="Georgia" panose="02040502050405020303" pitchFamily="18" charset="0"/>
            </a:endParaRPr>
          </a:p>
          <a:p>
            <a:pPr algn="ctr"/>
            <a:r>
              <a:rPr lang="en-US" sz="1250" dirty="0" err="1">
                <a:latin typeface="Georgia" panose="02040502050405020303" pitchFamily="18" charset="0"/>
              </a:rPr>
              <a:t>Photo.json</a:t>
            </a:r>
            <a:endParaRPr lang="en-US" sz="1250" dirty="0">
              <a:latin typeface="Georgia" panose="02040502050405020303" pitchFamily="18" charset="0"/>
            </a:endParaRPr>
          </a:p>
          <a:p>
            <a:pPr algn="ctr"/>
            <a:r>
              <a:rPr lang="en-US" sz="1250" dirty="0" err="1">
                <a:latin typeface="Georgia" panose="02040502050405020303" pitchFamily="18" charset="0"/>
              </a:rPr>
              <a:t>Review.json</a:t>
            </a:r>
            <a:endParaRPr lang="en-US" sz="1250" dirty="0">
              <a:latin typeface="Georgia" panose="02040502050405020303" pitchFamily="18" charset="0"/>
            </a:endParaRPr>
          </a:p>
          <a:p>
            <a:pPr algn="ctr"/>
            <a:r>
              <a:rPr lang="en-US" sz="1250" dirty="0" err="1">
                <a:latin typeface="Georgia" panose="02040502050405020303" pitchFamily="18" charset="0"/>
              </a:rPr>
              <a:t>Tip.json</a:t>
            </a:r>
            <a:endParaRPr lang="en-US" sz="1250" dirty="0">
              <a:latin typeface="Georgia" panose="02040502050405020303" pitchFamily="18" charset="0"/>
            </a:endParaRPr>
          </a:p>
          <a:p>
            <a:pPr algn="ctr"/>
            <a:r>
              <a:rPr lang="en-US" sz="1250" dirty="0" err="1">
                <a:latin typeface="Georgia" panose="02040502050405020303" pitchFamily="18" charset="0"/>
              </a:rPr>
              <a:t>User.json</a:t>
            </a:r>
            <a:endParaRPr lang="en-US" sz="125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044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D7019-CE46-4869-AD3E-FF1378310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Georgia" panose="02040502050405020303" pitchFamily="18" charset="0"/>
              </a:rPr>
              <a:t>Architecture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A10DF3E-EC58-48A2-8593-5990947BE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729555"/>
            <a:ext cx="8596312" cy="2743503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3D54167-B063-4FF6-BC50-7DB04F185985}"/>
              </a:ext>
            </a:extLst>
          </p:cNvPr>
          <p:cNvSpPr/>
          <p:nvPr/>
        </p:nvSpPr>
        <p:spPr>
          <a:xfrm>
            <a:off x="1165860" y="3211830"/>
            <a:ext cx="1188720" cy="434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KAFKA</a:t>
            </a:r>
          </a:p>
        </p:txBody>
      </p:sp>
    </p:spTree>
    <p:extLst>
      <p:ext uri="{BB962C8B-B14F-4D97-AF65-F5344CB8AC3E}">
        <p14:creationId xmlns:p14="http://schemas.microsoft.com/office/powerpoint/2010/main" val="982263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046D5-6C1B-4F53-8229-263EB449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Georgia" panose="02040502050405020303" pitchFamily="18" charset="0"/>
              </a:rPr>
              <a:t>Implementation-1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B44F6-7BAE-4D18-94F2-3EB3A61F2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Georgia" panose="02040502050405020303" pitchFamily="18" charset="0"/>
              </a:rPr>
              <a:t>Source Directory=&gt; ftp server</a:t>
            </a:r>
          </a:p>
          <a:p>
            <a:r>
              <a:rPr lang="en-US" sz="1600" dirty="0">
                <a:latin typeface="Georgia" panose="02040502050405020303" pitchFamily="18" charset="0"/>
              </a:rPr>
              <a:t>Get the list of files present inside the directory</a:t>
            </a:r>
          </a:p>
          <a:p>
            <a:r>
              <a:rPr lang="en-US" sz="1600" dirty="0">
                <a:latin typeface="Georgia" panose="02040502050405020303" pitchFamily="18" charset="0"/>
              </a:rPr>
              <a:t>Transfer the files from common server to HDFS for spark to read and process</a:t>
            </a:r>
          </a:p>
          <a:p>
            <a:r>
              <a:rPr lang="en-US" sz="1600" dirty="0">
                <a:latin typeface="Georgia" panose="02040502050405020303" pitchFamily="18" charset="0"/>
              </a:rPr>
              <a:t>Class </a:t>
            </a:r>
            <a:r>
              <a:rPr lang="en-US" sz="1600" dirty="0" err="1">
                <a:latin typeface="Georgia" panose="02040502050405020303" pitchFamily="18" charset="0"/>
              </a:rPr>
              <a:t>FileRead</a:t>
            </a:r>
            <a:endParaRPr lang="en-US" sz="1600" dirty="0">
              <a:latin typeface="Georgia" panose="02040502050405020303" pitchFamily="18" charset="0"/>
            </a:endParaRPr>
          </a:p>
          <a:p>
            <a:pPr lvl="1"/>
            <a:r>
              <a:rPr lang="en-US" dirty="0" err="1">
                <a:latin typeface="Georgia" panose="02040502050405020303" pitchFamily="18" charset="0"/>
              </a:rPr>
              <a:t>getConf</a:t>
            </a:r>
            <a:r>
              <a:rPr lang="en-US" dirty="0">
                <a:latin typeface="Georgia" panose="02040502050405020303" pitchFamily="18" charset="0"/>
              </a:rPr>
              <a:t>, </a:t>
            </a:r>
            <a:r>
              <a:rPr lang="en-US" dirty="0" err="1">
                <a:latin typeface="Georgia" panose="02040502050405020303" pitchFamily="18" charset="0"/>
              </a:rPr>
              <a:t>getFileSystem</a:t>
            </a:r>
            <a:r>
              <a:rPr lang="en-US" dirty="0">
                <a:latin typeface="Georgia" panose="02040502050405020303" pitchFamily="18" charset="0"/>
              </a:rPr>
              <a:t>, </a:t>
            </a:r>
            <a:r>
              <a:rPr lang="en-US" dirty="0" err="1">
                <a:latin typeface="Georgia" panose="02040502050405020303" pitchFamily="18" charset="0"/>
              </a:rPr>
              <a:t>sourceFileExists</a:t>
            </a:r>
            <a:r>
              <a:rPr lang="en-US" dirty="0">
                <a:latin typeface="Georgia" panose="02040502050405020303" pitchFamily="18" charset="0"/>
              </a:rPr>
              <a:t>, </a:t>
            </a:r>
            <a:r>
              <a:rPr lang="en-US" dirty="0" err="1">
                <a:latin typeface="Georgia" panose="02040502050405020303" pitchFamily="18" charset="0"/>
              </a:rPr>
              <a:t>copyFile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sz="1600" dirty="0">
                <a:latin typeface="Georgia" panose="02040502050405020303" pitchFamily="18" charset="0"/>
              </a:rPr>
              <a:t>Once the files are copied to HDFS, check the number of files</a:t>
            </a:r>
          </a:p>
          <a:p>
            <a:r>
              <a:rPr lang="en-US" sz="1600" dirty="0">
                <a:latin typeface="Georgia" panose="02040502050405020303" pitchFamily="18" charset="0"/>
              </a:rPr>
              <a:t>number of files&gt;0, iterate through the files and parse the json data</a:t>
            </a:r>
          </a:p>
          <a:p>
            <a:r>
              <a:rPr lang="en-US" sz="1600" dirty="0">
                <a:latin typeface="Georgia" panose="02040502050405020303" pitchFamily="18" charset="0"/>
              </a:rPr>
              <a:t>Parse json: </a:t>
            </a:r>
            <a:r>
              <a:rPr lang="en-US" sz="1600" dirty="0" err="1">
                <a:latin typeface="Georgia" panose="02040502050405020303" pitchFamily="18" charset="0"/>
              </a:rPr>
              <a:t>spark.read.json</a:t>
            </a:r>
            <a:r>
              <a:rPr lang="en-US" sz="1600" dirty="0">
                <a:latin typeface="Georgia" panose="02040502050405020303" pitchFamily="18" charset="0"/>
              </a:rPr>
              <a:t>(path) =&gt; </a:t>
            </a:r>
            <a:r>
              <a:rPr lang="en-US" sz="1600" dirty="0" err="1">
                <a:latin typeface="Georgia" panose="02040502050405020303" pitchFamily="18" charset="0"/>
              </a:rPr>
              <a:t>dataframe</a:t>
            </a:r>
            <a:r>
              <a:rPr lang="en-US" sz="1600" dirty="0">
                <a:latin typeface="Georgia" panose="02040502050405020303" pitchFamily="18" charset="0"/>
              </a:rPr>
              <a:t> </a:t>
            </a:r>
          </a:p>
          <a:p>
            <a:pPr marL="0" indent="0">
              <a:buNone/>
            </a:pPr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602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9234E-B62C-4AEC-B64B-D271817B0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the json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3FB0D-4A57-4BFF-9AFA-7363BA9C1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Georgia" panose="02040502050405020303" pitchFamily="18" charset="0"/>
              </a:rPr>
              <a:t>Json data</a:t>
            </a:r>
            <a:r>
              <a:rPr lang="en-US" sz="1600" dirty="0">
                <a:latin typeface="Georgia" panose="02040502050405020303" pitchFamily="18" charset="0"/>
              </a:rPr>
              <a:t>: </a:t>
            </a:r>
          </a:p>
          <a:p>
            <a:pPr marL="0" indent="0">
              <a:buNone/>
            </a:pPr>
            <a:r>
              <a:rPr lang="en-US" sz="1600" dirty="0">
                <a:latin typeface="Georgia" panose="02040502050405020303" pitchFamily="18" charset="0"/>
              </a:rPr>
              <a:t>{"user_id":"UPw5DWs_b-e2JRBSt37Ag","business_id":"VaKXUpmWTTWDKbpJ3aQdMw",</a:t>
            </a:r>
          </a:p>
          <a:p>
            <a:pPr marL="0" indent="0">
              <a:buNone/>
            </a:pPr>
            <a:r>
              <a:rPr lang="en-US" sz="1600" dirty="0">
                <a:latin typeface="Georgia" panose="02040502050405020303" pitchFamily="18" charset="0"/>
              </a:rPr>
              <a:t>"</a:t>
            </a:r>
            <a:r>
              <a:rPr lang="en-US" sz="1600" dirty="0" err="1">
                <a:latin typeface="Georgia" panose="02040502050405020303" pitchFamily="18" charset="0"/>
              </a:rPr>
              <a:t>text":"Great</a:t>
            </a:r>
            <a:r>
              <a:rPr lang="en-US" sz="1600" dirty="0">
                <a:latin typeface="Georgia" panose="02040502050405020303" pitchFamily="18" charset="0"/>
              </a:rPr>
              <a:t> for watching games, </a:t>
            </a:r>
            <a:r>
              <a:rPr lang="en-US" sz="1600" dirty="0" err="1">
                <a:latin typeface="Georgia" panose="02040502050405020303" pitchFamily="18" charset="0"/>
              </a:rPr>
              <a:t>ufc</a:t>
            </a:r>
            <a:r>
              <a:rPr lang="en-US" sz="1600" dirty="0">
                <a:latin typeface="Georgia" panose="02040502050405020303" pitchFamily="18" charset="0"/>
              </a:rPr>
              <a:t>, and whatever else tickles </a:t>
            </a:r>
            <a:r>
              <a:rPr lang="en-US" sz="1600" dirty="0" err="1">
                <a:latin typeface="Georgia" panose="02040502050405020303" pitchFamily="18" charset="0"/>
              </a:rPr>
              <a:t>yer</a:t>
            </a:r>
            <a:r>
              <a:rPr lang="en-US" sz="1600" dirty="0">
                <a:latin typeface="Georgia" panose="02040502050405020303" pitchFamily="18" charset="0"/>
              </a:rPr>
              <a:t> fancy",</a:t>
            </a:r>
          </a:p>
          <a:p>
            <a:pPr marL="0" indent="0">
              <a:buNone/>
            </a:pPr>
            <a:r>
              <a:rPr lang="en-US" sz="1600" dirty="0">
                <a:latin typeface="Georgia" panose="02040502050405020303" pitchFamily="18" charset="0"/>
              </a:rPr>
              <a:t>"date":"2014-03-27 03:51:24","compliment_count":0}</a:t>
            </a:r>
          </a:p>
          <a:p>
            <a:pPr marL="0" indent="0">
              <a:buNone/>
            </a:pPr>
            <a:endParaRPr lang="en-US" sz="16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Georgia" panose="02040502050405020303" pitchFamily="18" charset="0"/>
              </a:rPr>
              <a:t>Parsed data</a:t>
            </a:r>
            <a:r>
              <a:rPr lang="en-US" sz="1600" dirty="0">
                <a:latin typeface="Georgia" panose="02040502050405020303" pitchFamily="18" charset="0"/>
              </a:rPr>
              <a:t>:</a:t>
            </a:r>
          </a:p>
          <a:p>
            <a:pPr marL="0" indent="0">
              <a:buNone/>
            </a:pPr>
            <a:endParaRPr lang="en-US" sz="16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16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1600" dirty="0">
              <a:latin typeface="Georgia" panose="02040502050405020303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C6211D-11A3-4DBC-9C92-A0120C4B3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950089"/>
              </p:ext>
            </p:extLst>
          </p:nvPr>
        </p:nvGraphicFramePr>
        <p:xfrm>
          <a:off x="851592" y="4493644"/>
          <a:ext cx="8658170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634">
                  <a:extLst>
                    <a:ext uri="{9D8B030D-6E8A-4147-A177-3AD203B41FA5}">
                      <a16:colId xmlns:a16="http://schemas.microsoft.com/office/drawing/2014/main" val="651232416"/>
                    </a:ext>
                  </a:extLst>
                </a:gridCol>
                <a:gridCol w="1731634">
                  <a:extLst>
                    <a:ext uri="{9D8B030D-6E8A-4147-A177-3AD203B41FA5}">
                      <a16:colId xmlns:a16="http://schemas.microsoft.com/office/drawing/2014/main" val="2957862387"/>
                    </a:ext>
                  </a:extLst>
                </a:gridCol>
                <a:gridCol w="1731634">
                  <a:extLst>
                    <a:ext uri="{9D8B030D-6E8A-4147-A177-3AD203B41FA5}">
                      <a16:colId xmlns:a16="http://schemas.microsoft.com/office/drawing/2014/main" val="4072322358"/>
                    </a:ext>
                  </a:extLst>
                </a:gridCol>
                <a:gridCol w="1731634">
                  <a:extLst>
                    <a:ext uri="{9D8B030D-6E8A-4147-A177-3AD203B41FA5}">
                      <a16:colId xmlns:a16="http://schemas.microsoft.com/office/drawing/2014/main" val="3282036957"/>
                    </a:ext>
                  </a:extLst>
                </a:gridCol>
                <a:gridCol w="1731634">
                  <a:extLst>
                    <a:ext uri="{9D8B030D-6E8A-4147-A177-3AD203B41FA5}">
                      <a16:colId xmlns:a16="http://schemas.microsoft.com/office/drawing/2014/main" val="1072785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Georgia" panose="02040502050405020303" pitchFamily="18" charset="0"/>
                        </a:rPr>
                        <a:t>user_id</a:t>
                      </a:r>
                      <a:endParaRPr lang="en-US" sz="12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Georgia" panose="02040502050405020303" pitchFamily="18" charset="0"/>
                        </a:rPr>
                        <a:t>business_id</a:t>
                      </a:r>
                      <a:endParaRPr lang="en-US" sz="12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Georgia" panose="02040502050405020303" pitchFamily="18" charset="0"/>
                        </a:rPr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Georgia" panose="02040502050405020303" pitchFamily="18" charset="0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latin typeface="Georgia" panose="02040502050405020303" pitchFamily="18" charset="0"/>
                        </a:rPr>
                        <a:t>compliment_count</a:t>
                      </a:r>
                      <a:endParaRPr lang="en-US" sz="12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696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eorgia" panose="02040502050405020303" pitchFamily="18" charset="0"/>
                        </a:rPr>
                        <a:t>UPw5DWs_b-e2JRBSt37Ag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eorgia" panose="02040502050405020303" pitchFamily="18" charset="0"/>
                        </a:rPr>
                        <a:t>VaKXUpmWTTWDKbpJ3aQdMw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eorgia" panose="02040502050405020303" pitchFamily="18" charset="0"/>
                        </a:rPr>
                        <a:t>Great for watching games, </a:t>
                      </a:r>
                      <a:r>
                        <a:rPr lang="en-US" sz="1200" dirty="0" err="1">
                          <a:latin typeface="Georgia" panose="02040502050405020303" pitchFamily="18" charset="0"/>
                        </a:rPr>
                        <a:t>ufc</a:t>
                      </a:r>
                      <a:r>
                        <a:rPr lang="en-US" sz="1200" dirty="0">
                          <a:latin typeface="Georgia" panose="02040502050405020303" pitchFamily="18" charset="0"/>
                        </a:rPr>
                        <a:t>, and whatever else tickles </a:t>
                      </a:r>
                      <a:r>
                        <a:rPr lang="en-US" sz="1200" dirty="0" err="1">
                          <a:latin typeface="Georgia" panose="02040502050405020303" pitchFamily="18" charset="0"/>
                        </a:rPr>
                        <a:t>yer</a:t>
                      </a:r>
                      <a:r>
                        <a:rPr lang="en-US" sz="1200" dirty="0">
                          <a:latin typeface="Georgia" panose="02040502050405020303" pitchFamily="18" charset="0"/>
                        </a:rPr>
                        <a:t> fancy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eorgia" panose="02040502050405020303" pitchFamily="18" charset="0"/>
                        </a:rPr>
                        <a:t>2014-03-27 03:51:24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258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016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82D8-3014-4D9C-B099-923E4E05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Georgia" panose="02040502050405020303" pitchFamily="18" charset="0"/>
              </a:rPr>
              <a:t>Implementation-2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FA2545-2C35-4B7F-A138-ECC209CE9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schema for every json </a:t>
            </a:r>
          </a:p>
          <a:p>
            <a:pPr marL="0" indent="0">
              <a:buNone/>
            </a:pPr>
            <a:r>
              <a:rPr lang="en-US" dirty="0"/>
              <a:t>     Example: 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C815974E-EFBB-4952-9AB1-9497C7784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306" y="2612549"/>
            <a:ext cx="62198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65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C491E-9B04-48DA-B7DB-CCD287685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Georgia" panose="02040502050405020303" pitchFamily="18" charset="0"/>
              </a:rPr>
              <a:t>Implementation-3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61586-D8F9-4349-A15F-FEF05290B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managed table </a:t>
            </a:r>
          </a:p>
          <a:p>
            <a:r>
              <a:rPr lang="en-US" dirty="0"/>
              <a:t>Write the data finally to the managed table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dataframe.write.mode</a:t>
            </a:r>
            <a:r>
              <a:rPr lang="en-US" dirty="0"/>
              <a:t>(</a:t>
            </a:r>
            <a:r>
              <a:rPr lang="en-US" dirty="0" err="1"/>
              <a:t>SaveMode.Overwrite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	.</a:t>
            </a:r>
            <a:r>
              <a:rPr lang="en-US" dirty="0" err="1"/>
              <a:t>insertInto</a:t>
            </a:r>
            <a:r>
              <a:rPr lang="en-US" dirty="0"/>
              <a:t>(</a:t>
            </a:r>
            <a:r>
              <a:rPr lang="en-US" dirty="0" err="1"/>
              <a:t>tableName.physicalName</a:t>
            </a:r>
            <a:r>
              <a:rPr lang="en-US" dirty="0"/>
              <a:t>)</a:t>
            </a:r>
          </a:p>
          <a:p>
            <a:r>
              <a:rPr lang="en-US" dirty="0"/>
              <a:t>Select * from </a:t>
            </a:r>
            <a:r>
              <a:rPr lang="en-US" dirty="0" err="1"/>
              <a:t>default.nyc_user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0A17D4-E89F-42CE-B7AD-CFAC7C14A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20" y="4312920"/>
            <a:ext cx="6682740" cy="98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140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2310</TotalTime>
  <Words>749</Words>
  <Application>Microsoft Office PowerPoint</Application>
  <PresentationFormat>Widescreen</PresentationFormat>
  <Paragraphs>111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Georgia</vt:lpstr>
      <vt:lpstr>Trebuchet MS</vt:lpstr>
      <vt:lpstr>Wingdings 3</vt:lpstr>
      <vt:lpstr>Facet</vt:lpstr>
      <vt:lpstr>NEWYORKER</vt:lpstr>
      <vt:lpstr>Requirements</vt:lpstr>
      <vt:lpstr>Challenge-Repo</vt:lpstr>
      <vt:lpstr>Data Model</vt:lpstr>
      <vt:lpstr>Architecture</vt:lpstr>
      <vt:lpstr>Implementation-1</vt:lpstr>
      <vt:lpstr>Parsing the json data</vt:lpstr>
      <vt:lpstr>Implementation-2</vt:lpstr>
      <vt:lpstr>Implementation-3</vt:lpstr>
      <vt:lpstr>Queries</vt:lpstr>
      <vt:lpstr>Queries List</vt:lpstr>
      <vt:lpstr>PowerPoint Presentation</vt:lpstr>
      <vt:lpstr>Challenges Faced</vt:lpstr>
      <vt:lpstr>Resolution</vt:lpstr>
      <vt:lpstr>Packaging</vt:lpstr>
      <vt:lpstr>PowerPoint Presentation</vt:lpstr>
      <vt:lpstr>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NEWYORKER</dc:title>
  <dc:creator>Sugumar, Dharani</dc:creator>
  <cp:lastModifiedBy>Sugumar, Dharani</cp:lastModifiedBy>
  <cp:revision>66</cp:revision>
  <dcterms:created xsi:type="dcterms:W3CDTF">2019-04-13T14:41:32Z</dcterms:created>
  <dcterms:modified xsi:type="dcterms:W3CDTF">2019-04-15T05:23:10Z</dcterms:modified>
</cp:coreProperties>
</file>