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595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39729"/>
            <a:ext cx="75564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Streamlining College Operations with Tiram.AI</a:t>
            </a:r>
            <a:endParaRPr lang="en-US" sz="4450" dirty="0"/>
          </a:p>
        </p:txBody>
      </p:sp>
      <p:sp>
        <p:nvSpPr>
          <p:cNvPr id="4" name="Text 1"/>
          <p:cNvSpPr/>
          <p:nvPr/>
        </p:nvSpPr>
        <p:spPr>
          <a:xfrm>
            <a:off x="6280190" y="3397448"/>
            <a:ext cx="7556421"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This presentation outlines a comprehensive college management system built with Tiram.AI, designed to enhance efficiency and user experience for administrators, faculty, and students. We aim to create a functional, user-friendly, and scalable solution adaptable to real-world college operations. Our system integrates essential features to streamline administrative tasks, enhance faculty engagement, and improve student experience, from enrollment to feedback.</a:t>
            </a:r>
            <a:endParaRPr lang="en-US" sz="1750" dirty="0"/>
          </a:p>
        </p:txBody>
      </p:sp>
      <p:sp>
        <p:nvSpPr>
          <p:cNvPr id="5" name="Shape 2"/>
          <p:cNvSpPr/>
          <p:nvPr/>
        </p:nvSpPr>
        <p:spPr>
          <a:xfrm>
            <a:off x="6280190" y="6209824"/>
            <a:ext cx="362903" cy="362903"/>
          </a:xfrm>
          <a:prstGeom prst="roundRect">
            <a:avLst>
              <a:gd name="adj" fmla="val 25194296"/>
            </a:avLst>
          </a:prstGeom>
          <a:solidFill>
            <a:srgbClr val="D2AEC2"/>
          </a:solidFill>
          <a:ln w="7620">
            <a:solidFill>
              <a:srgbClr val="FFFFFF"/>
            </a:solidFill>
            <a:prstDash val="solid"/>
          </a:ln>
        </p:spPr>
      </p:sp>
      <p:sp>
        <p:nvSpPr>
          <p:cNvPr id="6" name="Text 3"/>
          <p:cNvSpPr/>
          <p:nvPr/>
        </p:nvSpPr>
        <p:spPr>
          <a:xfrm>
            <a:off x="6401276" y="6342459"/>
            <a:ext cx="120610" cy="97512"/>
          </a:xfrm>
          <a:prstGeom prst="rect">
            <a:avLst/>
          </a:prstGeom>
          <a:noFill/>
          <a:ln/>
        </p:spPr>
        <p:txBody>
          <a:bodyPr wrap="none" lIns="0" tIns="0" rIns="0" bIns="0" rtlCol="0" anchor="t"/>
          <a:lstStyle/>
          <a:p>
            <a:pPr marL="0" indent="0" algn="ctr">
              <a:lnSpc>
                <a:spcPts val="750"/>
              </a:lnSpc>
              <a:buNone/>
            </a:pPr>
            <a:r>
              <a:rPr lang="en-US" sz="750" kern="0" spc="-36" dirty="0">
                <a:solidFill>
                  <a:srgbClr val="3C3838"/>
                </a:solidFill>
                <a:latin typeface="Inter Medium" pitchFamily="34" charset="0"/>
                <a:ea typeface="Inter Medium" pitchFamily="34" charset="-122"/>
                <a:cs typeface="Inter Medium" pitchFamily="34" charset="-120"/>
              </a:rPr>
              <a:t>PK</a:t>
            </a:r>
            <a:endParaRPr lang="en-US" sz="750" dirty="0"/>
          </a:p>
        </p:txBody>
      </p:sp>
      <p:sp>
        <p:nvSpPr>
          <p:cNvPr id="7" name="Text 4"/>
          <p:cNvSpPr/>
          <p:nvPr/>
        </p:nvSpPr>
        <p:spPr>
          <a:xfrm>
            <a:off x="6756440" y="6192917"/>
            <a:ext cx="3381851"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Prakki  Krishna Karthik</a:t>
            </a:r>
            <a:endParaRPr lang="en-US" sz="2200" dirty="0"/>
          </a:p>
        </p:txBody>
      </p:sp>
      <p:pic>
        <p:nvPicPr>
          <p:cNvPr id="8" name="Picture 7">
            <a:extLst>
              <a:ext uri="{FF2B5EF4-FFF2-40B4-BE49-F238E27FC236}">
                <a16:creationId xmlns:a16="http://schemas.microsoft.com/office/drawing/2014/main" id="{51D73314-E919-A6E7-70C8-2F820AA56856}"/>
              </a:ext>
            </a:extLst>
          </p:cNvPr>
          <p:cNvPicPr>
            <a:picLocks noChangeAspect="1"/>
          </p:cNvPicPr>
          <p:nvPr/>
        </p:nvPicPr>
        <p:blipFill>
          <a:blip r:embed="rId4"/>
          <a:stretch>
            <a:fillRect/>
          </a:stretch>
        </p:blipFill>
        <p:spPr>
          <a:xfrm>
            <a:off x="6154623" y="6125654"/>
            <a:ext cx="3569239" cy="433610"/>
          </a:xfrm>
          <a:prstGeom prst="rect">
            <a:avLst/>
          </a:prstGeom>
        </p:spPr>
      </p:pic>
      <p:pic>
        <p:nvPicPr>
          <p:cNvPr id="9" name="Picture 8">
            <a:extLst>
              <a:ext uri="{FF2B5EF4-FFF2-40B4-BE49-F238E27FC236}">
                <a16:creationId xmlns:a16="http://schemas.microsoft.com/office/drawing/2014/main" id="{02D66EFA-EA05-04A1-F52E-542CBDD61149}"/>
              </a:ext>
            </a:extLst>
          </p:cNvPr>
          <p:cNvPicPr>
            <a:picLocks noChangeAspect="1"/>
          </p:cNvPicPr>
          <p:nvPr/>
        </p:nvPicPr>
        <p:blipFill>
          <a:blip r:embed="rId4"/>
          <a:stretch>
            <a:fillRect/>
          </a:stretch>
        </p:blipFill>
        <p:spPr>
          <a:xfrm>
            <a:off x="12823053" y="7707392"/>
            <a:ext cx="1651230" cy="4336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4200"/>
            <a:ext cx="9217581"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User-Centric Design: Access for All</a:t>
            </a:r>
            <a:endParaRPr lang="en-US" sz="4450" dirty="0"/>
          </a:p>
        </p:txBody>
      </p:sp>
      <p:sp>
        <p:nvSpPr>
          <p:cNvPr id="3" name="Text 1"/>
          <p:cNvSpPr/>
          <p:nvPr/>
        </p:nvSpPr>
        <p:spPr>
          <a:xfrm>
            <a:off x="793790" y="3336608"/>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At the heart of our system are three key user roles, each with a dedicated interface: unknown link, unknown link, and unknown link. This design ensures that users can access the system from any device, promoting flexibility and convenience.</a:t>
            </a:r>
            <a:endParaRPr lang="en-US" sz="1750" dirty="0"/>
          </a:p>
        </p:txBody>
      </p:sp>
      <p:sp>
        <p:nvSpPr>
          <p:cNvPr id="4" name="Text 2"/>
          <p:cNvSpPr/>
          <p:nvPr/>
        </p:nvSpPr>
        <p:spPr>
          <a:xfrm>
            <a:off x="793790" y="4544378"/>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Administrator</a:t>
            </a:r>
            <a:endParaRPr lang="en-US" sz="2200" dirty="0"/>
          </a:p>
        </p:txBody>
      </p:sp>
      <p:sp>
        <p:nvSpPr>
          <p:cNvPr id="5" name="Text 3"/>
          <p:cNvSpPr/>
          <p:nvPr/>
        </p:nvSpPr>
        <p:spPr>
          <a:xfrm>
            <a:off x="793790" y="5125522"/>
            <a:ext cx="3978116"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Full control over system settings and user accounts.</a:t>
            </a:r>
            <a:endParaRPr lang="en-US" sz="1750" dirty="0"/>
          </a:p>
        </p:txBody>
      </p:sp>
      <p:sp>
        <p:nvSpPr>
          <p:cNvPr id="6" name="Text 4"/>
          <p:cNvSpPr/>
          <p:nvPr/>
        </p:nvSpPr>
        <p:spPr>
          <a:xfrm>
            <a:off x="5332928" y="4544378"/>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Faculty</a:t>
            </a:r>
            <a:endParaRPr lang="en-US" sz="2200" dirty="0"/>
          </a:p>
        </p:txBody>
      </p:sp>
      <p:sp>
        <p:nvSpPr>
          <p:cNvPr id="7" name="Text 5"/>
          <p:cNvSpPr/>
          <p:nvPr/>
        </p:nvSpPr>
        <p:spPr>
          <a:xfrm>
            <a:off x="5332928" y="5125522"/>
            <a:ext cx="3978116"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Tools to manage courses, assignments, and student interactions.</a:t>
            </a:r>
            <a:endParaRPr lang="en-US" sz="1750" dirty="0"/>
          </a:p>
        </p:txBody>
      </p:sp>
      <p:sp>
        <p:nvSpPr>
          <p:cNvPr id="8" name="Text 6"/>
          <p:cNvSpPr/>
          <p:nvPr/>
        </p:nvSpPr>
        <p:spPr>
          <a:xfrm>
            <a:off x="9872067" y="4544378"/>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Student</a:t>
            </a:r>
            <a:endParaRPr lang="en-US" sz="2200" dirty="0"/>
          </a:p>
        </p:txBody>
      </p:sp>
      <p:sp>
        <p:nvSpPr>
          <p:cNvPr id="9" name="Text 7"/>
          <p:cNvSpPr/>
          <p:nvPr/>
        </p:nvSpPr>
        <p:spPr>
          <a:xfrm>
            <a:off x="9872067" y="5125522"/>
            <a:ext cx="3978116"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Access to course materials, grades, and campus resources.</a:t>
            </a:r>
            <a:endParaRPr lang="en-US" sz="1750" dirty="0"/>
          </a:p>
        </p:txBody>
      </p:sp>
      <p:pic>
        <p:nvPicPr>
          <p:cNvPr id="10" name="Picture 9">
            <a:extLst>
              <a:ext uri="{FF2B5EF4-FFF2-40B4-BE49-F238E27FC236}">
                <a16:creationId xmlns:a16="http://schemas.microsoft.com/office/drawing/2014/main" id="{61747B19-03AA-64E2-68A3-C0B2D756AC2D}"/>
              </a:ext>
            </a:extLst>
          </p:cNvPr>
          <p:cNvPicPr>
            <a:picLocks noChangeAspect="1"/>
          </p:cNvPicPr>
          <p:nvPr/>
        </p:nvPicPr>
        <p:blipFill>
          <a:blip r:embed="rId3"/>
          <a:stretch>
            <a:fillRect/>
          </a:stretch>
        </p:blipFill>
        <p:spPr>
          <a:xfrm>
            <a:off x="12823053" y="7707392"/>
            <a:ext cx="1651230" cy="433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9828" y="763429"/>
            <a:ext cx="7637145" cy="1345406"/>
          </a:xfrm>
          <a:prstGeom prst="rect">
            <a:avLst/>
          </a:prstGeom>
          <a:noFill/>
          <a:ln/>
        </p:spPr>
        <p:txBody>
          <a:bodyPr wrap="square" lIns="0" tIns="0" rIns="0" bIns="0" rtlCol="0" anchor="t"/>
          <a:lstStyle/>
          <a:p>
            <a:pPr marL="0" indent="0" algn="l">
              <a:lnSpc>
                <a:spcPts val="5250"/>
              </a:lnSpc>
              <a:buNone/>
            </a:pPr>
            <a:r>
              <a:rPr lang="en-US" sz="4200" b="1" kern="0" spc="-127" dirty="0">
                <a:solidFill>
                  <a:srgbClr val="000000"/>
                </a:solidFill>
                <a:latin typeface="Inter Bold" pitchFamily="34" charset="0"/>
                <a:ea typeface="Inter Bold" pitchFamily="34" charset="-122"/>
                <a:cs typeface="Inter Bold" pitchFamily="34" charset="-120"/>
              </a:rPr>
              <a:t>Centralized Student &amp; Faculty Management</a:t>
            </a:r>
            <a:endParaRPr lang="en-US" sz="4200" dirty="0"/>
          </a:p>
        </p:txBody>
      </p:sp>
      <p:sp>
        <p:nvSpPr>
          <p:cNvPr id="4" name="Text 1"/>
          <p:cNvSpPr/>
          <p:nvPr/>
        </p:nvSpPr>
        <p:spPr>
          <a:xfrm>
            <a:off x="6239828" y="2431733"/>
            <a:ext cx="7637145" cy="1032986"/>
          </a:xfrm>
          <a:prstGeom prst="rect">
            <a:avLst/>
          </a:prstGeom>
          <a:noFill/>
          <a:ln/>
        </p:spPr>
        <p:txBody>
          <a:bodyPr wrap="square" lIns="0" tIns="0" rIns="0" bIns="0" rtlCol="0" anchor="t"/>
          <a:lstStyle/>
          <a:p>
            <a:pPr marL="0" indent="0" algn="l">
              <a:lnSpc>
                <a:spcPts val="2700"/>
              </a:lnSpc>
              <a:buNone/>
            </a:pPr>
            <a:r>
              <a:rPr lang="en-US" sz="1650" kern="0" spc="-34" dirty="0">
                <a:solidFill>
                  <a:srgbClr val="272525"/>
                </a:solidFill>
                <a:latin typeface="Inter" pitchFamily="34" charset="0"/>
                <a:ea typeface="Inter" pitchFamily="34" charset="-122"/>
                <a:cs typeface="Inter" pitchFamily="34" charset="-120"/>
              </a:rPr>
              <a:t>Our system provides a centralized hub for managing student and faculty records. Administrators can easily add, update, and view profiles, ensuring data accuracy and accessibility.</a:t>
            </a:r>
            <a:endParaRPr lang="en-US" sz="1650" dirty="0"/>
          </a:p>
        </p:txBody>
      </p:sp>
      <p:sp>
        <p:nvSpPr>
          <p:cNvPr id="5" name="Shape 2"/>
          <p:cNvSpPr/>
          <p:nvPr/>
        </p:nvSpPr>
        <p:spPr>
          <a:xfrm>
            <a:off x="6239828" y="3706892"/>
            <a:ext cx="3710940" cy="2288500"/>
          </a:xfrm>
          <a:prstGeom prst="roundRect">
            <a:avLst>
              <a:gd name="adj" fmla="val 3951"/>
            </a:avLst>
          </a:prstGeom>
          <a:solidFill>
            <a:srgbClr val="DADBF1"/>
          </a:solidFill>
          <a:ln w="7620">
            <a:solidFill>
              <a:srgbClr val="C0C1D7"/>
            </a:solidFill>
            <a:prstDash val="solid"/>
          </a:ln>
        </p:spPr>
      </p:sp>
      <p:sp>
        <p:nvSpPr>
          <p:cNvPr id="6" name="Text 3"/>
          <p:cNvSpPr/>
          <p:nvPr/>
        </p:nvSpPr>
        <p:spPr>
          <a:xfrm>
            <a:off x="6462713" y="3929777"/>
            <a:ext cx="2846189" cy="336352"/>
          </a:xfrm>
          <a:prstGeom prst="rect">
            <a:avLst/>
          </a:prstGeom>
          <a:noFill/>
          <a:ln/>
        </p:spPr>
        <p:txBody>
          <a:bodyPr wrap="none" lIns="0" tIns="0" rIns="0" bIns="0" rtlCol="0" anchor="t"/>
          <a:lstStyle/>
          <a:p>
            <a:pPr marL="0" indent="0" algn="l">
              <a:lnSpc>
                <a:spcPts val="2600"/>
              </a:lnSpc>
              <a:buNone/>
            </a:pPr>
            <a:r>
              <a:rPr lang="en-US" sz="2100" b="1" kern="0" spc="-64" dirty="0">
                <a:solidFill>
                  <a:srgbClr val="272525"/>
                </a:solidFill>
                <a:latin typeface="Inter Bold" pitchFamily="34" charset="0"/>
                <a:ea typeface="Inter Bold" pitchFamily="34" charset="-122"/>
                <a:cs typeface="Inter Bold" pitchFamily="34" charset="-120"/>
              </a:rPr>
              <a:t>Streamlined Data Entry</a:t>
            </a:r>
            <a:endParaRPr lang="en-US" sz="2100" dirty="0"/>
          </a:p>
        </p:txBody>
      </p:sp>
      <p:sp>
        <p:nvSpPr>
          <p:cNvPr id="7" name="Text 4"/>
          <p:cNvSpPr/>
          <p:nvPr/>
        </p:nvSpPr>
        <p:spPr>
          <a:xfrm>
            <a:off x="6462713" y="4395192"/>
            <a:ext cx="3265170" cy="688658"/>
          </a:xfrm>
          <a:prstGeom prst="rect">
            <a:avLst/>
          </a:prstGeom>
          <a:noFill/>
          <a:ln/>
        </p:spPr>
        <p:txBody>
          <a:bodyPr wrap="square" lIns="0" tIns="0" rIns="0" bIns="0" rtlCol="0" anchor="t"/>
          <a:lstStyle/>
          <a:p>
            <a:pPr marL="0" indent="0" algn="l">
              <a:lnSpc>
                <a:spcPts val="2700"/>
              </a:lnSpc>
              <a:buNone/>
            </a:pPr>
            <a:r>
              <a:rPr lang="en-US" sz="1650" kern="0" spc="-34" dirty="0">
                <a:solidFill>
                  <a:srgbClr val="272525"/>
                </a:solidFill>
                <a:latin typeface="Inter" pitchFamily="34" charset="0"/>
                <a:ea typeface="Inter" pitchFamily="34" charset="-122"/>
                <a:cs typeface="Inter" pitchFamily="34" charset="-120"/>
              </a:rPr>
              <a:t>Intuitive forms for quick and accurate data input.</a:t>
            </a:r>
            <a:endParaRPr lang="en-US" sz="1650" dirty="0"/>
          </a:p>
        </p:txBody>
      </p:sp>
      <p:sp>
        <p:nvSpPr>
          <p:cNvPr id="8" name="Shape 5"/>
          <p:cNvSpPr/>
          <p:nvPr/>
        </p:nvSpPr>
        <p:spPr>
          <a:xfrm>
            <a:off x="10166033" y="3706892"/>
            <a:ext cx="3710940" cy="2288500"/>
          </a:xfrm>
          <a:prstGeom prst="roundRect">
            <a:avLst>
              <a:gd name="adj" fmla="val 3951"/>
            </a:avLst>
          </a:prstGeom>
          <a:solidFill>
            <a:srgbClr val="DADBF1"/>
          </a:solidFill>
          <a:ln w="7620">
            <a:solidFill>
              <a:srgbClr val="C0C1D7"/>
            </a:solidFill>
            <a:prstDash val="solid"/>
          </a:ln>
        </p:spPr>
      </p:sp>
      <p:sp>
        <p:nvSpPr>
          <p:cNvPr id="9" name="Text 6"/>
          <p:cNvSpPr/>
          <p:nvPr/>
        </p:nvSpPr>
        <p:spPr>
          <a:xfrm>
            <a:off x="10388918" y="3929777"/>
            <a:ext cx="2971562" cy="336352"/>
          </a:xfrm>
          <a:prstGeom prst="rect">
            <a:avLst/>
          </a:prstGeom>
          <a:noFill/>
          <a:ln/>
        </p:spPr>
        <p:txBody>
          <a:bodyPr wrap="none" lIns="0" tIns="0" rIns="0" bIns="0" rtlCol="0" anchor="t"/>
          <a:lstStyle/>
          <a:p>
            <a:pPr marL="0" indent="0" algn="l">
              <a:lnSpc>
                <a:spcPts val="2600"/>
              </a:lnSpc>
              <a:buNone/>
            </a:pPr>
            <a:r>
              <a:rPr lang="en-US" sz="2100" b="1" kern="0" spc="-64" dirty="0">
                <a:solidFill>
                  <a:srgbClr val="272525"/>
                </a:solidFill>
                <a:latin typeface="Inter Bold" pitchFamily="34" charset="0"/>
                <a:ea typeface="Inter Bold" pitchFamily="34" charset="-122"/>
                <a:cs typeface="Inter Bold" pitchFamily="34" charset="-120"/>
              </a:rPr>
              <a:t>Comprehensive Profiles</a:t>
            </a:r>
            <a:endParaRPr lang="en-US" sz="2100" dirty="0"/>
          </a:p>
        </p:txBody>
      </p:sp>
      <p:sp>
        <p:nvSpPr>
          <p:cNvPr id="10" name="Text 7"/>
          <p:cNvSpPr/>
          <p:nvPr/>
        </p:nvSpPr>
        <p:spPr>
          <a:xfrm>
            <a:off x="10388918" y="4395192"/>
            <a:ext cx="3265170" cy="1377315"/>
          </a:xfrm>
          <a:prstGeom prst="rect">
            <a:avLst/>
          </a:prstGeom>
          <a:noFill/>
          <a:ln/>
        </p:spPr>
        <p:txBody>
          <a:bodyPr wrap="square" lIns="0" tIns="0" rIns="0" bIns="0" rtlCol="0" anchor="t"/>
          <a:lstStyle/>
          <a:p>
            <a:pPr marL="0" indent="0" algn="l">
              <a:lnSpc>
                <a:spcPts val="2700"/>
              </a:lnSpc>
              <a:buNone/>
            </a:pPr>
            <a:r>
              <a:rPr lang="en-US" sz="1650" kern="0" spc="-34" dirty="0">
                <a:solidFill>
                  <a:srgbClr val="272525"/>
                </a:solidFill>
                <a:latin typeface="Inter" pitchFamily="34" charset="0"/>
                <a:ea typeface="Inter" pitchFamily="34" charset="-122"/>
                <a:cs typeface="Inter" pitchFamily="34" charset="-120"/>
              </a:rPr>
              <a:t>Detailed information on students and faculty, including contact details, academic history, and performance records.</a:t>
            </a:r>
            <a:endParaRPr lang="en-US" sz="1650" dirty="0"/>
          </a:p>
        </p:txBody>
      </p:sp>
      <p:sp>
        <p:nvSpPr>
          <p:cNvPr id="11" name="Shape 8"/>
          <p:cNvSpPr/>
          <p:nvPr/>
        </p:nvSpPr>
        <p:spPr>
          <a:xfrm>
            <a:off x="6239828" y="6210657"/>
            <a:ext cx="7637145" cy="1255514"/>
          </a:xfrm>
          <a:prstGeom prst="roundRect">
            <a:avLst>
              <a:gd name="adj" fmla="val 7201"/>
            </a:avLst>
          </a:prstGeom>
          <a:solidFill>
            <a:srgbClr val="DADBF1"/>
          </a:solidFill>
          <a:ln w="7620">
            <a:solidFill>
              <a:srgbClr val="C0C1D7"/>
            </a:solidFill>
            <a:prstDash val="solid"/>
          </a:ln>
        </p:spPr>
      </p:sp>
      <p:sp>
        <p:nvSpPr>
          <p:cNvPr id="12" name="Text 9"/>
          <p:cNvSpPr/>
          <p:nvPr/>
        </p:nvSpPr>
        <p:spPr>
          <a:xfrm>
            <a:off x="6462713" y="6433542"/>
            <a:ext cx="3716298" cy="336352"/>
          </a:xfrm>
          <a:prstGeom prst="rect">
            <a:avLst/>
          </a:prstGeom>
          <a:noFill/>
          <a:ln/>
        </p:spPr>
        <p:txBody>
          <a:bodyPr wrap="none" lIns="0" tIns="0" rIns="0" bIns="0" rtlCol="0" anchor="t"/>
          <a:lstStyle/>
          <a:p>
            <a:pPr marL="0" indent="0" algn="l">
              <a:lnSpc>
                <a:spcPts val="2600"/>
              </a:lnSpc>
              <a:buNone/>
            </a:pPr>
            <a:r>
              <a:rPr lang="en-US" sz="2100" b="1" kern="0" spc="-64" dirty="0">
                <a:solidFill>
                  <a:srgbClr val="272525"/>
                </a:solidFill>
                <a:latin typeface="Inter Bold" pitchFamily="34" charset="0"/>
                <a:ea typeface="Inter Bold" pitchFamily="34" charset="-122"/>
                <a:cs typeface="Inter Bold" pitchFamily="34" charset="-120"/>
              </a:rPr>
              <a:t>Advanced Search Capabilities</a:t>
            </a:r>
            <a:endParaRPr lang="en-US" sz="2100" dirty="0"/>
          </a:p>
        </p:txBody>
      </p:sp>
      <p:sp>
        <p:nvSpPr>
          <p:cNvPr id="13" name="Text 10"/>
          <p:cNvSpPr/>
          <p:nvPr/>
        </p:nvSpPr>
        <p:spPr>
          <a:xfrm>
            <a:off x="6462713" y="6898958"/>
            <a:ext cx="7191375" cy="344329"/>
          </a:xfrm>
          <a:prstGeom prst="rect">
            <a:avLst/>
          </a:prstGeom>
          <a:noFill/>
          <a:ln/>
        </p:spPr>
        <p:txBody>
          <a:bodyPr wrap="none" lIns="0" tIns="0" rIns="0" bIns="0" rtlCol="0" anchor="t"/>
          <a:lstStyle/>
          <a:p>
            <a:pPr marL="0" indent="0" algn="l">
              <a:lnSpc>
                <a:spcPts val="2700"/>
              </a:lnSpc>
              <a:buNone/>
            </a:pPr>
            <a:r>
              <a:rPr lang="en-US" sz="1650" kern="0" spc="-34" dirty="0">
                <a:solidFill>
                  <a:srgbClr val="272525"/>
                </a:solidFill>
                <a:latin typeface="Inter" pitchFamily="34" charset="0"/>
                <a:ea typeface="Inter" pitchFamily="34" charset="-122"/>
                <a:cs typeface="Inter" pitchFamily="34" charset="-120"/>
              </a:rPr>
              <a:t>Efficiently locate specific records using various search criteria.</a:t>
            </a:r>
            <a:endParaRPr lang="en-US" sz="1650" dirty="0"/>
          </a:p>
        </p:txBody>
      </p:sp>
      <p:pic>
        <p:nvPicPr>
          <p:cNvPr id="14" name="Picture 13">
            <a:extLst>
              <a:ext uri="{FF2B5EF4-FFF2-40B4-BE49-F238E27FC236}">
                <a16:creationId xmlns:a16="http://schemas.microsoft.com/office/drawing/2014/main" id="{EF4FBC25-065D-3489-9A16-705195301CB3}"/>
              </a:ext>
            </a:extLst>
          </p:cNvPr>
          <p:cNvPicPr>
            <a:picLocks noChangeAspect="1"/>
          </p:cNvPicPr>
          <p:nvPr/>
        </p:nvPicPr>
        <p:blipFill>
          <a:blip r:embed="rId4"/>
          <a:stretch>
            <a:fillRect/>
          </a:stretch>
        </p:blipFill>
        <p:spPr>
          <a:xfrm>
            <a:off x="12823053" y="7707392"/>
            <a:ext cx="1651230" cy="4336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0093" y="596503"/>
            <a:ext cx="7663815" cy="1321832"/>
          </a:xfrm>
          <a:prstGeom prst="rect">
            <a:avLst/>
          </a:prstGeom>
          <a:noFill/>
          <a:ln/>
        </p:spPr>
        <p:txBody>
          <a:bodyPr wrap="square" lIns="0" tIns="0" rIns="0" bIns="0" rtlCol="0" anchor="t"/>
          <a:lstStyle/>
          <a:p>
            <a:pPr marL="0" indent="0" algn="l">
              <a:lnSpc>
                <a:spcPts val="5200"/>
              </a:lnSpc>
              <a:buNone/>
            </a:pPr>
            <a:r>
              <a:rPr lang="en-US" sz="4150" b="1" kern="0" spc="-125" dirty="0">
                <a:solidFill>
                  <a:srgbClr val="000000"/>
                </a:solidFill>
                <a:latin typeface="Inter Bold" pitchFamily="34" charset="0"/>
                <a:ea typeface="Inter Bold" pitchFamily="34" charset="-122"/>
                <a:cs typeface="Inter Bold" pitchFamily="34" charset="-120"/>
              </a:rPr>
              <a:t>Seamless Course &amp; Enrollment System</a:t>
            </a:r>
            <a:endParaRPr lang="en-US" sz="4150" dirty="0"/>
          </a:p>
        </p:txBody>
      </p:sp>
      <p:sp>
        <p:nvSpPr>
          <p:cNvPr id="4" name="Text 1"/>
          <p:cNvSpPr/>
          <p:nvPr/>
        </p:nvSpPr>
        <p:spPr>
          <a:xfrm>
            <a:off x="740093" y="2235518"/>
            <a:ext cx="7663815" cy="1353026"/>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Our system offers a robust mechanism for students to enroll in courses and for faculty to manage course assignments, enhancing the academic experience. Students can easily browse available courses and register, while faculty can efficiently manage their course rosters and assignments.</a:t>
            </a:r>
            <a:endParaRPr lang="en-US" sz="1650" dirty="0"/>
          </a:p>
        </p:txBody>
      </p:sp>
      <p:pic>
        <p:nvPicPr>
          <p:cNvPr id="5" name="Image 1" descr="preencoded.png"/>
          <p:cNvPicPr>
            <a:picLocks noChangeAspect="1"/>
          </p:cNvPicPr>
          <p:nvPr/>
        </p:nvPicPr>
        <p:blipFill>
          <a:blip r:embed="rId4"/>
          <a:stretch>
            <a:fillRect/>
          </a:stretch>
        </p:blipFill>
        <p:spPr>
          <a:xfrm>
            <a:off x="740093" y="3826431"/>
            <a:ext cx="1057394" cy="1268849"/>
          </a:xfrm>
          <a:prstGeom prst="rect">
            <a:avLst/>
          </a:prstGeom>
        </p:spPr>
      </p:pic>
      <p:sp>
        <p:nvSpPr>
          <p:cNvPr id="6" name="Text 2"/>
          <p:cNvSpPr/>
          <p:nvPr/>
        </p:nvSpPr>
        <p:spPr>
          <a:xfrm>
            <a:off x="2114669" y="4037886"/>
            <a:ext cx="2643426" cy="330398"/>
          </a:xfrm>
          <a:prstGeom prst="rect">
            <a:avLst/>
          </a:prstGeom>
          <a:noFill/>
          <a:ln/>
        </p:spPr>
        <p:txBody>
          <a:bodyPr wrap="none" lIns="0" tIns="0" rIns="0" bIns="0" rtlCol="0" anchor="t"/>
          <a:lstStyle/>
          <a:p>
            <a:pPr marL="0" indent="0" algn="l">
              <a:lnSpc>
                <a:spcPts val="2600"/>
              </a:lnSpc>
              <a:buNone/>
            </a:pPr>
            <a:r>
              <a:rPr lang="en-US" sz="2050" b="1" kern="0" spc="-62" dirty="0">
                <a:solidFill>
                  <a:srgbClr val="272525"/>
                </a:solidFill>
                <a:latin typeface="Inter Bold" pitchFamily="34" charset="0"/>
                <a:ea typeface="Inter Bold" pitchFamily="34" charset="-122"/>
                <a:cs typeface="Inter Bold" pitchFamily="34" charset="-120"/>
              </a:rPr>
              <a:t>Course Catalog</a:t>
            </a:r>
            <a:endParaRPr lang="en-US" sz="2050" dirty="0"/>
          </a:p>
        </p:txBody>
      </p:sp>
      <p:sp>
        <p:nvSpPr>
          <p:cNvPr id="7" name="Text 3"/>
          <p:cNvSpPr/>
          <p:nvPr/>
        </p:nvSpPr>
        <p:spPr>
          <a:xfrm>
            <a:off x="2114669" y="4495086"/>
            <a:ext cx="6289238" cy="338257"/>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Easy browsing of available courses</a:t>
            </a:r>
            <a:endParaRPr lang="en-US" sz="1650" dirty="0"/>
          </a:p>
        </p:txBody>
      </p:sp>
      <p:pic>
        <p:nvPicPr>
          <p:cNvPr id="8" name="Image 2" descr="preencoded.png"/>
          <p:cNvPicPr>
            <a:picLocks noChangeAspect="1"/>
          </p:cNvPicPr>
          <p:nvPr/>
        </p:nvPicPr>
        <p:blipFill>
          <a:blip r:embed="rId5"/>
          <a:stretch>
            <a:fillRect/>
          </a:stretch>
        </p:blipFill>
        <p:spPr>
          <a:xfrm>
            <a:off x="740093" y="5095280"/>
            <a:ext cx="1057394" cy="1268849"/>
          </a:xfrm>
          <a:prstGeom prst="rect">
            <a:avLst/>
          </a:prstGeom>
        </p:spPr>
      </p:pic>
      <p:sp>
        <p:nvSpPr>
          <p:cNvPr id="9" name="Text 4"/>
          <p:cNvSpPr/>
          <p:nvPr/>
        </p:nvSpPr>
        <p:spPr>
          <a:xfrm>
            <a:off x="2114669" y="5306735"/>
            <a:ext cx="2643426" cy="330398"/>
          </a:xfrm>
          <a:prstGeom prst="rect">
            <a:avLst/>
          </a:prstGeom>
          <a:noFill/>
          <a:ln/>
        </p:spPr>
        <p:txBody>
          <a:bodyPr wrap="none" lIns="0" tIns="0" rIns="0" bIns="0" rtlCol="0" anchor="t"/>
          <a:lstStyle/>
          <a:p>
            <a:pPr marL="0" indent="0" algn="l">
              <a:lnSpc>
                <a:spcPts val="2600"/>
              </a:lnSpc>
              <a:buNone/>
            </a:pPr>
            <a:r>
              <a:rPr lang="en-US" sz="2050" b="1" kern="0" spc="-62" dirty="0">
                <a:solidFill>
                  <a:srgbClr val="272525"/>
                </a:solidFill>
                <a:latin typeface="Inter Bold" pitchFamily="34" charset="0"/>
                <a:ea typeface="Inter Bold" pitchFamily="34" charset="-122"/>
                <a:cs typeface="Inter Bold" pitchFamily="34" charset="-120"/>
              </a:rPr>
              <a:t>Enrollment</a:t>
            </a:r>
            <a:endParaRPr lang="en-US" sz="2050" dirty="0"/>
          </a:p>
        </p:txBody>
      </p:sp>
      <p:sp>
        <p:nvSpPr>
          <p:cNvPr id="10" name="Text 5"/>
          <p:cNvSpPr/>
          <p:nvPr/>
        </p:nvSpPr>
        <p:spPr>
          <a:xfrm>
            <a:off x="2114669" y="5763935"/>
            <a:ext cx="6289238" cy="338257"/>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Simple course registration</a:t>
            </a:r>
            <a:endParaRPr lang="en-US" sz="1650" dirty="0"/>
          </a:p>
        </p:txBody>
      </p:sp>
      <p:pic>
        <p:nvPicPr>
          <p:cNvPr id="11" name="Image 3" descr="preencoded.png"/>
          <p:cNvPicPr>
            <a:picLocks noChangeAspect="1"/>
          </p:cNvPicPr>
          <p:nvPr/>
        </p:nvPicPr>
        <p:blipFill>
          <a:blip r:embed="rId6"/>
          <a:stretch>
            <a:fillRect/>
          </a:stretch>
        </p:blipFill>
        <p:spPr>
          <a:xfrm>
            <a:off x="740093" y="6364129"/>
            <a:ext cx="1057394" cy="1268849"/>
          </a:xfrm>
          <a:prstGeom prst="rect">
            <a:avLst/>
          </a:prstGeom>
        </p:spPr>
      </p:pic>
      <p:sp>
        <p:nvSpPr>
          <p:cNvPr id="12" name="Text 6"/>
          <p:cNvSpPr/>
          <p:nvPr/>
        </p:nvSpPr>
        <p:spPr>
          <a:xfrm>
            <a:off x="2114669" y="6575584"/>
            <a:ext cx="2643426" cy="330398"/>
          </a:xfrm>
          <a:prstGeom prst="rect">
            <a:avLst/>
          </a:prstGeom>
          <a:noFill/>
          <a:ln/>
        </p:spPr>
        <p:txBody>
          <a:bodyPr wrap="none" lIns="0" tIns="0" rIns="0" bIns="0" rtlCol="0" anchor="t"/>
          <a:lstStyle/>
          <a:p>
            <a:pPr marL="0" indent="0" algn="l">
              <a:lnSpc>
                <a:spcPts val="2600"/>
              </a:lnSpc>
              <a:buNone/>
            </a:pPr>
            <a:r>
              <a:rPr lang="en-US" sz="2050" b="1" kern="0" spc="-62" dirty="0">
                <a:solidFill>
                  <a:srgbClr val="272525"/>
                </a:solidFill>
                <a:latin typeface="Inter Bold" pitchFamily="34" charset="0"/>
                <a:ea typeface="Inter Bold" pitchFamily="34" charset="-122"/>
                <a:cs typeface="Inter Bold" pitchFamily="34" charset="-120"/>
              </a:rPr>
              <a:t>Management</a:t>
            </a:r>
            <a:endParaRPr lang="en-US" sz="2050" dirty="0"/>
          </a:p>
        </p:txBody>
      </p:sp>
      <p:sp>
        <p:nvSpPr>
          <p:cNvPr id="13" name="Text 7"/>
          <p:cNvSpPr/>
          <p:nvPr/>
        </p:nvSpPr>
        <p:spPr>
          <a:xfrm>
            <a:off x="2114669" y="7032784"/>
            <a:ext cx="6289238" cy="338257"/>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Inter" pitchFamily="34" charset="0"/>
                <a:ea typeface="Inter" pitchFamily="34" charset="-122"/>
                <a:cs typeface="Inter" pitchFamily="34" charset="-120"/>
              </a:rPr>
              <a:t>Efficient assignment management</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12727"/>
            <a:ext cx="75564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Automated Attendance &amp; Timetable Scheduling</a:t>
            </a:r>
            <a:endParaRPr lang="en-US" sz="4450" dirty="0"/>
          </a:p>
        </p:txBody>
      </p:sp>
      <p:sp>
        <p:nvSpPr>
          <p:cNvPr id="4" name="Text 1"/>
          <p:cNvSpPr/>
          <p:nvPr/>
        </p:nvSpPr>
        <p:spPr>
          <a:xfrm>
            <a:off x="6280190" y="3570446"/>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Tracking student attendance and automating timetable creation are essential for efficient college management. Our system offers automated attendance tracking and timetable generation.</a:t>
            </a:r>
            <a:endParaRPr lang="en-US" sz="1750" dirty="0"/>
          </a:p>
        </p:txBody>
      </p:sp>
      <p:pic>
        <p:nvPicPr>
          <p:cNvPr id="5" name="Image 1" descr="preencoded.png"/>
          <p:cNvPicPr>
            <a:picLocks noChangeAspect="1"/>
          </p:cNvPicPr>
          <p:nvPr/>
        </p:nvPicPr>
        <p:blipFill>
          <a:blip r:embed="rId4"/>
          <a:stretch>
            <a:fillRect/>
          </a:stretch>
        </p:blipFill>
        <p:spPr>
          <a:xfrm>
            <a:off x="6280190" y="4914305"/>
            <a:ext cx="566976" cy="566976"/>
          </a:xfrm>
          <a:prstGeom prst="rect">
            <a:avLst/>
          </a:prstGeom>
        </p:spPr>
      </p:pic>
      <p:sp>
        <p:nvSpPr>
          <p:cNvPr id="6" name="Text 2"/>
          <p:cNvSpPr/>
          <p:nvPr/>
        </p:nvSpPr>
        <p:spPr>
          <a:xfrm>
            <a:off x="6280190" y="5708094"/>
            <a:ext cx="2291953" cy="708660"/>
          </a:xfrm>
          <a:prstGeom prst="rect">
            <a:avLst/>
          </a:prstGeom>
          <a:noFill/>
          <a:ln/>
        </p:spPr>
        <p:txBody>
          <a:bodyPr wrap="squar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Automated Attendance</a:t>
            </a:r>
            <a:endParaRPr lang="en-US" sz="2200" dirty="0"/>
          </a:p>
        </p:txBody>
      </p:sp>
      <p:pic>
        <p:nvPicPr>
          <p:cNvPr id="7" name="Image 2" descr="preencoded.png"/>
          <p:cNvPicPr>
            <a:picLocks noChangeAspect="1"/>
          </p:cNvPicPr>
          <p:nvPr/>
        </p:nvPicPr>
        <p:blipFill>
          <a:blip r:embed="rId5"/>
          <a:stretch>
            <a:fillRect/>
          </a:stretch>
        </p:blipFill>
        <p:spPr>
          <a:xfrm>
            <a:off x="8912304" y="4914305"/>
            <a:ext cx="566976" cy="566976"/>
          </a:xfrm>
          <a:prstGeom prst="rect">
            <a:avLst/>
          </a:prstGeom>
        </p:spPr>
      </p:pic>
      <p:sp>
        <p:nvSpPr>
          <p:cNvPr id="8" name="Text 3"/>
          <p:cNvSpPr/>
          <p:nvPr/>
        </p:nvSpPr>
        <p:spPr>
          <a:xfrm>
            <a:off x="8912304" y="5708094"/>
            <a:ext cx="2292072"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Timetable</a:t>
            </a:r>
            <a:endParaRPr lang="en-US" sz="2200" dirty="0"/>
          </a:p>
        </p:txBody>
      </p:sp>
      <p:pic>
        <p:nvPicPr>
          <p:cNvPr id="9" name="Image 3" descr="preencoded.png"/>
          <p:cNvPicPr>
            <a:picLocks noChangeAspect="1"/>
          </p:cNvPicPr>
          <p:nvPr/>
        </p:nvPicPr>
        <p:blipFill>
          <a:blip r:embed="rId6"/>
          <a:stretch>
            <a:fillRect/>
          </a:stretch>
        </p:blipFill>
        <p:spPr>
          <a:xfrm>
            <a:off x="11544538" y="4914305"/>
            <a:ext cx="566976" cy="566976"/>
          </a:xfrm>
          <a:prstGeom prst="rect">
            <a:avLst/>
          </a:prstGeom>
        </p:spPr>
      </p:pic>
      <p:sp>
        <p:nvSpPr>
          <p:cNvPr id="10" name="Text 4"/>
          <p:cNvSpPr/>
          <p:nvPr/>
        </p:nvSpPr>
        <p:spPr>
          <a:xfrm>
            <a:off x="11544538" y="5708094"/>
            <a:ext cx="229195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Alerts</a:t>
            </a:r>
            <a:endParaRPr lang="en-US" sz="2200" dirty="0"/>
          </a:p>
        </p:txBody>
      </p:sp>
      <p:pic>
        <p:nvPicPr>
          <p:cNvPr id="11" name="Picture 10">
            <a:extLst>
              <a:ext uri="{FF2B5EF4-FFF2-40B4-BE49-F238E27FC236}">
                <a16:creationId xmlns:a16="http://schemas.microsoft.com/office/drawing/2014/main" id="{1F78C704-551F-DD12-2ECB-BFF9CB1CA621}"/>
              </a:ext>
            </a:extLst>
          </p:cNvPr>
          <p:cNvPicPr>
            <a:picLocks noChangeAspect="1"/>
          </p:cNvPicPr>
          <p:nvPr/>
        </p:nvPicPr>
        <p:blipFill>
          <a:blip r:embed="rId7"/>
          <a:stretch>
            <a:fillRect/>
          </a:stretch>
        </p:blipFill>
        <p:spPr>
          <a:xfrm>
            <a:off x="12823053" y="7707392"/>
            <a:ext cx="1651230" cy="433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774508"/>
            <a:ext cx="10459879"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Interactive Event &amp; Notice Board System</a:t>
            </a:r>
            <a:endParaRPr lang="en-US" sz="4450" dirty="0"/>
          </a:p>
        </p:txBody>
      </p:sp>
      <p:sp>
        <p:nvSpPr>
          <p:cNvPr id="3" name="Text 1"/>
          <p:cNvSpPr/>
          <p:nvPr/>
        </p:nvSpPr>
        <p:spPr>
          <a:xfrm>
            <a:off x="793790" y="2936915"/>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Keep students and faculty informed with our dynamic event and notice board system. Administrators can easily post and manage campus events, deadlines, and important announcements, ensuring everyone stays connected.</a:t>
            </a:r>
            <a:endParaRPr lang="en-US" sz="1750" dirty="0"/>
          </a:p>
        </p:txBody>
      </p:sp>
      <p:pic>
        <p:nvPicPr>
          <p:cNvPr id="4" name="Image 0" descr="preencoded.png"/>
          <p:cNvPicPr>
            <a:picLocks noChangeAspect="1"/>
          </p:cNvPicPr>
          <p:nvPr/>
        </p:nvPicPr>
        <p:blipFill>
          <a:blip r:embed="rId3"/>
          <a:stretch>
            <a:fillRect/>
          </a:stretch>
        </p:blipFill>
        <p:spPr>
          <a:xfrm>
            <a:off x="2978348" y="3917871"/>
            <a:ext cx="2152055" cy="807958"/>
          </a:xfrm>
          <a:prstGeom prst="rect">
            <a:avLst/>
          </a:prstGeom>
        </p:spPr>
      </p:pic>
      <p:sp>
        <p:nvSpPr>
          <p:cNvPr id="5" name="Text 2"/>
          <p:cNvSpPr/>
          <p:nvPr/>
        </p:nvSpPr>
        <p:spPr>
          <a:xfrm>
            <a:off x="3894892" y="4209693"/>
            <a:ext cx="318968" cy="398621"/>
          </a:xfrm>
          <a:prstGeom prst="rect">
            <a:avLst/>
          </a:prstGeom>
          <a:noFill/>
          <a:ln/>
        </p:spPr>
        <p:txBody>
          <a:bodyPr wrap="none" lIns="0" tIns="0" rIns="0" bIns="0" rtlCol="0" anchor="t"/>
          <a:lstStyle/>
          <a:p>
            <a:pPr marL="0" indent="0" algn="ctr">
              <a:lnSpc>
                <a:spcPts val="4000"/>
              </a:lnSpc>
              <a:buNone/>
            </a:pPr>
            <a:r>
              <a:rPr lang="en-US" sz="2500" b="1" kern="0" spc="-67" dirty="0">
                <a:solidFill>
                  <a:srgbClr val="272525"/>
                </a:solidFill>
                <a:latin typeface="Inter Bold" pitchFamily="34" charset="0"/>
                <a:ea typeface="Inter Bold" pitchFamily="34" charset="-122"/>
                <a:cs typeface="Inter Bold" pitchFamily="34" charset="-120"/>
              </a:rPr>
              <a:t>1</a:t>
            </a:r>
            <a:endParaRPr lang="en-US" sz="2500" dirty="0"/>
          </a:p>
        </p:txBody>
      </p:sp>
      <p:sp>
        <p:nvSpPr>
          <p:cNvPr id="6" name="Text 3"/>
          <p:cNvSpPr/>
          <p:nvPr/>
        </p:nvSpPr>
        <p:spPr>
          <a:xfrm>
            <a:off x="5357217" y="4144685"/>
            <a:ext cx="167520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Notifications</a:t>
            </a:r>
            <a:endParaRPr lang="en-US" sz="2200" dirty="0"/>
          </a:p>
        </p:txBody>
      </p:sp>
      <p:sp>
        <p:nvSpPr>
          <p:cNvPr id="7" name="Shape 4"/>
          <p:cNvSpPr/>
          <p:nvPr/>
        </p:nvSpPr>
        <p:spPr>
          <a:xfrm>
            <a:off x="5187077" y="4738926"/>
            <a:ext cx="8592860" cy="15240"/>
          </a:xfrm>
          <a:prstGeom prst="roundRect">
            <a:avLst>
              <a:gd name="adj" fmla="val 625116"/>
            </a:avLst>
          </a:prstGeom>
          <a:solidFill>
            <a:srgbClr val="C0C1D7"/>
          </a:solidFill>
          <a:ln/>
        </p:spPr>
      </p:sp>
      <p:pic>
        <p:nvPicPr>
          <p:cNvPr id="8" name="Image 1" descr="preencoded.png"/>
          <p:cNvPicPr>
            <a:picLocks noChangeAspect="1"/>
          </p:cNvPicPr>
          <p:nvPr/>
        </p:nvPicPr>
        <p:blipFill>
          <a:blip r:embed="rId4"/>
          <a:stretch>
            <a:fillRect/>
          </a:stretch>
        </p:blipFill>
        <p:spPr>
          <a:xfrm>
            <a:off x="1902381" y="4782503"/>
            <a:ext cx="4304109" cy="807958"/>
          </a:xfrm>
          <a:prstGeom prst="rect">
            <a:avLst/>
          </a:prstGeom>
        </p:spPr>
      </p:pic>
      <p:sp>
        <p:nvSpPr>
          <p:cNvPr id="9" name="Text 5"/>
          <p:cNvSpPr/>
          <p:nvPr/>
        </p:nvSpPr>
        <p:spPr>
          <a:xfrm>
            <a:off x="3894892" y="4987171"/>
            <a:ext cx="318968" cy="398621"/>
          </a:xfrm>
          <a:prstGeom prst="rect">
            <a:avLst/>
          </a:prstGeom>
          <a:noFill/>
          <a:ln/>
        </p:spPr>
        <p:txBody>
          <a:bodyPr wrap="none" lIns="0" tIns="0" rIns="0" bIns="0" rtlCol="0" anchor="t"/>
          <a:lstStyle/>
          <a:p>
            <a:pPr marL="0" indent="0" algn="ctr">
              <a:lnSpc>
                <a:spcPts val="4000"/>
              </a:lnSpc>
              <a:buNone/>
            </a:pPr>
            <a:r>
              <a:rPr lang="en-US" sz="2500" b="1" kern="0" spc="-67" dirty="0">
                <a:solidFill>
                  <a:srgbClr val="272525"/>
                </a:solidFill>
                <a:latin typeface="Inter Bold" pitchFamily="34" charset="0"/>
                <a:ea typeface="Inter Bold" pitchFamily="34" charset="-122"/>
                <a:cs typeface="Inter Bold" pitchFamily="34" charset="-120"/>
              </a:rPr>
              <a:t>2</a:t>
            </a:r>
            <a:endParaRPr lang="en-US" sz="2500" dirty="0"/>
          </a:p>
        </p:txBody>
      </p:sp>
      <p:sp>
        <p:nvSpPr>
          <p:cNvPr id="10" name="Text 6"/>
          <p:cNvSpPr/>
          <p:nvPr/>
        </p:nvSpPr>
        <p:spPr>
          <a:xfrm>
            <a:off x="6433304" y="5009317"/>
            <a:ext cx="1300401"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Deadlines</a:t>
            </a:r>
            <a:endParaRPr lang="en-US" sz="2200" dirty="0"/>
          </a:p>
        </p:txBody>
      </p:sp>
      <p:sp>
        <p:nvSpPr>
          <p:cNvPr id="11" name="Shape 7"/>
          <p:cNvSpPr/>
          <p:nvPr/>
        </p:nvSpPr>
        <p:spPr>
          <a:xfrm>
            <a:off x="6263164" y="5603558"/>
            <a:ext cx="7516773" cy="15240"/>
          </a:xfrm>
          <a:prstGeom prst="roundRect">
            <a:avLst>
              <a:gd name="adj" fmla="val 625116"/>
            </a:avLst>
          </a:prstGeom>
          <a:solidFill>
            <a:srgbClr val="C0C1D7"/>
          </a:solidFill>
          <a:ln/>
        </p:spPr>
      </p:sp>
      <p:pic>
        <p:nvPicPr>
          <p:cNvPr id="12" name="Image 2" descr="preencoded.png"/>
          <p:cNvPicPr>
            <a:picLocks noChangeAspect="1"/>
          </p:cNvPicPr>
          <p:nvPr/>
        </p:nvPicPr>
        <p:blipFill>
          <a:blip r:embed="rId5"/>
          <a:stretch>
            <a:fillRect/>
          </a:stretch>
        </p:blipFill>
        <p:spPr>
          <a:xfrm>
            <a:off x="826294" y="5647134"/>
            <a:ext cx="6456164" cy="807958"/>
          </a:xfrm>
          <a:prstGeom prst="rect">
            <a:avLst/>
          </a:prstGeom>
        </p:spPr>
      </p:pic>
      <p:sp>
        <p:nvSpPr>
          <p:cNvPr id="13" name="Text 8"/>
          <p:cNvSpPr/>
          <p:nvPr/>
        </p:nvSpPr>
        <p:spPr>
          <a:xfrm>
            <a:off x="3894773" y="5851803"/>
            <a:ext cx="318968" cy="398621"/>
          </a:xfrm>
          <a:prstGeom prst="rect">
            <a:avLst/>
          </a:prstGeom>
          <a:noFill/>
          <a:ln/>
        </p:spPr>
        <p:txBody>
          <a:bodyPr wrap="none" lIns="0" tIns="0" rIns="0" bIns="0" rtlCol="0" anchor="t"/>
          <a:lstStyle/>
          <a:p>
            <a:pPr marL="0" indent="0" algn="ctr">
              <a:lnSpc>
                <a:spcPts val="4000"/>
              </a:lnSpc>
              <a:buNone/>
            </a:pPr>
            <a:r>
              <a:rPr lang="en-US" sz="2500" b="1" kern="0" spc="-67" dirty="0">
                <a:solidFill>
                  <a:srgbClr val="272525"/>
                </a:solidFill>
                <a:latin typeface="Inter Bold" pitchFamily="34" charset="0"/>
                <a:ea typeface="Inter Bold" pitchFamily="34" charset="-122"/>
                <a:cs typeface="Inter Bold" pitchFamily="34" charset="-120"/>
              </a:rPr>
              <a:t>3</a:t>
            </a:r>
            <a:endParaRPr lang="en-US" sz="2500" dirty="0"/>
          </a:p>
        </p:txBody>
      </p:sp>
      <p:sp>
        <p:nvSpPr>
          <p:cNvPr id="14" name="Text 9"/>
          <p:cNvSpPr/>
          <p:nvPr/>
        </p:nvSpPr>
        <p:spPr>
          <a:xfrm>
            <a:off x="7509272" y="5873948"/>
            <a:ext cx="89154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Events</a:t>
            </a:r>
            <a:endParaRPr lang="en-US" sz="2200" dirty="0"/>
          </a:p>
        </p:txBody>
      </p:sp>
      <p:pic>
        <p:nvPicPr>
          <p:cNvPr id="15" name="Picture 14">
            <a:extLst>
              <a:ext uri="{FF2B5EF4-FFF2-40B4-BE49-F238E27FC236}">
                <a16:creationId xmlns:a16="http://schemas.microsoft.com/office/drawing/2014/main" id="{77853DD7-9B51-95FD-6C83-8A16878E5719}"/>
              </a:ext>
            </a:extLst>
          </p:cNvPr>
          <p:cNvPicPr>
            <a:picLocks noChangeAspect="1"/>
          </p:cNvPicPr>
          <p:nvPr/>
        </p:nvPicPr>
        <p:blipFill>
          <a:blip r:embed="rId6"/>
          <a:stretch>
            <a:fillRect/>
          </a:stretch>
        </p:blipFill>
        <p:spPr>
          <a:xfrm>
            <a:off x="12823053" y="7707392"/>
            <a:ext cx="1651230" cy="433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29941"/>
            <a:ext cx="75564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Feedback &amp; Grievance Management</a:t>
            </a:r>
            <a:endParaRPr lang="en-US" sz="4450" dirty="0"/>
          </a:p>
        </p:txBody>
      </p:sp>
      <p:sp>
        <p:nvSpPr>
          <p:cNvPr id="4" name="Text 1"/>
          <p:cNvSpPr/>
          <p:nvPr/>
        </p:nvSpPr>
        <p:spPr>
          <a:xfrm>
            <a:off x="6280190" y="3187660"/>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Foster open communication with our feedback and grievance management system. Students and faculty can submit feedback or raise concerns, ensuring transparency and continuous improvement.</a:t>
            </a:r>
            <a:endParaRPr lang="en-US" sz="1750" dirty="0"/>
          </a:p>
        </p:txBody>
      </p:sp>
      <p:sp>
        <p:nvSpPr>
          <p:cNvPr id="5" name="Shape 2"/>
          <p:cNvSpPr/>
          <p:nvPr/>
        </p:nvSpPr>
        <p:spPr>
          <a:xfrm>
            <a:off x="6280190" y="4786670"/>
            <a:ext cx="510302" cy="510302"/>
          </a:xfrm>
          <a:prstGeom prst="roundRect">
            <a:avLst>
              <a:gd name="adj" fmla="val 18669"/>
            </a:avLst>
          </a:prstGeom>
          <a:solidFill>
            <a:srgbClr val="DADBF1"/>
          </a:solidFill>
          <a:ln w="7620">
            <a:solidFill>
              <a:srgbClr val="C0C1D7"/>
            </a:solidFill>
            <a:prstDash val="solid"/>
          </a:ln>
        </p:spPr>
      </p:sp>
      <p:pic>
        <p:nvPicPr>
          <p:cNvPr id="6" name="Image 1" descr="preencoded.png"/>
          <p:cNvPicPr>
            <a:picLocks noChangeAspect="1"/>
          </p:cNvPicPr>
          <p:nvPr/>
        </p:nvPicPr>
        <p:blipFill>
          <a:blip r:embed="rId4"/>
          <a:stretch>
            <a:fillRect/>
          </a:stretch>
        </p:blipFill>
        <p:spPr>
          <a:xfrm>
            <a:off x="6365260" y="4829175"/>
            <a:ext cx="340162" cy="425291"/>
          </a:xfrm>
          <a:prstGeom prst="rect">
            <a:avLst/>
          </a:prstGeom>
        </p:spPr>
      </p:pic>
      <p:sp>
        <p:nvSpPr>
          <p:cNvPr id="7" name="Text 3"/>
          <p:cNvSpPr/>
          <p:nvPr/>
        </p:nvSpPr>
        <p:spPr>
          <a:xfrm>
            <a:off x="7017306" y="4786670"/>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Feedback</a:t>
            </a:r>
            <a:endParaRPr lang="en-US" sz="2200" dirty="0"/>
          </a:p>
        </p:txBody>
      </p:sp>
      <p:sp>
        <p:nvSpPr>
          <p:cNvPr id="8" name="Shape 4"/>
          <p:cNvSpPr/>
          <p:nvPr/>
        </p:nvSpPr>
        <p:spPr>
          <a:xfrm>
            <a:off x="10171867" y="4786670"/>
            <a:ext cx="510302" cy="510302"/>
          </a:xfrm>
          <a:prstGeom prst="roundRect">
            <a:avLst>
              <a:gd name="adj" fmla="val 18669"/>
            </a:avLst>
          </a:prstGeom>
          <a:solidFill>
            <a:srgbClr val="DADBF1"/>
          </a:solidFill>
          <a:ln w="7620">
            <a:solidFill>
              <a:srgbClr val="C0C1D7"/>
            </a:solidFill>
            <a:prstDash val="solid"/>
          </a:ln>
        </p:spPr>
      </p:sp>
      <p:pic>
        <p:nvPicPr>
          <p:cNvPr id="9" name="Image 2" descr="preencoded.png"/>
          <p:cNvPicPr>
            <a:picLocks noChangeAspect="1"/>
          </p:cNvPicPr>
          <p:nvPr/>
        </p:nvPicPr>
        <p:blipFill>
          <a:blip r:embed="rId5"/>
          <a:stretch>
            <a:fillRect/>
          </a:stretch>
        </p:blipFill>
        <p:spPr>
          <a:xfrm>
            <a:off x="10256937" y="4829175"/>
            <a:ext cx="340162" cy="425291"/>
          </a:xfrm>
          <a:prstGeom prst="rect">
            <a:avLst/>
          </a:prstGeom>
        </p:spPr>
      </p:pic>
      <p:sp>
        <p:nvSpPr>
          <p:cNvPr id="10" name="Text 5"/>
          <p:cNvSpPr/>
          <p:nvPr/>
        </p:nvSpPr>
        <p:spPr>
          <a:xfrm>
            <a:off x="10908983" y="4786670"/>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Grievances</a:t>
            </a:r>
            <a:endParaRPr lang="en-US" sz="2200" dirty="0"/>
          </a:p>
        </p:txBody>
      </p:sp>
      <p:sp>
        <p:nvSpPr>
          <p:cNvPr id="11" name="Shape 6"/>
          <p:cNvSpPr/>
          <p:nvPr/>
        </p:nvSpPr>
        <p:spPr>
          <a:xfrm>
            <a:off x="6280190" y="6034088"/>
            <a:ext cx="510302" cy="510302"/>
          </a:xfrm>
          <a:prstGeom prst="roundRect">
            <a:avLst>
              <a:gd name="adj" fmla="val 18669"/>
            </a:avLst>
          </a:prstGeom>
          <a:solidFill>
            <a:srgbClr val="DADBF1"/>
          </a:solidFill>
          <a:ln w="7620">
            <a:solidFill>
              <a:srgbClr val="C0C1D7"/>
            </a:solidFill>
            <a:prstDash val="solid"/>
          </a:ln>
        </p:spPr>
      </p:sp>
      <p:pic>
        <p:nvPicPr>
          <p:cNvPr id="12" name="Image 3" descr="preencoded.png"/>
          <p:cNvPicPr>
            <a:picLocks noChangeAspect="1"/>
          </p:cNvPicPr>
          <p:nvPr/>
        </p:nvPicPr>
        <p:blipFill>
          <a:blip r:embed="rId6"/>
          <a:stretch>
            <a:fillRect/>
          </a:stretch>
        </p:blipFill>
        <p:spPr>
          <a:xfrm>
            <a:off x="6365260" y="6076593"/>
            <a:ext cx="340162" cy="425291"/>
          </a:xfrm>
          <a:prstGeom prst="rect">
            <a:avLst/>
          </a:prstGeom>
        </p:spPr>
      </p:pic>
      <p:sp>
        <p:nvSpPr>
          <p:cNvPr id="13" name="Text 7"/>
          <p:cNvSpPr/>
          <p:nvPr/>
        </p:nvSpPr>
        <p:spPr>
          <a:xfrm>
            <a:off x="7017306" y="6034088"/>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Anonymous</a:t>
            </a:r>
            <a:endParaRPr lang="en-US" sz="2200" dirty="0"/>
          </a:p>
        </p:txBody>
      </p:sp>
      <p:pic>
        <p:nvPicPr>
          <p:cNvPr id="14" name="Picture 13">
            <a:extLst>
              <a:ext uri="{FF2B5EF4-FFF2-40B4-BE49-F238E27FC236}">
                <a16:creationId xmlns:a16="http://schemas.microsoft.com/office/drawing/2014/main" id="{F87DE322-A5E5-CB32-845A-1135C4A75EEF}"/>
              </a:ext>
            </a:extLst>
          </p:cNvPr>
          <p:cNvPicPr>
            <a:picLocks noChangeAspect="1"/>
          </p:cNvPicPr>
          <p:nvPr/>
        </p:nvPicPr>
        <p:blipFill>
          <a:blip r:embed="rId7"/>
          <a:stretch>
            <a:fillRect/>
          </a:stretch>
        </p:blipFill>
        <p:spPr>
          <a:xfrm>
            <a:off x="12823053" y="7707392"/>
            <a:ext cx="1651230" cy="433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2934"/>
          </a:xfrm>
          <a:prstGeom prst="rect">
            <a:avLst/>
          </a:prstGeom>
        </p:spPr>
      </p:pic>
      <p:sp>
        <p:nvSpPr>
          <p:cNvPr id="3" name="Text 0"/>
          <p:cNvSpPr/>
          <p:nvPr/>
        </p:nvSpPr>
        <p:spPr>
          <a:xfrm>
            <a:off x="777240" y="610672"/>
            <a:ext cx="7376160" cy="693896"/>
          </a:xfrm>
          <a:prstGeom prst="rect">
            <a:avLst/>
          </a:prstGeom>
          <a:noFill/>
          <a:ln/>
        </p:spPr>
        <p:txBody>
          <a:bodyPr wrap="none" lIns="0" tIns="0" rIns="0" bIns="0" rtlCol="0" anchor="t"/>
          <a:lstStyle/>
          <a:p>
            <a:pPr marL="0" indent="0" algn="l">
              <a:lnSpc>
                <a:spcPts val="5450"/>
              </a:lnSpc>
              <a:buNone/>
            </a:pPr>
            <a:r>
              <a:rPr lang="en-US" sz="4350" b="1" kern="0" spc="-131" dirty="0">
                <a:solidFill>
                  <a:srgbClr val="000000"/>
                </a:solidFill>
                <a:latin typeface="Inter Bold" pitchFamily="34" charset="0"/>
                <a:ea typeface="Inter Bold" pitchFamily="34" charset="-122"/>
                <a:cs typeface="Inter Bold" pitchFamily="34" charset="-120"/>
              </a:rPr>
              <a:t>Key Takeaways &amp; Next Steps</a:t>
            </a:r>
            <a:endParaRPr lang="en-US" sz="4350" dirty="0"/>
          </a:p>
        </p:txBody>
      </p:sp>
      <p:sp>
        <p:nvSpPr>
          <p:cNvPr id="4" name="Text 1"/>
          <p:cNvSpPr/>
          <p:nvPr/>
        </p:nvSpPr>
        <p:spPr>
          <a:xfrm>
            <a:off x="777240" y="1637705"/>
            <a:ext cx="7589520" cy="2131695"/>
          </a:xfrm>
          <a:prstGeom prst="rect">
            <a:avLst/>
          </a:prstGeom>
          <a:noFill/>
          <a:ln/>
        </p:spPr>
        <p:txBody>
          <a:bodyPr wrap="squar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Our Tiram.AI-powered college management system offers a comprehensive solution to streamline operations, enhance user experience, and promote efficiency. From student and faculty management to feedback collection, our system covers essential aspects of college administration. We are committed to continuous improvement and adaptation to meet the evolving needs of your institution.</a:t>
            </a:r>
            <a:endParaRPr lang="en-US" sz="1700" dirty="0"/>
          </a:p>
        </p:txBody>
      </p:sp>
      <p:sp>
        <p:nvSpPr>
          <p:cNvPr id="5" name="Text 2"/>
          <p:cNvSpPr/>
          <p:nvPr/>
        </p:nvSpPr>
        <p:spPr>
          <a:xfrm>
            <a:off x="777240" y="4130159"/>
            <a:ext cx="3628192" cy="732830"/>
          </a:xfrm>
          <a:prstGeom prst="rect">
            <a:avLst/>
          </a:prstGeom>
          <a:noFill/>
          <a:ln/>
        </p:spPr>
        <p:txBody>
          <a:bodyPr wrap="none" lIns="0" tIns="0" rIns="0" bIns="0" rtlCol="0" anchor="t"/>
          <a:lstStyle/>
          <a:p>
            <a:pPr marL="0" indent="0" algn="ctr">
              <a:lnSpc>
                <a:spcPts val="5750"/>
              </a:lnSpc>
              <a:buNone/>
            </a:pPr>
            <a:r>
              <a:rPr lang="en-US" sz="5750" b="1" kern="0" spc="-173" dirty="0">
                <a:solidFill>
                  <a:srgbClr val="272525"/>
                </a:solidFill>
                <a:latin typeface="Inter Bold" pitchFamily="34" charset="0"/>
                <a:ea typeface="Inter Bold" pitchFamily="34" charset="-122"/>
                <a:cs typeface="Inter Bold" pitchFamily="34" charset="-120"/>
              </a:rPr>
              <a:t>3</a:t>
            </a:r>
            <a:endParaRPr lang="en-US" sz="5750" dirty="0"/>
          </a:p>
        </p:txBody>
      </p:sp>
      <p:sp>
        <p:nvSpPr>
          <p:cNvPr id="6" name="Text 3"/>
          <p:cNvSpPr/>
          <p:nvPr/>
        </p:nvSpPr>
        <p:spPr>
          <a:xfrm>
            <a:off x="1203246" y="5140523"/>
            <a:ext cx="2776180" cy="347067"/>
          </a:xfrm>
          <a:prstGeom prst="rect">
            <a:avLst/>
          </a:prstGeom>
          <a:noFill/>
          <a:ln/>
        </p:spPr>
        <p:txBody>
          <a:bodyPr wrap="none" lIns="0" tIns="0" rIns="0" bIns="0" rtlCol="0" anchor="t"/>
          <a:lstStyle/>
          <a:p>
            <a:pPr marL="0" indent="0" algn="ctr">
              <a:lnSpc>
                <a:spcPts val="2700"/>
              </a:lnSpc>
              <a:buNone/>
            </a:pPr>
            <a:r>
              <a:rPr lang="en-US" sz="2150" b="1" kern="0" spc="-66" dirty="0">
                <a:solidFill>
                  <a:srgbClr val="272525"/>
                </a:solidFill>
                <a:latin typeface="Inter Bold" pitchFamily="34" charset="0"/>
                <a:ea typeface="Inter Bold" pitchFamily="34" charset="-122"/>
                <a:cs typeface="Inter Bold" pitchFamily="34" charset="-120"/>
              </a:rPr>
              <a:t>User roles</a:t>
            </a:r>
            <a:endParaRPr lang="en-US" sz="2150" dirty="0"/>
          </a:p>
        </p:txBody>
      </p:sp>
      <p:sp>
        <p:nvSpPr>
          <p:cNvPr id="7" name="Text 4"/>
          <p:cNvSpPr/>
          <p:nvPr/>
        </p:nvSpPr>
        <p:spPr>
          <a:xfrm>
            <a:off x="4738568" y="4130159"/>
            <a:ext cx="3628192" cy="732830"/>
          </a:xfrm>
          <a:prstGeom prst="rect">
            <a:avLst/>
          </a:prstGeom>
          <a:noFill/>
          <a:ln/>
        </p:spPr>
        <p:txBody>
          <a:bodyPr wrap="none" lIns="0" tIns="0" rIns="0" bIns="0" rtlCol="0" anchor="t"/>
          <a:lstStyle/>
          <a:p>
            <a:pPr marL="0" indent="0" algn="ctr">
              <a:lnSpc>
                <a:spcPts val="5750"/>
              </a:lnSpc>
              <a:buNone/>
            </a:pPr>
            <a:r>
              <a:rPr lang="en-US" sz="5750" b="1" kern="0" spc="-173" dirty="0">
                <a:solidFill>
                  <a:srgbClr val="272525"/>
                </a:solidFill>
                <a:latin typeface="Inter Bold" pitchFamily="34" charset="0"/>
                <a:ea typeface="Inter Bold" pitchFamily="34" charset="-122"/>
                <a:cs typeface="Inter Bold" pitchFamily="34" charset="-120"/>
              </a:rPr>
              <a:t>5</a:t>
            </a:r>
            <a:endParaRPr lang="en-US" sz="5750" dirty="0"/>
          </a:p>
        </p:txBody>
      </p:sp>
      <p:sp>
        <p:nvSpPr>
          <p:cNvPr id="8" name="Text 5"/>
          <p:cNvSpPr/>
          <p:nvPr/>
        </p:nvSpPr>
        <p:spPr>
          <a:xfrm>
            <a:off x="5164574" y="5140523"/>
            <a:ext cx="2776180" cy="347067"/>
          </a:xfrm>
          <a:prstGeom prst="rect">
            <a:avLst/>
          </a:prstGeom>
          <a:noFill/>
          <a:ln/>
        </p:spPr>
        <p:txBody>
          <a:bodyPr wrap="none" lIns="0" tIns="0" rIns="0" bIns="0" rtlCol="0" anchor="t"/>
          <a:lstStyle/>
          <a:p>
            <a:pPr marL="0" indent="0" algn="ctr">
              <a:lnSpc>
                <a:spcPts val="2700"/>
              </a:lnSpc>
              <a:buNone/>
            </a:pPr>
            <a:r>
              <a:rPr lang="en-US" sz="2150" b="1" kern="0" spc="-66" dirty="0">
                <a:solidFill>
                  <a:srgbClr val="272525"/>
                </a:solidFill>
                <a:latin typeface="Inter Bold" pitchFamily="34" charset="0"/>
                <a:ea typeface="Inter Bold" pitchFamily="34" charset="-122"/>
                <a:cs typeface="Inter Bold" pitchFamily="34" charset="-120"/>
              </a:rPr>
              <a:t>Key features</a:t>
            </a:r>
            <a:endParaRPr lang="en-US" sz="2150" dirty="0"/>
          </a:p>
        </p:txBody>
      </p:sp>
      <p:sp>
        <p:nvSpPr>
          <p:cNvPr id="9" name="Text 6"/>
          <p:cNvSpPr/>
          <p:nvPr/>
        </p:nvSpPr>
        <p:spPr>
          <a:xfrm>
            <a:off x="2757845" y="6264831"/>
            <a:ext cx="3628192" cy="732830"/>
          </a:xfrm>
          <a:prstGeom prst="rect">
            <a:avLst/>
          </a:prstGeom>
          <a:noFill/>
          <a:ln/>
        </p:spPr>
        <p:txBody>
          <a:bodyPr wrap="none" lIns="0" tIns="0" rIns="0" bIns="0" rtlCol="0" anchor="t"/>
          <a:lstStyle/>
          <a:p>
            <a:pPr marL="0" indent="0" algn="ctr">
              <a:lnSpc>
                <a:spcPts val="5750"/>
              </a:lnSpc>
              <a:buNone/>
            </a:pPr>
            <a:r>
              <a:rPr lang="en-US" sz="5750" b="1" kern="0" spc="-173" dirty="0">
                <a:solidFill>
                  <a:srgbClr val="272525"/>
                </a:solidFill>
                <a:latin typeface="Inter Bold" pitchFamily="34" charset="0"/>
                <a:ea typeface="Inter Bold" pitchFamily="34" charset="-122"/>
                <a:cs typeface="Inter Bold" pitchFamily="34" charset="-120"/>
              </a:rPr>
              <a:t>100%</a:t>
            </a:r>
            <a:endParaRPr lang="en-US" sz="5750" dirty="0"/>
          </a:p>
        </p:txBody>
      </p:sp>
      <p:sp>
        <p:nvSpPr>
          <p:cNvPr id="10" name="Text 7"/>
          <p:cNvSpPr/>
          <p:nvPr/>
        </p:nvSpPr>
        <p:spPr>
          <a:xfrm>
            <a:off x="3183850" y="7275195"/>
            <a:ext cx="2776180" cy="347067"/>
          </a:xfrm>
          <a:prstGeom prst="rect">
            <a:avLst/>
          </a:prstGeom>
          <a:noFill/>
          <a:ln/>
        </p:spPr>
        <p:txBody>
          <a:bodyPr wrap="none" lIns="0" tIns="0" rIns="0" bIns="0" rtlCol="0" anchor="t"/>
          <a:lstStyle/>
          <a:p>
            <a:pPr marL="0" indent="0" algn="ctr">
              <a:lnSpc>
                <a:spcPts val="2700"/>
              </a:lnSpc>
              <a:buNone/>
            </a:pPr>
            <a:r>
              <a:rPr lang="en-US" sz="2150" b="1" kern="0" spc="-66" dirty="0">
                <a:solidFill>
                  <a:srgbClr val="272525"/>
                </a:solidFill>
                <a:latin typeface="Inter Bold" pitchFamily="34" charset="0"/>
                <a:ea typeface="Inter Bold" pitchFamily="34" charset="-122"/>
                <a:cs typeface="Inter Bold" pitchFamily="34" charset="-120"/>
              </a:rPr>
              <a:t>Commitment</a:t>
            </a:r>
            <a:endParaRPr lang="en-US" sz="2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Inter</vt:lpstr>
      <vt:lpstr>Inter Bold</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Krishna Karthik Prakki</cp:lastModifiedBy>
  <cp:revision>2</cp:revision>
  <dcterms:created xsi:type="dcterms:W3CDTF">2025-03-27T06:24:19Z</dcterms:created>
  <dcterms:modified xsi:type="dcterms:W3CDTF">2025-03-27T06:25:36Z</dcterms:modified>
</cp:coreProperties>
</file>