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05245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466850"/>
            <a:ext cx="7556421" cy="2126337"/>
          </a:xfrm>
          <a:prstGeom prst="rect">
            <a:avLst/>
          </a:prstGeom>
          <a:noFill/>
          <a:ln/>
        </p:spPr>
        <p:txBody>
          <a:bodyPr wrap="squar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Building a </a:t>
            </a:r>
            <a:r>
              <a:rPr lang="en-US" sz="4450" b="1" kern="0" spc="-134">
                <a:solidFill>
                  <a:srgbClr val="000000"/>
                </a:solidFill>
                <a:latin typeface="Inter Bold" pitchFamily="34" charset="0"/>
                <a:ea typeface="Inter Bold" pitchFamily="34" charset="-122"/>
                <a:cs typeface="Inter Bold" pitchFamily="34" charset="-120"/>
              </a:rPr>
              <a:t>Website using </a:t>
            </a:r>
            <a:r>
              <a:rPr lang="en-US" sz="4450" b="1" kern="0" spc="-134" dirty="0">
                <a:solidFill>
                  <a:srgbClr val="000000"/>
                </a:solidFill>
                <a:latin typeface="Inter Bold" pitchFamily="34" charset="0"/>
                <a:ea typeface="Inter Bold" pitchFamily="34" charset="-122"/>
                <a:cs typeface="Inter Bold" pitchFamily="34" charset="-120"/>
              </a:rPr>
              <a:t>Tiram AI: A Step-by-Step Guide</a:t>
            </a:r>
            <a:endParaRPr lang="en-US" sz="4450" dirty="0"/>
          </a:p>
        </p:txBody>
      </p:sp>
      <p:sp>
        <p:nvSpPr>
          <p:cNvPr id="4" name="Text 1"/>
          <p:cNvSpPr/>
          <p:nvPr/>
        </p:nvSpPr>
        <p:spPr>
          <a:xfrm>
            <a:off x="793790" y="3933349"/>
            <a:ext cx="7556421" cy="217741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Welcome to this step-by-step presentation on how to build a website similar to Tiram AI. This guide will walk you through the essential steps, technologies, and considerations for creating a functional and engaging web application. We will cover everything from initial setup to deployment, providing you with a solid foundation to bring your vision to life.</a:t>
            </a:r>
            <a:endParaRPr lang="en-US" sz="1750" dirty="0"/>
          </a:p>
        </p:txBody>
      </p:sp>
      <p:sp>
        <p:nvSpPr>
          <p:cNvPr id="5" name="Shape 2"/>
          <p:cNvSpPr/>
          <p:nvPr/>
        </p:nvSpPr>
        <p:spPr>
          <a:xfrm>
            <a:off x="793790" y="6382822"/>
            <a:ext cx="362903" cy="362903"/>
          </a:xfrm>
          <a:prstGeom prst="roundRect">
            <a:avLst>
              <a:gd name="adj" fmla="val 25194296"/>
            </a:avLst>
          </a:prstGeom>
          <a:solidFill>
            <a:srgbClr val="D2AEC2"/>
          </a:solidFill>
          <a:ln w="7620">
            <a:solidFill>
              <a:srgbClr val="FFFFFF"/>
            </a:solidFill>
            <a:prstDash val="solid"/>
          </a:ln>
        </p:spPr>
      </p:sp>
      <p:sp>
        <p:nvSpPr>
          <p:cNvPr id="6" name="Text 3"/>
          <p:cNvSpPr/>
          <p:nvPr/>
        </p:nvSpPr>
        <p:spPr>
          <a:xfrm>
            <a:off x="914876" y="6515457"/>
            <a:ext cx="120610" cy="97512"/>
          </a:xfrm>
          <a:prstGeom prst="rect">
            <a:avLst/>
          </a:prstGeom>
          <a:noFill/>
          <a:ln/>
        </p:spPr>
        <p:txBody>
          <a:bodyPr wrap="none" lIns="0" tIns="0" rIns="0" bIns="0" rtlCol="0" anchor="t"/>
          <a:lstStyle/>
          <a:p>
            <a:pPr marL="0" indent="0" algn="ctr">
              <a:lnSpc>
                <a:spcPts val="750"/>
              </a:lnSpc>
              <a:buNone/>
            </a:pPr>
            <a:r>
              <a:rPr lang="en-US" sz="750" kern="0" spc="-36" dirty="0">
                <a:solidFill>
                  <a:srgbClr val="3C3838"/>
                </a:solidFill>
                <a:latin typeface="Inter Medium" pitchFamily="34" charset="0"/>
                <a:ea typeface="Inter Medium" pitchFamily="34" charset="-122"/>
                <a:cs typeface="Inter Medium" pitchFamily="34" charset="-120"/>
              </a:rPr>
              <a:t>PK</a:t>
            </a:r>
            <a:endParaRPr lang="en-US" sz="750" dirty="0"/>
          </a:p>
        </p:txBody>
      </p:sp>
      <p:sp>
        <p:nvSpPr>
          <p:cNvPr id="7" name="Text 4"/>
          <p:cNvSpPr/>
          <p:nvPr/>
        </p:nvSpPr>
        <p:spPr>
          <a:xfrm>
            <a:off x="1270040" y="6365915"/>
            <a:ext cx="3381851" cy="396835"/>
          </a:xfrm>
          <a:prstGeom prst="rect">
            <a:avLst/>
          </a:prstGeom>
          <a:noFill/>
          <a:ln/>
        </p:spPr>
        <p:txBody>
          <a:bodyPr wrap="none" lIns="0" tIns="0" rIns="0" bIns="0" rtlCol="0" anchor="t"/>
          <a:lstStyle/>
          <a:p>
            <a:pPr marL="0" indent="0" algn="l">
              <a:lnSpc>
                <a:spcPts val="3100"/>
              </a:lnSpc>
              <a:buNone/>
            </a:pPr>
            <a:r>
              <a:rPr lang="en-US" sz="2200" b="1" kern="0" spc="-36" dirty="0">
                <a:solidFill>
                  <a:srgbClr val="272525"/>
                </a:solidFill>
                <a:latin typeface="Inter Bold" pitchFamily="34" charset="0"/>
                <a:ea typeface="Inter Bold" pitchFamily="34" charset="-122"/>
                <a:cs typeface="Inter Bold" pitchFamily="34" charset="-120"/>
              </a:rPr>
              <a:t>by Prakki  Krishna Karthik</a:t>
            </a:r>
            <a:endParaRPr lang="en-US" sz="2200" dirty="0"/>
          </a:p>
        </p:txBody>
      </p:sp>
      <p:pic>
        <p:nvPicPr>
          <p:cNvPr id="9" name="Picture 8">
            <a:extLst>
              <a:ext uri="{FF2B5EF4-FFF2-40B4-BE49-F238E27FC236}">
                <a16:creationId xmlns:a16="http://schemas.microsoft.com/office/drawing/2014/main" id="{06BBC0EA-9474-EAE4-4CE1-C9ECB1675A0F}"/>
              </a:ext>
            </a:extLst>
          </p:cNvPr>
          <p:cNvPicPr>
            <a:picLocks noChangeAspect="1"/>
          </p:cNvPicPr>
          <p:nvPr/>
        </p:nvPicPr>
        <p:blipFill>
          <a:blip r:embed="rId4"/>
          <a:stretch>
            <a:fillRect/>
          </a:stretch>
        </p:blipFill>
        <p:spPr>
          <a:xfrm>
            <a:off x="630600" y="6250968"/>
            <a:ext cx="3667637" cy="72400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493413"/>
            <a:ext cx="11664791"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Project Setup and Development Environment</a:t>
            </a:r>
            <a:endParaRPr lang="en-US" sz="4450" dirty="0"/>
          </a:p>
        </p:txBody>
      </p:sp>
      <p:sp>
        <p:nvSpPr>
          <p:cNvPr id="4" name="Text 1"/>
          <p:cNvSpPr/>
          <p:nvPr/>
        </p:nvSpPr>
        <p:spPr>
          <a:xfrm>
            <a:off x="793790" y="4542353"/>
            <a:ext cx="13042821"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First, set up your development environment. Install Node.js and npm (or yarn). Create a new React project using Create React App: </a:t>
            </a:r>
            <a:r>
              <a:rPr lang="en-US" sz="1750" b="1" kern="0" spc="-36" dirty="0">
                <a:solidFill>
                  <a:srgbClr val="272525"/>
                </a:solidFill>
                <a:latin typeface="Inter" pitchFamily="34" charset="0"/>
                <a:ea typeface="Inter" pitchFamily="34" charset="-122"/>
                <a:cs typeface="Inter" pitchFamily="34" charset="-120"/>
              </a:rPr>
              <a:t>npx create-react-app tiram-ai</a:t>
            </a:r>
            <a:r>
              <a:rPr lang="en-US" sz="1750" kern="0" spc="-36" dirty="0">
                <a:solidFill>
                  <a:srgbClr val="272525"/>
                </a:solidFill>
                <a:latin typeface="Inter" pitchFamily="34" charset="0"/>
                <a:ea typeface="Inter" pitchFamily="34" charset="-122"/>
                <a:cs typeface="Inter" pitchFamily="34" charset="-120"/>
              </a:rPr>
              <a:t>. This command scaffolds a basic React application with all the necessary configurations. Next, navigate into your project directory: </a:t>
            </a:r>
            <a:r>
              <a:rPr lang="en-US" sz="1750" b="1" kern="0" spc="-36" dirty="0">
                <a:solidFill>
                  <a:srgbClr val="272525"/>
                </a:solidFill>
                <a:latin typeface="Inter" pitchFamily="34" charset="0"/>
                <a:ea typeface="Inter" pitchFamily="34" charset="-122"/>
                <a:cs typeface="Inter" pitchFamily="34" charset="-120"/>
              </a:rPr>
              <a:t>cd tiram-ai</a:t>
            </a:r>
            <a:r>
              <a:rPr lang="en-US" sz="1750" kern="0" spc="-36" dirty="0">
                <a:solidFill>
                  <a:srgbClr val="272525"/>
                </a:solidFill>
                <a:latin typeface="Inter" pitchFamily="34" charset="0"/>
                <a:ea typeface="Inter" pitchFamily="34" charset="-122"/>
                <a:cs typeface="Inter" pitchFamily="34" charset="-120"/>
              </a:rPr>
              <a:t>. Start the development server with </a:t>
            </a:r>
            <a:r>
              <a:rPr lang="en-US" sz="1750" b="1" kern="0" spc="-36" dirty="0">
                <a:solidFill>
                  <a:srgbClr val="272525"/>
                </a:solidFill>
                <a:latin typeface="Inter" pitchFamily="34" charset="0"/>
                <a:ea typeface="Inter" pitchFamily="34" charset="-122"/>
                <a:cs typeface="Inter" pitchFamily="34" charset="-120"/>
              </a:rPr>
              <a:t>npm start</a:t>
            </a:r>
            <a:r>
              <a:rPr lang="en-US" sz="1750" kern="0" spc="-36" dirty="0">
                <a:solidFill>
                  <a:srgbClr val="272525"/>
                </a:solidFill>
                <a:latin typeface="Inter" pitchFamily="34" charset="0"/>
                <a:ea typeface="Inter" pitchFamily="34" charset="-122"/>
                <a:cs typeface="Inter" pitchFamily="34" charset="-120"/>
              </a:rPr>
              <a:t>.</a:t>
            </a:r>
            <a:endParaRPr lang="en-US" sz="1750" dirty="0"/>
          </a:p>
        </p:txBody>
      </p:sp>
      <p:sp>
        <p:nvSpPr>
          <p:cNvPr id="5" name="Shape 2"/>
          <p:cNvSpPr/>
          <p:nvPr/>
        </p:nvSpPr>
        <p:spPr>
          <a:xfrm>
            <a:off x="793790" y="5886212"/>
            <a:ext cx="4196358" cy="1685092"/>
          </a:xfrm>
          <a:prstGeom prst="roundRect">
            <a:avLst>
              <a:gd name="adj" fmla="val 5654"/>
            </a:avLst>
          </a:prstGeom>
          <a:solidFill>
            <a:srgbClr val="DADBF1"/>
          </a:solidFill>
          <a:ln w="7620">
            <a:solidFill>
              <a:srgbClr val="C0C1D7"/>
            </a:solidFill>
            <a:prstDash val="solid"/>
          </a:ln>
        </p:spPr>
      </p:sp>
      <p:sp>
        <p:nvSpPr>
          <p:cNvPr id="6" name="Text 3"/>
          <p:cNvSpPr/>
          <p:nvPr/>
        </p:nvSpPr>
        <p:spPr>
          <a:xfrm>
            <a:off x="1028224" y="6120646"/>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Install Node.js</a:t>
            </a:r>
            <a:endParaRPr lang="en-US" sz="2200" dirty="0"/>
          </a:p>
        </p:txBody>
      </p:sp>
      <p:sp>
        <p:nvSpPr>
          <p:cNvPr id="7" name="Text 4"/>
          <p:cNvSpPr/>
          <p:nvPr/>
        </p:nvSpPr>
        <p:spPr>
          <a:xfrm>
            <a:off x="1028224" y="6611064"/>
            <a:ext cx="3727490"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Download and install Node.js to manage dependencies.</a:t>
            </a:r>
            <a:endParaRPr lang="en-US" sz="1750" dirty="0"/>
          </a:p>
        </p:txBody>
      </p:sp>
      <p:sp>
        <p:nvSpPr>
          <p:cNvPr id="8" name="Shape 5"/>
          <p:cNvSpPr/>
          <p:nvPr/>
        </p:nvSpPr>
        <p:spPr>
          <a:xfrm>
            <a:off x="5216962" y="5886212"/>
            <a:ext cx="4196358" cy="1685092"/>
          </a:xfrm>
          <a:prstGeom prst="roundRect">
            <a:avLst>
              <a:gd name="adj" fmla="val 5654"/>
            </a:avLst>
          </a:prstGeom>
          <a:solidFill>
            <a:srgbClr val="DADBF1"/>
          </a:solidFill>
          <a:ln w="7620">
            <a:solidFill>
              <a:srgbClr val="C0C1D7"/>
            </a:solidFill>
            <a:prstDash val="solid"/>
          </a:ln>
        </p:spPr>
      </p:sp>
      <p:sp>
        <p:nvSpPr>
          <p:cNvPr id="9" name="Text 6"/>
          <p:cNvSpPr/>
          <p:nvPr/>
        </p:nvSpPr>
        <p:spPr>
          <a:xfrm>
            <a:off x="5451396" y="6120646"/>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Create React App</a:t>
            </a:r>
            <a:endParaRPr lang="en-US" sz="2200" dirty="0"/>
          </a:p>
        </p:txBody>
      </p:sp>
      <p:sp>
        <p:nvSpPr>
          <p:cNvPr id="10" name="Text 7"/>
          <p:cNvSpPr/>
          <p:nvPr/>
        </p:nvSpPr>
        <p:spPr>
          <a:xfrm>
            <a:off x="5451396" y="6611064"/>
            <a:ext cx="3727490"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Use Create React App for easy project setup.</a:t>
            </a:r>
            <a:endParaRPr lang="en-US" sz="1750" dirty="0"/>
          </a:p>
        </p:txBody>
      </p:sp>
      <p:sp>
        <p:nvSpPr>
          <p:cNvPr id="11" name="Shape 8"/>
          <p:cNvSpPr/>
          <p:nvPr/>
        </p:nvSpPr>
        <p:spPr>
          <a:xfrm>
            <a:off x="9640133" y="5886212"/>
            <a:ext cx="4196358" cy="1685092"/>
          </a:xfrm>
          <a:prstGeom prst="roundRect">
            <a:avLst>
              <a:gd name="adj" fmla="val 5654"/>
            </a:avLst>
          </a:prstGeom>
          <a:solidFill>
            <a:srgbClr val="DADBF1"/>
          </a:solidFill>
          <a:ln w="7620">
            <a:solidFill>
              <a:srgbClr val="C0C1D7"/>
            </a:solidFill>
            <a:prstDash val="solid"/>
          </a:ln>
        </p:spPr>
      </p:sp>
      <p:sp>
        <p:nvSpPr>
          <p:cNvPr id="12" name="Text 9"/>
          <p:cNvSpPr/>
          <p:nvPr/>
        </p:nvSpPr>
        <p:spPr>
          <a:xfrm>
            <a:off x="9874568" y="6120646"/>
            <a:ext cx="3371969"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Start Development Server</a:t>
            </a:r>
            <a:endParaRPr lang="en-US" sz="2200" dirty="0"/>
          </a:p>
        </p:txBody>
      </p:sp>
      <p:sp>
        <p:nvSpPr>
          <p:cNvPr id="13" name="Text 10"/>
          <p:cNvSpPr/>
          <p:nvPr/>
        </p:nvSpPr>
        <p:spPr>
          <a:xfrm>
            <a:off x="9874568" y="6611064"/>
            <a:ext cx="3727490"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Run </a:t>
            </a:r>
            <a:r>
              <a:rPr lang="en-US" sz="1750" b="1" kern="0" spc="-36" dirty="0">
                <a:solidFill>
                  <a:srgbClr val="272525"/>
                </a:solidFill>
                <a:latin typeface="Inter" pitchFamily="34" charset="0"/>
                <a:ea typeface="Inter" pitchFamily="34" charset="-122"/>
                <a:cs typeface="Inter" pitchFamily="34" charset="-120"/>
              </a:rPr>
              <a:t>npm start</a:t>
            </a:r>
            <a:r>
              <a:rPr lang="en-US" sz="1750" kern="0" spc="-36" dirty="0">
                <a:solidFill>
                  <a:srgbClr val="272525"/>
                </a:solidFill>
                <a:latin typeface="Inter" pitchFamily="34" charset="0"/>
                <a:ea typeface="Inter" pitchFamily="34" charset="-122"/>
                <a:cs typeface="Inter" pitchFamily="34" charset="-120"/>
              </a:rPr>
              <a:t> to see your app in the browser.</a:t>
            </a:r>
            <a:endParaRPr lang="en-US" sz="1750" dirty="0"/>
          </a:p>
        </p:txBody>
      </p:sp>
      <p:pic>
        <p:nvPicPr>
          <p:cNvPr id="15" name="Picture 14">
            <a:extLst>
              <a:ext uri="{FF2B5EF4-FFF2-40B4-BE49-F238E27FC236}">
                <a16:creationId xmlns:a16="http://schemas.microsoft.com/office/drawing/2014/main" id="{6E778481-0D3A-7B09-10BE-79DB4E2BB15C}"/>
              </a:ext>
            </a:extLst>
          </p:cNvPr>
          <p:cNvPicPr>
            <a:picLocks noChangeAspect="1"/>
          </p:cNvPicPr>
          <p:nvPr/>
        </p:nvPicPr>
        <p:blipFill>
          <a:blip r:embed="rId4"/>
          <a:stretch>
            <a:fillRect/>
          </a:stretch>
        </p:blipFill>
        <p:spPr>
          <a:xfrm>
            <a:off x="12823053" y="7707392"/>
            <a:ext cx="1651230" cy="43361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811298"/>
            <a:ext cx="11645146"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Implementing Basic Layout and Components</a:t>
            </a:r>
            <a:endParaRPr lang="en-US" sz="4450" dirty="0"/>
          </a:p>
        </p:txBody>
      </p:sp>
      <p:sp>
        <p:nvSpPr>
          <p:cNvPr id="3" name="Text 1"/>
          <p:cNvSpPr/>
          <p:nvPr/>
        </p:nvSpPr>
        <p:spPr>
          <a:xfrm>
            <a:off x="793790" y="2973705"/>
            <a:ext cx="13042821" cy="1451610"/>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Design the basic layout using JSX and CSS. Create core components like Navigation, Header, and Footer. Use functional components and hooks for managing state. Ensure your layout is responsive by using media queries or a CSS framework like Bootstrap or Material-UI. This will make your website adaptable to different screen sizes. Structure your components for reusability and maintainability.</a:t>
            </a:r>
            <a:endParaRPr lang="en-US" sz="1750" dirty="0"/>
          </a:p>
        </p:txBody>
      </p:sp>
      <p:sp>
        <p:nvSpPr>
          <p:cNvPr id="4" name="Text 2"/>
          <p:cNvSpPr/>
          <p:nvPr/>
        </p:nvSpPr>
        <p:spPr>
          <a:xfrm>
            <a:off x="793790" y="4907280"/>
            <a:ext cx="3013591"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Navigation Component</a:t>
            </a:r>
            <a:endParaRPr lang="en-US" sz="2200" dirty="0"/>
          </a:p>
        </p:txBody>
      </p:sp>
      <p:sp>
        <p:nvSpPr>
          <p:cNvPr id="5" name="Text 3"/>
          <p:cNvSpPr/>
          <p:nvPr/>
        </p:nvSpPr>
        <p:spPr>
          <a:xfrm>
            <a:off x="793790" y="5488424"/>
            <a:ext cx="3978116"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Create a navigation bar for easy site navigation.</a:t>
            </a:r>
            <a:endParaRPr lang="en-US" sz="1750" dirty="0"/>
          </a:p>
        </p:txBody>
      </p:sp>
      <p:sp>
        <p:nvSpPr>
          <p:cNvPr id="6" name="Text 4"/>
          <p:cNvSpPr/>
          <p:nvPr/>
        </p:nvSpPr>
        <p:spPr>
          <a:xfrm>
            <a:off x="5332928" y="4907280"/>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Header Component</a:t>
            </a:r>
            <a:endParaRPr lang="en-US" sz="2200" dirty="0"/>
          </a:p>
        </p:txBody>
      </p:sp>
      <p:sp>
        <p:nvSpPr>
          <p:cNvPr id="7" name="Text 5"/>
          <p:cNvSpPr/>
          <p:nvPr/>
        </p:nvSpPr>
        <p:spPr>
          <a:xfrm>
            <a:off x="5332928" y="5488424"/>
            <a:ext cx="3978116"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Design a header with a logo and main title.</a:t>
            </a:r>
            <a:endParaRPr lang="en-US" sz="1750" dirty="0"/>
          </a:p>
        </p:txBody>
      </p:sp>
      <p:sp>
        <p:nvSpPr>
          <p:cNvPr id="8" name="Text 6"/>
          <p:cNvSpPr/>
          <p:nvPr/>
        </p:nvSpPr>
        <p:spPr>
          <a:xfrm>
            <a:off x="9872067" y="4907280"/>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000000"/>
                </a:solidFill>
                <a:latin typeface="Inter Bold" pitchFamily="34" charset="0"/>
                <a:ea typeface="Inter Bold" pitchFamily="34" charset="-122"/>
                <a:cs typeface="Inter Bold" pitchFamily="34" charset="-120"/>
              </a:rPr>
              <a:t>Footer Component</a:t>
            </a:r>
            <a:endParaRPr lang="en-US" sz="2200" dirty="0"/>
          </a:p>
        </p:txBody>
      </p:sp>
      <p:sp>
        <p:nvSpPr>
          <p:cNvPr id="9" name="Text 7"/>
          <p:cNvSpPr/>
          <p:nvPr/>
        </p:nvSpPr>
        <p:spPr>
          <a:xfrm>
            <a:off x="9872067" y="5488424"/>
            <a:ext cx="3978116"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Implement a footer with copyright information and links.</a:t>
            </a:r>
            <a:endParaRPr lang="en-US" sz="1750" dirty="0"/>
          </a:p>
        </p:txBody>
      </p:sp>
      <p:pic>
        <p:nvPicPr>
          <p:cNvPr id="11" name="Picture 10">
            <a:extLst>
              <a:ext uri="{FF2B5EF4-FFF2-40B4-BE49-F238E27FC236}">
                <a16:creationId xmlns:a16="http://schemas.microsoft.com/office/drawing/2014/main" id="{9B80B83F-4074-9533-C311-765035929BE3}"/>
              </a:ext>
            </a:extLst>
          </p:cNvPr>
          <p:cNvPicPr>
            <a:picLocks noChangeAspect="1"/>
          </p:cNvPicPr>
          <p:nvPr/>
        </p:nvPicPr>
        <p:blipFill>
          <a:blip r:embed="rId3"/>
          <a:stretch>
            <a:fillRect/>
          </a:stretch>
        </p:blipFill>
        <p:spPr>
          <a:xfrm>
            <a:off x="12796512" y="7721945"/>
            <a:ext cx="1638726" cy="5076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2100"/>
          </a:xfrm>
          <a:prstGeom prst="rect">
            <a:avLst/>
          </a:prstGeom>
        </p:spPr>
      </p:pic>
      <p:sp>
        <p:nvSpPr>
          <p:cNvPr id="3" name="Text 0"/>
          <p:cNvSpPr/>
          <p:nvPr/>
        </p:nvSpPr>
        <p:spPr>
          <a:xfrm>
            <a:off x="6200061" y="560665"/>
            <a:ext cx="7716679" cy="1274445"/>
          </a:xfrm>
          <a:prstGeom prst="rect">
            <a:avLst/>
          </a:prstGeom>
          <a:noFill/>
          <a:ln/>
        </p:spPr>
        <p:txBody>
          <a:bodyPr wrap="square" lIns="0" tIns="0" rIns="0" bIns="0" rtlCol="0" anchor="t"/>
          <a:lstStyle/>
          <a:p>
            <a:pPr marL="0" indent="0" algn="l">
              <a:lnSpc>
                <a:spcPts val="5000"/>
              </a:lnSpc>
              <a:buNone/>
            </a:pPr>
            <a:r>
              <a:rPr lang="en-US" sz="4000" b="1" kern="0" spc="-120" dirty="0">
                <a:solidFill>
                  <a:srgbClr val="000000"/>
                </a:solidFill>
                <a:latin typeface="Inter Bold" pitchFamily="34" charset="0"/>
                <a:ea typeface="Inter Bold" pitchFamily="34" charset="-122"/>
                <a:cs typeface="Inter Bold" pitchFamily="34" charset="-120"/>
              </a:rPr>
              <a:t>Setting Up Routing with React Router</a:t>
            </a:r>
            <a:endParaRPr lang="en-US" sz="4000" dirty="0"/>
          </a:p>
        </p:txBody>
      </p:sp>
      <p:sp>
        <p:nvSpPr>
          <p:cNvPr id="4" name="Text 1"/>
          <p:cNvSpPr/>
          <p:nvPr/>
        </p:nvSpPr>
        <p:spPr>
          <a:xfrm>
            <a:off x="6200061" y="2140863"/>
            <a:ext cx="7716679" cy="1631156"/>
          </a:xfrm>
          <a:prstGeom prst="rect">
            <a:avLst/>
          </a:prstGeom>
          <a:noFill/>
          <a:ln/>
        </p:spPr>
        <p:txBody>
          <a:bodyPr wrap="square" lIns="0" tIns="0" rIns="0" bIns="0" rtlCol="0" anchor="t"/>
          <a:lstStyle/>
          <a:p>
            <a:pPr marL="0" indent="0" algn="l">
              <a:lnSpc>
                <a:spcPts val="2550"/>
              </a:lnSpc>
              <a:buNone/>
            </a:pPr>
            <a:r>
              <a:rPr lang="en-US" sz="1600" kern="0" spc="-32" dirty="0">
                <a:solidFill>
                  <a:srgbClr val="272525"/>
                </a:solidFill>
                <a:latin typeface="Inter" pitchFamily="34" charset="0"/>
                <a:ea typeface="Inter" pitchFamily="34" charset="-122"/>
                <a:cs typeface="Inter" pitchFamily="34" charset="-120"/>
              </a:rPr>
              <a:t>Install React Router: </a:t>
            </a:r>
            <a:r>
              <a:rPr lang="en-US" sz="1600" b="1" kern="0" spc="-32" dirty="0">
                <a:solidFill>
                  <a:srgbClr val="272525"/>
                </a:solidFill>
                <a:latin typeface="Inter" pitchFamily="34" charset="0"/>
                <a:ea typeface="Inter" pitchFamily="34" charset="-122"/>
                <a:cs typeface="Inter" pitchFamily="34" charset="-120"/>
              </a:rPr>
              <a:t>npm install react-router-dom</a:t>
            </a:r>
            <a:r>
              <a:rPr lang="en-US" sz="1600" kern="0" spc="-32" dirty="0">
                <a:solidFill>
                  <a:srgbClr val="272525"/>
                </a:solidFill>
                <a:latin typeface="Inter" pitchFamily="34" charset="0"/>
                <a:ea typeface="Inter" pitchFamily="34" charset="-122"/>
                <a:cs typeface="Inter" pitchFamily="34" charset="-120"/>
              </a:rPr>
              <a:t>. Import </a:t>
            </a:r>
            <a:r>
              <a:rPr lang="en-US" sz="1600" b="1" kern="0" spc="-32" dirty="0">
                <a:solidFill>
                  <a:srgbClr val="272525"/>
                </a:solidFill>
                <a:latin typeface="Inter" pitchFamily="34" charset="0"/>
                <a:ea typeface="Inter" pitchFamily="34" charset="-122"/>
                <a:cs typeface="Inter" pitchFamily="34" charset="-120"/>
              </a:rPr>
              <a:t>BrowserRouter</a:t>
            </a:r>
            <a:r>
              <a:rPr lang="en-US" sz="1600" kern="0" spc="-32" dirty="0">
                <a:solidFill>
                  <a:srgbClr val="272525"/>
                </a:solidFill>
                <a:latin typeface="Inter" pitchFamily="34" charset="0"/>
                <a:ea typeface="Inter" pitchFamily="34" charset="-122"/>
                <a:cs typeface="Inter" pitchFamily="34" charset="-120"/>
              </a:rPr>
              <a:t>, </a:t>
            </a:r>
            <a:r>
              <a:rPr lang="en-US" sz="1600" b="1" kern="0" spc="-32" dirty="0">
                <a:solidFill>
                  <a:srgbClr val="272525"/>
                </a:solidFill>
                <a:latin typeface="Inter" pitchFamily="34" charset="0"/>
                <a:ea typeface="Inter" pitchFamily="34" charset="-122"/>
                <a:cs typeface="Inter" pitchFamily="34" charset="-120"/>
              </a:rPr>
              <a:t>Route</a:t>
            </a:r>
            <a:r>
              <a:rPr lang="en-US" sz="1600" kern="0" spc="-32" dirty="0">
                <a:solidFill>
                  <a:srgbClr val="272525"/>
                </a:solidFill>
                <a:latin typeface="Inter" pitchFamily="34" charset="0"/>
                <a:ea typeface="Inter" pitchFamily="34" charset="-122"/>
                <a:cs typeface="Inter" pitchFamily="34" charset="-120"/>
              </a:rPr>
              <a:t>, and </a:t>
            </a:r>
            <a:r>
              <a:rPr lang="en-US" sz="1600" b="1" kern="0" spc="-32" dirty="0">
                <a:solidFill>
                  <a:srgbClr val="272525"/>
                </a:solidFill>
                <a:latin typeface="Inter" pitchFamily="34" charset="0"/>
                <a:ea typeface="Inter" pitchFamily="34" charset="-122"/>
                <a:cs typeface="Inter" pitchFamily="34" charset="-120"/>
              </a:rPr>
              <a:t>Switch</a:t>
            </a:r>
            <a:r>
              <a:rPr lang="en-US" sz="1600" kern="0" spc="-32" dirty="0">
                <a:solidFill>
                  <a:srgbClr val="272525"/>
                </a:solidFill>
                <a:latin typeface="Inter" pitchFamily="34" charset="0"/>
                <a:ea typeface="Inter" pitchFamily="34" charset="-122"/>
                <a:cs typeface="Inter" pitchFamily="34" charset="-120"/>
              </a:rPr>
              <a:t> components. Define routes for different pages like Home, About, and Contact. Use the </a:t>
            </a:r>
            <a:r>
              <a:rPr lang="en-US" sz="1600" b="1" kern="0" spc="-32" dirty="0">
                <a:solidFill>
                  <a:srgbClr val="272525"/>
                </a:solidFill>
                <a:latin typeface="Inter" pitchFamily="34" charset="0"/>
                <a:ea typeface="Inter" pitchFamily="34" charset="-122"/>
                <a:cs typeface="Inter" pitchFamily="34" charset="-120"/>
              </a:rPr>
              <a:t>Link</a:t>
            </a:r>
            <a:r>
              <a:rPr lang="en-US" sz="1600" kern="0" spc="-32" dirty="0">
                <a:solidFill>
                  <a:srgbClr val="272525"/>
                </a:solidFill>
                <a:latin typeface="Inter" pitchFamily="34" charset="0"/>
                <a:ea typeface="Inter" pitchFamily="34" charset="-122"/>
                <a:cs typeface="Inter" pitchFamily="34" charset="-120"/>
              </a:rPr>
              <a:t> component for navigation. Configure your routes within the </a:t>
            </a:r>
            <a:r>
              <a:rPr lang="en-US" sz="1600" b="1" kern="0" spc="-32" dirty="0">
                <a:solidFill>
                  <a:srgbClr val="272525"/>
                </a:solidFill>
                <a:latin typeface="Inter" pitchFamily="34" charset="0"/>
                <a:ea typeface="Inter" pitchFamily="34" charset="-122"/>
                <a:cs typeface="Inter" pitchFamily="34" charset="-120"/>
              </a:rPr>
              <a:t>BrowserRouter</a:t>
            </a:r>
            <a:r>
              <a:rPr lang="en-US" sz="1600" kern="0" spc="-32" dirty="0">
                <a:solidFill>
                  <a:srgbClr val="272525"/>
                </a:solidFill>
                <a:latin typeface="Inter" pitchFamily="34" charset="0"/>
                <a:ea typeface="Inter" pitchFamily="34" charset="-122"/>
                <a:cs typeface="Inter" pitchFamily="34" charset="-120"/>
              </a:rPr>
              <a:t> component. This setup enables seamless navigation between different sections of your website, creating a single-page application experience.</a:t>
            </a:r>
            <a:endParaRPr lang="en-US" sz="1600" dirty="0"/>
          </a:p>
        </p:txBody>
      </p:sp>
      <p:pic>
        <p:nvPicPr>
          <p:cNvPr id="5" name="Image 1" descr="preencoded.png"/>
          <p:cNvPicPr>
            <a:picLocks noChangeAspect="1"/>
          </p:cNvPicPr>
          <p:nvPr/>
        </p:nvPicPr>
        <p:blipFill>
          <a:blip r:embed="rId4"/>
          <a:stretch>
            <a:fillRect/>
          </a:stretch>
        </p:blipFill>
        <p:spPr>
          <a:xfrm>
            <a:off x="6200061" y="4001333"/>
            <a:ext cx="1019532" cy="1223367"/>
          </a:xfrm>
          <a:prstGeom prst="rect">
            <a:avLst/>
          </a:prstGeom>
        </p:spPr>
      </p:pic>
      <p:sp>
        <p:nvSpPr>
          <p:cNvPr id="6" name="Text 2"/>
          <p:cNvSpPr/>
          <p:nvPr/>
        </p:nvSpPr>
        <p:spPr>
          <a:xfrm>
            <a:off x="7525345" y="4205168"/>
            <a:ext cx="2548890" cy="318611"/>
          </a:xfrm>
          <a:prstGeom prst="rect">
            <a:avLst/>
          </a:prstGeom>
          <a:noFill/>
          <a:ln/>
        </p:spPr>
        <p:txBody>
          <a:bodyPr wrap="none" lIns="0" tIns="0" rIns="0" bIns="0" rtlCol="0" anchor="t"/>
          <a:lstStyle/>
          <a:p>
            <a:pPr marL="0" indent="0" algn="l">
              <a:lnSpc>
                <a:spcPts val="2500"/>
              </a:lnSpc>
              <a:buNone/>
            </a:pPr>
            <a:r>
              <a:rPr lang="en-US" sz="2000" b="1" kern="0" spc="-60" dirty="0">
                <a:solidFill>
                  <a:srgbClr val="272525"/>
                </a:solidFill>
                <a:latin typeface="Inter Bold" pitchFamily="34" charset="0"/>
                <a:ea typeface="Inter Bold" pitchFamily="34" charset="-122"/>
                <a:cs typeface="Inter Bold" pitchFamily="34" charset="-120"/>
              </a:rPr>
              <a:t>Install React Router</a:t>
            </a:r>
            <a:endParaRPr lang="en-US" sz="2000" dirty="0"/>
          </a:p>
        </p:txBody>
      </p:sp>
      <p:sp>
        <p:nvSpPr>
          <p:cNvPr id="7" name="Text 3"/>
          <p:cNvSpPr/>
          <p:nvPr/>
        </p:nvSpPr>
        <p:spPr>
          <a:xfrm>
            <a:off x="7525345" y="4646057"/>
            <a:ext cx="6391394" cy="326231"/>
          </a:xfrm>
          <a:prstGeom prst="rect">
            <a:avLst/>
          </a:prstGeom>
          <a:noFill/>
          <a:ln/>
        </p:spPr>
        <p:txBody>
          <a:bodyPr wrap="none" lIns="0" tIns="0" rIns="0" bIns="0" rtlCol="0" anchor="t"/>
          <a:lstStyle/>
          <a:p>
            <a:pPr marL="0" indent="0" algn="l">
              <a:lnSpc>
                <a:spcPts val="2550"/>
              </a:lnSpc>
              <a:buNone/>
            </a:pPr>
            <a:r>
              <a:rPr lang="en-US" sz="1600" kern="0" spc="-32" dirty="0">
                <a:solidFill>
                  <a:srgbClr val="272525"/>
                </a:solidFill>
                <a:latin typeface="Inter" pitchFamily="34" charset="0"/>
                <a:ea typeface="Inter" pitchFamily="34" charset="-122"/>
                <a:cs typeface="Inter" pitchFamily="34" charset="-120"/>
              </a:rPr>
              <a:t>Add React Router to your project.</a:t>
            </a:r>
            <a:endParaRPr lang="en-US" sz="1600" dirty="0"/>
          </a:p>
        </p:txBody>
      </p:sp>
      <p:pic>
        <p:nvPicPr>
          <p:cNvPr id="8" name="Image 2" descr="preencoded.png"/>
          <p:cNvPicPr>
            <a:picLocks noChangeAspect="1"/>
          </p:cNvPicPr>
          <p:nvPr/>
        </p:nvPicPr>
        <p:blipFill>
          <a:blip r:embed="rId5"/>
          <a:stretch>
            <a:fillRect/>
          </a:stretch>
        </p:blipFill>
        <p:spPr>
          <a:xfrm>
            <a:off x="6200061" y="5224701"/>
            <a:ext cx="1019532" cy="1223367"/>
          </a:xfrm>
          <a:prstGeom prst="rect">
            <a:avLst/>
          </a:prstGeom>
        </p:spPr>
      </p:pic>
      <p:sp>
        <p:nvSpPr>
          <p:cNvPr id="9" name="Text 4"/>
          <p:cNvSpPr/>
          <p:nvPr/>
        </p:nvSpPr>
        <p:spPr>
          <a:xfrm>
            <a:off x="7525345" y="5428536"/>
            <a:ext cx="2548890" cy="318611"/>
          </a:xfrm>
          <a:prstGeom prst="rect">
            <a:avLst/>
          </a:prstGeom>
          <a:noFill/>
          <a:ln/>
        </p:spPr>
        <p:txBody>
          <a:bodyPr wrap="none" lIns="0" tIns="0" rIns="0" bIns="0" rtlCol="0" anchor="t"/>
          <a:lstStyle/>
          <a:p>
            <a:pPr marL="0" indent="0" algn="l">
              <a:lnSpc>
                <a:spcPts val="2500"/>
              </a:lnSpc>
              <a:buNone/>
            </a:pPr>
            <a:r>
              <a:rPr lang="en-US" sz="2000" b="1" kern="0" spc="-60" dirty="0">
                <a:solidFill>
                  <a:srgbClr val="272525"/>
                </a:solidFill>
                <a:latin typeface="Inter Bold" pitchFamily="34" charset="0"/>
                <a:ea typeface="Inter Bold" pitchFamily="34" charset="-122"/>
                <a:cs typeface="Inter Bold" pitchFamily="34" charset="-120"/>
              </a:rPr>
              <a:t>Define Routes</a:t>
            </a:r>
            <a:endParaRPr lang="en-US" sz="2000" dirty="0"/>
          </a:p>
        </p:txBody>
      </p:sp>
      <p:sp>
        <p:nvSpPr>
          <p:cNvPr id="10" name="Text 5"/>
          <p:cNvSpPr/>
          <p:nvPr/>
        </p:nvSpPr>
        <p:spPr>
          <a:xfrm>
            <a:off x="7525345" y="5869424"/>
            <a:ext cx="6391394" cy="326231"/>
          </a:xfrm>
          <a:prstGeom prst="rect">
            <a:avLst/>
          </a:prstGeom>
          <a:noFill/>
          <a:ln/>
        </p:spPr>
        <p:txBody>
          <a:bodyPr wrap="none" lIns="0" tIns="0" rIns="0" bIns="0" rtlCol="0" anchor="t"/>
          <a:lstStyle/>
          <a:p>
            <a:pPr marL="0" indent="0" algn="l">
              <a:lnSpc>
                <a:spcPts val="2550"/>
              </a:lnSpc>
              <a:buNone/>
            </a:pPr>
            <a:r>
              <a:rPr lang="en-US" sz="1600" kern="0" spc="-32" dirty="0">
                <a:solidFill>
                  <a:srgbClr val="272525"/>
                </a:solidFill>
                <a:latin typeface="Inter" pitchFamily="34" charset="0"/>
                <a:ea typeface="Inter" pitchFamily="34" charset="-122"/>
                <a:cs typeface="Inter" pitchFamily="34" charset="-120"/>
              </a:rPr>
              <a:t>Set up routes for different pages.</a:t>
            </a:r>
            <a:endParaRPr lang="en-US" sz="1600" dirty="0"/>
          </a:p>
        </p:txBody>
      </p:sp>
      <p:pic>
        <p:nvPicPr>
          <p:cNvPr id="11" name="Image 3" descr="preencoded.png"/>
          <p:cNvPicPr>
            <a:picLocks noChangeAspect="1"/>
          </p:cNvPicPr>
          <p:nvPr/>
        </p:nvPicPr>
        <p:blipFill>
          <a:blip r:embed="rId6"/>
          <a:stretch>
            <a:fillRect/>
          </a:stretch>
        </p:blipFill>
        <p:spPr>
          <a:xfrm>
            <a:off x="6200061" y="6448068"/>
            <a:ext cx="1019532" cy="1223367"/>
          </a:xfrm>
          <a:prstGeom prst="rect">
            <a:avLst/>
          </a:prstGeom>
        </p:spPr>
      </p:pic>
      <p:sp>
        <p:nvSpPr>
          <p:cNvPr id="12" name="Text 6"/>
          <p:cNvSpPr/>
          <p:nvPr/>
        </p:nvSpPr>
        <p:spPr>
          <a:xfrm>
            <a:off x="7525345" y="6651903"/>
            <a:ext cx="2548890" cy="318611"/>
          </a:xfrm>
          <a:prstGeom prst="rect">
            <a:avLst/>
          </a:prstGeom>
          <a:noFill/>
          <a:ln/>
        </p:spPr>
        <p:txBody>
          <a:bodyPr wrap="none" lIns="0" tIns="0" rIns="0" bIns="0" rtlCol="0" anchor="t"/>
          <a:lstStyle/>
          <a:p>
            <a:pPr marL="0" indent="0" algn="l">
              <a:lnSpc>
                <a:spcPts val="2500"/>
              </a:lnSpc>
              <a:buNone/>
            </a:pPr>
            <a:r>
              <a:rPr lang="en-US" sz="2000" b="1" kern="0" spc="-60" dirty="0">
                <a:solidFill>
                  <a:srgbClr val="272525"/>
                </a:solidFill>
                <a:latin typeface="Inter Bold" pitchFamily="34" charset="0"/>
                <a:ea typeface="Inter Bold" pitchFamily="34" charset="-122"/>
                <a:cs typeface="Inter Bold" pitchFamily="34" charset="-120"/>
              </a:rPr>
              <a:t>Use Link Component</a:t>
            </a:r>
            <a:endParaRPr lang="en-US" sz="2000" dirty="0"/>
          </a:p>
        </p:txBody>
      </p:sp>
      <p:sp>
        <p:nvSpPr>
          <p:cNvPr id="13" name="Text 7"/>
          <p:cNvSpPr/>
          <p:nvPr/>
        </p:nvSpPr>
        <p:spPr>
          <a:xfrm>
            <a:off x="7525345" y="7092791"/>
            <a:ext cx="6391394" cy="326231"/>
          </a:xfrm>
          <a:prstGeom prst="rect">
            <a:avLst/>
          </a:prstGeom>
          <a:noFill/>
          <a:ln/>
        </p:spPr>
        <p:txBody>
          <a:bodyPr wrap="none" lIns="0" tIns="0" rIns="0" bIns="0" rtlCol="0" anchor="t"/>
          <a:lstStyle/>
          <a:p>
            <a:pPr marL="0" indent="0" algn="l">
              <a:lnSpc>
                <a:spcPts val="2550"/>
              </a:lnSpc>
              <a:buNone/>
            </a:pPr>
            <a:r>
              <a:rPr lang="en-US" sz="1600" kern="0" spc="-32" dirty="0">
                <a:solidFill>
                  <a:srgbClr val="272525"/>
                </a:solidFill>
                <a:latin typeface="Inter" pitchFamily="34" charset="0"/>
                <a:ea typeface="Inter" pitchFamily="34" charset="-122"/>
                <a:cs typeface="Inter" pitchFamily="34" charset="-120"/>
              </a:rPr>
              <a:t>Navigate between pages using Link.</a:t>
            </a:r>
            <a:endParaRPr lang="en-US" sz="1600" dirty="0"/>
          </a:p>
        </p:txBody>
      </p:sp>
      <p:pic>
        <p:nvPicPr>
          <p:cNvPr id="15" name="Picture 14">
            <a:extLst>
              <a:ext uri="{FF2B5EF4-FFF2-40B4-BE49-F238E27FC236}">
                <a16:creationId xmlns:a16="http://schemas.microsoft.com/office/drawing/2014/main" id="{0DAB0F20-AFE3-715F-32F0-2537FF9B4A6F}"/>
              </a:ext>
            </a:extLst>
          </p:cNvPr>
          <p:cNvPicPr>
            <a:picLocks noChangeAspect="1"/>
          </p:cNvPicPr>
          <p:nvPr/>
        </p:nvPicPr>
        <p:blipFill>
          <a:blip r:embed="rId7"/>
          <a:stretch>
            <a:fillRect/>
          </a:stretch>
        </p:blipFill>
        <p:spPr>
          <a:xfrm flipV="1">
            <a:off x="12913112" y="7372138"/>
            <a:ext cx="1717288" cy="85425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663059"/>
            <a:ext cx="10845641"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Implementing API Calls and Data Fetching</a:t>
            </a:r>
            <a:endParaRPr lang="en-US" sz="4450" dirty="0"/>
          </a:p>
        </p:txBody>
      </p:sp>
      <p:sp>
        <p:nvSpPr>
          <p:cNvPr id="3" name="Text 1"/>
          <p:cNvSpPr/>
          <p:nvPr/>
        </p:nvSpPr>
        <p:spPr>
          <a:xfrm>
            <a:off x="793790" y="1825466"/>
            <a:ext cx="13042821" cy="1451610"/>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Utilize </a:t>
            </a:r>
            <a:r>
              <a:rPr lang="en-US" sz="1750" b="1" kern="0" spc="-36" dirty="0">
                <a:solidFill>
                  <a:srgbClr val="272525"/>
                </a:solidFill>
                <a:latin typeface="Inter" pitchFamily="34" charset="0"/>
                <a:ea typeface="Inter" pitchFamily="34" charset="-122"/>
                <a:cs typeface="Inter" pitchFamily="34" charset="-120"/>
              </a:rPr>
              <a:t>useEffect</a:t>
            </a:r>
            <a:r>
              <a:rPr lang="en-US" sz="1750" kern="0" spc="-36" dirty="0">
                <a:solidFill>
                  <a:srgbClr val="272525"/>
                </a:solidFill>
                <a:latin typeface="Inter" pitchFamily="34" charset="0"/>
                <a:ea typeface="Inter" pitchFamily="34" charset="-122"/>
                <a:cs typeface="Inter" pitchFamily="34" charset="-120"/>
              </a:rPr>
              <a:t> hook to fetch data on component mount. Use </a:t>
            </a:r>
            <a:r>
              <a:rPr lang="en-US" sz="1750" b="1" kern="0" spc="-36" dirty="0">
                <a:solidFill>
                  <a:srgbClr val="272525"/>
                </a:solidFill>
                <a:latin typeface="Inter" pitchFamily="34" charset="0"/>
                <a:ea typeface="Inter" pitchFamily="34" charset="-122"/>
                <a:cs typeface="Inter" pitchFamily="34" charset="-120"/>
              </a:rPr>
              <a:t>fetch</a:t>
            </a:r>
            <a:r>
              <a:rPr lang="en-US" sz="1750" kern="0" spc="-36" dirty="0">
                <a:solidFill>
                  <a:srgbClr val="272525"/>
                </a:solidFill>
                <a:latin typeface="Inter" pitchFamily="34" charset="0"/>
                <a:ea typeface="Inter" pitchFamily="34" charset="-122"/>
                <a:cs typeface="Inter" pitchFamily="34" charset="-120"/>
              </a:rPr>
              <a:t> or a library like Axios to make API requests. Handle loading and error states appropriately. Store fetched data in component state using </a:t>
            </a:r>
            <a:r>
              <a:rPr lang="en-US" sz="1750" b="1" kern="0" spc="-36" dirty="0">
                <a:solidFill>
                  <a:srgbClr val="272525"/>
                </a:solidFill>
                <a:latin typeface="Inter" pitchFamily="34" charset="0"/>
                <a:ea typeface="Inter" pitchFamily="34" charset="-122"/>
                <a:cs typeface="Inter" pitchFamily="34" charset="-120"/>
              </a:rPr>
              <a:t>useState</a:t>
            </a:r>
            <a:r>
              <a:rPr lang="en-US" sz="1750" kern="0" spc="-36" dirty="0">
                <a:solidFill>
                  <a:srgbClr val="272525"/>
                </a:solidFill>
                <a:latin typeface="Inter" pitchFamily="34" charset="0"/>
                <a:ea typeface="Inter" pitchFamily="34" charset="-122"/>
                <a:cs typeface="Inter" pitchFamily="34" charset="-120"/>
              </a:rPr>
              <a:t>. Map over the data to render dynamic content. Ensure error handling to provide a smooth user experience. This step is crucial for integrating external data sources into your website.</a:t>
            </a:r>
            <a:endParaRPr lang="en-US" sz="1750" dirty="0"/>
          </a:p>
        </p:txBody>
      </p:sp>
      <p:pic>
        <p:nvPicPr>
          <p:cNvPr id="4" name="Image 0" descr="preencoded.png"/>
          <p:cNvPicPr>
            <a:picLocks noChangeAspect="1"/>
          </p:cNvPicPr>
          <p:nvPr/>
        </p:nvPicPr>
        <p:blipFill>
          <a:blip r:embed="rId3"/>
          <a:stretch>
            <a:fillRect/>
          </a:stretch>
        </p:blipFill>
        <p:spPr>
          <a:xfrm>
            <a:off x="2978348" y="3532227"/>
            <a:ext cx="2152055" cy="1306949"/>
          </a:xfrm>
          <a:prstGeom prst="rect">
            <a:avLst/>
          </a:prstGeom>
        </p:spPr>
      </p:pic>
      <p:sp>
        <p:nvSpPr>
          <p:cNvPr id="5" name="Text 2"/>
          <p:cNvSpPr/>
          <p:nvPr/>
        </p:nvSpPr>
        <p:spPr>
          <a:xfrm>
            <a:off x="3894892" y="4148257"/>
            <a:ext cx="318968" cy="398621"/>
          </a:xfrm>
          <a:prstGeom prst="rect">
            <a:avLst/>
          </a:prstGeom>
          <a:noFill/>
          <a:ln/>
        </p:spPr>
        <p:txBody>
          <a:bodyPr wrap="none" lIns="0" tIns="0" rIns="0" bIns="0" rtlCol="0" anchor="t"/>
          <a:lstStyle/>
          <a:p>
            <a:pPr marL="0" indent="0" algn="ctr">
              <a:lnSpc>
                <a:spcPts val="4000"/>
              </a:lnSpc>
              <a:buNone/>
            </a:pPr>
            <a:r>
              <a:rPr lang="en-US" sz="2500" b="1" kern="0" spc="-67" dirty="0">
                <a:solidFill>
                  <a:srgbClr val="272525"/>
                </a:solidFill>
                <a:latin typeface="Inter Bold" pitchFamily="34" charset="0"/>
                <a:ea typeface="Inter Bold" pitchFamily="34" charset="-122"/>
                <a:cs typeface="Inter Bold" pitchFamily="34" charset="-120"/>
              </a:rPr>
              <a:t>1</a:t>
            </a:r>
            <a:endParaRPr lang="en-US" sz="2500" dirty="0"/>
          </a:p>
        </p:txBody>
      </p:sp>
      <p:sp>
        <p:nvSpPr>
          <p:cNvPr id="6" name="Text 3"/>
          <p:cNvSpPr/>
          <p:nvPr/>
        </p:nvSpPr>
        <p:spPr>
          <a:xfrm>
            <a:off x="5357217" y="3759041"/>
            <a:ext cx="2551390"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Rendering Data</a:t>
            </a:r>
            <a:endParaRPr lang="en-US" sz="2200" dirty="0"/>
          </a:p>
        </p:txBody>
      </p:sp>
      <p:sp>
        <p:nvSpPr>
          <p:cNvPr id="7" name="Text 4"/>
          <p:cNvSpPr/>
          <p:nvPr/>
        </p:nvSpPr>
        <p:spPr>
          <a:xfrm>
            <a:off x="5357217" y="4249460"/>
            <a:ext cx="2551390"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Display the fetched data.</a:t>
            </a:r>
            <a:endParaRPr lang="en-US" sz="1750" dirty="0"/>
          </a:p>
        </p:txBody>
      </p:sp>
      <p:sp>
        <p:nvSpPr>
          <p:cNvPr id="8" name="Shape 5"/>
          <p:cNvSpPr/>
          <p:nvPr/>
        </p:nvSpPr>
        <p:spPr>
          <a:xfrm>
            <a:off x="5187077" y="4852273"/>
            <a:ext cx="8592860" cy="15240"/>
          </a:xfrm>
          <a:prstGeom prst="roundRect">
            <a:avLst>
              <a:gd name="adj" fmla="val 625116"/>
            </a:avLst>
          </a:prstGeom>
          <a:solidFill>
            <a:srgbClr val="C0C1D7"/>
          </a:solidFill>
          <a:ln/>
        </p:spPr>
      </p:sp>
      <p:pic>
        <p:nvPicPr>
          <p:cNvPr id="9" name="Image 1" descr="preencoded.png"/>
          <p:cNvPicPr>
            <a:picLocks noChangeAspect="1"/>
          </p:cNvPicPr>
          <p:nvPr/>
        </p:nvPicPr>
        <p:blipFill>
          <a:blip r:embed="rId4"/>
          <a:stretch>
            <a:fillRect/>
          </a:stretch>
        </p:blipFill>
        <p:spPr>
          <a:xfrm>
            <a:off x="1902381" y="4895850"/>
            <a:ext cx="4304109" cy="1306949"/>
          </a:xfrm>
          <a:prstGeom prst="rect">
            <a:avLst/>
          </a:prstGeom>
        </p:spPr>
      </p:pic>
      <p:sp>
        <p:nvSpPr>
          <p:cNvPr id="10" name="Text 6"/>
          <p:cNvSpPr/>
          <p:nvPr/>
        </p:nvSpPr>
        <p:spPr>
          <a:xfrm>
            <a:off x="3894892" y="5349954"/>
            <a:ext cx="318968" cy="398621"/>
          </a:xfrm>
          <a:prstGeom prst="rect">
            <a:avLst/>
          </a:prstGeom>
          <a:noFill/>
          <a:ln/>
        </p:spPr>
        <p:txBody>
          <a:bodyPr wrap="none" lIns="0" tIns="0" rIns="0" bIns="0" rtlCol="0" anchor="t"/>
          <a:lstStyle/>
          <a:p>
            <a:pPr marL="0" indent="0" algn="ctr">
              <a:lnSpc>
                <a:spcPts val="4000"/>
              </a:lnSpc>
              <a:buNone/>
            </a:pPr>
            <a:r>
              <a:rPr lang="en-US" sz="2500" b="1" kern="0" spc="-67" dirty="0">
                <a:solidFill>
                  <a:srgbClr val="272525"/>
                </a:solidFill>
                <a:latin typeface="Inter Bold" pitchFamily="34" charset="0"/>
                <a:ea typeface="Inter Bold" pitchFamily="34" charset="-122"/>
                <a:cs typeface="Inter Bold" pitchFamily="34" charset="-120"/>
              </a:rPr>
              <a:t>2</a:t>
            </a:r>
            <a:endParaRPr lang="en-US" sz="2500" dirty="0"/>
          </a:p>
        </p:txBody>
      </p:sp>
      <p:sp>
        <p:nvSpPr>
          <p:cNvPr id="11" name="Text 7"/>
          <p:cNvSpPr/>
          <p:nvPr/>
        </p:nvSpPr>
        <p:spPr>
          <a:xfrm>
            <a:off x="6433304" y="5122664"/>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Store in State</a:t>
            </a:r>
            <a:endParaRPr lang="en-US" sz="2200" dirty="0"/>
          </a:p>
        </p:txBody>
      </p:sp>
      <p:sp>
        <p:nvSpPr>
          <p:cNvPr id="12" name="Text 8"/>
          <p:cNvSpPr/>
          <p:nvPr/>
        </p:nvSpPr>
        <p:spPr>
          <a:xfrm>
            <a:off x="6433304" y="5613083"/>
            <a:ext cx="2986921"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Manage data using useState.</a:t>
            </a:r>
            <a:endParaRPr lang="en-US" sz="1750" dirty="0"/>
          </a:p>
        </p:txBody>
      </p:sp>
      <p:sp>
        <p:nvSpPr>
          <p:cNvPr id="13" name="Shape 9"/>
          <p:cNvSpPr/>
          <p:nvPr/>
        </p:nvSpPr>
        <p:spPr>
          <a:xfrm>
            <a:off x="6263164" y="6215896"/>
            <a:ext cx="7516773" cy="15240"/>
          </a:xfrm>
          <a:prstGeom prst="roundRect">
            <a:avLst>
              <a:gd name="adj" fmla="val 625116"/>
            </a:avLst>
          </a:prstGeom>
          <a:solidFill>
            <a:srgbClr val="C0C1D7"/>
          </a:solidFill>
          <a:ln/>
        </p:spPr>
      </p:sp>
      <p:pic>
        <p:nvPicPr>
          <p:cNvPr id="14" name="Image 2" descr="preencoded.png"/>
          <p:cNvPicPr>
            <a:picLocks noChangeAspect="1"/>
          </p:cNvPicPr>
          <p:nvPr/>
        </p:nvPicPr>
        <p:blipFill>
          <a:blip r:embed="rId5"/>
          <a:stretch>
            <a:fillRect/>
          </a:stretch>
        </p:blipFill>
        <p:spPr>
          <a:xfrm>
            <a:off x="826294" y="6259473"/>
            <a:ext cx="6456164" cy="1306949"/>
          </a:xfrm>
          <a:prstGeom prst="rect">
            <a:avLst/>
          </a:prstGeom>
        </p:spPr>
      </p:pic>
      <p:sp>
        <p:nvSpPr>
          <p:cNvPr id="15" name="Text 10"/>
          <p:cNvSpPr/>
          <p:nvPr/>
        </p:nvSpPr>
        <p:spPr>
          <a:xfrm>
            <a:off x="3894773" y="6713577"/>
            <a:ext cx="318968" cy="398621"/>
          </a:xfrm>
          <a:prstGeom prst="rect">
            <a:avLst/>
          </a:prstGeom>
          <a:noFill/>
          <a:ln/>
        </p:spPr>
        <p:txBody>
          <a:bodyPr wrap="none" lIns="0" tIns="0" rIns="0" bIns="0" rtlCol="0" anchor="t"/>
          <a:lstStyle/>
          <a:p>
            <a:pPr marL="0" indent="0" algn="ctr">
              <a:lnSpc>
                <a:spcPts val="4000"/>
              </a:lnSpc>
              <a:buNone/>
            </a:pPr>
            <a:r>
              <a:rPr lang="en-US" sz="2500" b="1" kern="0" spc="-67" dirty="0">
                <a:solidFill>
                  <a:srgbClr val="272525"/>
                </a:solidFill>
                <a:latin typeface="Inter Bold" pitchFamily="34" charset="0"/>
                <a:ea typeface="Inter Bold" pitchFamily="34" charset="-122"/>
                <a:cs typeface="Inter Bold" pitchFamily="34" charset="-120"/>
              </a:rPr>
              <a:t>3</a:t>
            </a:r>
            <a:endParaRPr lang="en-US" sz="2500" dirty="0"/>
          </a:p>
        </p:txBody>
      </p:sp>
      <p:sp>
        <p:nvSpPr>
          <p:cNvPr id="16" name="Text 11"/>
          <p:cNvSpPr/>
          <p:nvPr/>
        </p:nvSpPr>
        <p:spPr>
          <a:xfrm>
            <a:off x="7509272" y="6486287"/>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Fetch Data</a:t>
            </a:r>
            <a:endParaRPr lang="en-US" sz="2200" dirty="0"/>
          </a:p>
        </p:txBody>
      </p:sp>
      <p:sp>
        <p:nvSpPr>
          <p:cNvPr id="17" name="Text 12"/>
          <p:cNvSpPr/>
          <p:nvPr/>
        </p:nvSpPr>
        <p:spPr>
          <a:xfrm>
            <a:off x="7509272" y="6976705"/>
            <a:ext cx="3077289"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Make API calls with useEffect.</a:t>
            </a:r>
            <a:endParaRPr lang="en-US" sz="1750" dirty="0"/>
          </a:p>
        </p:txBody>
      </p:sp>
      <p:pic>
        <p:nvPicPr>
          <p:cNvPr id="19" name="Picture 18">
            <a:extLst>
              <a:ext uri="{FF2B5EF4-FFF2-40B4-BE49-F238E27FC236}">
                <a16:creationId xmlns:a16="http://schemas.microsoft.com/office/drawing/2014/main" id="{FEA50841-C542-09B4-A236-DD03E6B0142C}"/>
              </a:ext>
            </a:extLst>
          </p:cNvPr>
          <p:cNvPicPr>
            <a:picLocks noChangeAspect="1"/>
          </p:cNvPicPr>
          <p:nvPr/>
        </p:nvPicPr>
        <p:blipFill>
          <a:blip r:embed="rId6"/>
          <a:stretch>
            <a:fillRect/>
          </a:stretch>
        </p:blipFill>
        <p:spPr>
          <a:xfrm>
            <a:off x="12416301" y="7819039"/>
            <a:ext cx="2214099" cy="41056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333744"/>
          </a:xfrm>
          <a:prstGeom prst="rect">
            <a:avLst/>
          </a:prstGeom>
        </p:spPr>
      </p:pic>
      <p:sp>
        <p:nvSpPr>
          <p:cNvPr id="3" name="Text 0"/>
          <p:cNvSpPr/>
          <p:nvPr/>
        </p:nvSpPr>
        <p:spPr>
          <a:xfrm>
            <a:off x="653415" y="2847975"/>
            <a:ext cx="4667607" cy="583406"/>
          </a:xfrm>
          <a:prstGeom prst="rect">
            <a:avLst/>
          </a:prstGeom>
          <a:noFill/>
          <a:ln/>
        </p:spPr>
        <p:txBody>
          <a:bodyPr wrap="none" lIns="0" tIns="0" rIns="0" bIns="0" rtlCol="0" anchor="t"/>
          <a:lstStyle/>
          <a:p>
            <a:pPr marL="0" indent="0" algn="l">
              <a:lnSpc>
                <a:spcPts val="4550"/>
              </a:lnSpc>
              <a:buNone/>
            </a:pPr>
            <a:r>
              <a:rPr lang="en-US" sz="3650" b="1" kern="0" spc="-110" dirty="0">
                <a:solidFill>
                  <a:srgbClr val="000000"/>
                </a:solidFill>
                <a:latin typeface="Inter Bold" pitchFamily="34" charset="0"/>
                <a:ea typeface="Inter Bold" pitchFamily="34" charset="-122"/>
                <a:cs typeface="Inter Bold" pitchFamily="34" charset="-120"/>
              </a:rPr>
              <a:t>Styling the Website</a:t>
            </a:r>
            <a:endParaRPr lang="en-US" sz="3650" dirty="0"/>
          </a:p>
        </p:txBody>
      </p:sp>
      <p:sp>
        <p:nvSpPr>
          <p:cNvPr id="4" name="Text 1"/>
          <p:cNvSpPr/>
          <p:nvPr/>
        </p:nvSpPr>
        <p:spPr>
          <a:xfrm>
            <a:off x="653415" y="3711416"/>
            <a:ext cx="13323570" cy="895826"/>
          </a:xfrm>
          <a:prstGeom prst="rect">
            <a:avLst/>
          </a:prstGeom>
          <a:noFill/>
          <a:ln/>
        </p:spPr>
        <p:txBody>
          <a:bodyPr wrap="square" lIns="0" tIns="0" rIns="0" bIns="0" rtlCol="0" anchor="t"/>
          <a:lstStyle/>
          <a:p>
            <a:pPr marL="0" indent="0" algn="l">
              <a:lnSpc>
                <a:spcPts val="2350"/>
              </a:lnSpc>
              <a:buNone/>
            </a:pPr>
            <a:r>
              <a:rPr lang="en-US" sz="1450" kern="0" spc="-29" dirty="0">
                <a:solidFill>
                  <a:srgbClr val="272525"/>
                </a:solidFill>
                <a:latin typeface="Inter" pitchFamily="34" charset="0"/>
                <a:ea typeface="Inter" pitchFamily="34" charset="-122"/>
                <a:cs typeface="Inter" pitchFamily="34" charset="-120"/>
              </a:rPr>
              <a:t>Use CSS or a CSS-in-JS library like Styled Components to style your website. Define a consistent color palette and typography. Implement a responsive design using media queries. Pay attention to spacing, alignment, and visual hierarchy. Use CSS modules to scope styles to individual components. Focus on creating a visually appealing and user-friendly design. Consistency in styling will enhance the overall user experience.</a:t>
            </a:r>
            <a:endParaRPr lang="en-US" sz="1450" dirty="0"/>
          </a:p>
        </p:txBody>
      </p:sp>
      <p:sp>
        <p:nvSpPr>
          <p:cNvPr id="5" name="Shape 2"/>
          <p:cNvSpPr/>
          <p:nvPr/>
        </p:nvSpPr>
        <p:spPr>
          <a:xfrm>
            <a:off x="653415" y="6266259"/>
            <a:ext cx="13323570" cy="22860"/>
          </a:xfrm>
          <a:prstGeom prst="roundRect">
            <a:avLst>
              <a:gd name="adj" fmla="val 343028"/>
            </a:avLst>
          </a:prstGeom>
          <a:solidFill>
            <a:srgbClr val="C0C1D7"/>
          </a:solidFill>
          <a:ln/>
        </p:spPr>
      </p:sp>
      <p:sp>
        <p:nvSpPr>
          <p:cNvPr id="6" name="Shape 3"/>
          <p:cNvSpPr/>
          <p:nvPr/>
        </p:nvSpPr>
        <p:spPr>
          <a:xfrm>
            <a:off x="3926205" y="5706189"/>
            <a:ext cx="22860" cy="560070"/>
          </a:xfrm>
          <a:prstGeom prst="roundRect">
            <a:avLst>
              <a:gd name="adj" fmla="val 343028"/>
            </a:avLst>
          </a:prstGeom>
          <a:solidFill>
            <a:srgbClr val="C0C1D7"/>
          </a:solidFill>
          <a:ln/>
        </p:spPr>
      </p:sp>
      <p:sp>
        <p:nvSpPr>
          <p:cNvPr id="7" name="Shape 4"/>
          <p:cNvSpPr/>
          <p:nvPr/>
        </p:nvSpPr>
        <p:spPr>
          <a:xfrm>
            <a:off x="3727609" y="6056233"/>
            <a:ext cx="420053" cy="420053"/>
          </a:xfrm>
          <a:prstGeom prst="roundRect">
            <a:avLst>
              <a:gd name="adj" fmla="val 18668"/>
            </a:avLst>
          </a:prstGeom>
          <a:solidFill>
            <a:srgbClr val="DADBF1"/>
          </a:solidFill>
          <a:ln w="7620">
            <a:solidFill>
              <a:srgbClr val="C0C1D7"/>
            </a:solidFill>
            <a:prstDash val="solid"/>
          </a:ln>
        </p:spPr>
      </p:sp>
      <p:sp>
        <p:nvSpPr>
          <p:cNvPr id="8" name="Text 5"/>
          <p:cNvSpPr/>
          <p:nvPr/>
        </p:nvSpPr>
        <p:spPr>
          <a:xfrm>
            <a:off x="3797618" y="6091238"/>
            <a:ext cx="280035" cy="350044"/>
          </a:xfrm>
          <a:prstGeom prst="rect">
            <a:avLst/>
          </a:prstGeom>
          <a:noFill/>
          <a:ln/>
        </p:spPr>
        <p:txBody>
          <a:bodyPr wrap="none" lIns="0" tIns="0" rIns="0" bIns="0" rtlCol="0" anchor="t"/>
          <a:lstStyle/>
          <a:p>
            <a:pPr marL="0" indent="0" algn="ctr">
              <a:lnSpc>
                <a:spcPts val="2200"/>
              </a:lnSpc>
              <a:buNone/>
            </a:pPr>
            <a:r>
              <a:rPr lang="en-US" sz="2200" b="1" kern="0" spc="-66" dirty="0">
                <a:solidFill>
                  <a:srgbClr val="272525"/>
                </a:solidFill>
                <a:latin typeface="Inter Bold" pitchFamily="34" charset="0"/>
                <a:ea typeface="Inter Bold" pitchFamily="34" charset="-122"/>
                <a:cs typeface="Inter Bold" pitchFamily="34" charset="-120"/>
              </a:rPr>
              <a:t>1</a:t>
            </a:r>
            <a:endParaRPr lang="en-US" sz="2200" dirty="0"/>
          </a:p>
        </p:txBody>
      </p:sp>
      <p:sp>
        <p:nvSpPr>
          <p:cNvPr id="9" name="Text 6"/>
          <p:cNvSpPr/>
          <p:nvPr/>
        </p:nvSpPr>
        <p:spPr>
          <a:xfrm>
            <a:off x="2770703" y="4817269"/>
            <a:ext cx="2333744" cy="291703"/>
          </a:xfrm>
          <a:prstGeom prst="rect">
            <a:avLst/>
          </a:prstGeom>
          <a:noFill/>
          <a:ln/>
        </p:spPr>
        <p:txBody>
          <a:bodyPr wrap="none" lIns="0" tIns="0" rIns="0" bIns="0" rtlCol="0" anchor="t"/>
          <a:lstStyle/>
          <a:p>
            <a:pPr marL="0" indent="0" algn="ctr">
              <a:lnSpc>
                <a:spcPts val="2250"/>
              </a:lnSpc>
              <a:buNone/>
            </a:pPr>
            <a:r>
              <a:rPr lang="en-US" sz="1800" b="1" kern="0" spc="-55" dirty="0">
                <a:solidFill>
                  <a:srgbClr val="272525"/>
                </a:solidFill>
                <a:latin typeface="Inter Bold" pitchFamily="34" charset="0"/>
                <a:ea typeface="Inter Bold" pitchFamily="34" charset="-122"/>
                <a:cs typeface="Inter Bold" pitchFamily="34" charset="-120"/>
              </a:rPr>
              <a:t>Consistent Design</a:t>
            </a:r>
            <a:endParaRPr lang="en-US" sz="1800" dirty="0"/>
          </a:p>
        </p:txBody>
      </p:sp>
      <p:sp>
        <p:nvSpPr>
          <p:cNvPr id="10" name="Text 7"/>
          <p:cNvSpPr/>
          <p:nvPr/>
        </p:nvSpPr>
        <p:spPr>
          <a:xfrm>
            <a:off x="840105" y="5220891"/>
            <a:ext cx="6195060" cy="298609"/>
          </a:xfrm>
          <a:prstGeom prst="rect">
            <a:avLst/>
          </a:prstGeom>
          <a:noFill/>
          <a:ln/>
        </p:spPr>
        <p:txBody>
          <a:bodyPr wrap="none" lIns="0" tIns="0" rIns="0" bIns="0" rtlCol="0" anchor="t"/>
          <a:lstStyle/>
          <a:p>
            <a:pPr marL="0" indent="0" algn="ctr">
              <a:lnSpc>
                <a:spcPts val="2350"/>
              </a:lnSpc>
              <a:buNone/>
            </a:pPr>
            <a:r>
              <a:rPr lang="en-US" sz="1450" kern="0" spc="-29" dirty="0">
                <a:solidFill>
                  <a:srgbClr val="272525"/>
                </a:solidFill>
                <a:latin typeface="Inter" pitchFamily="34" charset="0"/>
                <a:ea typeface="Inter" pitchFamily="34" charset="-122"/>
                <a:cs typeface="Inter" pitchFamily="34" charset="-120"/>
              </a:rPr>
              <a:t>Maintain a consistent look and feel.</a:t>
            </a:r>
            <a:endParaRPr lang="en-US" sz="1450" dirty="0"/>
          </a:p>
        </p:txBody>
      </p:sp>
      <p:sp>
        <p:nvSpPr>
          <p:cNvPr id="11" name="Shape 8"/>
          <p:cNvSpPr/>
          <p:nvPr/>
        </p:nvSpPr>
        <p:spPr>
          <a:xfrm>
            <a:off x="7303770" y="6266259"/>
            <a:ext cx="22860" cy="560070"/>
          </a:xfrm>
          <a:prstGeom prst="roundRect">
            <a:avLst>
              <a:gd name="adj" fmla="val 343028"/>
            </a:avLst>
          </a:prstGeom>
          <a:solidFill>
            <a:srgbClr val="C0C1D7"/>
          </a:solidFill>
          <a:ln/>
        </p:spPr>
      </p:sp>
      <p:sp>
        <p:nvSpPr>
          <p:cNvPr id="12" name="Shape 9"/>
          <p:cNvSpPr/>
          <p:nvPr/>
        </p:nvSpPr>
        <p:spPr>
          <a:xfrm>
            <a:off x="7105174" y="6056233"/>
            <a:ext cx="420053" cy="420053"/>
          </a:xfrm>
          <a:prstGeom prst="roundRect">
            <a:avLst>
              <a:gd name="adj" fmla="val 18668"/>
            </a:avLst>
          </a:prstGeom>
          <a:solidFill>
            <a:srgbClr val="DADBF1"/>
          </a:solidFill>
          <a:ln w="7620">
            <a:solidFill>
              <a:srgbClr val="C0C1D7"/>
            </a:solidFill>
            <a:prstDash val="solid"/>
          </a:ln>
        </p:spPr>
      </p:sp>
      <p:sp>
        <p:nvSpPr>
          <p:cNvPr id="13" name="Text 10"/>
          <p:cNvSpPr/>
          <p:nvPr/>
        </p:nvSpPr>
        <p:spPr>
          <a:xfrm>
            <a:off x="7175183" y="6091238"/>
            <a:ext cx="280035" cy="350044"/>
          </a:xfrm>
          <a:prstGeom prst="rect">
            <a:avLst/>
          </a:prstGeom>
          <a:noFill/>
          <a:ln/>
        </p:spPr>
        <p:txBody>
          <a:bodyPr wrap="none" lIns="0" tIns="0" rIns="0" bIns="0" rtlCol="0" anchor="t"/>
          <a:lstStyle/>
          <a:p>
            <a:pPr marL="0" indent="0" algn="ctr">
              <a:lnSpc>
                <a:spcPts val="2200"/>
              </a:lnSpc>
              <a:buNone/>
            </a:pPr>
            <a:r>
              <a:rPr lang="en-US" sz="2200" b="1" kern="0" spc="-66" dirty="0">
                <a:solidFill>
                  <a:srgbClr val="272525"/>
                </a:solidFill>
                <a:latin typeface="Inter Bold" pitchFamily="34" charset="0"/>
                <a:ea typeface="Inter Bold" pitchFamily="34" charset="-122"/>
                <a:cs typeface="Inter Bold" pitchFamily="34" charset="-120"/>
              </a:rPr>
              <a:t>2</a:t>
            </a:r>
            <a:endParaRPr lang="en-US" sz="2200" dirty="0"/>
          </a:p>
        </p:txBody>
      </p:sp>
      <p:sp>
        <p:nvSpPr>
          <p:cNvPr id="14" name="Text 11"/>
          <p:cNvSpPr/>
          <p:nvPr/>
        </p:nvSpPr>
        <p:spPr>
          <a:xfrm>
            <a:off x="6148268" y="7013019"/>
            <a:ext cx="2333744" cy="291703"/>
          </a:xfrm>
          <a:prstGeom prst="rect">
            <a:avLst/>
          </a:prstGeom>
          <a:noFill/>
          <a:ln/>
        </p:spPr>
        <p:txBody>
          <a:bodyPr wrap="none" lIns="0" tIns="0" rIns="0" bIns="0" rtlCol="0" anchor="t"/>
          <a:lstStyle/>
          <a:p>
            <a:pPr marL="0" indent="0" algn="ctr">
              <a:lnSpc>
                <a:spcPts val="2250"/>
              </a:lnSpc>
              <a:buNone/>
            </a:pPr>
            <a:r>
              <a:rPr lang="en-US" sz="1800" b="1" kern="0" spc="-55" dirty="0">
                <a:solidFill>
                  <a:srgbClr val="272525"/>
                </a:solidFill>
                <a:latin typeface="Inter Bold" pitchFamily="34" charset="0"/>
                <a:ea typeface="Inter Bold" pitchFamily="34" charset="-122"/>
                <a:cs typeface="Inter Bold" pitchFamily="34" charset="-120"/>
              </a:rPr>
              <a:t>Responsive Design</a:t>
            </a:r>
            <a:endParaRPr lang="en-US" sz="1800" dirty="0"/>
          </a:p>
        </p:txBody>
      </p:sp>
      <p:sp>
        <p:nvSpPr>
          <p:cNvPr id="15" name="Text 12"/>
          <p:cNvSpPr/>
          <p:nvPr/>
        </p:nvSpPr>
        <p:spPr>
          <a:xfrm>
            <a:off x="4217670" y="7416641"/>
            <a:ext cx="6195060" cy="298609"/>
          </a:xfrm>
          <a:prstGeom prst="rect">
            <a:avLst/>
          </a:prstGeom>
          <a:noFill/>
          <a:ln/>
        </p:spPr>
        <p:txBody>
          <a:bodyPr wrap="none" lIns="0" tIns="0" rIns="0" bIns="0" rtlCol="0" anchor="t"/>
          <a:lstStyle/>
          <a:p>
            <a:pPr marL="0" indent="0" algn="ctr">
              <a:lnSpc>
                <a:spcPts val="2350"/>
              </a:lnSpc>
              <a:buNone/>
            </a:pPr>
            <a:r>
              <a:rPr lang="en-US" sz="1450" kern="0" spc="-29" dirty="0">
                <a:solidFill>
                  <a:srgbClr val="272525"/>
                </a:solidFill>
                <a:latin typeface="Inter" pitchFamily="34" charset="0"/>
                <a:ea typeface="Inter" pitchFamily="34" charset="-122"/>
                <a:cs typeface="Inter" pitchFamily="34" charset="-120"/>
              </a:rPr>
              <a:t>Use media queries for different devices.</a:t>
            </a:r>
            <a:endParaRPr lang="en-US" sz="1450" dirty="0"/>
          </a:p>
        </p:txBody>
      </p:sp>
      <p:sp>
        <p:nvSpPr>
          <p:cNvPr id="16" name="Shape 13"/>
          <p:cNvSpPr/>
          <p:nvPr/>
        </p:nvSpPr>
        <p:spPr>
          <a:xfrm>
            <a:off x="10681335" y="5706189"/>
            <a:ext cx="22860" cy="560070"/>
          </a:xfrm>
          <a:prstGeom prst="roundRect">
            <a:avLst>
              <a:gd name="adj" fmla="val 343028"/>
            </a:avLst>
          </a:prstGeom>
          <a:solidFill>
            <a:srgbClr val="C0C1D7"/>
          </a:solidFill>
          <a:ln/>
        </p:spPr>
      </p:sp>
      <p:sp>
        <p:nvSpPr>
          <p:cNvPr id="17" name="Shape 14"/>
          <p:cNvSpPr/>
          <p:nvPr/>
        </p:nvSpPr>
        <p:spPr>
          <a:xfrm>
            <a:off x="10482739" y="6056233"/>
            <a:ext cx="420053" cy="420053"/>
          </a:xfrm>
          <a:prstGeom prst="roundRect">
            <a:avLst>
              <a:gd name="adj" fmla="val 18668"/>
            </a:avLst>
          </a:prstGeom>
          <a:solidFill>
            <a:srgbClr val="DADBF1"/>
          </a:solidFill>
          <a:ln w="7620">
            <a:solidFill>
              <a:srgbClr val="C0C1D7"/>
            </a:solidFill>
            <a:prstDash val="solid"/>
          </a:ln>
        </p:spPr>
      </p:sp>
      <p:sp>
        <p:nvSpPr>
          <p:cNvPr id="18" name="Text 15"/>
          <p:cNvSpPr/>
          <p:nvPr/>
        </p:nvSpPr>
        <p:spPr>
          <a:xfrm>
            <a:off x="10552748" y="6091238"/>
            <a:ext cx="280035" cy="350044"/>
          </a:xfrm>
          <a:prstGeom prst="rect">
            <a:avLst/>
          </a:prstGeom>
          <a:noFill/>
          <a:ln/>
        </p:spPr>
        <p:txBody>
          <a:bodyPr wrap="none" lIns="0" tIns="0" rIns="0" bIns="0" rtlCol="0" anchor="t"/>
          <a:lstStyle/>
          <a:p>
            <a:pPr marL="0" indent="0" algn="ctr">
              <a:lnSpc>
                <a:spcPts val="2200"/>
              </a:lnSpc>
              <a:buNone/>
            </a:pPr>
            <a:r>
              <a:rPr lang="en-US" sz="2200" b="1" kern="0" spc="-66" dirty="0">
                <a:solidFill>
                  <a:srgbClr val="272525"/>
                </a:solidFill>
                <a:latin typeface="Inter Bold" pitchFamily="34" charset="0"/>
                <a:ea typeface="Inter Bold" pitchFamily="34" charset="-122"/>
                <a:cs typeface="Inter Bold" pitchFamily="34" charset="-120"/>
              </a:rPr>
              <a:t>3</a:t>
            </a:r>
            <a:endParaRPr lang="en-US" sz="2200" dirty="0"/>
          </a:p>
        </p:txBody>
      </p:sp>
      <p:sp>
        <p:nvSpPr>
          <p:cNvPr id="19" name="Text 16"/>
          <p:cNvSpPr/>
          <p:nvPr/>
        </p:nvSpPr>
        <p:spPr>
          <a:xfrm>
            <a:off x="9525833" y="4817269"/>
            <a:ext cx="2333744" cy="291703"/>
          </a:xfrm>
          <a:prstGeom prst="rect">
            <a:avLst/>
          </a:prstGeom>
          <a:noFill/>
          <a:ln/>
        </p:spPr>
        <p:txBody>
          <a:bodyPr wrap="none" lIns="0" tIns="0" rIns="0" bIns="0" rtlCol="0" anchor="t"/>
          <a:lstStyle/>
          <a:p>
            <a:pPr marL="0" indent="0" algn="ctr">
              <a:lnSpc>
                <a:spcPts val="2250"/>
              </a:lnSpc>
              <a:buNone/>
            </a:pPr>
            <a:r>
              <a:rPr lang="en-US" sz="1800" b="1" kern="0" spc="-55" dirty="0">
                <a:solidFill>
                  <a:srgbClr val="272525"/>
                </a:solidFill>
                <a:latin typeface="Inter Bold" pitchFamily="34" charset="0"/>
                <a:ea typeface="Inter Bold" pitchFamily="34" charset="-122"/>
                <a:cs typeface="Inter Bold" pitchFamily="34" charset="-120"/>
              </a:rPr>
              <a:t>CSS or CSS-in-JS</a:t>
            </a:r>
            <a:endParaRPr lang="en-US" sz="1800" dirty="0"/>
          </a:p>
        </p:txBody>
      </p:sp>
      <p:sp>
        <p:nvSpPr>
          <p:cNvPr id="20" name="Text 17"/>
          <p:cNvSpPr/>
          <p:nvPr/>
        </p:nvSpPr>
        <p:spPr>
          <a:xfrm>
            <a:off x="7595235" y="5220891"/>
            <a:ext cx="6195060" cy="298609"/>
          </a:xfrm>
          <a:prstGeom prst="rect">
            <a:avLst/>
          </a:prstGeom>
          <a:noFill/>
          <a:ln/>
        </p:spPr>
        <p:txBody>
          <a:bodyPr wrap="none" lIns="0" tIns="0" rIns="0" bIns="0" rtlCol="0" anchor="t"/>
          <a:lstStyle/>
          <a:p>
            <a:pPr marL="0" indent="0" algn="ctr">
              <a:lnSpc>
                <a:spcPts val="2350"/>
              </a:lnSpc>
              <a:buNone/>
            </a:pPr>
            <a:r>
              <a:rPr lang="en-US" sz="1450" kern="0" spc="-29" dirty="0">
                <a:solidFill>
                  <a:srgbClr val="272525"/>
                </a:solidFill>
                <a:latin typeface="Inter" pitchFamily="34" charset="0"/>
                <a:ea typeface="Inter" pitchFamily="34" charset="-122"/>
                <a:cs typeface="Inter" pitchFamily="34" charset="-120"/>
              </a:rPr>
              <a:t>Choose your preferred styling method.</a:t>
            </a:r>
            <a:endParaRPr lang="en-US" sz="1450" dirty="0"/>
          </a:p>
        </p:txBody>
      </p:sp>
      <p:pic>
        <p:nvPicPr>
          <p:cNvPr id="22" name="Picture 21">
            <a:extLst>
              <a:ext uri="{FF2B5EF4-FFF2-40B4-BE49-F238E27FC236}">
                <a16:creationId xmlns:a16="http://schemas.microsoft.com/office/drawing/2014/main" id="{73F06F7A-17B0-EA5A-3297-CB96AA290BA9}"/>
              </a:ext>
            </a:extLst>
          </p:cNvPr>
          <p:cNvPicPr>
            <a:picLocks noChangeAspect="1"/>
          </p:cNvPicPr>
          <p:nvPr/>
        </p:nvPicPr>
        <p:blipFill>
          <a:blip r:embed="rId4"/>
          <a:stretch>
            <a:fillRect/>
          </a:stretch>
        </p:blipFill>
        <p:spPr>
          <a:xfrm>
            <a:off x="12857356" y="7679760"/>
            <a:ext cx="1644789" cy="53675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799987"/>
            <a:ext cx="6381869"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Testing Your Application</a:t>
            </a:r>
            <a:endParaRPr lang="en-US" sz="4450" dirty="0"/>
          </a:p>
        </p:txBody>
      </p:sp>
      <p:sp>
        <p:nvSpPr>
          <p:cNvPr id="4" name="Text 1"/>
          <p:cNvSpPr/>
          <p:nvPr/>
        </p:nvSpPr>
        <p:spPr>
          <a:xfrm>
            <a:off x="6280190" y="2848928"/>
            <a:ext cx="7556421" cy="217741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Write unit tests for individual components using Jest and React Testing Library. Implement end-to-end tests using Cypress or Selenium. Test different scenarios, including happy paths and edge cases. Ensure your tests cover all critical functionality. Use linters and formatters to maintain code quality. Automated testing helps catch bugs early and ensures code reliability.</a:t>
            </a:r>
            <a:endParaRPr lang="en-US" sz="1750" dirty="0"/>
          </a:p>
        </p:txBody>
      </p:sp>
      <p:pic>
        <p:nvPicPr>
          <p:cNvPr id="5" name="Image 1" descr="preencoded.png"/>
          <p:cNvPicPr>
            <a:picLocks noChangeAspect="1"/>
          </p:cNvPicPr>
          <p:nvPr/>
        </p:nvPicPr>
        <p:blipFill>
          <a:blip r:embed="rId4"/>
          <a:stretch>
            <a:fillRect/>
          </a:stretch>
        </p:blipFill>
        <p:spPr>
          <a:xfrm>
            <a:off x="6280190" y="5281493"/>
            <a:ext cx="566976" cy="566976"/>
          </a:xfrm>
          <a:prstGeom prst="rect">
            <a:avLst/>
          </a:prstGeom>
        </p:spPr>
      </p:pic>
      <p:sp>
        <p:nvSpPr>
          <p:cNvPr id="6" name="Text 2"/>
          <p:cNvSpPr/>
          <p:nvPr/>
        </p:nvSpPr>
        <p:spPr>
          <a:xfrm>
            <a:off x="6280190" y="6075283"/>
            <a:ext cx="2291953"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Unit Tests</a:t>
            </a:r>
            <a:endParaRPr lang="en-US" sz="2200" dirty="0"/>
          </a:p>
        </p:txBody>
      </p:sp>
      <p:pic>
        <p:nvPicPr>
          <p:cNvPr id="7" name="Image 2" descr="preencoded.png"/>
          <p:cNvPicPr>
            <a:picLocks noChangeAspect="1"/>
          </p:cNvPicPr>
          <p:nvPr/>
        </p:nvPicPr>
        <p:blipFill>
          <a:blip r:embed="rId5"/>
          <a:stretch>
            <a:fillRect/>
          </a:stretch>
        </p:blipFill>
        <p:spPr>
          <a:xfrm>
            <a:off x="8912304" y="5281493"/>
            <a:ext cx="566976" cy="566976"/>
          </a:xfrm>
          <a:prstGeom prst="rect">
            <a:avLst/>
          </a:prstGeom>
        </p:spPr>
      </p:pic>
      <p:sp>
        <p:nvSpPr>
          <p:cNvPr id="8" name="Text 3"/>
          <p:cNvSpPr/>
          <p:nvPr/>
        </p:nvSpPr>
        <p:spPr>
          <a:xfrm>
            <a:off x="8912304" y="6075283"/>
            <a:ext cx="2292072"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E2E Tests</a:t>
            </a:r>
            <a:endParaRPr lang="en-US" sz="2200" dirty="0"/>
          </a:p>
        </p:txBody>
      </p:sp>
      <p:pic>
        <p:nvPicPr>
          <p:cNvPr id="9" name="Image 3" descr="preencoded.png"/>
          <p:cNvPicPr>
            <a:picLocks noChangeAspect="1"/>
          </p:cNvPicPr>
          <p:nvPr/>
        </p:nvPicPr>
        <p:blipFill>
          <a:blip r:embed="rId6"/>
          <a:stretch>
            <a:fillRect/>
          </a:stretch>
        </p:blipFill>
        <p:spPr>
          <a:xfrm>
            <a:off x="11544538" y="5281493"/>
            <a:ext cx="566976" cy="566976"/>
          </a:xfrm>
          <a:prstGeom prst="rect">
            <a:avLst/>
          </a:prstGeom>
        </p:spPr>
      </p:pic>
      <p:sp>
        <p:nvSpPr>
          <p:cNvPr id="10" name="Text 4"/>
          <p:cNvSpPr/>
          <p:nvPr/>
        </p:nvSpPr>
        <p:spPr>
          <a:xfrm>
            <a:off x="11544538" y="6075283"/>
            <a:ext cx="2291953"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Linters</a:t>
            </a:r>
            <a:endParaRPr lang="en-US" sz="2200" dirty="0"/>
          </a:p>
        </p:txBody>
      </p:sp>
      <p:pic>
        <p:nvPicPr>
          <p:cNvPr id="12" name="Picture 11">
            <a:extLst>
              <a:ext uri="{FF2B5EF4-FFF2-40B4-BE49-F238E27FC236}">
                <a16:creationId xmlns:a16="http://schemas.microsoft.com/office/drawing/2014/main" id="{A4DAA04A-5FE9-9900-CBDB-A797EFB0E8B1}"/>
              </a:ext>
            </a:extLst>
          </p:cNvPr>
          <p:cNvPicPr>
            <a:picLocks noChangeAspect="1"/>
          </p:cNvPicPr>
          <p:nvPr/>
        </p:nvPicPr>
        <p:blipFill>
          <a:blip r:embed="rId7"/>
          <a:stretch>
            <a:fillRect/>
          </a:stretch>
        </p:blipFill>
        <p:spPr>
          <a:xfrm>
            <a:off x="12690514" y="7539138"/>
            <a:ext cx="1754248" cy="6904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789265"/>
            <a:ext cx="6448068" cy="708779"/>
          </a:xfrm>
          <a:prstGeom prst="rect">
            <a:avLst/>
          </a:prstGeom>
          <a:noFill/>
          <a:ln/>
        </p:spPr>
        <p:txBody>
          <a:bodyPr wrap="none" lIns="0" tIns="0" rIns="0" bIns="0" rtlCol="0" anchor="t"/>
          <a:lstStyle/>
          <a:p>
            <a:pPr marL="0" indent="0" algn="l">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Deployment and Hosting</a:t>
            </a:r>
            <a:endParaRPr lang="en-US" sz="4450" dirty="0"/>
          </a:p>
        </p:txBody>
      </p:sp>
      <p:sp>
        <p:nvSpPr>
          <p:cNvPr id="4" name="Text 1"/>
          <p:cNvSpPr/>
          <p:nvPr/>
        </p:nvSpPr>
        <p:spPr>
          <a:xfrm>
            <a:off x="6280190" y="1838206"/>
            <a:ext cx="7556421" cy="254031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Choose a hosting platform like Netlify, Vercel, or AWS. Build your React application for production: </a:t>
            </a:r>
            <a:r>
              <a:rPr lang="en-US" sz="1750" b="1" kern="0" spc="-36" dirty="0">
                <a:solidFill>
                  <a:srgbClr val="272525"/>
                </a:solidFill>
                <a:latin typeface="Inter" pitchFamily="34" charset="0"/>
                <a:ea typeface="Inter" pitchFamily="34" charset="-122"/>
                <a:cs typeface="Inter" pitchFamily="34" charset="-120"/>
              </a:rPr>
              <a:t>npm run build</a:t>
            </a:r>
            <a:r>
              <a:rPr lang="en-US" sz="1750" kern="0" spc="-36" dirty="0">
                <a:solidFill>
                  <a:srgbClr val="272525"/>
                </a:solidFill>
                <a:latin typeface="Inter" pitchFamily="34" charset="0"/>
                <a:ea typeface="Inter" pitchFamily="34" charset="-122"/>
                <a:cs typeface="Inter" pitchFamily="34" charset="-120"/>
              </a:rPr>
              <a:t>. Deploy the generated build files to your hosting provider. Configure domain settings and SSL certificates. Monitor your application for performance and errors. Implement continuous integration and continuous deployment (CI/CD) pipelines for automated deployments. This ensures your website is accessible and reliable for users.</a:t>
            </a:r>
            <a:endParaRPr lang="en-US" sz="1750" dirty="0"/>
          </a:p>
        </p:txBody>
      </p:sp>
      <p:sp>
        <p:nvSpPr>
          <p:cNvPr id="5" name="Shape 2"/>
          <p:cNvSpPr/>
          <p:nvPr/>
        </p:nvSpPr>
        <p:spPr>
          <a:xfrm>
            <a:off x="6280190" y="4888825"/>
            <a:ext cx="510302" cy="510302"/>
          </a:xfrm>
          <a:prstGeom prst="roundRect">
            <a:avLst>
              <a:gd name="adj" fmla="val 18669"/>
            </a:avLst>
          </a:prstGeom>
          <a:solidFill>
            <a:srgbClr val="DADBF1"/>
          </a:solidFill>
          <a:ln w="7620">
            <a:solidFill>
              <a:srgbClr val="C0C1D7"/>
            </a:solidFill>
            <a:prstDash val="solid"/>
          </a:ln>
        </p:spPr>
      </p:sp>
      <p:sp>
        <p:nvSpPr>
          <p:cNvPr id="6" name="Text 3"/>
          <p:cNvSpPr/>
          <p:nvPr/>
        </p:nvSpPr>
        <p:spPr>
          <a:xfrm>
            <a:off x="6365260" y="4931331"/>
            <a:ext cx="340162" cy="42529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1</a:t>
            </a:r>
            <a:endParaRPr lang="en-US" sz="2650" dirty="0"/>
          </a:p>
        </p:txBody>
      </p:sp>
      <p:sp>
        <p:nvSpPr>
          <p:cNvPr id="7" name="Text 4"/>
          <p:cNvSpPr/>
          <p:nvPr/>
        </p:nvSpPr>
        <p:spPr>
          <a:xfrm>
            <a:off x="7017306" y="4888825"/>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Choose Hosting</a:t>
            </a:r>
            <a:endParaRPr lang="en-US" sz="2200" dirty="0"/>
          </a:p>
        </p:txBody>
      </p:sp>
      <p:sp>
        <p:nvSpPr>
          <p:cNvPr id="8" name="Text 5"/>
          <p:cNvSpPr/>
          <p:nvPr/>
        </p:nvSpPr>
        <p:spPr>
          <a:xfrm>
            <a:off x="7017306" y="5379244"/>
            <a:ext cx="2927747"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Select a suitable hosting platform.</a:t>
            </a:r>
            <a:endParaRPr lang="en-US" sz="1750" dirty="0"/>
          </a:p>
        </p:txBody>
      </p:sp>
      <p:sp>
        <p:nvSpPr>
          <p:cNvPr id="9" name="Shape 6"/>
          <p:cNvSpPr/>
          <p:nvPr/>
        </p:nvSpPr>
        <p:spPr>
          <a:xfrm>
            <a:off x="10171867" y="4888825"/>
            <a:ext cx="510302" cy="510302"/>
          </a:xfrm>
          <a:prstGeom prst="roundRect">
            <a:avLst>
              <a:gd name="adj" fmla="val 18669"/>
            </a:avLst>
          </a:prstGeom>
          <a:solidFill>
            <a:srgbClr val="DADBF1"/>
          </a:solidFill>
          <a:ln w="7620">
            <a:solidFill>
              <a:srgbClr val="C0C1D7"/>
            </a:solidFill>
            <a:prstDash val="solid"/>
          </a:ln>
        </p:spPr>
      </p:sp>
      <p:sp>
        <p:nvSpPr>
          <p:cNvPr id="10" name="Text 7"/>
          <p:cNvSpPr/>
          <p:nvPr/>
        </p:nvSpPr>
        <p:spPr>
          <a:xfrm>
            <a:off x="10256937" y="4931331"/>
            <a:ext cx="340162" cy="42529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2</a:t>
            </a:r>
            <a:endParaRPr lang="en-US" sz="2650" dirty="0"/>
          </a:p>
        </p:txBody>
      </p:sp>
      <p:sp>
        <p:nvSpPr>
          <p:cNvPr id="11" name="Text 8"/>
          <p:cNvSpPr/>
          <p:nvPr/>
        </p:nvSpPr>
        <p:spPr>
          <a:xfrm>
            <a:off x="10908983" y="4888825"/>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Build for Production</a:t>
            </a:r>
            <a:endParaRPr lang="en-US" sz="2200" dirty="0"/>
          </a:p>
        </p:txBody>
      </p:sp>
      <p:sp>
        <p:nvSpPr>
          <p:cNvPr id="12" name="Text 9"/>
          <p:cNvSpPr/>
          <p:nvPr/>
        </p:nvSpPr>
        <p:spPr>
          <a:xfrm>
            <a:off x="10908983" y="5379244"/>
            <a:ext cx="2927747"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Create optimized build files.</a:t>
            </a:r>
            <a:endParaRPr lang="en-US" sz="1750" dirty="0"/>
          </a:p>
        </p:txBody>
      </p:sp>
      <p:sp>
        <p:nvSpPr>
          <p:cNvPr id="13" name="Shape 10"/>
          <p:cNvSpPr/>
          <p:nvPr/>
        </p:nvSpPr>
        <p:spPr>
          <a:xfrm>
            <a:off x="6280190" y="6587014"/>
            <a:ext cx="510302" cy="510302"/>
          </a:xfrm>
          <a:prstGeom prst="roundRect">
            <a:avLst>
              <a:gd name="adj" fmla="val 18669"/>
            </a:avLst>
          </a:prstGeom>
          <a:solidFill>
            <a:srgbClr val="DADBF1"/>
          </a:solidFill>
          <a:ln w="7620">
            <a:solidFill>
              <a:srgbClr val="C0C1D7"/>
            </a:solidFill>
            <a:prstDash val="solid"/>
          </a:ln>
        </p:spPr>
      </p:sp>
      <p:sp>
        <p:nvSpPr>
          <p:cNvPr id="14" name="Text 11"/>
          <p:cNvSpPr/>
          <p:nvPr/>
        </p:nvSpPr>
        <p:spPr>
          <a:xfrm>
            <a:off x="6365260" y="6629519"/>
            <a:ext cx="340162" cy="425291"/>
          </a:xfrm>
          <a:prstGeom prst="rect">
            <a:avLst/>
          </a:prstGeom>
          <a:noFill/>
          <a:ln/>
        </p:spPr>
        <p:txBody>
          <a:bodyPr wrap="none" lIns="0" tIns="0" rIns="0" bIns="0" rtlCol="0" anchor="t"/>
          <a:lstStyle/>
          <a:p>
            <a:pPr marL="0" indent="0" algn="ctr">
              <a:lnSpc>
                <a:spcPts val="2650"/>
              </a:lnSpc>
              <a:buNone/>
            </a:pPr>
            <a:r>
              <a:rPr lang="en-US" sz="2650" b="1" kern="0" spc="-80" dirty="0">
                <a:solidFill>
                  <a:srgbClr val="272525"/>
                </a:solidFill>
                <a:latin typeface="Inter Bold" pitchFamily="34" charset="0"/>
                <a:ea typeface="Inter Bold" pitchFamily="34" charset="-122"/>
                <a:cs typeface="Inter Bold" pitchFamily="34" charset="-120"/>
              </a:rPr>
              <a:t>3</a:t>
            </a:r>
            <a:endParaRPr lang="en-US" sz="2650" dirty="0"/>
          </a:p>
        </p:txBody>
      </p:sp>
      <p:sp>
        <p:nvSpPr>
          <p:cNvPr id="15" name="Text 12"/>
          <p:cNvSpPr/>
          <p:nvPr/>
        </p:nvSpPr>
        <p:spPr>
          <a:xfrm>
            <a:off x="7017306" y="6587014"/>
            <a:ext cx="2835235" cy="354330"/>
          </a:xfrm>
          <a:prstGeom prst="rect">
            <a:avLst/>
          </a:prstGeom>
          <a:noFill/>
          <a:ln/>
        </p:spPr>
        <p:txBody>
          <a:bodyPr wrap="none" lIns="0" tIns="0" rIns="0" bIns="0" rtlCol="0" anchor="t"/>
          <a:lstStyle/>
          <a:p>
            <a:pPr marL="0" indent="0" algn="l">
              <a:lnSpc>
                <a:spcPts val="2750"/>
              </a:lnSpc>
              <a:buNone/>
            </a:pPr>
            <a:r>
              <a:rPr lang="en-US" sz="2200" b="1" kern="0" spc="-67" dirty="0">
                <a:solidFill>
                  <a:srgbClr val="272525"/>
                </a:solidFill>
                <a:latin typeface="Inter Bold" pitchFamily="34" charset="0"/>
                <a:ea typeface="Inter Bold" pitchFamily="34" charset="-122"/>
                <a:cs typeface="Inter Bold" pitchFamily="34" charset="-120"/>
              </a:rPr>
              <a:t>Deploy Files</a:t>
            </a:r>
            <a:endParaRPr lang="en-US" sz="2200" dirty="0"/>
          </a:p>
        </p:txBody>
      </p:sp>
      <p:sp>
        <p:nvSpPr>
          <p:cNvPr id="16" name="Text 13"/>
          <p:cNvSpPr/>
          <p:nvPr/>
        </p:nvSpPr>
        <p:spPr>
          <a:xfrm>
            <a:off x="7017306" y="7077432"/>
            <a:ext cx="6819305"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Upload build files to the hosting provider.</a:t>
            </a:r>
            <a:endParaRPr lang="en-US" sz="1750" dirty="0"/>
          </a:p>
        </p:txBody>
      </p:sp>
      <p:pic>
        <p:nvPicPr>
          <p:cNvPr id="18" name="Picture 17">
            <a:extLst>
              <a:ext uri="{FF2B5EF4-FFF2-40B4-BE49-F238E27FC236}">
                <a16:creationId xmlns:a16="http://schemas.microsoft.com/office/drawing/2014/main" id="{D79757A3-CCB4-9681-E824-8D4F0C98A1BF}"/>
              </a:ext>
            </a:extLst>
          </p:cNvPr>
          <p:cNvPicPr>
            <a:picLocks noChangeAspect="1"/>
          </p:cNvPicPr>
          <p:nvPr/>
        </p:nvPicPr>
        <p:blipFill>
          <a:blip r:embed="rId4"/>
          <a:stretch>
            <a:fillRect/>
          </a:stretch>
        </p:blipFill>
        <p:spPr>
          <a:xfrm>
            <a:off x="12909629" y="7708110"/>
            <a:ext cx="1669178" cy="4679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777</Words>
  <Application>Microsoft Office PowerPoint</Application>
  <PresentationFormat>Custom</PresentationFormat>
  <Paragraphs>74</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Inter</vt:lpstr>
      <vt:lpstr>Inter Bold</vt:lpstr>
      <vt:lpstr>Inter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Krishna Karthik Prakki</cp:lastModifiedBy>
  <cp:revision>3</cp:revision>
  <dcterms:created xsi:type="dcterms:W3CDTF">2025-03-27T06:05:18Z</dcterms:created>
  <dcterms:modified xsi:type="dcterms:W3CDTF">2025-03-27T06:16:44Z</dcterms:modified>
</cp:coreProperties>
</file>