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C874058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11304AF0-1BEA-D6F7-989F-575B80453D95}" name="Shanmugapriya T" initials="ST" userId="c70c0af461e1a37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2_C8740587.xml><?xml version="1.0" encoding="utf-8"?>
<p188:cmLst xmlns:a="http://schemas.openxmlformats.org/drawingml/2006/main" xmlns:r="http://schemas.openxmlformats.org/officeDocument/2006/relationships" xmlns:p188="http://schemas.microsoft.com/office/powerpoint/2018/8/main">
  <p188:cm id="{CCEFAD11-C036-4B51-9A3A-FBD3FB76B2DD}" authorId="{11304AF0-1BEA-D6F7-989F-575B80453D95}" created="2024-08-14T03:49:26.657">
    <ac:txMkLst xmlns:ac="http://schemas.microsoft.com/office/drawing/2013/main/command">
      <pc:docMk xmlns:pc="http://schemas.microsoft.com/office/powerpoint/2013/main/command"/>
      <pc:sldMk xmlns:pc="http://schemas.microsoft.com/office/powerpoint/2013/main/command" cId="3363046791" sldId="258"/>
      <ac:spMk id="2" creationId="{F71A626F-254C-1432-5B69-14133CCD0A95}"/>
      <ac:txMk cp="0" len="35">
        <ac:context len="36" hash="735245510"/>
      </ac:txMk>
    </ac:txMkLst>
    <p188:pos x="7062471" y="285115"/>
    <p188:txBody>
      <a:bodyPr/>
      <a:lstStyle/>
      <a:p>
        <a:r>
          <a:rPr lang="en-US"/>
          <a:t>Reference: Edmund A. Bowles’s The role of the computer in humanistic scholarship</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A144D3-3EEE-4B5B-86F9-797AF5426F83}"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F30BF-E51A-4A46-8F12-C0631662C334}" type="slidenum">
              <a:rPr lang="en-US" smtClean="0"/>
              <a:t>‹#›</a:t>
            </a:fld>
            <a:endParaRPr lang="en-US"/>
          </a:p>
        </p:txBody>
      </p:sp>
    </p:spTree>
    <p:extLst>
      <p:ext uri="{BB962C8B-B14F-4D97-AF65-F5344CB8AC3E}">
        <p14:creationId xmlns:p14="http://schemas.microsoft.com/office/powerpoint/2010/main" val="249549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F30BF-E51A-4A46-8F12-C0631662C334}" type="slidenum">
              <a:rPr lang="en-US" smtClean="0"/>
              <a:t>2</a:t>
            </a:fld>
            <a:endParaRPr lang="en-US"/>
          </a:p>
        </p:txBody>
      </p:sp>
    </p:spTree>
    <p:extLst>
      <p:ext uri="{BB962C8B-B14F-4D97-AF65-F5344CB8AC3E}">
        <p14:creationId xmlns:p14="http://schemas.microsoft.com/office/powerpoint/2010/main" val="2120472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B422-D745-FA38-6C85-B13CD6B50A76}"/>
              </a:ext>
            </a:extLst>
          </p:cNvPr>
          <p:cNvSpPr>
            <a:spLocks noGrp="1"/>
          </p:cNvSpPr>
          <p:nvPr>
            <p:ph type="ctrTitle"/>
          </p:nvPr>
        </p:nvSpPr>
        <p:spPr>
          <a:xfrm>
            <a:off x="1524000" y="1122363"/>
            <a:ext cx="9144000" cy="2387600"/>
          </a:xfrm>
        </p:spPr>
        <p:txBody>
          <a:bodyPr anchor="b">
            <a:normAutofit/>
          </a:bodyPr>
          <a:lstStyle>
            <a:lvl1pPr algn="ctr">
              <a:defRPr sz="5000">
                <a:latin typeface="Book Antiqua" panose="0204060205030503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11E48F7A-EAA8-8EA8-D9F8-BE433F3F2A71}"/>
              </a:ext>
            </a:extLst>
          </p:cNvPr>
          <p:cNvSpPr>
            <a:spLocks noGrp="1"/>
          </p:cNvSpPr>
          <p:nvPr>
            <p:ph type="subTitle" idx="1"/>
          </p:nvPr>
        </p:nvSpPr>
        <p:spPr>
          <a:xfrm>
            <a:off x="1524000" y="3602038"/>
            <a:ext cx="9144000" cy="1655762"/>
          </a:xfrm>
        </p:spPr>
        <p:txBody>
          <a:bodyPr>
            <a:normAutofit/>
          </a:bodyPr>
          <a:lstStyle>
            <a:lvl1pPr marL="0" indent="0" algn="ctr">
              <a:buNone/>
              <a:defRPr sz="2400">
                <a:latin typeface="Cambria" panose="02040503050406030204" pitchFamily="18" charset="0"/>
                <a:ea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7A4C540-BF6F-0AC2-DB19-B3979FA4AA17}"/>
              </a:ext>
            </a:extLst>
          </p:cNvPr>
          <p:cNvSpPr>
            <a:spLocks noGrp="1"/>
          </p:cNvSpPr>
          <p:nvPr>
            <p:ph type="dt" sz="half" idx="10"/>
          </p:nvPr>
        </p:nvSpPr>
        <p:spPr/>
        <p:txBody>
          <a:bodyPr/>
          <a:lstStyle/>
          <a:p>
            <a:fld id="{2861408A-3ED0-4BFF-B2D7-C06011C7A8CB}" type="datetimeFigureOut">
              <a:rPr lang="en-US" smtClean="0"/>
              <a:t>8/12/2024</a:t>
            </a:fld>
            <a:endParaRPr lang="en-US"/>
          </a:p>
        </p:txBody>
      </p:sp>
      <p:sp>
        <p:nvSpPr>
          <p:cNvPr id="5" name="Footer Placeholder 4">
            <a:extLst>
              <a:ext uri="{FF2B5EF4-FFF2-40B4-BE49-F238E27FC236}">
                <a16:creationId xmlns:a16="http://schemas.microsoft.com/office/drawing/2014/main" id="{C453AD09-6684-FB7F-E26F-81878F2B3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DEF09-12A9-4A27-F998-6BA9B8CEB195}"/>
              </a:ext>
            </a:extLst>
          </p:cNvPr>
          <p:cNvSpPr>
            <a:spLocks noGrp="1"/>
          </p:cNvSpPr>
          <p:nvPr>
            <p:ph type="sldNum" sz="quarter" idx="12"/>
          </p:nvPr>
        </p:nvSpPr>
        <p:spPr/>
        <p:txBody>
          <a:bodyPr/>
          <a:lstStyle/>
          <a:p>
            <a:fld id="{0BEB95AD-76E1-44D2-AE1B-B912C55B28D3}" type="slidenum">
              <a:rPr lang="en-US" smtClean="0"/>
              <a:t>‹#›</a:t>
            </a:fld>
            <a:endParaRPr lang="en-US"/>
          </a:p>
        </p:txBody>
      </p:sp>
    </p:spTree>
    <p:extLst>
      <p:ext uri="{BB962C8B-B14F-4D97-AF65-F5344CB8AC3E}">
        <p14:creationId xmlns:p14="http://schemas.microsoft.com/office/powerpoint/2010/main" val="385978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ED8E-6DA0-41D1-5E15-81EDC05180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BF835D-F3B0-D70B-3A40-93631690CB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1DFA9-3F9F-9D87-EDA7-005A3847DEF5}"/>
              </a:ext>
            </a:extLst>
          </p:cNvPr>
          <p:cNvSpPr>
            <a:spLocks noGrp="1"/>
          </p:cNvSpPr>
          <p:nvPr>
            <p:ph type="dt" sz="half" idx="10"/>
          </p:nvPr>
        </p:nvSpPr>
        <p:spPr/>
        <p:txBody>
          <a:bodyPr/>
          <a:lstStyle/>
          <a:p>
            <a:fld id="{2861408A-3ED0-4BFF-B2D7-C06011C7A8CB}" type="datetimeFigureOut">
              <a:rPr lang="en-US" smtClean="0"/>
              <a:t>8/12/2024</a:t>
            </a:fld>
            <a:endParaRPr lang="en-US"/>
          </a:p>
        </p:txBody>
      </p:sp>
      <p:sp>
        <p:nvSpPr>
          <p:cNvPr id="5" name="Footer Placeholder 4">
            <a:extLst>
              <a:ext uri="{FF2B5EF4-FFF2-40B4-BE49-F238E27FC236}">
                <a16:creationId xmlns:a16="http://schemas.microsoft.com/office/drawing/2014/main" id="{73819BD4-C40A-7E55-BB6C-47B34ED70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F2AE7-6764-DE9F-5CE6-86ECA48472BA}"/>
              </a:ext>
            </a:extLst>
          </p:cNvPr>
          <p:cNvSpPr>
            <a:spLocks noGrp="1"/>
          </p:cNvSpPr>
          <p:nvPr>
            <p:ph type="sldNum" sz="quarter" idx="12"/>
          </p:nvPr>
        </p:nvSpPr>
        <p:spPr/>
        <p:txBody>
          <a:bodyPr/>
          <a:lstStyle/>
          <a:p>
            <a:fld id="{0BEB95AD-76E1-44D2-AE1B-B912C55B28D3}" type="slidenum">
              <a:rPr lang="en-US" smtClean="0"/>
              <a:t>‹#›</a:t>
            </a:fld>
            <a:endParaRPr lang="en-US"/>
          </a:p>
        </p:txBody>
      </p:sp>
    </p:spTree>
    <p:extLst>
      <p:ext uri="{BB962C8B-B14F-4D97-AF65-F5344CB8AC3E}">
        <p14:creationId xmlns:p14="http://schemas.microsoft.com/office/powerpoint/2010/main" val="167959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090081-E584-1852-5FD1-8F13DBE200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B929A5-5410-7617-2BC5-DFAFF02A01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D3F9E-2D79-FAAC-AE36-1D1924BB3D9A}"/>
              </a:ext>
            </a:extLst>
          </p:cNvPr>
          <p:cNvSpPr>
            <a:spLocks noGrp="1"/>
          </p:cNvSpPr>
          <p:nvPr>
            <p:ph type="dt" sz="half" idx="10"/>
          </p:nvPr>
        </p:nvSpPr>
        <p:spPr/>
        <p:txBody>
          <a:bodyPr/>
          <a:lstStyle/>
          <a:p>
            <a:fld id="{2861408A-3ED0-4BFF-B2D7-C06011C7A8CB}" type="datetimeFigureOut">
              <a:rPr lang="en-US" smtClean="0"/>
              <a:t>8/12/2024</a:t>
            </a:fld>
            <a:endParaRPr lang="en-US"/>
          </a:p>
        </p:txBody>
      </p:sp>
      <p:sp>
        <p:nvSpPr>
          <p:cNvPr id="5" name="Footer Placeholder 4">
            <a:extLst>
              <a:ext uri="{FF2B5EF4-FFF2-40B4-BE49-F238E27FC236}">
                <a16:creationId xmlns:a16="http://schemas.microsoft.com/office/drawing/2014/main" id="{B19378B9-495B-6089-AE79-D693F05E3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2421A-67D7-B4B5-255F-CFDE429E0168}"/>
              </a:ext>
            </a:extLst>
          </p:cNvPr>
          <p:cNvSpPr>
            <a:spLocks noGrp="1"/>
          </p:cNvSpPr>
          <p:nvPr>
            <p:ph type="sldNum" sz="quarter" idx="12"/>
          </p:nvPr>
        </p:nvSpPr>
        <p:spPr/>
        <p:txBody>
          <a:bodyPr/>
          <a:lstStyle/>
          <a:p>
            <a:fld id="{0BEB95AD-76E1-44D2-AE1B-B912C55B28D3}" type="slidenum">
              <a:rPr lang="en-US" smtClean="0"/>
              <a:t>‹#›</a:t>
            </a:fld>
            <a:endParaRPr lang="en-US"/>
          </a:p>
        </p:txBody>
      </p:sp>
    </p:spTree>
    <p:extLst>
      <p:ext uri="{BB962C8B-B14F-4D97-AF65-F5344CB8AC3E}">
        <p14:creationId xmlns:p14="http://schemas.microsoft.com/office/powerpoint/2010/main" val="259146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3937-690B-0F46-7915-6B7C71C90526}"/>
              </a:ext>
            </a:extLst>
          </p:cNvPr>
          <p:cNvSpPr>
            <a:spLocks noGrp="1"/>
          </p:cNvSpPr>
          <p:nvPr>
            <p:ph type="title"/>
          </p:nvPr>
        </p:nvSpPr>
        <p:spPr>
          <a:xfrm>
            <a:off x="628649" y="365125"/>
            <a:ext cx="11029949" cy="511175"/>
          </a:xfrm>
        </p:spPr>
        <p:txBody>
          <a:bodyPr>
            <a:normAutofit/>
          </a:bodyPr>
          <a:lstStyle>
            <a:lvl1pPr>
              <a:defRPr sz="3400">
                <a:latin typeface="Book Antiqua" panose="0204060205030503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C5BB332F-977D-889F-FF59-DDB023D44954}"/>
              </a:ext>
            </a:extLst>
          </p:cNvPr>
          <p:cNvSpPr>
            <a:spLocks noGrp="1"/>
          </p:cNvSpPr>
          <p:nvPr>
            <p:ph idx="1"/>
          </p:nvPr>
        </p:nvSpPr>
        <p:spPr>
          <a:xfrm>
            <a:off x="628650" y="1085850"/>
            <a:ext cx="11029950" cy="5524500"/>
          </a:xfrm>
        </p:spPr>
        <p:txBody>
          <a:bodyPr>
            <a:normAutofit/>
          </a:bodyPr>
          <a:lstStyle>
            <a:lvl1pPr>
              <a:defRPr sz="2400">
                <a:latin typeface="Book Antiqua" panose="02040602050305030304" pitchFamily="18" charset="0"/>
              </a:defRPr>
            </a:lvl1pPr>
            <a:lvl2pPr>
              <a:defRPr sz="2400">
                <a:latin typeface="Book Antiqua" panose="02040602050305030304" pitchFamily="18" charset="0"/>
              </a:defRPr>
            </a:lvl2pPr>
            <a:lvl3pPr>
              <a:defRPr sz="2400">
                <a:latin typeface="Book Antiqua" panose="02040602050305030304" pitchFamily="18" charset="0"/>
              </a:defRPr>
            </a:lvl3pPr>
            <a:lvl4pPr>
              <a:defRPr sz="2400">
                <a:latin typeface="Book Antiqua" panose="02040602050305030304" pitchFamily="18" charset="0"/>
              </a:defRPr>
            </a:lvl4pPr>
            <a:lvl5pPr>
              <a:defRPr sz="2400">
                <a:latin typeface="Book Antiqua" panose="0204060205030503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440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589B-CF86-9A5D-D7BE-4F5CEE487F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C1FDA8-9B2F-9CD1-19CB-5364B8E446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9AA3E-DE48-330D-9435-BD6143A18881}"/>
              </a:ext>
            </a:extLst>
          </p:cNvPr>
          <p:cNvSpPr>
            <a:spLocks noGrp="1"/>
          </p:cNvSpPr>
          <p:nvPr>
            <p:ph type="dt" sz="half" idx="10"/>
          </p:nvPr>
        </p:nvSpPr>
        <p:spPr/>
        <p:txBody>
          <a:bodyPr/>
          <a:lstStyle/>
          <a:p>
            <a:fld id="{2861408A-3ED0-4BFF-B2D7-C06011C7A8CB}" type="datetimeFigureOut">
              <a:rPr lang="en-US" smtClean="0"/>
              <a:t>8/12/2024</a:t>
            </a:fld>
            <a:endParaRPr lang="en-US"/>
          </a:p>
        </p:txBody>
      </p:sp>
      <p:sp>
        <p:nvSpPr>
          <p:cNvPr id="5" name="Footer Placeholder 4">
            <a:extLst>
              <a:ext uri="{FF2B5EF4-FFF2-40B4-BE49-F238E27FC236}">
                <a16:creationId xmlns:a16="http://schemas.microsoft.com/office/drawing/2014/main" id="{2F82DF08-51AC-5848-1341-3D5BAE4BB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37C3CF-CABA-BF48-059A-E83845578EA1}"/>
              </a:ext>
            </a:extLst>
          </p:cNvPr>
          <p:cNvSpPr>
            <a:spLocks noGrp="1"/>
          </p:cNvSpPr>
          <p:nvPr>
            <p:ph type="sldNum" sz="quarter" idx="12"/>
          </p:nvPr>
        </p:nvSpPr>
        <p:spPr/>
        <p:txBody>
          <a:bodyPr/>
          <a:lstStyle/>
          <a:p>
            <a:fld id="{0BEB95AD-76E1-44D2-AE1B-B912C55B28D3}" type="slidenum">
              <a:rPr lang="en-US" smtClean="0"/>
              <a:t>‹#›</a:t>
            </a:fld>
            <a:endParaRPr lang="en-US"/>
          </a:p>
        </p:txBody>
      </p:sp>
    </p:spTree>
    <p:extLst>
      <p:ext uri="{BB962C8B-B14F-4D97-AF65-F5344CB8AC3E}">
        <p14:creationId xmlns:p14="http://schemas.microsoft.com/office/powerpoint/2010/main" val="205267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9FDD-5230-2280-22EE-FD2568BFA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F801D-390F-6B2F-EED2-6CDD4D9FAA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633164-0537-6E9D-E9F2-885B119F8D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E197A2-2FD3-28C6-98E0-124092C9EFD2}"/>
              </a:ext>
            </a:extLst>
          </p:cNvPr>
          <p:cNvSpPr>
            <a:spLocks noGrp="1"/>
          </p:cNvSpPr>
          <p:nvPr>
            <p:ph type="dt" sz="half" idx="10"/>
          </p:nvPr>
        </p:nvSpPr>
        <p:spPr/>
        <p:txBody>
          <a:bodyPr/>
          <a:lstStyle/>
          <a:p>
            <a:fld id="{2861408A-3ED0-4BFF-B2D7-C06011C7A8CB}" type="datetimeFigureOut">
              <a:rPr lang="en-US" smtClean="0"/>
              <a:t>8/12/2024</a:t>
            </a:fld>
            <a:endParaRPr lang="en-US"/>
          </a:p>
        </p:txBody>
      </p:sp>
      <p:sp>
        <p:nvSpPr>
          <p:cNvPr id="6" name="Footer Placeholder 5">
            <a:extLst>
              <a:ext uri="{FF2B5EF4-FFF2-40B4-BE49-F238E27FC236}">
                <a16:creationId xmlns:a16="http://schemas.microsoft.com/office/drawing/2014/main" id="{8189F77E-3F24-2253-1F8A-627E35965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E5228-F049-B44A-B619-8EFEFFA7C32D}"/>
              </a:ext>
            </a:extLst>
          </p:cNvPr>
          <p:cNvSpPr>
            <a:spLocks noGrp="1"/>
          </p:cNvSpPr>
          <p:nvPr>
            <p:ph type="sldNum" sz="quarter" idx="12"/>
          </p:nvPr>
        </p:nvSpPr>
        <p:spPr/>
        <p:txBody>
          <a:bodyPr/>
          <a:lstStyle/>
          <a:p>
            <a:fld id="{0BEB95AD-76E1-44D2-AE1B-B912C55B28D3}" type="slidenum">
              <a:rPr lang="en-US" smtClean="0"/>
              <a:t>‹#›</a:t>
            </a:fld>
            <a:endParaRPr lang="en-US"/>
          </a:p>
        </p:txBody>
      </p:sp>
    </p:spTree>
    <p:extLst>
      <p:ext uri="{BB962C8B-B14F-4D97-AF65-F5344CB8AC3E}">
        <p14:creationId xmlns:p14="http://schemas.microsoft.com/office/powerpoint/2010/main" val="141022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5458-F18C-C955-AA2A-85532862A8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811A84-D2E8-09DD-5F28-8A2D7CBCA8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B09F83-DD90-8753-0C4A-358957E8F2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A71B88-2EFA-41FB-58B5-7B7FBC992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2C70C3-224B-A0FE-BD41-A89EA230C1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D84368-E8DC-91F7-59E0-CA5A08D2F051}"/>
              </a:ext>
            </a:extLst>
          </p:cNvPr>
          <p:cNvSpPr>
            <a:spLocks noGrp="1"/>
          </p:cNvSpPr>
          <p:nvPr>
            <p:ph type="dt" sz="half" idx="10"/>
          </p:nvPr>
        </p:nvSpPr>
        <p:spPr/>
        <p:txBody>
          <a:bodyPr/>
          <a:lstStyle/>
          <a:p>
            <a:fld id="{2861408A-3ED0-4BFF-B2D7-C06011C7A8CB}" type="datetimeFigureOut">
              <a:rPr lang="en-US" smtClean="0"/>
              <a:t>8/12/2024</a:t>
            </a:fld>
            <a:endParaRPr lang="en-US"/>
          </a:p>
        </p:txBody>
      </p:sp>
      <p:sp>
        <p:nvSpPr>
          <p:cNvPr id="8" name="Footer Placeholder 7">
            <a:extLst>
              <a:ext uri="{FF2B5EF4-FFF2-40B4-BE49-F238E27FC236}">
                <a16:creationId xmlns:a16="http://schemas.microsoft.com/office/drawing/2014/main" id="{DF52A5E9-28D2-19D4-7DA9-32BF56A8A5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21F2F3-BF0E-E817-E2CA-9B835AC3D77C}"/>
              </a:ext>
            </a:extLst>
          </p:cNvPr>
          <p:cNvSpPr>
            <a:spLocks noGrp="1"/>
          </p:cNvSpPr>
          <p:nvPr>
            <p:ph type="sldNum" sz="quarter" idx="12"/>
          </p:nvPr>
        </p:nvSpPr>
        <p:spPr/>
        <p:txBody>
          <a:bodyPr/>
          <a:lstStyle/>
          <a:p>
            <a:fld id="{0BEB95AD-76E1-44D2-AE1B-B912C55B28D3}" type="slidenum">
              <a:rPr lang="en-US" smtClean="0"/>
              <a:t>‹#›</a:t>
            </a:fld>
            <a:endParaRPr lang="en-US"/>
          </a:p>
        </p:txBody>
      </p:sp>
    </p:spTree>
    <p:extLst>
      <p:ext uri="{BB962C8B-B14F-4D97-AF65-F5344CB8AC3E}">
        <p14:creationId xmlns:p14="http://schemas.microsoft.com/office/powerpoint/2010/main" val="406924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7FC9-5B42-3C29-7CC7-9668B24026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A15E4B-D6DE-9431-FF92-F7D18F2536DC}"/>
              </a:ext>
            </a:extLst>
          </p:cNvPr>
          <p:cNvSpPr>
            <a:spLocks noGrp="1"/>
          </p:cNvSpPr>
          <p:nvPr>
            <p:ph type="dt" sz="half" idx="10"/>
          </p:nvPr>
        </p:nvSpPr>
        <p:spPr/>
        <p:txBody>
          <a:bodyPr/>
          <a:lstStyle/>
          <a:p>
            <a:fld id="{2861408A-3ED0-4BFF-B2D7-C06011C7A8CB}" type="datetimeFigureOut">
              <a:rPr lang="en-US" smtClean="0"/>
              <a:t>8/12/2024</a:t>
            </a:fld>
            <a:endParaRPr lang="en-US"/>
          </a:p>
        </p:txBody>
      </p:sp>
      <p:sp>
        <p:nvSpPr>
          <p:cNvPr id="4" name="Footer Placeholder 3">
            <a:extLst>
              <a:ext uri="{FF2B5EF4-FFF2-40B4-BE49-F238E27FC236}">
                <a16:creationId xmlns:a16="http://schemas.microsoft.com/office/drawing/2014/main" id="{8687C7C6-7088-9485-DCF7-84A629D222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B397BE-AB56-1AFD-F3A3-550757776CDD}"/>
              </a:ext>
            </a:extLst>
          </p:cNvPr>
          <p:cNvSpPr>
            <a:spLocks noGrp="1"/>
          </p:cNvSpPr>
          <p:nvPr>
            <p:ph type="sldNum" sz="quarter" idx="12"/>
          </p:nvPr>
        </p:nvSpPr>
        <p:spPr/>
        <p:txBody>
          <a:bodyPr/>
          <a:lstStyle/>
          <a:p>
            <a:fld id="{0BEB95AD-76E1-44D2-AE1B-B912C55B28D3}" type="slidenum">
              <a:rPr lang="en-US" smtClean="0"/>
              <a:t>‹#›</a:t>
            </a:fld>
            <a:endParaRPr lang="en-US"/>
          </a:p>
        </p:txBody>
      </p:sp>
    </p:spTree>
    <p:extLst>
      <p:ext uri="{BB962C8B-B14F-4D97-AF65-F5344CB8AC3E}">
        <p14:creationId xmlns:p14="http://schemas.microsoft.com/office/powerpoint/2010/main" val="261652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6EA1EB-5977-5143-F79A-EA85EFA2D101}"/>
              </a:ext>
            </a:extLst>
          </p:cNvPr>
          <p:cNvSpPr>
            <a:spLocks noGrp="1"/>
          </p:cNvSpPr>
          <p:nvPr>
            <p:ph type="dt" sz="half" idx="10"/>
          </p:nvPr>
        </p:nvSpPr>
        <p:spPr/>
        <p:txBody>
          <a:bodyPr/>
          <a:lstStyle/>
          <a:p>
            <a:fld id="{2861408A-3ED0-4BFF-B2D7-C06011C7A8CB}" type="datetimeFigureOut">
              <a:rPr lang="en-US" smtClean="0"/>
              <a:t>8/12/2024</a:t>
            </a:fld>
            <a:endParaRPr lang="en-US"/>
          </a:p>
        </p:txBody>
      </p:sp>
      <p:sp>
        <p:nvSpPr>
          <p:cNvPr id="3" name="Footer Placeholder 2">
            <a:extLst>
              <a:ext uri="{FF2B5EF4-FFF2-40B4-BE49-F238E27FC236}">
                <a16:creationId xmlns:a16="http://schemas.microsoft.com/office/drawing/2014/main" id="{32ED8CF6-0F52-DFE9-8FB2-9233F96232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690D36-1EB2-F951-C14F-10BCF4024B72}"/>
              </a:ext>
            </a:extLst>
          </p:cNvPr>
          <p:cNvSpPr>
            <a:spLocks noGrp="1"/>
          </p:cNvSpPr>
          <p:nvPr>
            <p:ph type="sldNum" sz="quarter" idx="12"/>
          </p:nvPr>
        </p:nvSpPr>
        <p:spPr/>
        <p:txBody>
          <a:bodyPr/>
          <a:lstStyle/>
          <a:p>
            <a:fld id="{0BEB95AD-76E1-44D2-AE1B-B912C55B28D3}" type="slidenum">
              <a:rPr lang="en-US" smtClean="0"/>
              <a:t>‹#›</a:t>
            </a:fld>
            <a:endParaRPr lang="en-US"/>
          </a:p>
        </p:txBody>
      </p:sp>
    </p:spTree>
    <p:extLst>
      <p:ext uri="{BB962C8B-B14F-4D97-AF65-F5344CB8AC3E}">
        <p14:creationId xmlns:p14="http://schemas.microsoft.com/office/powerpoint/2010/main" val="203929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CFA8-1518-8BF9-CB33-0B6350ED3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FFBCF0-B3D1-EFC4-B0ED-A244494FD8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395ACE-362D-F2DE-6D47-AC9A54355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6B9F5E-D5EE-2307-ED4F-6E938EEF4421}"/>
              </a:ext>
            </a:extLst>
          </p:cNvPr>
          <p:cNvSpPr>
            <a:spLocks noGrp="1"/>
          </p:cNvSpPr>
          <p:nvPr>
            <p:ph type="dt" sz="half" idx="10"/>
          </p:nvPr>
        </p:nvSpPr>
        <p:spPr/>
        <p:txBody>
          <a:bodyPr/>
          <a:lstStyle/>
          <a:p>
            <a:fld id="{2861408A-3ED0-4BFF-B2D7-C06011C7A8CB}" type="datetimeFigureOut">
              <a:rPr lang="en-US" smtClean="0"/>
              <a:t>8/12/2024</a:t>
            </a:fld>
            <a:endParaRPr lang="en-US"/>
          </a:p>
        </p:txBody>
      </p:sp>
      <p:sp>
        <p:nvSpPr>
          <p:cNvPr id="6" name="Footer Placeholder 5">
            <a:extLst>
              <a:ext uri="{FF2B5EF4-FFF2-40B4-BE49-F238E27FC236}">
                <a16:creationId xmlns:a16="http://schemas.microsoft.com/office/drawing/2014/main" id="{8BCB7AA0-7956-7D90-D617-3A935A311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4E43DF-26AE-EBA7-1A43-9D0C99FE4D7D}"/>
              </a:ext>
            </a:extLst>
          </p:cNvPr>
          <p:cNvSpPr>
            <a:spLocks noGrp="1"/>
          </p:cNvSpPr>
          <p:nvPr>
            <p:ph type="sldNum" sz="quarter" idx="12"/>
          </p:nvPr>
        </p:nvSpPr>
        <p:spPr/>
        <p:txBody>
          <a:bodyPr/>
          <a:lstStyle/>
          <a:p>
            <a:fld id="{0BEB95AD-76E1-44D2-AE1B-B912C55B28D3}" type="slidenum">
              <a:rPr lang="en-US" smtClean="0"/>
              <a:t>‹#›</a:t>
            </a:fld>
            <a:endParaRPr lang="en-US"/>
          </a:p>
        </p:txBody>
      </p:sp>
    </p:spTree>
    <p:extLst>
      <p:ext uri="{BB962C8B-B14F-4D97-AF65-F5344CB8AC3E}">
        <p14:creationId xmlns:p14="http://schemas.microsoft.com/office/powerpoint/2010/main" val="263505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1C3C-2B11-19E4-2CB2-9170DEC8F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E701E3-A870-F33D-08EE-9E9D8E8B31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C5939E-4C15-0018-2AB1-25ADDE776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5A13F5-AA49-EDEF-A5A6-59D1F17431C5}"/>
              </a:ext>
            </a:extLst>
          </p:cNvPr>
          <p:cNvSpPr>
            <a:spLocks noGrp="1"/>
          </p:cNvSpPr>
          <p:nvPr>
            <p:ph type="dt" sz="half" idx="10"/>
          </p:nvPr>
        </p:nvSpPr>
        <p:spPr/>
        <p:txBody>
          <a:bodyPr/>
          <a:lstStyle/>
          <a:p>
            <a:fld id="{2861408A-3ED0-4BFF-B2D7-C06011C7A8CB}" type="datetimeFigureOut">
              <a:rPr lang="en-US" smtClean="0"/>
              <a:t>8/12/2024</a:t>
            </a:fld>
            <a:endParaRPr lang="en-US"/>
          </a:p>
        </p:txBody>
      </p:sp>
      <p:sp>
        <p:nvSpPr>
          <p:cNvPr id="6" name="Footer Placeholder 5">
            <a:extLst>
              <a:ext uri="{FF2B5EF4-FFF2-40B4-BE49-F238E27FC236}">
                <a16:creationId xmlns:a16="http://schemas.microsoft.com/office/drawing/2014/main" id="{5B9BFE28-770D-949C-FB95-D04B67D758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A7AC7-5734-DEDD-463C-B37FB3674A92}"/>
              </a:ext>
            </a:extLst>
          </p:cNvPr>
          <p:cNvSpPr>
            <a:spLocks noGrp="1"/>
          </p:cNvSpPr>
          <p:nvPr>
            <p:ph type="sldNum" sz="quarter" idx="12"/>
          </p:nvPr>
        </p:nvSpPr>
        <p:spPr/>
        <p:txBody>
          <a:bodyPr/>
          <a:lstStyle/>
          <a:p>
            <a:fld id="{0BEB95AD-76E1-44D2-AE1B-B912C55B28D3}" type="slidenum">
              <a:rPr lang="en-US" smtClean="0"/>
              <a:t>‹#›</a:t>
            </a:fld>
            <a:endParaRPr lang="en-US"/>
          </a:p>
        </p:txBody>
      </p:sp>
    </p:spTree>
    <p:extLst>
      <p:ext uri="{BB962C8B-B14F-4D97-AF65-F5344CB8AC3E}">
        <p14:creationId xmlns:p14="http://schemas.microsoft.com/office/powerpoint/2010/main" val="293724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6DC34A-0F84-C830-1DA5-9B2AA94120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C2054F-6816-4F40-486E-DD426C465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3F15B-4B6D-39ED-77E3-A899655732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61408A-3ED0-4BFF-B2D7-C06011C7A8CB}" type="datetimeFigureOut">
              <a:rPr lang="en-US" smtClean="0"/>
              <a:t>8/12/2024</a:t>
            </a:fld>
            <a:endParaRPr lang="en-US"/>
          </a:p>
        </p:txBody>
      </p:sp>
      <p:sp>
        <p:nvSpPr>
          <p:cNvPr id="5" name="Footer Placeholder 4">
            <a:extLst>
              <a:ext uri="{FF2B5EF4-FFF2-40B4-BE49-F238E27FC236}">
                <a16:creationId xmlns:a16="http://schemas.microsoft.com/office/drawing/2014/main" id="{2299A4BC-DADA-4196-CEB5-E6BD39E284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C4AF77-053E-12D0-55AE-8F1F8CBBF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EB95AD-76E1-44D2-AE1B-B912C55B28D3}" type="slidenum">
              <a:rPr lang="en-US" smtClean="0"/>
              <a:t>‹#›</a:t>
            </a:fld>
            <a:endParaRPr lang="en-US"/>
          </a:p>
        </p:txBody>
      </p:sp>
    </p:spTree>
    <p:extLst>
      <p:ext uri="{BB962C8B-B14F-4D97-AF65-F5344CB8AC3E}">
        <p14:creationId xmlns:p14="http://schemas.microsoft.com/office/powerpoint/2010/main" val="744787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dharanpreethi/Introduction-to-Digital-Humanities/tree/main/Assisgnment%20materi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IB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corpusthomisticum.org/it/index.age;jsessionid=5CA8C3D985EB9EA77463677A8E3D032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britannica.com/event/Industrial-Revolution/The-first-Industrial-Revolution" TargetMode="External"/><Relationship Id="rId2" Type="http://schemas.microsoft.com/office/2018/10/relationships/comments" Target="../comments/modernComment_102_C8740587.xml"/><Relationship Id="rId1" Type="http://schemas.openxmlformats.org/officeDocument/2006/relationships/slideLayout" Target="../slideLayouts/slideLayout2.xml"/><Relationship Id="rId4" Type="http://schemas.openxmlformats.org/officeDocument/2006/relationships/hyperlink" Target="https://en.wikipedia.org/wiki/Isaac_L._Auerbach"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xfordlearnersdictionaries.com/definition/english/dictionary?q=dictiona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0C232-54ED-E6D8-35DB-5E244915C600}"/>
              </a:ext>
            </a:extLst>
          </p:cNvPr>
          <p:cNvSpPr>
            <a:spLocks noGrp="1"/>
          </p:cNvSpPr>
          <p:nvPr>
            <p:ph type="ctrTitle"/>
          </p:nvPr>
        </p:nvSpPr>
        <p:spPr>
          <a:xfrm>
            <a:off x="1113810" y="2960716"/>
            <a:ext cx="4036334" cy="2387600"/>
          </a:xfrm>
        </p:spPr>
        <p:txBody>
          <a:bodyPr anchor="t">
            <a:normAutofit/>
          </a:bodyPr>
          <a:lstStyle/>
          <a:p>
            <a:pPr algn="l"/>
            <a:r>
              <a:rPr lang="en-US" sz="3800" dirty="0"/>
              <a:t>Introduction to the role of computer in the humanities</a:t>
            </a:r>
          </a:p>
        </p:txBody>
      </p:sp>
      <p:sp>
        <p:nvSpPr>
          <p:cNvPr id="3" name="Subtitle 2">
            <a:extLst>
              <a:ext uri="{FF2B5EF4-FFF2-40B4-BE49-F238E27FC236}">
                <a16:creationId xmlns:a16="http://schemas.microsoft.com/office/drawing/2014/main" id="{6C7DFFC9-8CCF-CE41-D2CD-A40FFF6D062D}"/>
              </a:ext>
            </a:extLst>
          </p:cNvPr>
          <p:cNvSpPr>
            <a:spLocks noGrp="1"/>
          </p:cNvSpPr>
          <p:nvPr>
            <p:ph type="subTitle" idx="1"/>
          </p:nvPr>
        </p:nvSpPr>
        <p:spPr>
          <a:xfrm>
            <a:off x="1022369" y="5509657"/>
            <a:ext cx="4036333" cy="498806"/>
          </a:xfrm>
        </p:spPr>
        <p:txBody>
          <a:bodyPr anchor="b">
            <a:normAutofit/>
          </a:bodyPr>
          <a:lstStyle/>
          <a:p>
            <a:pPr algn="l"/>
            <a:r>
              <a:rPr lang="en-US" sz="2000" dirty="0"/>
              <a:t>Shanmugapriya T</a:t>
            </a:r>
          </a:p>
        </p:txBody>
      </p:sp>
      <p:grpSp>
        <p:nvGrpSpPr>
          <p:cNvPr id="1033" name="Group 103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034" name="Rectangle 103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8" name="Rectangle 103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mputer jokes – ProgrammerHumor.io">
            <a:hlinkClick r:id="rId2"/>
            <a:extLst>
              <a:ext uri="{FF2B5EF4-FFF2-40B4-BE49-F238E27FC236}">
                <a16:creationId xmlns:a16="http://schemas.microsoft.com/office/drawing/2014/main" id="{3087F863-011A-B553-200F-A1463297F3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22492" y="790783"/>
            <a:ext cx="5536001" cy="521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71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F54991-C3A8-3623-8184-F5802B1B2F09}"/>
              </a:ext>
            </a:extLst>
          </p:cNvPr>
          <p:cNvPicPr>
            <a:picLocks noChangeAspect="1"/>
          </p:cNvPicPr>
          <p:nvPr/>
        </p:nvPicPr>
        <p:blipFill>
          <a:blip r:embed="rId2"/>
          <a:stretch>
            <a:fillRect/>
          </a:stretch>
        </p:blipFill>
        <p:spPr>
          <a:xfrm>
            <a:off x="190180" y="965200"/>
            <a:ext cx="5744953" cy="4567237"/>
          </a:xfrm>
          <a:prstGeom prst="rect">
            <a:avLst/>
          </a:prstGeom>
        </p:spPr>
      </p:pic>
      <p:pic>
        <p:nvPicPr>
          <p:cNvPr id="5" name="Picture 4">
            <a:extLst>
              <a:ext uri="{FF2B5EF4-FFF2-40B4-BE49-F238E27FC236}">
                <a16:creationId xmlns:a16="http://schemas.microsoft.com/office/drawing/2014/main" id="{21F36665-2A8B-BBA0-87B4-2BC78EA28A74}"/>
              </a:ext>
            </a:extLst>
          </p:cNvPr>
          <p:cNvPicPr>
            <a:picLocks noChangeAspect="1"/>
          </p:cNvPicPr>
          <p:nvPr/>
        </p:nvPicPr>
        <p:blipFill>
          <a:blip r:embed="rId3"/>
          <a:stretch>
            <a:fillRect/>
          </a:stretch>
        </p:blipFill>
        <p:spPr>
          <a:xfrm>
            <a:off x="5823373" y="1325563"/>
            <a:ext cx="6535928" cy="4084954"/>
          </a:xfrm>
          <a:prstGeom prst="rect">
            <a:avLst/>
          </a:prstGeom>
        </p:spPr>
      </p:pic>
    </p:spTree>
    <p:extLst>
      <p:ext uri="{BB962C8B-B14F-4D97-AF65-F5344CB8AC3E}">
        <p14:creationId xmlns:p14="http://schemas.microsoft.com/office/powerpoint/2010/main" val="181155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B16C-29C4-238B-6279-45D9124FD6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C6EBD8-C0DF-9E99-831B-734AAE9AEAA2}"/>
              </a:ext>
            </a:extLst>
          </p:cNvPr>
          <p:cNvSpPr>
            <a:spLocks noGrp="1"/>
          </p:cNvSpPr>
          <p:nvPr>
            <p:ph idx="1"/>
          </p:nvPr>
        </p:nvSpPr>
        <p:spPr/>
        <p:txBody>
          <a:bodyPr/>
          <a:lstStyle/>
          <a:p>
            <a:endParaRPr lang="en-US" dirty="0"/>
          </a:p>
          <a:p>
            <a:r>
              <a:rPr lang="en-US" dirty="0"/>
              <a:t>What is humanities computing ? </a:t>
            </a:r>
          </a:p>
          <a:p>
            <a:endParaRPr lang="en-US" dirty="0"/>
          </a:p>
          <a:p>
            <a:r>
              <a:rPr lang="en-US" dirty="0"/>
              <a:t>Why is it changed from humanities computing to digital humanities?</a:t>
            </a:r>
          </a:p>
          <a:p>
            <a:endParaRPr lang="en-US" dirty="0"/>
          </a:p>
          <a:p>
            <a:r>
              <a:rPr lang="en-US" dirty="0"/>
              <a:t>What is digital humanities exactly then ? </a:t>
            </a:r>
          </a:p>
        </p:txBody>
      </p:sp>
    </p:spTree>
    <p:extLst>
      <p:ext uri="{BB962C8B-B14F-4D97-AF65-F5344CB8AC3E}">
        <p14:creationId xmlns:p14="http://schemas.microsoft.com/office/powerpoint/2010/main" val="399104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EED6-FADC-2D89-471F-D82AD3C62B1F}"/>
              </a:ext>
            </a:extLst>
          </p:cNvPr>
          <p:cNvSpPr>
            <a:spLocks noGrp="1"/>
          </p:cNvSpPr>
          <p:nvPr>
            <p:ph type="title"/>
          </p:nvPr>
        </p:nvSpPr>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0BA7DFED-B440-7390-66CF-40FD7BA64E77}"/>
              </a:ext>
            </a:extLst>
          </p:cNvPr>
          <p:cNvSpPr>
            <a:spLocks noGrp="1"/>
          </p:cNvSpPr>
          <p:nvPr>
            <p:ph idx="1"/>
          </p:nvPr>
        </p:nvSpPr>
        <p:spPr>
          <a:xfrm>
            <a:off x="628650" y="1085850"/>
            <a:ext cx="11029950" cy="5701030"/>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hlinkClick r:id="rId3"/>
            </a:endParaRPr>
          </a:p>
          <a:p>
            <a:endParaRPr lang="en-US" dirty="0">
              <a:hlinkClick r:id="rId3"/>
            </a:endParaRPr>
          </a:p>
          <a:p>
            <a:r>
              <a:rPr lang="en-US" dirty="0">
                <a:hlinkClick r:id="rId3"/>
              </a:rPr>
              <a:t>IBM</a:t>
            </a:r>
            <a:endParaRPr lang="en-US" dirty="0"/>
          </a:p>
        </p:txBody>
      </p:sp>
      <p:pic>
        <p:nvPicPr>
          <p:cNvPr id="5" name="Picture 4">
            <a:hlinkClick r:id="rId4"/>
            <a:extLst>
              <a:ext uri="{FF2B5EF4-FFF2-40B4-BE49-F238E27FC236}">
                <a16:creationId xmlns:a16="http://schemas.microsoft.com/office/drawing/2014/main" id="{357A5581-B090-41F7-100A-DBA5C9A2E084}"/>
              </a:ext>
            </a:extLst>
          </p:cNvPr>
          <p:cNvPicPr>
            <a:picLocks noChangeAspect="1"/>
          </p:cNvPicPr>
          <p:nvPr/>
        </p:nvPicPr>
        <p:blipFill>
          <a:blip r:embed="rId5"/>
          <a:stretch>
            <a:fillRect/>
          </a:stretch>
        </p:blipFill>
        <p:spPr>
          <a:xfrm>
            <a:off x="0" y="690852"/>
            <a:ext cx="12192000" cy="5476296"/>
          </a:xfrm>
          <a:prstGeom prst="rect">
            <a:avLst/>
          </a:prstGeom>
        </p:spPr>
      </p:pic>
      <p:cxnSp>
        <p:nvCxnSpPr>
          <p:cNvPr id="7" name="Straight Connector 6">
            <a:extLst>
              <a:ext uri="{FF2B5EF4-FFF2-40B4-BE49-F238E27FC236}">
                <a16:creationId xmlns:a16="http://schemas.microsoft.com/office/drawing/2014/main" id="{8892FC86-7A17-9DF2-6305-57D0EE8BB82A}"/>
              </a:ext>
            </a:extLst>
          </p:cNvPr>
          <p:cNvCxnSpPr/>
          <p:nvPr/>
        </p:nvCxnSpPr>
        <p:spPr>
          <a:xfrm>
            <a:off x="1808480" y="3586480"/>
            <a:ext cx="4886960"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922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626F-254C-1432-5B69-14133CCD0A95}"/>
              </a:ext>
            </a:extLst>
          </p:cNvPr>
          <p:cNvSpPr>
            <a:spLocks noGrp="1"/>
          </p:cNvSpPr>
          <p:nvPr>
            <p:ph type="title"/>
          </p:nvPr>
        </p:nvSpPr>
        <p:spPr/>
        <p:txBody>
          <a:bodyPr>
            <a:normAutofit fontScale="90000"/>
          </a:bodyPr>
          <a:lstStyle/>
          <a:p>
            <a:r>
              <a:rPr lang="en-US" dirty="0"/>
              <a:t>Computer and Humanities Scholarship</a:t>
            </a:r>
          </a:p>
        </p:txBody>
      </p:sp>
      <p:sp>
        <p:nvSpPr>
          <p:cNvPr id="3" name="Content Placeholder 2">
            <a:extLst>
              <a:ext uri="{FF2B5EF4-FFF2-40B4-BE49-F238E27FC236}">
                <a16:creationId xmlns:a16="http://schemas.microsoft.com/office/drawing/2014/main" id="{2747B14E-B6C7-879D-E5F8-72A0EE29BEBB}"/>
              </a:ext>
            </a:extLst>
          </p:cNvPr>
          <p:cNvSpPr>
            <a:spLocks noGrp="1"/>
          </p:cNvSpPr>
          <p:nvPr>
            <p:ph idx="1"/>
          </p:nvPr>
        </p:nvSpPr>
        <p:spPr>
          <a:xfrm>
            <a:off x="345440" y="1085850"/>
            <a:ext cx="11313160" cy="5524500"/>
          </a:xfrm>
        </p:spPr>
        <p:txBody>
          <a:bodyPr>
            <a:noAutofit/>
          </a:bodyPr>
          <a:lstStyle/>
          <a:p>
            <a:r>
              <a:rPr lang="en-US" dirty="0"/>
              <a:t>Industrial Revolution  (</a:t>
            </a:r>
            <a:r>
              <a:rPr lang="en-US" dirty="0">
                <a:hlinkClick r:id="rId3"/>
              </a:rPr>
              <a:t>what is it first? </a:t>
            </a:r>
            <a:r>
              <a:rPr lang="en-US" dirty="0"/>
              <a:t>) (remember Renaissance from our last class)</a:t>
            </a:r>
          </a:p>
          <a:p>
            <a:pPr marL="0" indent="0">
              <a:buNone/>
            </a:pPr>
            <a:endParaRPr lang="en-US" dirty="0"/>
          </a:p>
          <a:p>
            <a:r>
              <a:rPr lang="en-US" dirty="0"/>
              <a:t>Computer Revolution </a:t>
            </a:r>
          </a:p>
          <a:p>
            <a:pPr marL="0" indent="0">
              <a:buNone/>
            </a:pPr>
            <a:endParaRPr lang="en-US" dirty="0"/>
          </a:p>
          <a:p>
            <a:r>
              <a:rPr lang="en-US" b="0" i="0" dirty="0">
                <a:effectLst/>
                <a:highlight>
                  <a:srgbClr val="FFFFFF"/>
                </a:highlight>
                <a:latin typeface="Linux Libertine"/>
                <a:hlinkClick r:id="rId4"/>
              </a:rPr>
              <a:t>Isaac L. Auerbach </a:t>
            </a:r>
            <a:r>
              <a:rPr lang="en-US" b="0" i="0" dirty="0">
                <a:effectLst/>
                <a:highlight>
                  <a:srgbClr val="FFFFFF"/>
                </a:highlight>
                <a:latin typeface="Linux Libertine"/>
              </a:rPr>
              <a:t>: </a:t>
            </a:r>
          </a:p>
          <a:p>
            <a:pPr marL="0" indent="0">
              <a:buNone/>
            </a:pPr>
            <a:r>
              <a:rPr lang="en-US" dirty="0"/>
              <a:t>“the computer and its application to information processing "will have a far greater constructive impact on mankind during the remainder of the 20th Century than any other technological development of the past two decades.“ “ (Bowles 269)</a:t>
            </a:r>
          </a:p>
          <a:p>
            <a:pPr marL="0" indent="0">
              <a:buNone/>
            </a:pPr>
            <a:endParaRPr lang="en-US" dirty="0"/>
          </a:p>
          <a:p>
            <a:r>
              <a:rPr lang="en-US" dirty="0"/>
              <a:t>Knowledge production and various ontological structures </a:t>
            </a:r>
          </a:p>
          <a:p>
            <a:pPr marL="0" indent="0">
              <a:buNone/>
            </a:pPr>
            <a:endParaRPr lang="en-US" dirty="0"/>
          </a:p>
        </p:txBody>
      </p:sp>
    </p:spTree>
    <p:extLst>
      <p:ext uri="{BB962C8B-B14F-4D97-AF65-F5344CB8AC3E}">
        <p14:creationId xmlns:p14="http://schemas.microsoft.com/office/powerpoint/2010/main" val="336304679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42019-37C5-77FB-A551-EEE1933F9D60}"/>
              </a:ext>
            </a:extLst>
          </p:cNvPr>
          <p:cNvSpPr>
            <a:spLocks noGrp="1"/>
          </p:cNvSpPr>
          <p:nvPr>
            <p:ph type="title"/>
          </p:nvPr>
        </p:nvSpPr>
        <p:spPr>
          <a:xfrm>
            <a:off x="589560" y="856180"/>
            <a:ext cx="4560584" cy="1128068"/>
          </a:xfrm>
        </p:spPr>
        <p:txBody>
          <a:bodyPr anchor="ctr">
            <a:normAutofit/>
          </a:bodyPr>
          <a:lstStyle/>
          <a:p>
            <a:r>
              <a:rPr lang="en-US" sz="4000"/>
              <a:t>A few comparisons </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3265BF-06E6-C5CF-9027-2CC41986EC18}"/>
              </a:ext>
            </a:extLst>
          </p:cNvPr>
          <p:cNvSpPr>
            <a:spLocks noGrp="1"/>
          </p:cNvSpPr>
          <p:nvPr>
            <p:ph idx="1"/>
          </p:nvPr>
        </p:nvSpPr>
        <p:spPr>
          <a:xfrm>
            <a:off x="590719" y="2330505"/>
            <a:ext cx="4559425" cy="3979585"/>
          </a:xfrm>
        </p:spPr>
        <p:txBody>
          <a:bodyPr anchor="ctr">
            <a:normAutofit/>
          </a:bodyPr>
          <a:lstStyle/>
          <a:p>
            <a:r>
              <a:rPr lang="en-US" sz="2000" dirty="0"/>
              <a:t> Oxford English Dictionary took some 80 years to complete with several generations of editors</a:t>
            </a:r>
          </a:p>
          <a:p>
            <a:endParaRPr lang="en-US" sz="2000" dirty="0"/>
          </a:p>
          <a:p>
            <a:r>
              <a:rPr lang="en-US" sz="2000" dirty="0"/>
              <a:t> Thomas Aquinas (approximately 13 million words) would take 50 scholars 40 years to accomplish the task of indexing the words (a few scholars and less than a year)</a:t>
            </a:r>
          </a:p>
          <a:p>
            <a:endParaRPr lang="en-US" sz="2000" dirty="0"/>
          </a:p>
          <a:p>
            <a:endParaRPr lang="en-US"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dictionary&#10;&#10;Description automatically generated">
            <a:hlinkClick r:id="rId2"/>
            <a:extLst>
              <a:ext uri="{FF2B5EF4-FFF2-40B4-BE49-F238E27FC236}">
                <a16:creationId xmlns:a16="http://schemas.microsoft.com/office/drawing/2014/main" id="{6C8BE828-274D-0063-DB44-A257B1B8A547}"/>
              </a:ext>
            </a:extLst>
          </p:cNvPr>
          <p:cNvPicPr>
            <a:picLocks noChangeAspect="1"/>
          </p:cNvPicPr>
          <p:nvPr/>
        </p:nvPicPr>
        <p:blipFill>
          <a:blip r:embed="rId3"/>
          <a:srcRect l="12263" r="40027" b="1"/>
          <a:stretch/>
        </p:blipFill>
        <p:spPr>
          <a:xfrm>
            <a:off x="5977788" y="799352"/>
            <a:ext cx="5425410" cy="5259296"/>
          </a:xfrm>
          <a:prstGeom prst="rect">
            <a:avLst/>
          </a:prstGeom>
        </p:spPr>
      </p:pic>
    </p:spTree>
    <p:extLst>
      <p:ext uri="{BB962C8B-B14F-4D97-AF65-F5344CB8AC3E}">
        <p14:creationId xmlns:p14="http://schemas.microsoft.com/office/powerpoint/2010/main" val="154951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6C7A-D243-E5A3-ADC3-3275F16C1AAD}"/>
              </a:ext>
            </a:extLst>
          </p:cNvPr>
          <p:cNvSpPr>
            <a:spLocks noGrp="1"/>
          </p:cNvSpPr>
          <p:nvPr>
            <p:ph type="title"/>
          </p:nvPr>
        </p:nvSpPr>
        <p:spPr/>
        <p:txBody>
          <a:bodyPr>
            <a:normAutofit fontScale="90000"/>
          </a:bodyPr>
          <a:lstStyle/>
          <a:p>
            <a:r>
              <a:rPr lang="en-US" dirty="0"/>
              <a:t>Suspicious! </a:t>
            </a:r>
          </a:p>
        </p:txBody>
      </p:sp>
      <p:sp>
        <p:nvSpPr>
          <p:cNvPr id="3" name="Content Placeholder 2">
            <a:extLst>
              <a:ext uri="{FF2B5EF4-FFF2-40B4-BE49-F238E27FC236}">
                <a16:creationId xmlns:a16="http://schemas.microsoft.com/office/drawing/2014/main" id="{71DA0573-B79B-D80D-47AB-F90730220E4C}"/>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A Scottish minister and mathematician sent an article on the use of the computer in biblical scholarship to a publisher. It was returned promptly with a notation, "I do not understand this, but I am quite sure that if I did understand it </a:t>
            </a:r>
            <a:r>
              <a:rPr lang="en-US" dirty="0" err="1"/>
              <a:t>it</a:t>
            </a:r>
            <a:r>
              <a:rPr lang="en-US" dirty="0"/>
              <a:t> would be of no value." One scholar said a few years ago that, "If you have to use a computer to answer a question, it is not a question which I would care to put." (Bowles 270)</a:t>
            </a:r>
          </a:p>
        </p:txBody>
      </p:sp>
    </p:spTree>
    <p:extLst>
      <p:ext uri="{BB962C8B-B14F-4D97-AF65-F5344CB8AC3E}">
        <p14:creationId xmlns:p14="http://schemas.microsoft.com/office/powerpoint/2010/main" val="198142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7DBA5-A539-A025-5285-6A87F1B6E0EC}"/>
              </a:ext>
            </a:extLst>
          </p:cNvPr>
          <p:cNvSpPr>
            <a:spLocks noGrp="1"/>
          </p:cNvSpPr>
          <p:nvPr>
            <p:ph type="title"/>
          </p:nvPr>
        </p:nvSpPr>
        <p:spPr>
          <a:xfrm>
            <a:off x="589560" y="856180"/>
            <a:ext cx="4560584" cy="1128068"/>
          </a:xfrm>
        </p:spPr>
        <p:txBody>
          <a:bodyPr anchor="ctr">
            <a:normAutofit/>
          </a:bodyPr>
          <a:lstStyle/>
          <a:p>
            <a:r>
              <a:rPr lang="en-US" sz="3700"/>
              <a:t>A few earlier examples (Bowles) </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DD9EDC9-276F-1151-1D93-6879A3EA75EF}"/>
              </a:ext>
            </a:extLst>
          </p:cNvPr>
          <p:cNvSpPr>
            <a:spLocks noGrp="1"/>
          </p:cNvSpPr>
          <p:nvPr>
            <p:ph idx="1"/>
          </p:nvPr>
        </p:nvSpPr>
        <p:spPr>
          <a:xfrm>
            <a:off x="355196" y="2330505"/>
            <a:ext cx="5496963" cy="3979585"/>
          </a:xfrm>
        </p:spPr>
        <p:txBody>
          <a:bodyPr anchor="ctr">
            <a:normAutofit/>
          </a:bodyPr>
          <a:lstStyle/>
          <a:p>
            <a:r>
              <a:rPr lang="en-US" sz="2000" dirty="0"/>
              <a:t>The deciphering of the Mayan hieroglyphic script by Russian mathematicians took only 40 hours of computer time for which a human being would have needed thousands of years to accomplish (Bowles 270)</a:t>
            </a:r>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person holding a card&#10;&#10;Description automatically generated">
            <a:extLst>
              <a:ext uri="{FF2B5EF4-FFF2-40B4-BE49-F238E27FC236}">
                <a16:creationId xmlns:a16="http://schemas.microsoft.com/office/drawing/2014/main" id="{92E8CA2D-5827-7D30-146A-B88E58580779}"/>
              </a:ext>
            </a:extLst>
          </p:cNvPr>
          <p:cNvPicPr>
            <a:picLocks noChangeAspect="1"/>
          </p:cNvPicPr>
          <p:nvPr/>
        </p:nvPicPr>
        <p:blipFill>
          <a:blip r:embed="rId2"/>
          <a:srcRect l="18542" r="25494" b="-2"/>
          <a:stretch/>
        </p:blipFill>
        <p:spPr>
          <a:xfrm>
            <a:off x="5977788" y="799352"/>
            <a:ext cx="5425410" cy="5259296"/>
          </a:xfrm>
          <a:prstGeom prst="rect">
            <a:avLst/>
          </a:prstGeom>
        </p:spPr>
      </p:pic>
    </p:spTree>
    <p:extLst>
      <p:ext uri="{BB962C8B-B14F-4D97-AF65-F5344CB8AC3E}">
        <p14:creationId xmlns:p14="http://schemas.microsoft.com/office/powerpoint/2010/main" val="351515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7994-6F70-987C-9EB3-4095FF7A6CDF}"/>
              </a:ext>
            </a:extLst>
          </p:cNvPr>
          <p:cNvSpPr>
            <a:spLocks noGrp="1"/>
          </p:cNvSpPr>
          <p:nvPr>
            <p:ph type="title"/>
          </p:nvPr>
        </p:nvSpPr>
        <p:spPr>
          <a:xfrm>
            <a:off x="876693" y="-122209"/>
            <a:ext cx="3455821" cy="1616203"/>
          </a:xfrm>
        </p:spPr>
        <p:txBody>
          <a:bodyPr anchor="b">
            <a:normAutofit/>
          </a:bodyPr>
          <a:lstStyle/>
          <a:p>
            <a:r>
              <a:rPr lang="en-US" sz="3200" dirty="0"/>
              <a:t>Archeology (1960s)</a:t>
            </a:r>
          </a:p>
        </p:txBody>
      </p:sp>
      <p:sp>
        <p:nvSpPr>
          <p:cNvPr id="3" name="Content Placeholder 2">
            <a:extLst>
              <a:ext uri="{FF2B5EF4-FFF2-40B4-BE49-F238E27FC236}">
                <a16:creationId xmlns:a16="http://schemas.microsoft.com/office/drawing/2014/main" id="{60944999-9C0D-AA66-8FDE-1CB1430CB54E}"/>
              </a:ext>
            </a:extLst>
          </p:cNvPr>
          <p:cNvSpPr>
            <a:spLocks noGrp="1"/>
          </p:cNvSpPr>
          <p:nvPr>
            <p:ph idx="1"/>
          </p:nvPr>
        </p:nvSpPr>
        <p:spPr>
          <a:xfrm>
            <a:off x="266343" y="1991360"/>
            <a:ext cx="4548522" cy="3989948"/>
          </a:xfrm>
        </p:spPr>
        <p:txBody>
          <a:bodyPr anchor="t">
            <a:normAutofit/>
          </a:bodyPr>
          <a:lstStyle/>
          <a:p>
            <a:r>
              <a:rPr lang="en-US" sz="2000" dirty="0"/>
              <a:t> The computer is used to study shards or fragments of artifacts found in the diggings of ruins</a:t>
            </a:r>
          </a:p>
          <a:p>
            <a:endParaRPr lang="en-US" sz="2000" dirty="0"/>
          </a:p>
          <a:p>
            <a:pPr marL="0" indent="0">
              <a:buNone/>
            </a:pPr>
            <a:endParaRPr lang="en-US" sz="2000" dirty="0"/>
          </a:p>
          <a:p>
            <a:r>
              <a:rPr lang="en-US" sz="2000" dirty="0"/>
              <a:t>Ex. Dr. Paul S. Martin and his associates at the Chicago Natural History Museum have been using the IBM 7094 computer at the University of Chicago to process archeological data from the southwestern United States</a:t>
            </a:r>
          </a:p>
        </p:txBody>
      </p:sp>
      <p:pic>
        <p:nvPicPr>
          <p:cNvPr id="5" name="Picture 4" descr="A group of men working in a quarry&#10;&#10;Description automatically generated">
            <a:extLst>
              <a:ext uri="{FF2B5EF4-FFF2-40B4-BE49-F238E27FC236}">
                <a16:creationId xmlns:a16="http://schemas.microsoft.com/office/drawing/2014/main" id="{E4B44B2B-AB11-FFD1-67EE-3D4744233197}"/>
              </a:ext>
            </a:extLst>
          </p:cNvPr>
          <p:cNvPicPr>
            <a:picLocks noChangeAspect="1"/>
          </p:cNvPicPr>
          <p:nvPr/>
        </p:nvPicPr>
        <p:blipFill>
          <a:blip r:embed="rId2"/>
          <a:stretch>
            <a:fillRect/>
          </a:stretch>
        </p:blipFill>
        <p:spPr>
          <a:xfrm>
            <a:off x="4957845" y="1707212"/>
            <a:ext cx="6967813" cy="3640682"/>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882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B408-F921-3CA1-69C2-62DAE5FD1715}"/>
              </a:ext>
            </a:extLst>
          </p:cNvPr>
          <p:cNvSpPr>
            <a:spLocks noGrp="1"/>
          </p:cNvSpPr>
          <p:nvPr>
            <p:ph type="title"/>
          </p:nvPr>
        </p:nvSpPr>
        <p:spPr>
          <a:xfrm>
            <a:off x="876692" y="263871"/>
            <a:ext cx="7596747" cy="1117889"/>
          </a:xfrm>
        </p:spPr>
        <p:txBody>
          <a:bodyPr anchor="b">
            <a:normAutofit/>
          </a:bodyPr>
          <a:lstStyle/>
          <a:p>
            <a:r>
              <a:rPr lang="en-US" sz="3200" dirty="0"/>
              <a:t>History, English and Music etc. (1960s)</a:t>
            </a:r>
          </a:p>
        </p:txBody>
      </p:sp>
      <p:sp>
        <p:nvSpPr>
          <p:cNvPr id="3" name="Content Placeholder 2">
            <a:extLst>
              <a:ext uri="{FF2B5EF4-FFF2-40B4-BE49-F238E27FC236}">
                <a16:creationId xmlns:a16="http://schemas.microsoft.com/office/drawing/2014/main" id="{26F12732-14A1-44F9-C3DD-908CD08A54B4}"/>
              </a:ext>
            </a:extLst>
          </p:cNvPr>
          <p:cNvSpPr>
            <a:spLocks noGrp="1"/>
          </p:cNvSpPr>
          <p:nvPr>
            <p:ph idx="1"/>
          </p:nvPr>
        </p:nvSpPr>
        <p:spPr>
          <a:xfrm>
            <a:off x="436880" y="2021840"/>
            <a:ext cx="4328159" cy="4287520"/>
          </a:xfrm>
        </p:spPr>
        <p:txBody>
          <a:bodyPr anchor="t">
            <a:normAutofit/>
          </a:bodyPr>
          <a:lstStyle/>
          <a:p>
            <a:endParaRPr lang="en-US" sz="2000" dirty="0"/>
          </a:p>
          <a:p>
            <a:r>
              <a:rPr lang="en-US" sz="2000" dirty="0"/>
              <a:t>Automatic extraction of information from the historical documents</a:t>
            </a:r>
          </a:p>
          <a:p>
            <a:endParaRPr lang="en-US" sz="2000" dirty="0"/>
          </a:p>
          <a:p>
            <a:r>
              <a:rPr lang="en-US" sz="2000" dirty="0"/>
              <a:t>Literary styles</a:t>
            </a:r>
          </a:p>
          <a:p>
            <a:endParaRPr lang="en-US" sz="2000" dirty="0"/>
          </a:p>
          <a:p>
            <a:r>
              <a:rPr lang="en-US" sz="2000" dirty="0"/>
              <a:t>Author attribution</a:t>
            </a:r>
          </a:p>
          <a:p>
            <a:endParaRPr lang="en-US" sz="2000" dirty="0"/>
          </a:p>
          <a:p>
            <a:r>
              <a:rPr lang="en-US" sz="2000" dirty="0"/>
              <a:t>Pattern attribution</a:t>
            </a:r>
          </a:p>
        </p:txBody>
      </p:sp>
      <p:pic>
        <p:nvPicPr>
          <p:cNvPr id="5" name="Picture 4">
            <a:extLst>
              <a:ext uri="{FF2B5EF4-FFF2-40B4-BE49-F238E27FC236}">
                <a16:creationId xmlns:a16="http://schemas.microsoft.com/office/drawing/2014/main" id="{101F2B1B-E7DF-027C-E16D-71FFB57CEB94}"/>
              </a:ext>
            </a:extLst>
          </p:cNvPr>
          <p:cNvPicPr>
            <a:picLocks noChangeAspect="1"/>
          </p:cNvPicPr>
          <p:nvPr/>
        </p:nvPicPr>
        <p:blipFill>
          <a:blip r:embed="rId2"/>
          <a:stretch>
            <a:fillRect/>
          </a:stretch>
        </p:blipFill>
        <p:spPr>
          <a:xfrm>
            <a:off x="4987672" y="1620678"/>
            <a:ext cx="6389346" cy="3625954"/>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7553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8FBC7D-9CBD-6AC5-5DA7-31A8267F4A68}"/>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B13FAACB-0847-3EAC-9EB3-42F8538C4970}"/>
              </a:ext>
            </a:extLst>
          </p:cNvPr>
          <p:cNvPicPr>
            <a:picLocks noChangeAspect="1"/>
          </p:cNvPicPr>
          <p:nvPr/>
        </p:nvPicPr>
        <p:blipFill>
          <a:blip r:embed="rId2"/>
          <a:stretch>
            <a:fillRect/>
          </a:stretch>
        </p:blipFill>
        <p:spPr>
          <a:xfrm>
            <a:off x="2753360" y="495156"/>
            <a:ext cx="6400799" cy="6140604"/>
          </a:xfrm>
          <a:prstGeom prst="rect">
            <a:avLst/>
          </a:prstGeom>
        </p:spPr>
      </p:pic>
    </p:spTree>
    <p:extLst>
      <p:ext uri="{BB962C8B-B14F-4D97-AF65-F5344CB8AC3E}">
        <p14:creationId xmlns:p14="http://schemas.microsoft.com/office/powerpoint/2010/main" val="3144793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3537</TotalTime>
  <Words>382</Words>
  <Application>Microsoft Office PowerPoint</Application>
  <PresentationFormat>Widescreen</PresentationFormat>
  <Paragraphs>58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Book Antiqua</vt:lpstr>
      <vt:lpstr>Cambria</vt:lpstr>
      <vt:lpstr>Linux Libertine</vt:lpstr>
      <vt:lpstr>Office Theme</vt:lpstr>
      <vt:lpstr>Introduction to the role of computer in the humanities</vt:lpstr>
      <vt:lpstr>PowerPoint Presentation</vt:lpstr>
      <vt:lpstr>Computer and Humanities Scholarship</vt:lpstr>
      <vt:lpstr>A few comparisons </vt:lpstr>
      <vt:lpstr>Suspicious! </vt:lpstr>
      <vt:lpstr>A few earlier examples (Bowles) </vt:lpstr>
      <vt:lpstr>Archeology (1960s)</vt:lpstr>
      <vt:lpstr>History, English and Music etc. (1960s)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Shanmugapriya T</dc:creator>
  <cp:lastModifiedBy>Shanmugapriya T</cp:lastModifiedBy>
  <cp:revision>11</cp:revision>
  <dcterms:created xsi:type="dcterms:W3CDTF">2024-08-11T21:36:05Z</dcterms:created>
  <dcterms:modified xsi:type="dcterms:W3CDTF">2024-08-14T08:33:28Z</dcterms:modified>
</cp:coreProperties>
</file>