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7" r:id="rId2"/>
    <p:sldId id="256" r:id="rId3"/>
    <p:sldId id="258" r:id="rId4"/>
    <p:sldId id="266" r:id="rId5"/>
    <p:sldId id="265" r:id="rId6"/>
    <p:sldId id="267" r:id="rId7"/>
    <p:sldId id="259" r:id="rId8"/>
    <p:sldId id="260" r:id="rId9"/>
    <p:sldId id="268" r:id="rId10"/>
    <p:sldId id="269" r:id="rId11"/>
    <p:sldId id="263" r:id="rId12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4"/>
      <p:bold r:id="rId15"/>
      <p:italic r:id="rId16"/>
      <p:boldItalic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EB Garamond" panose="00000500000000000000" pitchFamily="2" charset="0"/>
      <p:regular r:id="rId22"/>
      <p:bold r:id="rId23"/>
      <p:italic r:id="rId24"/>
      <p:boldItalic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df175cd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df175cd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df175cdb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df175cdb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df175cd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df175cd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df175cd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df175cd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d8941ff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d8941ff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mbria" panose="02040503050406030204" pitchFamily="18" charset="0"/>
          <a:ea typeface="Cambria" panose="02040503050406030204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Book Antiqua" panose="02040602050305030304" pitchFamily="18" charset="0"/>
          <a:ea typeface="Book Antiqua" panose="02040602050305030304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MuQppYtTCo&amp;list=RDLV-M6lANfzFsM&amp;index=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Memes | UCL Defining Digital Humanities">
            <a:extLst>
              <a:ext uri="{FF2B5EF4-FFF2-40B4-BE49-F238E27FC236}">
                <a16:creationId xmlns:a16="http://schemas.microsoft.com/office/drawing/2014/main" id="{76AA478A-17AC-54F1-F5DE-4B6A43C08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667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iling indian man wearing eyeglasses ...">
            <a:extLst>
              <a:ext uri="{FF2B5EF4-FFF2-40B4-BE49-F238E27FC236}">
                <a16:creationId xmlns:a16="http://schemas.microsoft.com/office/drawing/2014/main" id="{AD829607-96B1-AA66-73BC-3D9592D7D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7" t="5137" r="19431" b="5447"/>
          <a:stretch/>
        </p:blipFill>
        <p:spPr bwMode="auto">
          <a:xfrm>
            <a:off x="3603357" y="1115363"/>
            <a:ext cx="1759954" cy="257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0B41-2237-8106-31CE-6FFBFA55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Entire course materials and other </a:t>
            </a:r>
            <a:r>
              <a:rPr lang="en-US" dirty="0" err="1"/>
              <a:t>excercises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49395-5ABD-81DD-8E83-BFC9A4CA0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A6A4C-D3C9-EFF6-6C28-C3E0B788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0" y="1015217"/>
            <a:ext cx="9144000" cy="41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7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Computer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Video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4"/>
            <a:ext cx="8520600" cy="23240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>
                <a:latin typeface="Georgia"/>
                <a:ea typeface="Georgia"/>
                <a:cs typeface="Georgia"/>
                <a:sym typeface="Georgia"/>
              </a:rPr>
              <a:t>Welcome to </a:t>
            </a:r>
            <a:endParaRPr sz="43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>
                <a:latin typeface="Georgia"/>
                <a:ea typeface="Georgia"/>
                <a:cs typeface="Georgia"/>
                <a:sym typeface="Georgia"/>
              </a:rPr>
              <a:t>Introduction to Digital Humanities</a:t>
            </a:r>
            <a:br>
              <a:rPr lang="en" sz="4300" dirty="0">
                <a:latin typeface="Georgia"/>
                <a:ea typeface="Georgia"/>
                <a:cs typeface="Georgia"/>
                <a:sym typeface="Georgia"/>
              </a:rPr>
            </a:br>
            <a:r>
              <a:rPr lang="en" sz="4300" dirty="0">
                <a:latin typeface="Georgia"/>
                <a:ea typeface="Georgia"/>
                <a:cs typeface="Georgia"/>
                <a:sym typeface="Georgia"/>
              </a:rPr>
              <a:t>(Get to Know Each Other)</a:t>
            </a:r>
            <a:endParaRPr sz="43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84902"/>
            <a:ext cx="8520600" cy="1348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ea typeface="EB Garamond"/>
                <a:cs typeface="EB Garamond"/>
                <a:sym typeface="EB Garamond"/>
              </a:rPr>
              <a:t>Shanmugapriya 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tx1"/>
              </a:solidFill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ea typeface="EB Garamond"/>
                <a:cs typeface="EB Garamond"/>
                <a:sym typeface="EB Garamond"/>
              </a:rPr>
              <a:t>shanmugapriya@iitism.ac.in</a:t>
            </a:r>
            <a:endParaRPr b="1" dirty="0">
              <a:solidFill>
                <a:schemeClr val="tx1"/>
              </a:solidFill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712925"/>
            <a:ext cx="8520600" cy="410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 dirty="0">
                <a:solidFill>
                  <a:schemeClr val="tx1"/>
                </a:solidFill>
              </a:rPr>
              <a:t>1. What is Digital Humanities?</a:t>
            </a:r>
          </a:p>
          <a:p>
            <a:pPr lvl="1" indent="-342900"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Historicity</a:t>
            </a:r>
          </a:p>
          <a:p>
            <a:pPr lvl="1" indent="-342900"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Debates and challenges</a:t>
            </a:r>
          </a:p>
          <a:p>
            <a:pPr lvl="1" indent="-342900"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Various functions including data, openness, collaboration etc.</a:t>
            </a:r>
          </a:p>
          <a:p>
            <a:pPr lvl="1" indent="-342900"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Western, global south and Indian contexts</a:t>
            </a:r>
          </a:p>
          <a:p>
            <a:pPr lvl="1" indent="-342900"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Any other relevant arguments, analyses, and details</a:t>
            </a:r>
            <a:endParaRPr sz="2800" dirty="0">
              <a:solidFill>
                <a:schemeClr val="tx1"/>
              </a:solidFill>
            </a:endParaRP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41970-3C8F-4E8C-7EFB-0E6D13AE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16976"/>
            <a:ext cx="8520600" cy="4351899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2. Text Mining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text mining?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Advantages and disadvantages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 demonstration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3975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ea typeface="Cambria" panose="02040503050406030204" pitchFamily="18" charset="0"/>
              </a:rPr>
              <a:t>3.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Mapping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mapping?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Advantages and disadvantages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 demonstration</a:t>
            </a:r>
          </a:p>
          <a:p>
            <a:pPr marL="854075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53975" lvl="1" indent="0">
              <a:buNone/>
            </a:pP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54807-3015-B56F-4CF8-3338952A9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25464"/>
            <a:ext cx="8520600" cy="4243411"/>
          </a:xfrm>
        </p:spPr>
        <p:txBody>
          <a:bodyPr>
            <a:normAutofit/>
          </a:bodyPr>
          <a:lstStyle/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tx1"/>
                </a:solidFill>
              </a:rPr>
              <a:t>4. Network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network analysis?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Advantages and disadvantages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 demonstration</a:t>
            </a:r>
            <a:endParaRPr lang="en-US" sz="2000"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tx1"/>
                </a:solidFill>
              </a:rPr>
              <a:t>5. Data visualization/Digital Storytelling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data visualization/digital storytelling?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Advantages and disadvantages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 demonstration</a:t>
            </a:r>
          </a:p>
          <a:p>
            <a:pPr marL="596900" lvl="1" indent="0">
              <a:spcBef>
                <a:spcPts val="120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66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2A35-52A9-0C96-41D1-5A33AA5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Teaching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E99A-5122-0EA6-76FF-611D6C9F9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Shared experience, discussion and exploration and any form of communication both offline and online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Meeting through appointment via email : shanmugapriya@iitism.ac.in</a:t>
            </a:r>
          </a:p>
        </p:txBody>
      </p:sp>
    </p:spTree>
    <p:extLst>
      <p:ext uri="{BB962C8B-B14F-4D97-AF65-F5344CB8AC3E}">
        <p14:creationId xmlns:p14="http://schemas.microsoft.com/office/powerpoint/2010/main" val="229764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" sz="24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400" dirty="0">
                <a:solidFill>
                  <a:schemeClr val="tx1"/>
                </a:solidFill>
              </a:rPr>
              <a:t>Blog writing: Reflective essay </a:t>
            </a:r>
            <a:endParaRPr sz="2400" dirty="0">
              <a:solidFill>
                <a:schemeClr val="tx1"/>
              </a:solidFill>
            </a:endParaRPr>
          </a:p>
          <a:p>
            <a:pPr marL="800100" lvl="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sz="24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400" dirty="0">
                <a:solidFill>
                  <a:schemeClr val="tx1"/>
                </a:solidFill>
              </a:rPr>
              <a:t>Collaborative data preparation for each method and experimenting it during the tutorial </a:t>
            </a:r>
            <a:endParaRPr sz="2400" dirty="0">
              <a:solidFill>
                <a:schemeClr val="tx1"/>
              </a:solidFill>
            </a:endParaRPr>
          </a:p>
          <a:p>
            <a:pPr marL="342900" lvl="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criteria and rubrics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solidFill>
                  <a:schemeClr val="tx1"/>
                </a:solidFill>
              </a:rPr>
              <a:t>1. Blog: 500 words–per week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No AI assistant. But if you sought its assistance, explanation and citation are required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 dirty="0">
                <a:solidFill>
                  <a:srgbClr val="C00000"/>
                </a:solidFill>
              </a:rPr>
              <a:t>A successful blog: </a:t>
            </a:r>
          </a:p>
          <a:p>
            <a:pPr marL="0" indent="0" rtl="0" fontAlgn="base">
              <a:spcBef>
                <a:spcPts val="1015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should reflect your own perceptions of the topics we discussed in the class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0" indent="0" rtl="0" fontAlgn="base"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meets the required length of 500 words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0" indent="0" rtl="0" fontAlgn="base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can include visuals and other graphic element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65911-44DC-80E7-17AD-7CFBDC58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50190"/>
            <a:ext cx="8520600" cy="401868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2. Collaborative data preparation for each method and experimenting it during the tutorial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After deciding the collaborators based on the diverse skillsets: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Step 1: Prepare values statement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Step 2: Data curation/collection online and offline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Step 3: Experiment with it during the tutorial class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Step 4: Once the final product is ready, we can display it on our website and disseminate it through our various channels and networks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Step 5: At the end, a report should be prepared based on your experience in terms the entire process, including the challenges, collaboration experiences, and your individual experience in developing new expertise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949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362</Words>
  <Application>Microsoft Office PowerPoint</Application>
  <PresentationFormat>On-screen Show (16:9)</PresentationFormat>
  <Paragraphs>68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EB Garamond</vt:lpstr>
      <vt:lpstr>Georgia</vt:lpstr>
      <vt:lpstr>Times New Roman</vt:lpstr>
      <vt:lpstr>Cambria</vt:lpstr>
      <vt:lpstr>Noto Sans Symbols</vt:lpstr>
      <vt:lpstr>Book Antiqua</vt:lpstr>
      <vt:lpstr>Arial</vt:lpstr>
      <vt:lpstr>Simple Light</vt:lpstr>
      <vt:lpstr>PowerPoint Presentation</vt:lpstr>
      <vt:lpstr>Welcome to  Introduction to Digital Humanities (Get to Know Each Other)</vt:lpstr>
      <vt:lpstr>Units</vt:lpstr>
      <vt:lpstr>PowerPoint Presentation</vt:lpstr>
      <vt:lpstr>PowerPoint Presentation</vt:lpstr>
      <vt:lpstr>Teaching method</vt:lpstr>
      <vt:lpstr>Assignment</vt:lpstr>
      <vt:lpstr>Assignment criteria and rubrics</vt:lpstr>
      <vt:lpstr>PowerPoint Presentation</vt:lpstr>
      <vt:lpstr>Entire course materials and other excercises</vt:lpstr>
      <vt:lpstr>History of Computer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Shanmugapriya T</cp:lastModifiedBy>
  <cp:revision>6</cp:revision>
  <dcterms:modified xsi:type="dcterms:W3CDTF">2024-07-25T13:59:14Z</dcterms:modified>
</cp:coreProperties>
</file>