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1B2DD-1A54-4700-B878-C825F1C43C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36EAB-BB4E-4458-B0FE-FF9CA96FB576}">
      <dgm:prSet/>
      <dgm:spPr/>
      <dgm:t>
        <a:bodyPr/>
        <a:lstStyle/>
        <a:p>
          <a:r>
            <a:rPr lang="en-US"/>
            <a:t>- Email phishing as a pervasive cyber threat: Recent high-profile incidents and their impact on individuals and organizations.</a:t>
          </a:r>
        </a:p>
      </dgm:t>
    </dgm:pt>
    <dgm:pt modelId="{C10D9C82-3E26-4CBB-97C5-7A2DA5CC73C7}" type="parTrans" cxnId="{A60961FE-E341-4C1D-A4A5-5CB3240ADEDE}">
      <dgm:prSet/>
      <dgm:spPr/>
      <dgm:t>
        <a:bodyPr/>
        <a:lstStyle/>
        <a:p>
          <a:endParaRPr lang="en-US"/>
        </a:p>
      </dgm:t>
    </dgm:pt>
    <dgm:pt modelId="{D7D65EE7-6A11-454F-BF7A-D1140C56B7F6}" type="sibTrans" cxnId="{A60961FE-E341-4C1D-A4A5-5CB3240ADEDE}">
      <dgm:prSet/>
      <dgm:spPr/>
      <dgm:t>
        <a:bodyPr/>
        <a:lstStyle/>
        <a:p>
          <a:endParaRPr lang="en-US"/>
        </a:p>
      </dgm:t>
    </dgm:pt>
    <dgm:pt modelId="{E4426678-28C7-4E68-ABF4-1BE60F5CE3BF}">
      <dgm:prSet/>
      <dgm:spPr/>
      <dgm:t>
        <a:bodyPr/>
        <a:lstStyle/>
        <a:p>
          <a:r>
            <a:rPr lang="en-US"/>
            <a:t>- Challenges posed by evolving email phishing techniques: From traditional phishing emails to sophisticated spear phishing and business email compromise (BEC) scams.</a:t>
          </a:r>
        </a:p>
      </dgm:t>
    </dgm:pt>
    <dgm:pt modelId="{D2C1003B-9F04-4EE5-930F-307F87BA5EE5}" type="parTrans" cxnId="{E5D84201-AC73-42BD-8DA7-1A3A13E13CC0}">
      <dgm:prSet/>
      <dgm:spPr/>
      <dgm:t>
        <a:bodyPr/>
        <a:lstStyle/>
        <a:p>
          <a:endParaRPr lang="en-US"/>
        </a:p>
      </dgm:t>
    </dgm:pt>
    <dgm:pt modelId="{B601A837-416B-4FEA-9E79-C0FE8F72EC48}" type="sibTrans" cxnId="{E5D84201-AC73-42BD-8DA7-1A3A13E13CC0}">
      <dgm:prSet/>
      <dgm:spPr/>
      <dgm:t>
        <a:bodyPr/>
        <a:lstStyle/>
        <a:p>
          <a:endParaRPr lang="en-US"/>
        </a:p>
      </dgm:t>
    </dgm:pt>
    <dgm:pt modelId="{9F3BFD4C-02AB-41A0-B61A-6B976D320EAF}">
      <dgm:prSet/>
      <dgm:spPr/>
      <dgm:t>
        <a:bodyPr/>
        <a:lstStyle/>
        <a:p>
          <a:r>
            <a:rPr lang="en-US"/>
            <a:t>- The human factor: Psychological manipulation and social engineering tactics used to deceive victims and bypass traditional security measures.</a:t>
          </a:r>
        </a:p>
      </dgm:t>
    </dgm:pt>
    <dgm:pt modelId="{C1D88950-1059-4D45-9D39-1E63A0044FE4}" type="parTrans" cxnId="{3D320239-9BA5-40F4-802F-B4BBFCAEEAC0}">
      <dgm:prSet/>
      <dgm:spPr/>
      <dgm:t>
        <a:bodyPr/>
        <a:lstStyle/>
        <a:p>
          <a:endParaRPr lang="en-US"/>
        </a:p>
      </dgm:t>
    </dgm:pt>
    <dgm:pt modelId="{0F15D007-52FB-4AD3-9E70-17CC7D680073}" type="sibTrans" cxnId="{3D320239-9BA5-40F4-802F-B4BBFCAEEAC0}">
      <dgm:prSet/>
      <dgm:spPr/>
      <dgm:t>
        <a:bodyPr/>
        <a:lstStyle/>
        <a:p>
          <a:endParaRPr lang="en-US"/>
        </a:p>
      </dgm:t>
    </dgm:pt>
    <dgm:pt modelId="{F05A9D4D-A274-48E1-8224-40FA3BD2D64F}" type="pres">
      <dgm:prSet presAssocID="{B8D1B2DD-1A54-4700-B878-C825F1C43C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798F42-3D85-4B30-81D4-398CF52CEAD4}" type="pres">
      <dgm:prSet presAssocID="{A3236EAB-BB4E-4458-B0FE-FF9CA96FB576}" presName="hierRoot1" presStyleCnt="0"/>
      <dgm:spPr/>
    </dgm:pt>
    <dgm:pt modelId="{0D0C3096-01F0-4822-872E-0B39BE2EBF0E}" type="pres">
      <dgm:prSet presAssocID="{A3236EAB-BB4E-4458-B0FE-FF9CA96FB576}" presName="composite" presStyleCnt="0"/>
      <dgm:spPr/>
    </dgm:pt>
    <dgm:pt modelId="{3EFB3C7A-A035-4405-BF29-7077B23A49CB}" type="pres">
      <dgm:prSet presAssocID="{A3236EAB-BB4E-4458-B0FE-FF9CA96FB576}" presName="background" presStyleLbl="node0" presStyleIdx="0" presStyleCnt="3"/>
      <dgm:spPr/>
    </dgm:pt>
    <dgm:pt modelId="{672C4178-4AF2-4AAA-AED7-0D9D95804F78}" type="pres">
      <dgm:prSet presAssocID="{A3236EAB-BB4E-4458-B0FE-FF9CA96FB576}" presName="text" presStyleLbl="fgAcc0" presStyleIdx="0" presStyleCnt="3">
        <dgm:presLayoutVars>
          <dgm:chPref val="3"/>
        </dgm:presLayoutVars>
      </dgm:prSet>
      <dgm:spPr/>
    </dgm:pt>
    <dgm:pt modelId="{F9F574D2-BB40-4FCC-8586-1EAA8C1879B9}" type="pres">
      <dgm:prSet presAssocID="{A3236EAB-BB4E-4458-B0FE-FF9CA96FB576}" presName="hierChild2" presStyleCnt="0"/>
      <dgm:spPr/>
    </dgm:pt>
    <dgm:pt modelId="{383B0164-C2A0-4C4F-9124-DF63560237C4}" type="pres">
      <dgm:prSet presAssocID="{E4426678-28C7-4E68-ABF4-1BE60F5CE3BF}" presName="hierRoot1" presStyleCnt="0"/>
      <dgm:spPr/>
    </dgm:pt>
    <dgm:pt modelId="{BE4123C8-920A-4118-8839-794986595887}" type="pres">
      <dgm:prSet presAssocID="{E4426678-28C7-4E68-ABF4-1BE60F5CE3BF}" presName="composite" presStyleCnt="0"/>
      <dgm:spPr/>
    </dgm:pt>
    <dgm:pt modelId="{89CEBD80-5D30-465A-BF73-D21F9D3E2C22}" type="pres">
      <dgm:prSet presAssocID="{E4426678-28C7-4E68-ABF4-1BE60F5CE3BF}" presName="background" presStyleLbl="node0" presStyleIdx="1" presStyleCnt="3"/>
      <dgm:spPr/>
    </dgm:pt>
    <dgm:pt modelId="{AE4DB829-768B-4F1E-8957-22D5835765D8}" type="pres">
      <dgm:prSet presAssocID="{E4426678-28C7-4E68-ABF4-1BE60F5CE3BF}" presName="text" presStyleLbl="fgAcc0" presStyleIdx="1" presStyleCnt="3">
        <dgm:presLayoutVars>
          <dgm:chPref val="3"/>
        </dgm:presLayoutVars>
      </dgm:prSet>
      <dgm:spPr/>
    </dgm:pt>
    <dgm:pt modelId="{33536414-3B4B-4AEC-B94E-37127BA9DEB9}" type="pres">
      <dgm:prSet presAssocID="{E4426678-28C7-4E68-ABF4-1BE60F5CE3BF}" presName="hierChild2" presStyleCnt="0"/>
      <dgm:spPr/>
    </dgm:pt>
    <dgm:pt modelId="{06302916-DEEA-45A0-96A8-D6F70E872E14}" type="pres">
      <dgm:prSet presAssocID="{9F3BFD4C-02AB-41A0-B61A-6B976D320EAF}" presName="hierRoot1" presStyleCnt="0"/>
      <dgm:spPr/>
    </dgm:pt>
    <dgm:pt modelId="{A2662F4E-D7C6-48E7-BA26-A80F89DAE8B3}" type="pres">
      <dgm:prSet presAssocID="{9F3BFD4C-02AB-41A0-B61A-6B976D320EAF}" presName="composite" presStyleCnt="0"/>
      <dgm:spPr/>
    </dgm:pt>
    <dgm:pt modelId="{9D837C3D-979C-4292-A611-47DE8CD9195E}" type="pres">
      <dgm:prSet presAssocID="{9F3BFD4C-02AB-41A0-B61A-6B976D320EAF}" presName="background" presStyleLbl="node0" presStyleIdx="2" presStyleCnt="3"/>
      <dgm:spPr/>
    </dgm:pt>
    <dgm:pt modelId="{967C8726-2A4D-477C-B94B-B09E2F7C87BF}" type="pres">
      <dgm:prSet presAssocID="{9F3BFD4C-02AB-41A0-B61A-6B976D320EAF}" presName="text" presStyleLbl="fgAcc0" presStyleIdx="2" presStyleCnt="3">
        <dgm:presLayoutVars>
          <dgm:chPref val="3"/>
        </dgm:presLayoutVars>
      </dgm:prSet>
      <dgm:spPr/>
    </dgm:pt>
    <dgm:pt modelId="{8D33FE1C-FF39-477A-9444-3BE66EEDEFE8}" type="pres">
      <dgm:prSet presAssocID="{9F3BFD4C-02AB-41A0-B61A-6B976D320EAF}" presName="hierChild2" presStyleCnt="0"/>
      <dgm:spPr/>
    </dgm:pt>
  </dgm:ptLst>
  <dgm:cxnLst>
    <dgm:cxn modelId="{E5D84201-AC73-42BD-8DA7-1A3A13E13CC0}" srcId="{B8D1B2DD-1A54-4700-B878-C825F1C43C52}" destId="{E4426678-28C7-4E68-ABF4-1BE60F5CE3BF}" srcOrd="1" destOrd="0" parTransId="{D2C1003B-9F04-4EE5-930F-307F87BA5EE5}" sibTransId="{B601A837-416B-4FEA-9E79-C0FE8F72EC48}"/>
    <dgm:cxn modelId="{3D320239-9BA5-40F4-802F-B4BBFCAEEAC0}" srcId="{B8D1B2DD-1A54-4700-B878-C825F1C43C52}" destId="{9F3BFD4C-02AB-41A0-B61A-6B976D320EAF}" srcOrd="2" destOrd="0" parTransId="{C1D88950-1059-4D45-9D39-1E63A0044FE4}" sibTransId="{0F15D007-52FB-4AD3-9E70-17CC7D680073}"/>
    <dgm:cxn modelId="{01C1AB5E-3294-4FAD-BC52-112975E106FC}" type="presOf" srcId="{9F3BFD4C-02AB-41A0-B61A-6B976D320EAF}" destId="{967C8726-2A4D-477C-B94B-B09E2F7C87BF}" srcOrd="0" destOrd="0" presId="urn:microsoft.com/office/officeart/2005/8/layout/hierarchy1"/>
    <dgm:cxn modelId="{41801684-9228-450C-8209-70D9A93F846B}" type="presOf" srcId="{A3236EAB-BB4E-4458-B0FE-FF9CA96FB576}" destId="{672C4178-4AF2-4AAA-AED7-0D9D95804F78}" srcOrd="0" destOrd="0" presId="urn:microsoft.com/office/officeart/2005/8/layout/hierarchy1"/>
    <dgm:cxn modelId="{2C362E93-0F8D-42BB-9C16-4C5FA56F2F01}" type="presOf" srcId="{B8D1B2DD-1A54-4700-B878-C825F1C43C52}" destId="{F05A9D4D-A274-48E1-8224-40FA3BD2D64F}" srcOrd="0" destOrd="0" presId="urn:microsoft.com/office/officeart/2005/8/layout/hierarchy1"/>
    <dgm:cxn modelId="{84FEB199-56B1-4ADC-8034-FF4F108F90B1}" type="presOf" srcId="{E4426678-28C7-4E68-ABF4-1BE60F5CE3BF}" destId="{AE4DB829-768B-4F1E-8957-22D5835765D8}" srcOrd="0" destOrd="0" presId="urn:microsoft.com/office/officeart/2005/8/layout/hierarchy1"/>
    <dgm:cxn modelId="{A60961FE-E341-4C1D-A4A5-5CB3240ADEDE}" srcId="{B8D1B2DD-1A54-4700-B878-C825F1C43C52}" destId="{A3236EAB-BB4E-4458-B0FE-FF9CA96FB576}" srcOrd="0" destOrd="0" parTransId="{C10D9C82-3E26-4CBB-97C5-7A2DA5CC73C7}" sibTransId="{D7D65EE7-6A11-454F-BF7A-D1140C56B7F6}"/>
    <dgm:cxn modelId="{4FE936D6-E31B-4EBE-937D-481395BE9553}" type="presParOf" srcId="{F05A9D4D-A274-48E1-8224-40FA3BD2D64F}" destId="{38798F42-3D85-4B30-81D4-398CF52CEAD4}" srcOrd="0" destOrd="0" presId="urn:microsoft.com/office/officeart/2005/8/layout/hierarchy1"/>
    <dgm:cxn modelId="{5007E0E9-9A0D-4176-AADF-D8527E33467F}" type="presParOf" srcId="{38798F42-3D85-4B30-81D4-398CF52CEAD4}" destId="{0D0C3096-01F0-4822-872E-0B39BE2EBF0E}" srcOrd="0" destOrd="0" presId="urn:microsoft.com/office/officeart/2005/8/layout/hierarchy1"/>
    <dgm:cxn modelId="{4C23FC7E-AA2C-4CE8-8F1C-C133D813129A}" type="presParOf" srcId="{0D0C3096-01F0-4822-872E-0B39BE2EBF0E}" destId="{3EFB3C7A-A035-4405-BF29-7077B23A49CB}" srcOrd="0" destOrd="0" presId="urn:microsoft.com/office/officeart/2005/8/layout/hierarchy1"/>
    <dgm:cxn modelId="{17F3CE6F-FB9B-4410-B0D9-756668F49607}" type="presParOf" srcId="{0D0C3096-01F0-4822-872E-0B39BE2EBF0E}" destId="{672C4178-4AF2-4AAA-AED7-0D9D95804F78}" srcOrd="1" destOrd="0" presId="urn:microsoft.com/office/officeart/2005/8/layout/hierarchy1"/>
    <dgm:cxn modelId="{92B0CCA9-3583-450B-9D50-3FD1A4138385}" type="presParOf" srcId="{38798F42-3D85-4B30-81D4-398CF52CEAD4}" destId="{F9F574D2-BB40-4FCC-8586-1EAA8C1879B9}" srcOrd="1" destOrd="0" presId="urn:microsoft.com/office/officeart/2005/8/layout/hierarchy1"/>
    <dgm:cxn modelId="{A04986CA-8830-4E70-861C-2B1093FA8F92}" type="presParOf" srcId="{F05A9D4D-A274-48E1-8224-40FA3BD2D64F}" destId="{383B0164-C2A0-4C4F-9124-DF63560237C4}" srcOrd="1" destOrd="0" presId="urn:microsoft.com/office/officeart/2005/8/layout/hierarchy1"/>
    <dgm:cxn modelId="{339B5382-D08D-4ACF-8FF9-BBCFD707451E}" type="presParOf" srcId="{383B0164-C2A0-4C4F-9124-DF63560237C4}" destId="{BE4123C8-920A-4118-8839-794986595887}" srcOrd="0" destOrd="0" presId="urn:microsoft.com/office/officeart/2005/8/layout/hierarchy1"/>
    <dgm:cxn modelId="{6A953AD2-E99E-40BE-96DB-CF61F8A99AA3}" type="presParOf" srcId="{BE4123C8-920A-4118-8839-794986595887}" destId="{89CEBD80-5D30-465A-BF73-D21F9D3E2C22}" srcOrd="0" destOrd="0" presId="urn:microsoft.com/office/officeart/2005/8/layout/hierarchy1"/>
    <dgm:cxn modelId="{30BA9002-4DF5-4ED8-A0D8-375759209471}" type="presParOf" srcId="{BE4123C8-920A-4118-8839-794986595887}" destId="{AE4DB829-768B-4F1E-8957-22D5835765D8}" srcOrd="1" destOrd="0" presId="urn:microsoft.com/office/officeart/2005/8/layout/hierarchy1"/>
    <dgm:cxn modelId="{92242367-9186-4CAC-AB71-C4B45F4ABF5D}" type="presParOf" srcId="{383B0164-C2A0-4C4F-9124-DF63560237C4}" destId="{33536414-3B4B-4AEC-B94E-37127BA9DEB9}" srcOrd="1" destOrd="0" presId="urn:microsoft.com/office/officeart/2005/8/layout/hierarchy1"/>
    <dgm:cxn modelId="{D902B34B-838E-4A25-862E-C09CCD02425C}" type="presParOf" srcId="{F05A9D4D-A274-48E1-8224-40FA3BD2D64F}" destId="{06302916-DEEA-45A0-96A8-D6F70E872E14}" srcOrd="2" destOrd="0" presId="urn:microsoft.com/office/officeart/2005/8/layout/hierarchy1"/>
    <dgm:cxn modelId="{776593B3-4C64-4919-83EE-17D4FC1F4A32}" type="presParOf" srcId="{06302916-DEEA-45A0-96A8-D6F70E872E14}" destId="{A2662F4E-D7C6-48E7-BA26-A80F89DAE8B3}" srcOrd="0" destOrd="0" presId="urn:microsoft.com/office/officeart/2005/8/layout/hierarchy1"/>
    <dgm:cxn modelId="{13DB0851-20D4-44DB-BAC3-054ECC282991}" type="presParOf" srcId="{A2662F4E-D7C6-48E7-BA26-A80F89DAE8B3}" destId="{9D837C3D-979C-4292-A611-47DE8CD9195E}" srcOrd="0" destOrd="0" presId="urn:microsoft.com/office/officeart/2005/8/layout/hierarchy1"/>
    <dgm:cxn modelId="{7F17989B-0A25-4BF6-9CD5-D204AC21B8F1}" type="presParOf" srcId="{A2662F4E-D7C6-48E7-BA26-A80F89DAE8B3}" destId="{967C8726-2A4D-477C-B94B-B09E2F7C87BF}" srcOrd="1" destOrd="0" presId="urn:microsoft.com/office/officeart/2005/8/layout/hierarchy1"/>
    <dgm:cxn modelId="{40993607-5FFD-41E6-B3D3-0BB8C8FA8501}" type="presParOf" srcId="{06302916-DEEA-45A0-96A8-D6F70E872E14}" destId="{8D33FE1C-FF39-477A-9444-3BE66EEDEF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3423E-3467-4B69-92A1-AD35946805B5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CA2D2C6-BE08-4A11-AB98-8B75AF342D03}">
      <dgm:prSet/>
      <dgm:spPr/>
      <dgm:t>
        <a:bodyPr/>
        <a:lstStyle/>
        <a:p>
          <a:r>
            <a:rPr lang="en-US" b="1"/>
            <a:t>Innovative Features:</a:t>
          </a:r>
          <a:endParaRPr lang="en-US"/>
        </a:p>
      </dgm:t>
    </dgm:pt>
    <dgm:pt modelId="{DD3BD98D-A0F1-4175-BBB1-3D269576C5EF}" type="parTrans" cxnId="{95132DEF-BBD0-4186-A108-E20D6F5F107E}">
      <dgm:prSet/>
      <dgm:spPr/>
      <dgm:t>
        <a:bodyPr/>
        <a:lstStyle/>
        <a:p>
          <a:endParaRPr lang="en-US"/>
        </a:p>
      </dgm:t>
    </dgm:pt>
    <dgm:pt modelId="{CCA3BDE8-78F7-4802-8607-265AD2BB7CD4}" type="sibTrans" cxnId="{95132DEF-BBD0-4186-A108-E20D6F5F107E}">
      <dgm:prSet/>
      <dgm:spPr/>
      <dgm:t>
        <a:bodyPr/>
        <a:lstStyle/>
        <a:p>
          <a:endParaRPr lang="en-US"/>
        </a:p>
      </dgm:t>
    </dgm:pt>
    <dgm:pt modelId="{0C6B7EBD-3F31-4163-AA4F-2836399F46CC}">
      <dgm:prSet/>
      <dgm:spPr/>
      <dgm:t>
        <a:bodyPr/>
        <a:lstStyle/>
        <a:p>
          <a:r>
            <a:rPr lang="en-US"/>
            <a:t>Behavioral analytics and machine learning for real-time phishing detection.</a:t>
          </a:r>
        </a:p>
      </dgm:t>
    </dgm:pt>
    <dgm:pt modelId="{61F3C690-78C6-4A7E-9EB3-5DD0987DAC80}" type="parTrans" cxnId="{5522B83D-952A-4468-9EA2-649E84D3E44B}">
      <dgm:prSet/>
      <dgm:spPr/>
      <dgm:t>
        <a:bodyPr/>
        <a:lstStyle/>
        <a:p>
          <a:endParaRPr lang="en-US"/>
        </a:p>
      </dgm:t>
    </dgm:pt>
    <dgm:pt modelId="{10C26BD1-BB23-4CD8-AA04-8EB30EAE1ECF}" type="sibTrans" cxnId="{5522B83D-952A-4468-9EA2-649E84D3E44B}">
      <dgm:prSet/>
      <dgm:spPr/>
      <dgm:t>
        <a:bodyPr/>
        <a:lstStyle/>
        <a:p>
          <a:endParaRPr lang="en-US"/>
        </a:p>
      </dgm:t>
    </dgm:pt>
    <dgm:pt modelId="{289318FE-1C88-4588-A9FD-C518E85D3A59}">
      <dgm:prSet/>
      <dgm:spPr/>
      <dgm:t>
        <a:bodyPr/>
        <a:lstStyle/>
        <a:p>
          <a:r>
            <a:rPr lang="en-US"/>
            <a:t>Integration with threat intelligence platforms for enhanced email filtering capabilities.</a:t>
          </a:r>
        </a:p>
      </dgm:t>
    </dgm:pt>
    <dgm:pt modelId="{FC958C46-7A7E-43B1-99D6-8137B0B5744C}" type="parTrans" cxnId="{FC89AA8C-4FC7-4C8A-A926-1C9E849166EF}">
      <dgm:prSet/>
      <dgm:spPr/>
      <dgm:t>
        <a:bodyPr/>
        <a:lstStyle/>
        <a:p>
          <a:endParaRPr lang="en-US"/>
        </a:p>
      </dgm:t>
    </dgm:pt>
    <dgm:pt modelId="{C487AFC6-2D48-4987-B520-D78DEDD64355}" type="sibTrans" cxnId="{FC89AA8C-4FC7-4C8A-A926-1C9E849166EF}">
      <dgm:prSet/>
      <dgm:spPr/>
      <dgm:t>
        <a:bodyPr/>
        <a:lstStyle/>
        <a:p>
          <a:endParaRPr lang="en-US"/>
        </a:p>
      </dgm:t>
    </dgm:pt>
    <dgm:pt modelId="{4E157DF7-4112-438E-93B0-FEC0FE7CF3EA}">
      <dgm:prSet/>
      <dgm:spPr/>
      <dgm:t>
        <a:bodyPr/>
        <a:lstStyle/>
        <a:p>
          <a:r>
            <a:rPr lang="en-US"/>
            <a:t>User-centric security awareness training programs focused on empowering employees to recognize and report phishing attempts.</a:t>
          </a:r>
        </a:p>
      </dgm:t>
    </dgm:pt>
    <dgm:pt modelId="{5665AF86-12A5-4650-92B2-60C7CF79A5E1}" type="parTrans" cxnId="{55AE7309-19C8-4EED-958F-AAD3D6DE7BE6}">
      <dgm:prSet/>
      <dgm:spPr/>
      <dgm:t>
        <a:bodyPr/>
        <a:lstStyle/>
        <a:p>
          <a:endParaRPr lang="en-US"/>
        </a:p>
      </dgm:t>
    </dgm:pt>
    <dgm:pt modelId="{C3294104-8265-4FC7-8D36-5B7F6D45A0DF}" type="sibTrans" cxnId="{55AE7309-19C8-4EED-958F-AAD3D6DE7BE6}">
      <dgm:prSet/>
      <dgm:spPr/>
      <dgm:t>
        <a:bodyPr/>
        <a:lstStyle/>
        <a:p>
          <a:endParaRPr lang="en-US"/>
        </a:p>
      </dgm:t>
    </dgm:pt>
    <dgm:pt modelId="{70240BC2-454A-405A-891C-E60A8763CB78}" type="pres">
      <dgm:prSet presAssocID="{4893423E-3467-4B69-92A1-AD35946805B5}" presName="Name0" presStyleCnt="0">
        <dgm:presLayoutVars>
          <dgm:dir/>
          <dgm:animLvl val="lvl"/>
          <dgm:resizeHandles val="exact"/>
        </dgm:presLayoutVars>
      </dgm:prSet>
      <dgm:spPr/>
    </dgm:pt>
    <dgm:pt modelId="{23DC175E-9658-431F-AAF4-BAFB3ECDA6CD}" type="pres">
      <dgm:prSet presAssocID="{ECA2D2C6-BE08-4A11-AB98-8B75AF342D03}" presName="linNode" presStyleCnt="0"/>
      <dgm:spPr/>
    </dgm:pt>
    <dgm:pt modelId="{4F76D6DD-B27F-4BCF-AD18-B00F39275945}" type="pres">
      <dgm:prSet presAssocID="{ECA2D2C6-BE08-4A11-AB98-8B75AF342D0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096C0F9-80C5-4547-B76D-D169819A6C0C}" type="pres">
      <dgm:prSet presAssocID="{ECA2D2C6-BE08-4A11-AB98-8B75AF342D0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5AE7309-19C8-4EED-958F-AAD3D6DE7BE6}" srcId="{ECA2D2C6-BE08-4A11-AB98-8B75AF342D03}" destId="{4E157DF7-4112-438E-93B0-FEC0FE7CF3EA}" srcOrd="2" destOrd="0" parTransId="{5665AF86-12A5-4650-92B2-60C7CF79A5E1}" sibTransId="{C3294104-8265-4FC7-8D36-5B7F6D45A0DF}"/>
    <dgm:cxn modelId="{791B0D16-583E-4BFB-B0C6-2F2870D7D13B}" type="presOf" srcId="{4E157DF7-4112-438E-93B0-FEC0FE7CF3EA}" destId="{6096C0F9-80C5-4547-B76D-D169819A6C0C}" srcOrd="0" destOrd="2" presId="urn:microsoft.com/office/officeart/2005/8/layout/vList5"/>
    <dgm:cxn modelId="{4BF78223-5B02-4E0D-A659-CF5BDF4681CF}" type="presOf" srcId="{0C6B7EBD-3F31-4163-AA4F-2836399F46CC}" destId="{6096C0F9-80C5-4547-B76D-D169819A6C0C}" srcOrd="0" destOrd="0" presId="urn:microsoft.com/office/officeart/2005/8/layout/vList5"/>
    <dgm:cxn modelId="{5522B83D-952A-4468-9EA2-649E84D3E44B}" srcId="{ECA2D2C6-BE08-4A11-AB98-8B75AF342D03}" destId="{0C6B7EBD-3F31-4163-AA4F-2836399F46CC}" srcOrd="0" destOrd="0" parTransId="{61F3C690-78C6-4A7E-9EB3-5DD0987DAC80}" sibTransId="{10C26BD1-BB23-4CD8-AA04-8EB30EAE1ECF}"/>
    <dgm:cxn modelId="{886F2C64-383A-4406-A8A3-3DCF998C3A7C}" type="presOf" srcId="{ECA2D2C6-BE08-4A11-AB98-8B75AF342D03}" destId="{4F76D6DD-B27F-4BCF-AD18-B00F39275945}" srcOrd="0" destOrd="0" presId="urn:microsoft.com/office/officeart/2005/8/layout/vList5"/>
    <dgm:cxn modelId="{FC89AA8C-4FC7-4C8A-A926-1C9E849166EF}" srcId="{ECA2D2C6-BE08-4A11-AB98-8B75AF342D03}" destId="{289318FE-1C88-4588-A9FD-C518E85D3A59}" srcOrd="1" destOrd="0" parTransId="{FC958C46-7A7E-43B1-99D6-8137B0B5744C}" sibTransId="{C487AFC6-2D48-4987-B520-D78DEDD64355}"/>
    <dgm:cxn modelId="{5F346CB7-87B8-4966-9D3E-D8A3F8AB10B0}" type="presOf" srcId="{4893423E-3467-4B69-92A1-AD35946805B5}" destId="{70240BC2-454A-405A-891C-E60A8763CB78}" srcOrd="0" destOrd="0" presId="urn:microsoft.com/office/officeart/2005/8/layout/vList5"/>
    <dgm:cxn modelId="{CCA0D0C9-10CD-4666-BC7A-1F36A1A30CBF}" type="presOf" srcId="{289318FE-1C88-4588-A9FD-C518E85D3A59}" destId="{6096C0F9-80C5-4547-B76D-D169819A6C0C}" srcOrd="0" destOrd="1" presId="urn:microsoft.com/office/officeart/2005/8/layout/vList5"/>
    <dgm:cxn modelId="{95132DEF-BBD0-4186-A108-E20D6F5F107E}" srcId="{4893423E-3467-4B69-92A1-AD35946805B5}" destId="{ECA2D2C6-BE08-4A11-AB98-8B75AF342D03}" srcOrd="0" destOrd="0" parTransId="{DD3BD98D-A0F1-4175-BBB1-3D269576C5EF}" sibTransId="{CCA3BDE8-78F7-4802-8607-265AD2BB7CD4}"/>
    <dgm:cxn modelId="{E7F7C9DD-605C-4166-95C3-409B58726DBC}" type="presParOf" srcId="{70240BC2-454A-405A-891C-E60A8763CB78}" destId="{23DC175E-9658-431F-AAF4-BAFB3ECDA6CD}" srcOrd="0" destOrd="0" presId="urn:microsoft.com/office/officeart/2005/8/layout/vList5"/>
    <dgm:cxn modelId="{F90B33B4-1756-4C71-ABC7-92AAB6521A5F}" type="presParOf" srcId="{23DC175E-9658-431F-AAF4-BAFB3ECDA6CD}" destId="{4F76D6DD-B27F-4BCF-AD18-B00F39275945}" srcOrd="0" destOrd="0" presId="urn:microsoft.com/office/officeart/2005/8/layout/vList5"/>
    <dgm:cxn modelId="{293E3120-A612-4671-ABD8-15AD14555182}" type="presParOf" srcId="{23DC175E-9658-431F-AAF4-BAFB3ECDA6CD}" destId="{6096C0F9-80C5-4547-B76D-D169819A6C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B3C7A-A035-4405-BF29-7077B23A49C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C4178-4AF2-4AAA-AED7-0D9D95804F7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Email phishing as a pervasive cyber threat: Recent high-profile incidents and their impact on individuals and organizations.</a:t>
          </a:r>
        </a:p>
      </dsp:txBody>
      <dsp:txXfrm>
        <a:off x="378614" y="886531"/>
        <a:ext cx="2810360" cy="1744948"/>
      </dsp:txXfrm>
    </dsp:sp>
    <dsp:sp modelId="{89CEBD80-5D30-465A-BF73-D21F9D3E2C2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DB829-768B-4F1E-8957-22D5835765D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Challenges posed by evolving email phishing techniques: From traditional phishing emails to sophisticated spear phishing and business email compromise (BEC) scams.</a:t>
          </a:r>
        </a:p>
      </dsp:txBody>
      <dsp:txXfrm>
        <a:off x="3946203" y="886531"/>
        <a:ext cx="2810360" cy="1744948"/>
      </dsp:txXfrm>
    </dsp:sp>
    <dsp:sp modelId="{9D837C3D-979C-4292-A611-47DE8CD9195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C8726-2A4D-477C-B94B-B09E2F7C87B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The human factor: Psychological manipulation and social engineering tactics used to deceive victims and bypass traditional security measures.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6C0F9-80C5-4547-B76D-D169819A6C0C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Behavioral analytics and machine learning for real-time phishing detection.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Integration with threat intelligence platforms for enhanced email filtering capabilities.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User-centric security awareness training programs focused on empowering employees to recognize and report phishing attempts.</a:t>
          </a:r>
        </a:p>
      </dsp:txBody>
      <dsp:txXfrm rot="-5400000">
        <a:off x="3785615" y="605066"/>
        <a:ext cx="6560052" cy="3141206"/>
      </dsp:txXfrm>
    </dsp:sp>
    <dsp:sp modelId="{4F76D6DD-B27F-4BCF-AD18-B00F39275945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Innovative Features:</a:t>
          </a:r>
          <a:endParaRPr lang="en-US" sz="5400" kern="1200"/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7E29-9397-79F2-C716-471AD2DB0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A96F-4A51-74BA-4167-26A90A4E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C097-3022-500A-8BB0-89017A90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A7609-1DDA-6AB5-D0CB-59A5E796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2EE2-8A06-E1D9-B93D-95F29564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7076-2735-09AD-286B-5C0C5E5D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B867-5B26-C43B-2115-0E4F7072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4E9D-8723-DC99-3EE1-2FC6613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7053-02A2-9B73-0AF7-5E99DC7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BDDE-D9EF-9A49-7BF3-43EE696E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DC8E6-729A-3BCB-4FE6-353219965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58467-40B7-3600-3B2C-CE890628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B647-F751-F9F1-7472-185F578B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02CA-07A9-9676-8F0B-72E48409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D585-3DAF-6C56-D7B0-E6CF9E66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9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87D4-4D4E-75F1-6F51-7EFD835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2CD20-8C93-49F1-186F-7AC482CFB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255-C831-6B1F-8340-F2E6D2A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A6EB-CF19-4575-BBDF-5FAAA18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EFFA-3F3C-3501-3712-5561EC9A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01DE-752B-C76B-1E54-027FCC96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2B9B-4ACE-7145-4B69-72329DE6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1F6E-DFF7-6F29-6829-B8C55CBB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C644-EB42-D255-13A5-9F8EC0D7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A430-0F3A-D12A-BBAE-F1653D8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9708-6241-A767-4268-F486EBA9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1830-CC04-F026-CE22-E2075802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7795-A759-6C87-057C-4066DB37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E885-18F6-01F2-01A9-3E6471F2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9E1D-86BC-94C6-BBB9-0D99ABDA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0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73DB-452A-DA04-A29D-EAB708A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F56C-1574-1BE0-DC00-B2C939D1D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EA1FD-1D38-3015-C55F-8296D7F5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93B-2E84-B241-DF49-7DC88AC0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4BA2-A0B9-DAAC-9A8A-543E051A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31A8-3D6D-8BCF-5966-11324DFC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1D7-4238-6E86-5E81-42714363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3603-E079-E56A-221B-8704230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D998-C2B7-8DE1-9D0F-7FAD9DC4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D2ADD-B281-9BD3-3B45-667B7304C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B4757-1AA4-4896-22D0-3D5F6DD62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99999-77D3-0673-9DD4-490136A5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0FB04-AABB-DDFD-AD43-3357330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F07E-AD64-B248-F9C3-9DB69F29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6081-1EB9-34CE-446B-7C4AA77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913F3-DD26-725C-7438-35F4DC8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CB3FC-551C-A1A2-B91A-7CB7F694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2DB88-2657-40E1-BF22-07647816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E312-477A-2D9D-2BE9-4922AE1A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0A52B-719C-E132-9D63-CD38E6C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DABA-04BF-924C-E90B-8182F78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61BD-C56B-B8BB-595B-626AF74B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B856-EDEC-29A0-85F3-7755BE73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94DC-40E6-1C59-C859-EE8A9343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EC58-DE7C-B42C-57E7-A63701CD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A670-6C41-20D1-B065-37CB98BB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0B34D-7771-2D3F-72C1-5D675AE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3EF3-DC85-1FC0-2A3D-2DCF61CE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C8794-412A-E5CD-03B9-592F22718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D341-887C-843F-57F2-81A0B27C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C101-F344-1BFF-1EB4-ED90E181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DE159-6F39-6217-2785-E500F338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0D46-69B7-C2E8-143E-62730716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5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F1740-1B52-8289-B66A-5E25FBC6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CD2A-8131-CD47-EDE4-BB70CA67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1ADF-FAEB-3874-6040-D2B0011FA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17A0-6C68-A96F-22CB-3875F944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CC25-8315-2463-B6DF-437F7DAD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9977-ED7B-66F5-80BF-301A45F8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E7BA-3531-E4CF-BB27-24531ED9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NAME: SRIDHARAN D</a:t>
            </a:r>
            <a:endParaRPr lang="en-US" sz="40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REG NO</a:t>
            </a:r>
            <a:r>
              <a:rPr lang="en-GB" sz="4000">
                <a:solidFill>
                  <a:schemeClr val="bg1"/>
                </a:solidFill>
                <a:cs typeface="Calibri"/>
              </a:rPr>
              <a:t>: 11012104094</a:t>
            </a:r>
            <a:endParaRPr lang="en-GB" sz="4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COLLEGE: Aalim Muhammed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Salegh</a:t>
            </a:r>
            <a:r>
              <a:rPr lang="en-GB" sz="4000" dirty="0">
                <a:solidFill>
                  <a:schemeClr val="bg1"/>
                </a:solidFill>
                <a:cs typeface="Calibri"/>
              </a:rPr>
              <a:t> College of Engineering</a:t>
            </a:r>
          </a:p>
          <a:p>
            <a:pPr marL="0" indent="0" algn="ctr">
              <a:buNone/>
            </a:pPr>
            <a:endParaRPr lang="en-GB" sz="4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5375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BB89-6757-8042-A623-1F56F8B6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RESULTS AND INSIGHTS</a:t>
            </a:r>
          </a:p>
        </p:txBody>
      </p:sp>
      <p:pic>
        <p:nvPicPr>
          <p:cNvPr id="16" name="Picture 15" descr="White bulbs with a yellow one standing out">
            <a:extLst>
              <a:ext uri="{FF2B5EF4-FFF2-40B4-BE49-F238E27FC236}">
                <a16:creationId xmlns:a16="http://schemas.microsoft.com/office/drawing/2014/main" id="{63E4A5D8-CF17-E521-5011-0CFFC8FE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6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28575">
            <a:noFill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136D-A935-6553-FC1E-23B3EF74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1">
                <a:solidFill>
                  <a:schemeClr val="bg1"/>
                </a:solidFill>
              </a:rPr>
              <a:t>Key Findings: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Achieved 95%+ phishing detection accuracy.</a:t>
            </a:r>
          </a:p>
          <a:p>
            <a:r>
              <a:rPr lang="en-US" sz="1500">
                <a:solidFill>
                  <a:schemeClr val="bg1"/>
                </a:solidFill>
              </a:rPr>
              <a:t>   Identified emerging phishing tactics.</a:t>
            </a:r>
          </a:p>
          <a:p>
            <a:r>
              <a:rPr lang="en-US" sz="1500">
                <a:solidFill>
                  <a:schemeClr val="bg1"/>
                </a:solidFill>
              </a:rPr>
              <a:t>  Validated effectiveness of user training.</a:t>
            </a:r>
          </a:p>
          <a:p>
            <a:r>
              <a:rPr lang="en-US" sz="1500" b="1">
                <a:solidFill>
                  <a:schemeClr val="bg1"/>
                </a:solidFill>
              </a:rPr>
              <a:t>Impact Assessment:</a:t>
            </a:r>
          </a:p>
          <a:p>
            <a:r>
              <a:rPr lang="en-US" sz="1500">
                <a:solidFill>
                  <a:schemeClr val="bg1"/>
                </a:solidFill>
              </a:rPr>
              <a:t>  Estimated $2M annual cost savings for adopting the system.</a:t>
            </a:r>
          </a:p>
          <a:p>
            <a:r>
              <a:rPr lang="en-US" sz="1500">
                <a:solidFill>
                  <a:schemeClr val="bg1"/>
                </a:solidFill>
              </a:rPr>
              <a:t>  Improved user trust and productivity.</a:t>
            </a:r>
          </a:p>
          <a:p>
            <a:r>
              <a:rPr lang="en-US" sz="1500">
                <a:solidFill>
                  <a:schemeClr val="bg1"/>
                </a:solidFill>
              </a:rPr>
              <a:t>  Mitigated reputational damage and compliance risks.</a:t>
            </a:r>
          </a:p>
          <a:p>
            <a:r>
              <a:rPr lang="en-US" sz="1500">
                <a:solidFill>
                  <a:schemeClr val="bg1"/>
                </a:solidFill>
              </a:rPr>
              <a:t> </a:t>
            </a:r>
            <a:r>
              <a:rPr lang="en-US" sz="1500" b="1">
                <a:solidFill>
                  <a:schemeClr val="bg1"/>
                </a:solidFill>
              </a:rPr>
              <a:t>Future Directions:</a:t>
            </a:r>
          </a:p>
          <a:p>
            <a:r>
              <a:rPr lang="en-US" sz="1500">
                <a:solidFill>
                  <a:schemeClr val="bg1"/>
                </a:solidFill>
              </a:rPr>
              <a:t>  Scaling system for enterprise deployments.</a:t>
            </a:r>
          </a:p>
          <a:p>
            <a:r>
              <a:rPr lang="en-US" sz="1500">
                <a:solidFill>
                  <a:schemeClr val="bg1"/>
                </a:solidFill>
              </a:rPr>
              <a:t>  Enhancing resilience to evolving phishing techniques.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Collaborating with industry partners for knowledge sharing.</a:t>
            </a:r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5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8D26A-FCCE-BB7B-67CF-EA181495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27332" r="-7" b="448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EB7E-D34F-D8EA-4FC2-1EEE73E4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1243434-7CD4-8D8B-678D-98784F47D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3" b="90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364A2-61BD-36AF-65B5-6FB250466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Email Phishing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DE0E9-AF17-34A1-23CE-EA05B6C9A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73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6376D7AC-517E-9FCA-0A3C-94104140B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2" r="23576" b="133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F7148-AF80-E318-65DD-A6AC1519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F5E9-5EF9-2EFC-2540-04CAF3A8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48" y="2718054"/>
            <a:ext cx="4907487" cy="4121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/>
            <a:r>
              <a:rPr lang="en-US" sz="1400" dirty="0">
                <a:solidFill>
                  <a:schemeClr val="bg1"/>
                </a:solidFill>
              </a:rPr>
              <a:t>1. Introduction: Understanding Email Phishing Dynamics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2. Anatomy of Email Phishing Attacks: Techniques and Trends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3. Project Overview: Aim and Objectives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4. Target Audience: Identifying Vulnerable Sectors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5. Innovative Solutions: Defense Mechanisms and Best Practices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6. The Wow Factor: Next-Gen Technologies and Strategies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7. Modeling the Threat: Simulations and Predictive Analysis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8. Results and Insights: Impact Assessment and Key Findings</a:t>
            </a: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89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ED273-1464-872B-50A4-5E82DC22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4B3EBC5-10F1-8882-40E2-31678DA32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87046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7CEF728C-07F9-7F82-A69E-7EFC4467B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DBF12-E4C3-9D9B-19AB-9A39EC6B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A4C80-247E-51FB-A9EB-07ACEA4C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 Aim</a:t>
            </a:r>
            <a:r>
              <a:rPr lang="en-US" sz="2000">
                <a:solidFill>
                  <a:schemeClr val="bg1"/>
                </a:solidFill>
              </a:rPr>
              <a:t>: Explore evolving landscape of email phishing attacks and develop proactive strategies for prevention and mitigation.</a:t>
            </a:r>
          </a:p>
          <a:p>
            <a:r>
              <a:rPr lang="en-US" sz="2000" b="1">
                <a:solidFill>
                  <a:schemeClr val="bg1"/>
                </a:solidFill>
              </a:rPr>
              <a:t>Objectives:</a:t>
            </a:r>
          </a:p>
          <a:p>
            <a:r>
              <a:rPr lang="en-US" sz="2000">
                <a:solidFill>
                  <a:schemeClr val="bg1"/>
                </a:solidFill>
              </a:rPr>
              <a:t>  Analyze common email phishing techniques and tactics employed by cybercriminals.</a:t>
            </a:r>
          </a:p>
          <a:p>
            <a:r>
              <a:rPr lang="en-US" sz="2000">
                <a:solidFill>
                  <a:schemeClr val="bg1"/>
                </a:solidFill>
              </a:rPr>
              <a:t>   Identify vulnerable sectors and high-risk user behaviors susceptible to email phishing attacks.</a:t>
            </a:r>
          </a:p>
          <a:p>
            <a:r>
              <a:rPr lang="en-US" sz="2000">
                <a:solidFill>
                  <a:schemeClr val="bg1"/>
                </a:solidFill>
              </a:rPr>
              <a:t>   Develop innovative solutions and best practices for enhancing email security and resilience.</a:t>
            </a:r>
          </a:p>
          <a:p>
            <a:r>
              <a:rPr lang="en-US" sz="2000">
                <a:solidFill>
                  <a:schemeClr val="bg1"/>
                </a:solidFill>
              </a:rPr>
              <a:t>  Evaluate effectiveness of solutions through modeling, simulations, and real-world case studies.</a:t>
            </a:r>
          </a:p>
        </p:txBody>
      </p:sp>
    </p:spTree>
    <p:extLst>
      <p:ext uri="{BB962C8B-B14F-4D97-AF65-F5344CB8AC3E}">
        <p14:creationId xmlns:p14="http://schemas.microsoft.com/office/powerpoint/2010/main" val="299271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81BCC-DB50-6D7A-C89F-42B1D1DF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1A71C4A8-F2E2-5F68-5BF0-CBCF4703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27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B8B2-356B-F446-7918-A7E7B188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6783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</a:rPr>
              <a:t> Individuals: </a:t>
            </a:r>
            <a:r>
              <a:rPr lang="en-US" sz="2600">
                <a:solidFill>
                  <a:schemeClr val="bg1"/>
                </a:solidFill>
              </a:rPr>
              <a:t>Internet users, employees, and consumers vulnerable to email phishing scams targeting personal information, credentials, and financial assets.</a:t>
            </a:r>
          </a:p>
          <a:p>
            <a:r>
              <a:rPr lang="en-US" sz="2600" b="1">
                <a:solidFill>
                  <a:schemeClr val="bg1"/>
                </a:solidFill>
              </a:rPr>
              <a:t> Organizations</a:t>
            </a:r>
            <a:r>
              <a:rPr lang="en-US" sz="2600">
                <a:solidFill>
                  <a:schemeClr val="bg1"/>
                </a:solidFill>
              </a:rPr>
              <a:t>: Businesses, government agencies, and non-profit organizations facing risks of data breaches, financial fraud, and reputational damage from targeted email phishing attacks.</a:t>
            </a:r>
          </a:p>
        </p:txBody>
      </p:sp>
    </p:spTree>
    <p:extLst>
      <p:ext uri="{BB962C8B-B14F-4D97-AF65-F5344CB8AC3E}">
        <p14:creationId xmlns:p14="http://schemas.microsoft.com/office/powerpoint/2010/main" val="24949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46B078C8-627B-ABF8-8FFD-7EFF123DC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99" r="-2" b="52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30A4C-8E38-33E2-BD68-9E29D02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INNOVATIVE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F30E-B47A-8CBB-0ADC-DB822EB1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Proposed Solution: </a:t>
            </a:r>
            <a:r>
              <a:rPr lang="en-US" sz="2000" dirty="0">
                <a:solidFill>
                  <a:schemeClr val="bg1"/>
                </a:solidFill>
              </a:rPr>
              <a:t>Multi-layered approach to email security, combining advanced threat detection technologies, user education, and incident response strategies.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Value Proposition: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Proactive defense against evolving email phishing threats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Protection of sensitive information and intellectual property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Preservation of brand reputation and customer trust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14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69475-B93D-46F3-AC73-DA3E4E44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WOW FACTOR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0BE6C1E-7423-457A-A60F-20BB0E194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568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4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79CDC-936D-7789-2C49-42207709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THE THREAT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125-E842-98F4-2557-A41E9353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39" y="2829330"/>
            <a:ext cx="7049394" cy="33028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Modeling Approach:</a:t>
            </a:r>
            <a:endParaRPr lang="en-US" sz="1800" b="1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 Advanced machine learning for email phishing detection.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Natural language processing and user behavior analytics.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Data Collection:</a:t>
            </a:r>
            <a:endParaRPr lang="en-US" sz="1800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Diverse datasets including historical incidents and user feedback.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Email telemetry data, DNS logs, and user surveys.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Model Architecture: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Comprehensive framework integrating multiple machine learning models.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Validation through supervised learning and real-world testing.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DAC59EF5-78A8-E62F-324C-E27C8AA8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Email Phishing</vt:lpstr>
      <vt:lpstr>AGENDA</vt:lpstr>
      <vt:lpstr>PROBLEM STATEMENT</vt:lpstr>
      <vt:lpstr>PROJECT OVERVIEW</vt:lpstr>
      <vt:lpstr>TARGET AUDIENCE</vt:lpstr>
      <vt:lpstr>INNOVATIVE SOLUTIONS</vt:lpstr>
      <vt:lpstr>THE WOW FACTOR</vt:lpstr>
      <vt:lpstr>MODELING THE THREAT</vt:lpstr>
      <vt:lpstr>RESULTS AND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Email Phishing: Insights, Strategies, and Defense</dc:title>
  <dc:creator>Rithick M</dc:creator>
  <cp:lastModifiedBy>sridharan7869@gmail.com</cp:lastModifiedBy>
  <cp:revision>150</cp:revision>
  <dcterms:created xsi:type="dcterms:W3CDTF">2024-04-05T05:08:31Z</dcterms:created>
  <dcterms:modified xsi:type="dcterms:W3CDTF">2024-04-05T08:34:40Z</dcterms:modified>
</cp:coreProperties>
</file>