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33"/>
  </p:notesMasterIdLst>
  <p:handoutMasterIdLst>
    <p:handoutMasterId r:id="rId34"/>
  </p:handoutMasterIdLst>
  <p:sldIdLst>
    <p:sldId id="281" r:id="rId5"/>
    <p:sldId id="279" r:id="rId6"/>
    <p:sldId id="259" r:id="rId7"/>
    <p:sldId id="292" r:id="rId8"/>
    <p:sldId id="282" r:id="rId9"/>
    <p:sldId id="297" r:id="rId10"/>
    <p:sldId id="298" r:id="rId11"/>
    <p:sldId id="299" r:id="rId12"/>
    <p:sldId id="300" r:id="rId13"/>
    <p:sldId id="283" r:id="rId14"/>
    <p:sldId id="266" r:id="rId15"/>
    <p:sldId id="285" r:id="rId16"/>
    <p:sldId id="284" r:id="rId17"/>
    <p:sldId id="288" r:id="rId18"/>
    <p:sldId id="287" r:id="rId19"/>
    <p:sldId id="290" r:id="rId20"/>
    <p:sldId id="291" r:id="rId21"/>
    <p:sldId id="301" r:id="rId22"/>
    <p:sldId id="302" r:id="rId23"/>
    <p:sldId id="303" r:id="rId24"/>
    <p:sldId id="305" r:id="rId25"/>
    <p:sldId id="316" r:id="rId26"/>
    <p:sldId id="309" r:id="rId27"/>
    <p:sldId id="310" r:id="rId28"/>
    <p:sldId id="311" r:id="rId29"/>
    <p:sldId id="315" r:id="rId30"/>
    <p:sldId id="314" r:id="rId31"/>
    <p:sldId id="3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86432" autoAdjust="0"/>
  </p:normalViewPr>
  <p:slideViewPr>
    <p:cSldViewPr snapToGrid="0">
      <p:cViewPr varScale="1">
        <p:scale>
          <a:sx n="85" d="100"/>
          <a:sy n="85" d="100"/>
        </p:scale>
        <p:origin x="499" y="62"/>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12/19/2022</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a:t>
            </a:fld>
            <a:endParaRPr lang="en-US" dirty="0"/>
          </a:p>
        </p:txBody>
      </p:sp>
    </p:spTree>
    <p:extLst>
      <p:ext uri="{BB962C8B-B14F-4D97-AF65-F5344CB8AC3E}">
        <p14:creationId xmlns:p14="http://schemas.microsoft.com/office/powerpoint/2010/main" val="134054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a:xfrm>
            <a:off x="5916386" y="710291"/>
            <a:ext cx="5355771" cy="5102681"/>
          </a:xfrm>
        </p:spPr>
        <p:txBody>
          <a:bodyPr/>
          <a:lstStyle/>
          <a:p>
            <a:r>
              <a:rPr lang="en-US" dirty="0"/>
              <a:t>LOW LIGHT IMAGE ENHANCEMENT</a:t>
            </a:r>
          </a:p>
        </p:txBody>
      </p:sp>
      <p:sp>
        <p:nvSpPr>
          <p:cNvPr id="4" name="TextBox 3">
            <a:extLst>
              <a:ext uri="{FF2B5EF4-FFF2-40B4-BE49-F238E27FC236}">
                <a16:creationId xmlns:a16="http://schemas.microsoft.com/office/drawing/2014/main" id="{00440E4E-3220-8797-A7C1-F359D9CC508F}"/>
              </a:ext>
            </a:extLst>
          </p:cNvPr>
          <p:cNvSpPr txBox="1"/>
          <p:nvPr/>
        </p:nvSpPr>
        <p:spPr>
          <a:xfrm>
            <a:off x="295835" y="2586957"/>
            <a:ext cx="4589930" cy="2523768"/>
          </a:xfrm>
          <a:prstGeom prst="rect">
            <a:avLst/>
          </a:prstGeom>
          <a:noFill/>
        </p:spPr>
        <p:txBody>
          <a:bodyPr wrap="square" rtlCol="0">
            <a:spAutoFit/>
          </a:bodyPr>
          <a:lstStyle/>
          <a:p>
            <a:r>
              <a:rPr lang="en-IN" sz="2000" dirty="0"/>
              <a:t>DOMAIN : ARTIFICIAL INTELLIGENCE</a:t>
            </a:r>
          </a:p>
          <a:p>
            <a:endParaRPr lang="en-IN" sz="2000" dirty="0"/>
          </a:p>
          <a:p>
            <a:r>
              <a:rPr lang="en-IN" sz="2000" dirty="0"/>
              <a:t>TEAM MEMBERS :</a:t>
            </a:r>
          </a:p>
          <a:p>
            <a:r>
              <a:rPr lang="en-IN" sz="2000" dirty="0"/>
              <a:t>C.AJAY – 19BD1A0569</a:t>
            </a:r>
          </a:p>
          <a:p>
            <a:r>
              <a:rPr lang="en-IN" sz="2000" dirty="0"/>
              <a:t>D.ROHIT- 19BD1A056D</a:t>
            </a:r>
          </a:p>
          <a:p>
            <a:r>
              <a:rPr lang="en-IN" sz="2000" dirty="0"/>
              <a:t>P.DHARAN TEJ – 19BD1A057F</a:t>
            </a:r>
          </a:p>
          <a:p>
            <a:r>
              <a:rPr lang="en-IN" sz="2000" dirty="0"/>
              <a:t>S.SUDHEENDRA – 19BD1A057N</a:t>
            </a:r>
          </a:p>
          <a:p>
            <a:endParaRPr lang="en-IN" dirty="0"/>
          </a:p>
        </p:txBody>
      </p:sp>
    </p:spTree>
    <p:extLst>
      <p:ext uri="{BB962C8B-B14F-4D97-AF65-F5344CB8AC3E}">
        <p14:creationId xmlns:p14="http://schemas.microsoft.com/office/powerpoint/2010/main" val="267217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D610-71FD-CFBD-CEF0-A1BE324BF010}"/>
              </a:ext>
            </a:extLst>
          </p:cNvPr>
          <p:cNvSpPr>
            <a:spLocks noGrp="1"/>
          </p:cNvSpPr>
          <p:nvPr>
            <p:ph type="title"/>
          </p:nvPr>
        </p:nvSpPr>
        <p:spPr>
          <a:xfrm>
            <a:off x="960120" y="2498271"/>
            <a:ext cx="9514332" cy="1046988"/>
          </a:xfrm>
        </p:spPr>
        <p:txBody>
          <a:bodyPr>
            <a:normAutofit fontScale="90000"/>
          </a:bodyPr>
          <a:lstStyle/>
          <a:p>
            <a:r>
              <a:rPr lang="en-IN" dirty="0"/>
              <a:t>SYSTEM REQUIREMENTS</a:t>
            </a:r>
          </a:p>
        </p:txBody>
      </p:sp>
      <p:sp>
        <p:nvSpPr>
          <p:cNvPr id="3" name="Text Placeholder 2">
            <a:extLst>
              <a:ext uri="{FF2B5EF4-FFF2-40B4-BE49-F238E27FC236}">
                <a16:creationId xmlns:a16="http://schemas.microsoft.com/office/drawing/2014/main" id="{E5913C62-4E99-F879-EFF0-1F3FFB8DD158}"/>
              </a:ext>
            </a:extLst>
          </p:cNvPr>
          <p:cNvSpPr>
            <a:spLocks noGrp="1"/>
          </p:cNvSpPr>
          <p:nvPr>
            <p:ph type="body" idx="1"/>
          </p:nvPr>
        </p:nvSpPr>
        <p:spPr/>
        <p:txBody>
          <a:bodyPr/>
          <a:lstStyle/>
          <a:p>
            <a:pPr marL="571500" indent="-571500">
              <a:buFont typeface="Arial" panose="020B0604020202020204" pitchFamily="34" charset="0"/>
              <a:buChar char="•"/>
            </a:pPr>
            <a:r>
              <a:rPr lang="en-IN" sz="2800" dirty="0"/>
              <a:t>HARDWARE REQUIREMENTS</a:t>
            </a:r>
          </a:p>
          <a:p>
            <a:pPr marL="571500" indent="-571500">
              <a:buFont typeface="Arial" panose="020B0604020202020204" pitchFamily="34" charset="0"/>
              <a:buChar char="•"/>
            </a:pPr>
            <a:r>
              <a:rPr lang="en-IN" sz="2800" dirty="0"/>
              <a:t>SOFTWARE REQUIREMENTS</a:t>
            </a:r>
          </a:p>
          <a:p>
            <a:endParaRPr lang="en-IN" dirty="0"/>
          </a:p>
        </p:txBody>
      </p:sp>
    </p:spTree>
    <p:extLst>
      <p:ext uri="{BB962C8B-B14F-4D97-AF65-F5344CB8AC3E}">
        <p14:creationId xmlns:p14="http://schemas.microsoft.com/office/powerpoint/2010/main" val="120466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EC19089-9FFC-3606-3CAF-9A605F537178}"/>
              </a:ext>
            </a:extLst>
          </p:cNvPr>
          <p:cNvSpPr>
            <a:spLocks noGrp="1"/>
          </p:cNvSpPr>
          <p:nvPr>
            <p:ph type="title"/>
          </p:nvPr>
        </p:nvSpPr>
        <p:spPr/>
        <p:txBody>
          <a:bodyPr/>
          <a:lstStyle/>
          <a:p>
            <a:r>
              <a:rPr lang="en-IN" dirty="0"/>
              <a:t>SYSTEM REQUIREMENTS</a:t>
            </a:r>
          </a:p>
        </p:txBody>
      </p:sp>
      <p:sp>
        <p:nvSpPr>
          <p:cNvPr id="26" name="TextBox 25">
            <a:extLst>
              <a:ext uri="{FF2B5EF4-FFF2-40B4-BE49-F238E27FC236}">
                <a16:creationId xmlns:a16="http://schemas.microsoft.com/office/drawing/2014/main" id="{466138F2-57EF-684D-7841-97F6BE90AB9A}"/>
              </a:ext>
            </a:extLst>
          </p:cNvPr>
          <p:cNvSpPr txBox="1"/>
          <p:nvPr/>
        </p:nvSpPr>
        <p:spPr>
          <a:xfrm>
            <a:off x="735107" y="2446704"/>
            <a:ext cx="11205882" cy="4247317"/>
          </a:xfrm>
          <a:prstGeom prst="rect">
            <a:avLst/>
          </a:prstGeom>
          <a:noFill/>
        </p:spPr>
        <p:txBody>
          <a:bodyPr wrap="square" rtlCol="0">
            <a:spAutoFit/>
          </a:bodyPr>
          <a:lstStyle/>
          <a:p>
            <a:pPr>
              <a:lnSpc>
                <a:spcPct val="150000"/>
              </a:lnSpc>
            </a:pPr>
            <a:r>
              <a:rPr lang="en-IN" sz="2400" dirty="0">
                <a:solidFill>
                  <a:srgbClr val="C00000"/>
                </a:solidFill>
              </a:rPr>
              <a:t>HARDWARE REQUIREMENTS</a:t>
            </a:r>
          </a:p>
          <a:p>
            <a:pPr marL="457200" indent="-457200">
              <a:lnSpc>
                <a:spcPct val="150000"/>
              </a:lnSpc>
              <a:buFont typeface="Arial" panose="020B0604020202020204" pitchFamily="34" charset="0"/>
              <a:buChar char="•"/>
            </a:pPr>
            <a:r>
              <a:rPr lang="en-IN" sz="2400" dirty="0">
                <a:solidFill>
                  <a:srgbClr val="C00000"/>
                </a:solidFill>
              </a:rPr>
              <a:t>OS</a:t>
            </a:r>
            <a:r>
              <a:rPr lang="en-IN" sz="2400" dirty="0"/>
              <a:t>: Windows 7 OS or above Recommended: Windows 11 (latest) </a:t>
            </a:r>
          </a:p>
          <a:p>
            <a:pPr marL="457200" indent="-457200">
              <a:lnSpc>
                <a:spcPct val="150000"/>
              </a:lnSpc>
              <a:buFont typeface="Arial" panose="020B0604020202020204" pitchFamily="34" charset="0"/>
              <a:buChar char="•"/>
            </a:pPr>
            <a:r>
              <a:rPr lang="en-IN" sz="2400" dirty="0">
                <a:solidFill>
                  <a:srgbClr val="C00000"/>
                </a:solidFill>
              </a:rPr>
              <a:t>CPU</a:t>
            </a:r>
            <a:r>
              <a:rPr lang="en-IN" sz="2400" dirty="0"/>
              <a:t>: Intel core i5 or above, AMD Ryzen 5 or Above </a:t>
            </a:r>
          </a:p>
          <a:p>
            <a:pPr marL="457200" indent="-457200">
              <a:lnSpc>
                <a:spcPct val="150000"/>
              </a:lnSpc>
              <a:buFont typeface="Arial" panose="020B0604020202020204" pitchFamily="34" charset="0"/>
              <a:buChar char="•"/>
            </a:pPr>
            <a:r>
              <a:rPr lang="en-IN" sz="2400" dirty="0">
                <a:solidFill>
                  <a:srgbClr val="C00000"/>
                </a:solidFill>
              </a:rPr>
              <a:t>Disk Storage: </a:t>
            </a:r>
            <a:r>
              <a:rPr lang="en-IN" sz="2400" dirty="0"/>
              <a:t>8GB or above of free disk space </a:t>
            </a:r>
          </a:p>
          <a:p>
            <a:pPr marL="457200" indent="-457200">
              <a:lnSpc>
                <a:spcPct val="150000"/>
              </a:lnSpc>
              <a:buFont typeface="Arial" panose="020B0604020202020204" pitchFamily="34" charset="0"/>
              <a:buChar char="•"/>
            </a:pPr>
            <a:r>
              <a:rPr lang="en-IN" sz="2400" dirty="0">
                <a:solidFill>
                  <a:srgbClr val="C00000"/>
                </a:solidFill>
              </a:rPr>
              <a:t>RAM: </a:t>
            </a:r>
            <a:r>
              <a:rPr lang="en-IN" sz="2400" dirty="0"/>
              <a:t>4GB or above </a:t>
            </a:r>
          </a:p>
          <a:p>
            <a:pPr marL="457200" indent="-457200">
              <a:lnSpc>
                <a:spcPct val="150000"/>
              </a:lnSpc>
              <a:buFont typeface="Arial" panose="020B0604020202020204" pitchFamily="34" charset="0"/>
              <a:buChar char="•"/>
            </a:pPr>
            <a:r>
              <a:rPr lang="en-IN" sz="2400" dirty="0">
                <a:solidFill>
                  <a:srgbClr val="C00000"/>
                </a:solidFill>
              </a:rPr>
              <a:t>GPU: </a:t>
            </a:r>
            <a:r>
              <a:rPr lang="en-IN" sz="2400" dirty="0"/>
              <a:t>Intel Integrated Graphics or higher </a:t>
            </a:r>
          </a:p>
          <a:p>
            <a:pPr marL="457200" indent="-457200">
              <a:lnSpc>
                <a:spcPct val="150000"/>
              </a:lnSpc>
              <a:buFont typeface="Arial" panose="020B0604020202020204" pitchFamily="34" charset="0"/>
              <a:buChar char="•"/>
            </a:pPr>
            <a:r>
              <a:rPr lang="en-IN" sz="2400" dirty="0">
                <a:solidFill>
                  <a:srgbClr val="C00000"/>
                </a:solidFill>
              </a:rPr>
              <a:t>For Execution: </a:t>
            </a:r>
            <a:r>
              <a:rPr lang="en-IN" sz="2400" dirty="0"/>
              <a:t>Spyder using Anaconda Framework in Python or Google Collab</a:t>
            </a:r>
            <a:endParaRPr lang="en-IN" sz="2400" dirty="0">
              <a:solidFill>
                <a:srgbClr val="C00000"/>
              </a:solidFill>
            </a:endParaRPr>
          </a:p>
          <a:p>
            <a:endParaRPr lang="en-IN" dirty="0"/>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B736-E616-4EC2-7380-0294F0C4D757}"/>
              </a:ext>
            </a:extLst>
          </p:cNvPr>
          <p:cNvSpPr>
            <a:spLocks noGrp="1"/>
          </p:cNvSpPr>
          <p:nvPr>
            <p:ph type="title"/>
          </p:nvPr>
        </p:nvSpPr>
        <p:spPr/>
        <p:txBody>
          <a:bodyPr>
            <a:normAutofit/>
          </a:bodyPr>
          <a:lstStyle/>
          <a:p>
            <a:r>
              <a:rPr lang="en-IN" dirty="0"/>
              <a:t>SOFTWARE REQUIREMENTS</a:t>
            </a:r>
          </a:p>
        </p:txBody>
      </p:sp>
      <p:sp>
        <p:nvSpPr>
          <p:cNvPr id="12" name="TextBox 11">
            <a:extLst>
              <a:ext uri="{FF2B5EF4-FFF2-40B4-BE49-F238E27FC236}">
                <a16:creationId xmlns:a16="http://schemas.microsoft.com/office/drawing/2014/main" id="{0E5B41D1-A802-B2E3-7243-7E8623C55727}"/>
              </a:ext>
            </a:extLst>
          </p:cNvPr>
          <p:cNvSpPr txBox="1"/>
          <p:nvPr/>
        </p:nvSpPr>
        <p:spPr>
          <a:xfrm>
            <a:off x="493955" y="2099280"/>
            <a:ext cx="10989833" cy="5078313"/>
          </a:xfrm>
          <a:prstGeom prst="rect">
            <a:avLst/>
          </a:prstGeom>
          <a:noFill/>
        </p:spPr>
        <p:txBody>
          <a:bodyPr wrap="square" rtlCol="0">
            <a:spAutoFit/>
          </a:bodyPr>
          <a:lstStyle/>
          <a:p>
            <a:pPr>
              <a:lnSpc>
                <a:spcPct val="150000"/>
              </a:lnSpc>
            </a:pPr>
            <a:r>
              <a:rPr lang="en-IN" sz="2400" dirty="0">
                <a:solidFill>
                  <a:srgbClr val="C00000"/>
                </a:solidFill>
              </a:rPr>
              <a:t>SOFTWARE REQUIREMENTS</a:t>
            </a:r>
          </a:p>
          <a:p>
            <a:pPr marL="457200" indent="-457200">
              <a:lnSpc>
                <a:spcPct val="150000"/>
              </a:lnSpc>
              <a:buFont typeface="Arial" panose="020B0604020202020204" pitchFamily="34" charset="0"/>
              <a:buChar char="•"/>
            </a:pPr>
            <a:r>
              <a:rPr lang="en-IN" sz="2000" dirty="0">
                <a:solidFill>
                  <a:srgbClr val="C00000"/>
                </a:solidFill>
              </a:rPr>
              <a:t>Python</a:t>
            </a:r>
            <a:r>
              <a:rPr lang="en-IN" sz="2000" dirty="0"/>
              <a:t> : Easy to implement and built in modules.</a:t>
            </a:r>
          </a:p>
          <a:p>
            <a:pPr marL="457200" indent="-457200">
              <a:lnSpc>
                <a:spcPct val="150000"/>
              </a:lnSpc>
              <a:buFont typeface="Arial" panose="020B0604020202020204" pitchFamily="34" charset="0"/>
              <a:buChar char="•"/>
            </a:pPr>
            <a:r>
              <a:rPr lang="en-IN" sz="2000" dirty="0">
                <a:solidFill>
                  <a:srgbClr val="C00000"/>
                </a:solidFill>
              </a:rPr>
              <a:t>pandas</a:t>
            </a:r>
            <a:r>
              <a:rPr lang="en-IN" sz="2000" dirty="0"/>
              <a:t> : </a:t>
            </a:r>
            <a:r>
              <a:rPr lang="en-IN" sz="2000" i="0" dirty="0">
                <a:effectLst/>
                <a:latin typeface="Franklin Gothic Medium (Body)"/>
              </a:rPr>
              <a:t>data</a:t>
            </a:r>
            <a:r>
              <a:rPr lang="en-IN" sz="2000" b="1" i="0" dirty="0">
                <a:effectLst/>
                <a:latin typeface="Franklin Gothic Medium (Body)"/>
              </a:rPr>
              <a:t> </a:t>
            </a:r>
            <a:r>
              <a:rPr lang="en-IN" sz="2000" i="0" dirty="0">
                <a:effectLst/>
                <a:latin typeface="Franklin Gothic Medium (Body)"/>
              </a:rPr>
              <a:t>cleaning and analysis.</a:t>
            </a:r>
          </a:p>
          <a:p>
            <a:pPr marL="457200" indent="-457200">
              <a:lnSpc>
                <a:spcPct val="150000"/>
              </a:lnSpc>
              <a:buFont typeface="Arial" panose="020B0604020202020204" pitchFamily="34" charset="0"/>
              <a:buChar char="•"/>
            </a:pPr>
            <a:r>
              <a:rPr lang="en-IN" sz="2000" dirty="0">
                <a:solidFill>
                  <a:srgbClr val="C00000"/>
                </a:solidFill>
                <a:latin typeface="Franklin Gothic Medium (Body)"/>
              </a:rPr>
              <a:t>NumPy</a:t>
            </a:r>
            <a:r>
              <a:rPr lang="en-IN" sz="2000" dirty="0">
                <a:solidFill>
                  <a:srgbClr val="202124"/>
                </a:solidFill>
                <a:latin typeface="Franklin Gothic Medium (Body)"/>
              </a:rPr>
              <a:t> : </a:t>
            </a:r>
            <a:r>
              <a:rPr lang="en-IN" sz="2000" dirty="0">
                <a:latin typeface="Franklin Gothic Medium (Body)"/>
              </a:rPr>
              <a:t>N</a:t>
            </a:r>
            <a:r>
              <a:rPr lang="en-IN" sz="2000" i="0" dirty="0">
                <a:effectLst/>
                <a:latin typeface="Franklin Gothic Medium (Body)"/>
              </a:rPr>
              <a:t>umerical and scientific computing</a:t>
            </a:r>
            <a:r>
              <a:rPr lang="en-IN" sz="2000" i="0" dirty="0">
                <a:solidFill>
                  <a:srgbClr val="202124"/>
                </a:solidFill>
                <a:effectLst/>
                <a:latin typeface="Franklin Gothic Medium (Body)"/>
              </a:rPr>
              <a:t>.</a:t>
            </a:r>
          </a:p>
          <a:p>
            <a:pPr marL="457200" indent="-457200">
              <a:lnSpc>
                <a:spcPct val="150000"/>
              </a:lnSpc>
              <a:buFont typeface="Arial" panose="020B0604020202020204" pitchFamily="34" charset="0"/>
              <a:buChar char="•"/>
            </a:pPr>
            <a:r>
              <a:rPr lang="en-IN" sz="2000" dirty="0">
                <a:solidFill>
                  <a:srgbClr val="C00000"/>
                </a:solidFill>
                <a:latin typeface="Franklin Gothic Medium (Body)"/>
              </a:rPr>
              <a:t>Keras</a:t>
            </a:r>
            <a:r>
              <a:rPr lang="en-IN" sz="2000" dirty="0">
                <a:solidFill>
                  <a:srgbClr val="202124"/>
                </a:solidFill>
                <a:latin typeface="Franklin Gothic Medium (Body)"/>
              </a:rPr>
              <a:t>    : </a:t>
            </a:r>
            <a:r>
              <a:rPr lang="en-US" sz="2000" dirty="0"/>
              <a:t>Python interface for evaluating neural networks.</a:t>
            </a:r>
          </a:p>
          <a:p>
            <a:pPr marL="457200" indent="-457200">
              <a:lnSpc>
                <a:spcPct val="150000"/>
              </a:lnSpc>
              <a:buFont typeface="Arial" panose="020B0604020202020204" pitchFamily="34" charset="0"/>
              <a:buChar char="•"/>
            </a:pPr>
            <a:r>
              <a:rPr lang="en-US" sz="2000" dirty="0">
                <a:solidFill>
                  <a:srgbClr val="C00000"/>
                </a:solidFill>
              </a:rPr>
              <a:t>TensorFlow</a:t>
            </a:r>
            <a:r>
              <a:rPr lang="en-US" sz="2000" dirty="0"/>
              <a:t> : An </a:t>
            </a:r>
            <a:r>
              <a:rPr lang="en-IN" sz="2000" dirty="0"/>
              <a:t>end-to-end open-source platform with </a:t>
            </a:r>
            <a:r>
              <a:rPr lang="en-US" sz="2000" dirty="0"/>
              <a:t> flexible tools, libraries that helps develop and to easily build and deploy ML powered applications.</a:t>
            </a:r>
          </a:p>
          <a:p>
            <a:pPr marL="457200" indent="-457200">
              <a:lnSpc>
                <a:spcPct val="150000"/>
              </a:lnSpc>
              <a:buFont typeface="Arial" panose="020B0604020202020204" pitchFamily="34" charset="0"/>
              <a:buChar char="•"/>
            </a:pPr>
            <a:r>
              <a:rPr lang="en-US" sz="2000" dirty="0">
                <a:solidFill>
                  <a:srgbClr val="C00000"/>
                </a:solidFill>
              </a:rPr>
              <a:t>Matplotlib</a:t>
            </a:r>
            <a:r>
              <a:rPr lang="en-US" sz="2000" dirty="0">
                <a:solidFill>
                  <a:schemeClr val="accent3"/>
                </a:solidFill>
              </a:rPr>
              <a:t> </a:t>
            </a:r>
            <a:r>
              <a:rPr lang="en-US" sz="2000" dirty="0"/>
              <a:t>: </a:t>
            </a:r>
            <a:r>
              <a:rPr lang="en-US" sz="2000" b="1" i="0" dirty="0">
                <a:solidFill>
                  <a:srgbClr val="202124"/>
                </a:solidFill>
                <a:effectLst/>
                <a:latin typeface="arial" panose="020B0604020202020204" pitchFamily="34" charset="0"/>
              </a:rPr>
              <a:t> </a:t>
            </a:r>
            <a:r>
              <a:rPr lang="en-US" sz="2000" i="0" dirty="0">
                <a:effectLst/>
              </a:rPr>
              <a:t>data visualization and graphical plotting</a:t>
            </a:r>
          </a:p>
          <a:p>
            <a:pPr marL="457200" indent="-457200">
              <a:lnSpc>
                <a:spcPct val="150000"/>
              </a:lnSpc>
              <a:buFont typeface="Arial" panose="020B0604020202020204" pitchFamily="34" charset="0"/>
              <a:buChar char="•"/>
            </a:pPr>
            <a:r>
              <a:rPr lang="en-US" sz="2000" i="0" dirty="0">
                <a:solidFill>
                  <a:srgbClr val="C00000"/>
                </a:solidFill>
                <a:effectLst/>
              </a:rPr>
              <a:t>OpenCV</a:t>
            </a:r>
            <a:r>
              <a:rPr lang="en-US" sz="2000" i="0" dirty="0">
                <a:effectLst/>
              </a:rPr>
              <a:t> : huge open-source library for the computer vision, machine learning, and image processing</a:t>
            </a:r>
            <a:endParaRPr lang="en-US" sz="2000" dirty="0"/>
          </a:p>
          <a:p>
            <a:endParaRPr lang="en-IN" dirty="0"/>
          </a:p>
        </p:txBody>
      </p:sp>
    </p:spTree>
    <p:extLst>
      <p:ext uri="{BB962C8B-B14F-4D97-AF65-F5344CB8AC3E}">
        <p14:creationId xmlns:p14="http://schemas.microsoft.com/office/powerpoint/2010/main" val="164349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F2AA-E2B8-6A43-AF2C-7831F6333731}"/>
              </a:ext>
            </a:extLst>
          </p:cNvPr>
          <p:cNvSpPr>
            <a:spLocks noGrp="1"/>
          </p:cNvSpPr>
          <p:nvPr>
            <p:ph type="title"/>
          </p:nvPr>
        </p:nvSpPr>
        <p:spPr>
          <a:xfrm>
            <a:off x="960120" y="2359151"/>
            <a:ext cx="9449018" cy="1144959"/>
          </a:xfrm>
        </p:spPr>
        <p:txBody>
          <a:bodyPr/>
          <a:lstStyle/>
          <a:p>
            <a:r>
              <a:rPr lang="en-IN" dirty="0"/>
              <a:t>Literature survey</a:t>
            </a:r>
          </a:p>
        </p:txBody>
      </p:sp>
    </p:spTree>
    <p:extLst>
      <p:ext uri="{BB962C8B-B14F-4D97-AF65-F5344CB8AC3E}">
        <p14:creationId xmlns:p14="http://schemas.microsoft.com/office/powerpoint/2010/main" val="302896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5503-42F3-F0A9-31D4-013CC3130124}"/>
              </a:ext>
            </a:extLst>
          </p:cNvPr>
          <p:cNvSpPr>
            <a:spLocks noGrp="1"/>
          </p:cNvSpPr>
          <p:nvPr>
            <p:ph type="title"/>
          </p:nvPr>
        </p:nvSpPr>
        <p:spPr/>
        <p:txBody>
          <a:bodyPr/>
          <a:lstStyle/>
          <a:p>
            <a:r>
              <a:rPr lang="en-IN" dirty="0"/>
              <a:t>Literature survey</a:t>
            </a:r>
          </a:p>
        </p:txBody>
      </p:sp>
      <p:sp>
        <p:nvSpPr>
          <p:cNvPr id="12" name="TextBox 11">
            <a:extLst>
              <a:ext uri="{FF2B5EF4-FFF2-40B4-BE49-F238E27FC236}">
                <a16:creationId xmlns:a16="http://schemas.microsoft.com/office/drawing/2014/main" id="{1569419B-0C1C-E916-3472-94977B4DCEF6}"/>
              </a:ext>
            </a:extLst>
          </p:cNvPr>
          <p:cNvSpPr txBox="1"/>
          <p:nvPr/>
        </p:nvSpPr>
        <p:spPr>
          <a:xfrm>
            <a:off x="587188" y="2517161"/>
            <a:ext cx="11452412" cy="4308872"/>
          </a:xfrm>
          <a:prstGeom prst="rect">
            <a:avLst/>
          </a:prstGeom>
          <a:noFill/>
        </p:spPr>
        <p:txBody>
          <a:bodyPr wrap="square" rtlCol="0">
            <a:spAutoFit/>
          </a:bodyPr>
          <a:lstStyle/>
          <a:p>
            <a:pPr marL="342900" indent="-342900">
              <a:buAutoNum type="arabicParenR"/>
            </a:pPr>
            <a:r>
              <a:rPr lang="en-US" sz="2000" b="1" i="0" dirty="0">
                <a:solidFill>
                  <a:srgbClr val="C00000"/>
                </a:solidFill>
                <a:effectLst/>
              </a:rPr>
              <a:t>Low-light image enhancement using CNN and bright channel prior</a:t>
            </a:r>
          </a:p>
          <a:p>
            <a:endParaRPr lang="en-US" b="1" dirty="0">
              <a:solidFill>
                <a:srgbClr val="333333"/>
              </a:solidFill>
              <a:latin typeface="Arial" panose="020B0604020202020204" pitchFamily="34" charset="0"/>
            </a:endParaRPr>
          </a:p>
          <a:p>
            <a:r>
              <a:rPr lang="en-US" b="1" i="0" dirty="0">
                <a:effectLst/>
                <a:latin typeface="Arial" panose="020B0604020202020204" pitchFamily="34" charset="0"/>
              </a:rPr>
              <a:t>Authors</a:t>
            </a:r>
            <a:r>
              <a:rPr lang="en-US" b="1" i="0" dirty="0">
                <a:solidFill>
                  <a:srgbClr val="333333"/>
                </a:solidFill>
                <a:effectLst/>
                <a:latin typeface="Arial" panose="020B0604020202020204" pitchFamily="34" charset="0"/>
              </a:rPr>
              <a:t>: </a:t>
            </a:r>
            <a:r>
              <a:rPr lang="en-IN" sz="2000" b="0" i="0" u="none" strike="noStrike" dirty="0">
                <a:effectLst/>
                <a:cs typeface="Arial" panose="020B0604020202020204" pitchFamily="34" charset="0"/>
              </a:rPr>
              <a:t>Li Tao</a:t>
            </a:r>
            <a:r>
              <a:rPr lang="en-IN" sz="2000" b="0" i="0" dirty="0">
                <a:effectLst/>
                <a:cs typeface="Arial" panose="020B0604020202020204" pitchFamily="34" charset="0"/>
              </a:rPr>
              <a:t>; </a:t>
            </a:r>
            <a:r>
              <a:rPr lang="en-IN" sz="2000" b="0" i="0" u="none" strike="noStrike" dirty="0">
                <a:effectLst/>
                <a:cs typeface="Arial" panose="020B0604020202020204" pitchFamily="34" charset="0"/>
              </a:rPr>
              <a:t>Chuang Zhu</a:t>
            </a:r>
            <a:r>
              <a:rPr lang="en-IN" sz="2000" b="0" i="0" dirty="0">
                <a:effectLst/>
                <a:cs typeface="Arial" panose="020B0604020202020204" pitchFamily="34" charset="0"/>
              </a:rPr>
              <a:t>; </a:t>
            </a:r>
            <a:r>
              <a:rPr lang="en-IN" sz="2000" b="0" i="0" u="none" strike="noStrike" dirty="0">
                <a:effectLst/>
                <a:cs typeface="Arial" panose="020B0604020202020204" pitchFamily="34" charset="0"/>
              </a:rPr>
              <a:t>Jiawen Song</a:t>
            </a:r>
            <a:r>
              <a:rPr lang="en-IN" sz="2000" b="0" i="0" dirty="0">
                <a:effectLst/>
                <a:cs typeface="Arial" panose="020B0604020202020204" pitchFamily="34" charset="0"/>
              </a:rPr>
              <a:t>; </a:t>
            </a:r>
            <a:r>
              <a:rPr lang="en-IN" sz="2000" b="0" i="0" u="none" strike="noStrike" dirty="0">
                <a:effectLst/>
                <a:cs typeface="Arial" panose="020B0604020202020204" pitchFamily="34" charset="0"/>
              </a:rPr>
              <a:t>Tao Lu</a:t>
            </a:r>
            <a:r>
              <a:rPr lang="en-IN" sz="2000" b="0" i="0" dirty="0">
                <a:effectLst/>
                <a:cs typeface="Arial" panose="020B0604020202020204" pitchFamily="34" charset="0"/>
              </a:rPr>
              <a:t>; </a:t>
            </a:r>
            <a:r>
              <a:rPr lang="en-IN" sz="2000" b="0" i="0" u="none" strike="noStrike" dirty="0">
                <a:effectLst/>
                <a:cs typeface="Arial" panose="020B0604020202020204" pitchFamily="34" charset="0"/>
              </a:rPr>
              <a:t>Huizhu Jia</a:t>
            </a:r>
            <a:r>
              <a:rPr lang="en-IN" sz="2000" b="0" i="0" dirty="0">
                <a:effectLst/>
                <a:cs typeface="Arial" panose="020B0604020202020204" pitchFamily="34" charset="0"/>
              </a:rPr>
              <a:t>; </a:t>
            </a:r>
            <a:r>
              <a:rPr lang="en-IN" sz="2000" b="0" i="0" u="none" strike="noStrike" dirty="0">
                <a:effectLst/>
                <a:cs typeface="Arial" panose="020B0604020202020204" pitchFamily="34" charset="0"/>
              </a:rPr>
              <a:t>Xiaodong</a:t>
            </a:r>
            <a:r>
              <a:rPr lang="en-IN" sz="2000" b="0" i="0" u="none" strike="noStrike" dirty="0">
                <a:solidFill>
                  <a:srgbClr val="0099FF"/>
                </a:solidFill>
                <a:effectLst/>
                <a:cs typeface="Arial" panose="020B0604020202020204" pitchFamily="34" charset="0"/>
              </a:rPr>
              <a:t> </a:t>
            </a:r>
            <a:r>
              <a:rPr lang="en-IN" sz="2000" b="0" i="0" u="none" strike="noStrike" dirty="0" err="1">
                <a:effectLst/>
                <a:cs typeface="Arial" panose="020B0604020202020204" pitchFamily="34" charset="0"/>
              </a:rPr>
              <a:t>Xie</a:t>
            </a:r>
            <a:endParaRPr lang="en-IN" sz="2000" b="0" i="0" u="none" strike="noStrike" dirty="0">
              <a:effectLst/>
              <a:cs typeface="Arial" panose="020B0604020202020204" pitchFamily="34" charset="0"/>
            </a:endParaRPr>
          </a:p>
          <a:p>
            <a:endParaRPr lang="en-IN" dirty="0">
              <a:cs typeface="Arial" panose="020B0604020202020204" pitchFamily="34" charset="0"/>
            </a:endParaRPr>
          </a:p>
          <a:p>
            <a:pPr marL="285750" indent="-285750">
              <a:lnSpc>
                <a:spcPct val="150000"/>
              </a:lnSpc>
              <a:buFont typeface="Arial" panose="020B0604020202020204" pitchFamily="34" charset="0"/>
              <a:buChar char="•"/>
            </a:pPr>
            <a:r>
              <a:rPr lang="en-US" sz="2000" dirty="0"/>
              <a:t>The researchers designed a convolutional neural network to remove image noise which achieves a good performance. </a:t>
            </a:r>
          </a:p>
          <a:p>
            <a:pPr marL="285750" indent="-285750">
              <a:lnSpc>
                <a:spcPct val="150000"/>
              </a:lnSpc>
              <a:buFont typeface="Arial" panose="020B0604020202020204" pitchFamily="34" charset="0"/>
              <a:buChar char="•"/>
            </a:pPr>
            <a:r>
              <a:rPr lang="en-US" sz="2000" dirty="0"/>
              <a:t>A low-light model was proposed and bright channel prior was used to calculate transmission in low-light model. </a:t>
            </a:r>
          </a:p>
          <a:p>
            <a:pPr marL="285750" indent="-285750">
              <a:lnSpc>
                <a:spcPct val="150000"/>
              </a:lnSpc>
              <a:buFont typeface="Arial" panose="020B0604020202020204" pitchFamily="34" charset="0"/>
              <a:buChar char="•"/>
            </a:pPr>
            <a:r>
              <a:rPr lang="en-US" sz="2000" dirty="0"/>
              <a:t>Experimental results showed that our algorithm can better improve brightness, enhance contrast and preserve details compared with other methods.</a:t>
            </a:r>
            <a:endParaRPr lang="en-US" sz="2000" i="0" dirty="0">
              <a:effectLst/>
              <a:cs typeface="Arial" panose="020B0604020202020204" pitchFamily="34" charset="0"/>
            </a:endParaRPr>
          </a:p>
          <a:p>
            <a:endParaRPr lang="en-IN" dirty="0"/>
          </a:p>
        </p:txBody>
      </p:sp>
    </p:spTree>
    <p:extLst>
      <p:ext uri="{BB962C8B-B14F-4D97-AF65-F5344CB8AC3E}">
        <p14:creationId xmlns:p14="http://schemas.microsoft.com/office/powerpoint/2010/main" val="226522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4F84-0160-A68E-A851-3206E9587774}"/>
              </a:ext>
            </a:extLst>
          </p:cNvPr>
          <p:cNvSpPr>
            <a:spLocks noGrp="1"/>
          </p:cNvSpPr>
          <p:nvPr>
            <p:ph type="title"/>
          </p:nvPr>
        </p:nvSpPr>
        <p:spPr>
          <a:xfrm>
            <a:off x="-117566" y="595399"/>
            <a:ext cx="10268712" cy="1700784"/>
          </a:xfrm>
        </p:spPr>
        <p:txBody>
          <a:bodyPr/>
          <a:lstStyle/>
          <a:p>
            <a:r>
              <a:rPr lang="en-IN" dirty="0"/>
              <a:t>	literature survey</a:t>
            </a:r>
          </a:p>
        </p:txBody>
      </p:sp>
      <p:sp>
        <p:nvSpPr>
          <p:cNvPr id="12" name="TextBox 11">
            <a:extLst>
              <a:ext uri="{FF2B5EF4-FFF2-40B4-BE49-F238E27FC236}">
                <a16:creationId xmlns:a16="http://schemas.microsoft.com/office/drawing/2014/main" id="{0334A9EE-1253-FD57-9E40-D898831493BD}"/>
              </a:ext>
            </a:extLst>
          </p:cNvPr>
          <p:cNvSpPr txBox="1"/>
          <p:nvPr/>
        </p:nvSpPr>
        <p:spPr>
          <a:xfrm>
            <a:off x="430306" y="2458013"/>
            <a:ext cx="10802470" cy="4037003"/>
          </a:xfrm>
          <a:prstGeom prst="rect">
            <a:avLst/>
          </a:prstGeom>
          <a:noFill/>
        </p:spPr>
        <p:txBody>
          <a:bodyPr wrap="square" rtlCol="0">
            <a:spAutoFit/>
          </a:bodyPr>
          <a:lstStyle/>
          <a:p>
            <a:r>
              <a:rPr lang="en-US" sz="2000" b="1" dirty="0">
                <a:solidFill>
                  <a:srgbClr val="C00000"/>
                </a:solidFill>
              </a:rPr>
              <a:t>2) LightenNet: A Convolutional Neural Network for weakly illuminated image enhancement</a:t>
            </a:r>
          </a:p>
          <a:p>
            <a:endParaRPr lang="en-US" sz="2000" b="1" dirty="0">
              <a:solidFill>
                <a:srgbClr val="C00000"/>
              </a:solidFill>
            </a:endParaRPr>
          </a:p>
          <a:p>
            <a:r>
              <a:rPr lang="en-US" sz="2000" dirty="0"/>
              <a:t>Authors: </a:t>
            </a:r>
            <a:r>
              <a:rPr lang="en-IN" sz="2000" dirty="0" err="1"/>
              <a:t>Chongyi</a:t>
            </a:r>
            <a:r>
              <a:rPr lang="en-IN" sz="2000" dirty="0"/>
              <a:t> Li, </a:t>
            </a:r>
            <a:r>
              <a:rPr lang="en-IN" sz="2000" dirty="0" err="1"/>
              <a:t>Jichang</a:t>
            </a:r>
            <a:r>
              <a:rPr lang="en-IN" sz="2000" dirty="0"/>
              <a:t> </a:t>
            </a:r>
            <a:r>
              <a:rPr lang="en-IN" sz="2000" dirty="0" err="1"/>
              <a:t>Guoa</a:t>
            </a:r>
            <a:r>
              <a:rPr lang="en-IN" sz="2000" dirty="0"/>
              <a:t>, </a:t>
            </a:r>
            <a:r>
              <a:rPr lang="en-IN" sz="2000" dirty="0" err="1"/>
              <a:t>Fatih</a:t>
            </a:r>
            <a:r>
              <a:rPr lang="en-IN" sz="2000" dirty="0"/>
              <a:t> </a:t>
            </a:r>
            <a:r>
              <a:rPr lang="en-IN" sz="2000" dirty="0" err="1"/>
              <a:t>Porikli</a:t>
            </a:r>
            <a:r>
              <a:rPr lang="en-IN" sz="2000" dirty="0"/>
              <a:t>, </a:t>
            </a:r>
            <a:r>
              <a:rPr lang="en-IN" sz="2000" dirty="0" err="1"/>
              <a:t>Yanwei</a:t>
            </a:r>
            <a:r>
              <a:rPr lang="en-IN" sz="2000" dirty="0"/>
              <a:t> Pang</a:t>
            </a:r>
          </a:p>
          <a:p>
            <a:endParaRPr lang="en-IN" sz="2000" dirty="0"/>
          </a:p>
          <a:p>
            <a:pPr marL="342900" indent="-342900">
              <a:lnSpc>
                <a:spcPct val="150000"/>
              </a:lnSpc>
              <a:buFont typeface="Arial" panose="020B0604020202020204" pitchFamily="34" charset="0"/>
              <a:buChar char="•"/>
            </a:pPr>
            <a:r>
              <a:rPr lang="en-US" sz="2000" dirty="0"/>
              <a:t>The researchers formulated a compact and efficient CNN, namely LightenNet, and subsequently obtain an enhanced image based on Retinex model.</a:t>
            </a:r>
            <a:endParaRPr lang="en-IN" sz="2000" dirty="0"/>
          </a:p>
          <a:p>
            <a:pPr marL="342900" indent="-342900">
              <a:lnSpc>
                <a:spcPct val="150000"/>
              </a:lnSpc>
              <a:buFont typeface="Arial" panose="020B0604020202020204" pitchFamily="34" charset="0"/>
              <a:buChar char="•"/>
            </a:pPr>
            <a:r>
              <a:rPr lang="en-US" sz="2000" dirty="0"/>
              <a:t>The proposed LightenNet learns mapping between weakly illuminated image and the corresponding illumination map which is subsequently used to obtain the enhanced image.</a:t>
            </a:r>
          </a:p>
          <a:p>
            <a:pPr marL="342900" indent="-342900">
              <a:lnSpc>
                <a:spcPct val="150000"/>
              </a:lnSpc>
              <a:buFont typeface="Arial" panose="020B0604020202020204" pitchFamily="34" charset="0"/>
              <a:buChar char="•"/>
            </a:pPr>
            <a:r>
              <a:rPr lang="en-US" sz="2000" dirty="0"/>
              <a:t>The results obtained were images with natural and realistic appearance and with improved brightness and contrast. </a:t>
            </a:r>
            <a:endParaRPr lang="en-IN" sz="2000" dirty="0"/>
          </a:p>
        </p:txBody>
      </p:sp>
    </p:spTree>
    <p:extLst>
      <p:ext uri="{BB962C8B-B14F-4D97-AF65-F5344CB8AC3E}">
        <p14:creationId xmlns:p14="http://schemas.microsoft.com/office/powerpoint/2010/main" val="318617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E75A-0297-E492-90FE-A45E7B13BEAB}"/>
              </a:ext>
            </a:extLst>
          </p:cNvPr>
          <p:cNvSpPr>
            <a:spLocks noGrp="1"/>
          </p:cNvSpPr>
          <p:nvPr>
            <p:ph type="title"/>
          </p:nvPr>
        </p:nvSpPr>
        <p:spPr>
          <a:xfrm>
            <a:off x="413273" y="775014"/>
            <a:ext cx="10268712" cy="1700784"/>
          </a:xfrm>
        </p:spPr>
        <p:txBody>
          <a:bodyPr/>
          <a:lstStyle/>
          <a:p>
            <a:r>
              <a:rPr lang="en-IN" dirty="0"/>
              <a:t>LITERATURE SURVEY</a:t>
            </a:r>
          </a:p>
        </p:txBody>
      </p:sp>
      <p:sp>
        <p:nvSpPr>
          <p:cNvPr id="12" name="TextBox 11">
            <a:extLst>
              <a:ext uri="{FF2B5EF4-FFF2-40B4-BE49-F238E27FC236}">
                <a16:creationId xmlns:a16="http://schemas.microsoft.com/office/drawing/2014/main" id="{B36D242A-97B9-19E1-905A-094922437737}"/>
              </a:ext>
            </a:extLst>
          </p:cNvPr>
          <p:cNvSpPr txBox="1"/>
          <p:nvPr/>
        </p:nvSpPr>
        <p:spPr>
          <a:xfrm>
            <a:off x="900953" y="2413045"/>
            <a:ext cx="10390094" cy="4708981"/>
          </a:xfrm>
          <a:prstGeom prst="rect">
            <a:avLst/>
          </a:prstGeom>
          <a:noFill/>
        </p:spPr>
        <p:txBody>
          <a:bodyPr wrap="square" rtlCol="0">
            <a:spAutoFit/>
          </a:bodyPr>
          <a:lstStyle/>
          <a:p>
            <a:r>
              <a:rPr lang="en-US" sz="2000" b="1" dirty="0">
                <a:solidFill>
                  <a:srgbClr val="C00000"/>
                </a:solidFill>
              </a:rPr>
              <a:t>3) LLCNN: A Convolutional Neural Network for Low-light Image Enhancement</a:t>
            </a:r>
          </a:p>
          <a:p>
            <a:endParaRPr lang="en-US" sz="2000" b="1" dirty="0">
              <a:solidFill>
                <a:srgbClr val="C00000"/>
              </a:solidFill>
            </a:endParaRPr>
          </a:p>
          <a:p>
            <a:r>
              <a:rPr lang="en-US" sz="2000" dirty="0"/>
              <a:t>Authors: </a:t>
            </a:r>
            <a:r>
              <a:rPr lang="en-IN" sz="2000" dirty="0"/>
              <a:t>Li Tao, Chuang Zhu, </a:t>
            </a:r>
            <a:r>
              <a:rPr lang="en-IN" sz="2000" dirty="0" err="1"/>
              <a:t>Guoqing</a:t>
            </a:r>
            <a:r>
              <a:rPr lang="en-IN" sz="2000" dirty="0"/>
              <a:t> Xiang, Yuan Li, Huizhu Jia, Xiaodong </a:t>
            </a:r>
            <a:r>
              <a:rPr lang="en-IN" sz="2000" dirty="0" err="1"/>
              <a:t>Xie</a:t>
            </a:r>
            <a:endParaRPr lang="en-IN" sz="2000" dirty="0"/>
          </a:p>
          <a:p>
            <a:endParaRPr lang="en-IN" sz="2000" b="1" dirty="0">
              <a:solidFill>
                <a:srgbClr val="C00000"/>
              </a:solidFill>
            </a:endParaRPr>
          </a:p>
          <a:p>
            <a:pPr marL="342900" indent="-342900">
              <a:lnSpc>
                <a:spcPct val="150000"/>
              </a:lnSpc>
              <a:buFont typeface="Arial" panose="020B0604020202020204" pitchFamily="34" charset="0"/>
              <a:buChar char="•"/>
            </a:pPr>
            <a:r>
              <a:rPr lang="en-US" sz="2000" dirty="0"/>
              <a:t>The researchers proposed a network called as Low-light Convolutional Neural Network (LLCNN). </a:t>
            </a:r>
          </a:p>
          <a:p>
            <a:pPr marL="342900" indent="-342900">
              <a:lnSpc>
                <a:spcPct val="150000"/>
              </a:lnSpc>
              <a:buFont typeface="Arial" panose="020B0604020202020204" pitchFamily="34" charset="0"/>
              <a:buChar char="•"/>
            </a:pPr>
            <a:r>
              <a:rPr lang="en-US" sz="2000" dirty="0"/>
              <a:t>It learns to filter low-light images with different kernels and then combine multiscale feature maps together to generate enhanced images. </a:t>
            </a:r>
          </a:p>
          <a:p>
            <a:pPr marL="342900" indent="-342900">
              <a:lnSpc>
                <a:spcPct val="150000"/>
              </a:lnSpc>
              <a:buFont typeface="Arial" panose="020B0604020202020204" pitchFamily="34" charset="0"/>
              <a:buChar char="•"/>
            </a:pPr>
            <a:r>
              <a:rPr lang="en-US" sz="2000" dirty="0"/>
              <a:t>SSIM loss is integrated into the proposed LLCNN to reconstruct more accurate image textures.</a:t>
            </a:r>
            <a:endParaRPr lang="en-US" sz="2000" b="1" dirty="0">
              <a:solidFill>
                <a:srgbClr val="C00000"/>
              </a:solidFill>
            </a:endParaRPr>
          </a:p>
          <a:p>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56040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00C5-3CF2-5ABD-158D-C3FDA15849FD}"/>
              </a:ext>
            </a:extLst>
          </p:cNvPr>
          <p:cNvSpPr>
            <a:spLocks noGrp="1"/>
          </p:cNvSpPr>
          <p:nvPr>
            <p:ph type="title"/>
          </p:nvPr>
        </p:nvSpPr>
        <p:spPr>
          <a:xfrm>
            <a:off x="269837" y="730191"/>
            <a:ext cx="10268712" cy="1700784"/>
          </a:xfrm>
        </p:spPr>
        <p:txBody>
          <a:bodyPr/>
          <a:lstStyle/>
          <a:p>
            <a:r>
              <a:rPr lang="en-IN" dirty="0"/>
              <a:t>LITERATURE SURVEY</a:t>
            </a:r>
          </a:p>
        </p:txBody>
      </p:sp>
      <p:sp>
        <p:nvSpPr>
          <p:cNvPr id="13" name="TextBox 12">
            <a:extLst>
              <a:ext uri="{FF2B5EF4-FFF2-40B4-BE49-F238E27FC236}">
                <a16:creationId xmlns:a16="http://schemas.microsoft.com/office/drawing/2014/main" id="{29D327CA-CFBF-25BA-9FC6-AF26104E923F}"/>
              </a:ext>
            </a:extLst>
          </p:cNvPr>
          <p:cNvSpPr txBox="1"/>
          <p:nvPr/>
        </p:nvSpPr>
        <p:spPr>
          <a:xfrm>
            <a:off x="528918" y="2359333"/>
            <a:ext cx="11779623" cy="4037003"/>
          </a:xfrm>
          <a:prstGeom prst="rect">
            <a:avLst/>
          </a:prstGeom>
          <a:noFill/>
        </p:spPr>
        <p:txBody>
          <a:bodyPr wrap="square" rtlCol="0">
            <a:spAutoFit/>
          </a:bodyPr>
          <a:lstStyle/>
          <a:p>
            <a:r>
              <a:rPr lang="en-US" sz="2000" b="1" dirty="0">
                <a:solidFill>
                  <a:srgbClr val="C00000"/>
                </a:solidFill>
              </a:rPr>
              <a:t>4) A Convolutional Neural Network Based Method for Low-illumination Image Enhancement</a:t>
            </a:r>
          </a:p>
          <a:p>
            <a:endParaRPr lang="en-US" sz="2000" b="1" dirty="0">
              <a:solidFill>
                <a:srgbClr val="C00000"/>
              </a:solidFill>
            </a:endParaRPr>
          </a:p>
          <a:p>
            <a:r>
              <a:rPr lang="en-US" sz="2000" dirty="0"/>
              <a:t>Authors: Huang </a:t>
            </a:r>
            <a:r>
              <a:rPr lang="en-US" sz="2000" dirty="0" err="1"/>
              <a:t>Huang</a:t>
            </a:r>
            <a:r>
              <a:rPr lang="en-US" sz="2000" dirty="0"/>
              <a:t>, </a:t>
            </a:r>
            <a:r>
              <a:rPr lang="en-US" sz="2000" dirty="0" err="1"/>
              <a:t>Haijun</a:t>
            </a:r>
            <a:r>
              <a:rPr lang="en-US" sz="2000" dirty="0"/>
              <a:t> Tao, Haifeng Wang</a:t>
            </a:r>
          </a:p>
          <a:p>
            <a:endParaRPr lang="en-US" sz="2000" dirty="0"/>
          </a:p>
          <a:p>
            <a:pPr marL="342900" indent="-342900">
              <a:lnSpc>
                <a:spcPct val="150000"/>
              </a:lnSpc>
              <a:buFont typeface="Arial" panose="020B0604020202020204" pitchFamily="34" charset="0"/>
              <a:buChar char="•"/>
            </a:pPr>
            <a:r>
              <a:rPr lang="en-US" sz="2000" dirty="0"/>
              <a:t>The researchers proposed a model called as Unet whose processing is similar to the well known image pyramid method. </a:t>
            </a:r>
          </a:p>
          <a:p>
            <a:pPr marL="342900" indent="-342900">
              <a:lnSpc>
                <a:spcPct val="150000"/>
              </a:lnSpc>
              <a:buFont typeface="Arial" panose="020B0604020202020204" pitchFamily="34" charset="0"/>
              <a:buChar char="•"/>
            </a:pPr>
            <a:r>
              <a:rPr lang="en-US" sz="2000" dirty="0"/>
              <a:t>It is a special U-shaped CNN model proposed for biomedical image segmentation</a:t>
            </a:r>
          </a:p>
          <a:p>
            <a:pPr marL="342900" indent="-342900">
              <a:lnSpc>
                <a:spcPct val="150000"/>
              </a:lnSpc>
              <a:buFont typeface="Arial" panose="020B0604020202020204" pitchFamily="34" charset="0"/>
              <a:buChar char="•"/>
            </a:pPr>
            <a:r>
              <a:rPr lang="en-US" sz="2000" dirty="0"/>
              <a:t>Unet produces low scales images by pooling and reconstructs the images scales by deconvolution. </a:t>
            </a:r>
          </a:p>
          <a:p>
            <a:pPr marL="342900" indent="-342900">
              <a:lnSpc>
                <a:spcPct val="150000"/>
              </a:lnSpc>
              <a:buFont typeface="Arial" panose="020B0604020202020204" pitchFamily="34" charset="0"/>
              <a:buChar char="•"/>
            </a:pPr>
            <a:r>
              <a:rPr lang="en-US" sz="2000" dirty="0"/>
              <a:t>Thus, the researchers found that the Unet is more suitable than other classical CNN model for image processing tasks in deep learning.</a:t>
            </a:r>
            <a:endParaRPr lang="en-IN" sz="2000" dirty="0"/>
          </a:p>
        </p:txBody>
      </p:sp>
    </p:spTree>
    <p:extLst>
      <p:ext uri="{BB962C8B-B14F-4D97-AF65-F5344CB8AC3E}">
        <p14:creationId xmlns:p14="http://schemas.microsoft.com/office/powerpoint/2010/main" val="344102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C481-0187-9A85-9B8A-777B38DA9F37}"/>
              </a:ext>
            </a:extLst>
          </p:cNvPr>
          <p:cNvSpPr>
            <a:spLocks noGrp="1"/>
          </p:cNvSpPr>
          <p:nvPr>
            <p:ph type="title"/>
          </p:nvPr>
        </p:nvSpPr>
        <p:spPr/>
        <p:txBody>
          <a:bodyPr/>
          <a:lstStyle/>
          <a:p>
            <a:r>
              <a:rPr lang="en-IN" dirty="0"/>
              <a:t>SYSTEM DESIGN </a:t>
            </a:r>
          </a:p>
        </p:txBody>
      </p:sp>
      <p:sp>
        <p:nvSpPr>
          <p:cNvPr id="12" name="TextBox 11">
            <a:extLst>
              <a:ext uri="{FF2B5EF4-FFF2-40B4-BE49-F238E27FC236}">
                <a16:creationId xmlns:a16="http://schemas.microsoft.com/office/drawing/2014/main" id="{DFD6B711-00E9-8D6A-25B8-EF195665BEBC}"/>
              </a:ext>
            </a:extLst>
          </p:cNvPr>
          <p:cNvSpPr txBox="1"/>
          <p:nvPr/>
        </p:nvSpPr>
        <p:spPr>
          <a:xfrm>
            <a:off x="308078" y="2548101"/>
            <a:ext cx="11572795"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System design is the process of defining elements of a system like modules, architecture, components and their interfaces and data for a system based on the specified requirements. </a:t>
            </a:r>
          </a:p>
          <a:p>
            <a:endParaRPr lang="en-US" sz="2800" dirty="0"/>
          </a:p>
          <a:p>
            <a:endParaRPr lang="en-US" sz="2800" dirty="0"/>
          </a:p>
          <a:p>
            <a:pPr marL="285750" indent="-285750">
              <a:buFont typeface="Arial" panose="020B0604020202020204" pitchFamily="34" charset="0"/>
              <a:buChar char="•"/>
            </a:pPr>
            <a:r>
              <a:rPr lang="en-US" sz="2800" dirty="0"/>
              <a:t>It is the process of defining, developing and designing systems which satisfies the specific needs and requirements of a business or organization. </a:t>
            </a:r>
            <a:endParaRPr lang="en-IN" sz="2800" dirty="0"/>
          </a:p>
          <a:p>
            <a:endParaRPr lang="en-IN" dirty="0"/>
          </a:p>
        </p:txBody>
      </p:sp>
    </p:spTree>
    <p:extLst>
      <p:ext uri="{BB962C8B-B14F-4D97-AF65-F5344CB8AC3E}">
        <p14:creationId xmlns:p14="http://schemas.microsoft.com/office/powerpoint/2010/main" val="142164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8716-9C36-ED5C-FEAE-3010CACF9184}"/>
              </a:ext>
            </a:extLst>
          </p:cNvPr>
          <p:cNvSpPr>
            <a:spLocks noGrp="1"/>
          </p:cNvSpPr>
          <p:nvPr>
            <p:ph type="title"/>
          </p:nvPr>
        </p:nvSpPr>
        <p:spPr>
          <a:xfrm>
            <a:off x="207085" y="658472"/>
            <a:ext cx="10268712" cy="1700784"/>
          </a:xfrm>
        </p:spPr>
        <p:txBody>
          <a:bodyPr/>
          <a:lstStyle/>
          <a:p>
            <a:r>
              <a:rPr lang="en-IN" dirty="0"/>
              <a:t>Architecture of CNN</a:t>
            </a:r>
          </a:p>
        </p:txBody>
      </p:sp>
      <p:pic>
        <p:nvPicPr>
          <p:cNvPr id="1028" name="Picture 4" descr="Convolutional Neural Network: A Step By Step Guide | by Shashikant |  Towards Data Science">
            <a:extLst>
              <a:ext uri="{FF2B5EF4-FFF2-40B4-BE49-F238E27FC236}">
                <a16:creationId xmlns:a16="http://schemas.microsoft.com/office/drawing/2014/main" id="{D4444EDC-011B-675C-353E-F73F0A2E9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5" y="2768682"/>
            <a:ext cx="9700111" cy="330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POINTS TO BE DISCUSSED</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3694176" cy="3258102"/>
          </a:xfrm>
        </p:spPr>
        <p:txBody>
          <a:bodyPr anchor="ctr"/>
          <a:lstStyle/>
          <a:p>
            <a:pPr marL="457200" indent="-457200">
              <a:buFont typeface="Arial" panose="020B0604020202020204" pitchFamily="34" charset="0"/>
              <a:buChar char="•"/>
            </a:pPr>
            <a:r>
              <a:rPr lang="en-US" dirty="0"/>
              <a:t>ABSTRACT</a:t>
            </a:r>
          </a:p>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SYSTEM REQUIREMENTS</a:t>
            </a:r>
          </a:p>
          <a:p>
            <a:pPr marL="457200" indent="-457200">
              <a:buFont typeface="Arial" panose="020B0604020202020204" pitchFamily="34" charset="0"/>
              <a:buChar char="•"/>
            </a:pPr>
            <a:r>
              <a:rPr lang="en-US" dirty="0"/>
              <a:t>LITERATURE SURVEY</a:t>
            </a:r>
          </a:p>
        </p:txBody>
      </p:sp>
      <p:pic>
        <p:nvPicPr>
          <p:cNvPr id="1026" name="Picture 2" descr="Low-light Image Analysis">
            <a:extLst>
              <a:ext uri="{FF2B5EF4-FFF2-40B4-BE49-F238E27FC236}">
                <a16:creationId xmlns:a16="http://schemas.microsoft.com/office/drawing/2014/main" id="{608BFFEC-3EEF-67F2-BCF6-E89093D90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140" y="2236836"/>
            <a:ext cx="6606989" cy="397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78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A42-5E24-EB62-22F7-9F8E0675D241}"/>
              </a:ext>
            </a:extLst>
          </p:cNvPr>
          <p:cNvSpPr>
            <a:spLocks noGrp="1"/>
          </p:cNvSpPr>
          <p:nvPr>
            <p:ph type="title"/>
          </p:nvPr>
        </p:nvSpPr>
        <p:spPr>
          <a:xfrm>
            <a:off x="260873" y="703296"/>
            <a:ext cx="10268712" cy="1700784"/>
          </a:xfrm>
        </p:spPr>
        <p:txBody>
          <a:bodyPr/>
          <a:lstStyle/>
          <a:p>
            <a:r>
              <a:rPr lang="en-IN" dirty="0"/>
              <a:t>ARCHITECTURE OF CNN</a:t>
            </a:r>
          </a:p>
        </p:txBody>
      </p:sp>
      <p:sp>
        <p:nvSpPr>
          <p:cNvPr id="13" name="TextBox 12">
            <a:extLst>
              <a:ext uri="{FF2B5EF4-FFF2-40B4-BE49-F238E27FC236}">
                <a16:creationId xmlns:a16="http://schemas.microsoft.com/office/drawing/2014/main" id="{6AB35217-5FCA-1238-0A21-7AFA38693116}"/>
              </a:ext>
            </a:extLst>
          </p:cNvPr>
          <p:cNvSpPr txBox="1"/>
          <p:nvPr/>
        </p:nvSpPr>
        <p:spPr>
          <a:xfrm>
            <a:off x="260873" y="2536122"/>
            <a:ext cx="11796656" cy="3729226"/>
          </a:xfrm>
          <a:prstGeom prst="rect">
            <a:avLst/>
          </a:prstGeom>
          <a:noFill/>
        </p:spPr>
        <p:txBody>
          <a:bodyPr wrap="square">
            <a:spAutoFit/>
          </a:bodyPr>
          <a:lstStyle/>
          <a:p>
            <a:pPr marL="342900" indent="-342900">
              <a:lnSpc>
                <a:spcPct val="150000"/>
              </a:lnSpc>
              <a:buAutoNum type="arabicParenR"/>
            </a:pPr>
            <a:r>
              <a:rPr lang="en-US" sz="2000" b="1" i="0" dirty="0">
                <a:solidFill>
                  <a:srgbClr val="FF0000"/>
                </a:solidFill>
                <a:effectLst/>
              </a:rPr>
              <a:t>Convolutiona</a:t>
            </a:r>
            <a:r>
              <a:rPr lang="en-US" sz="2000" b="1" dirty="0">
                <a:solidFill>
                  <a:srgbClr val="FF0000"/>
                </a:solidFill>
              </a:rPr>
              <a:t>l Layer </a:t>
            </a:r>
            <a:r>
              <a:rPr lang="en-US" sz="2000" dirty="0">
                <a:solidFill>
                  <a:srgbClr val="FF0000"/>
                </a:solidFill>
              </a:rPr>
              <a:t>- </a:t>
            </a:r>
            <a:r>
              <a:rPr lang="en-US" sz="2000" b="0" i="0" dirty="0">
                <a:solidFill>
                  <a:srgbClr val="000000"/>
                </a:solidFill>
                <a:effectLst/>
              </a:rPr>
              <a:t>used to extract the various features from the input images</a:t>
            </a:r>
            <a:endParaRPr lang="en-US" sz="2000" dirty="0">
              <a:solidFill>
                <a:srgbClr val="000000"/>
              </a:solidFill>
            </a:endParaRPr>
          </a:p>
          <a:p>
            <a:pPr>
              <a:lnSpc>
                <a:spcPct val="150000"/>
              </a:lnSpc>
            </a:pPr>
            <a:r>
              <a:rPr lang="en-US" sz="2000" b="1" i="0" dirty="0">
                <a:solidFill>
                  <a:srgbClr val="FF0000"/>
                </a:solidFill>
                <a:effectLst/>
              </a:rPr>
              <a:t>2) Pooling Layer -</a:t>
            </a:r>
            <a:r>
              <a:rPr lang="en-US" sz="2000" b="0" i="0" dirty="0">
                <a:solidFill>
                  <a:srgbClr val="FF0000"/>
                </a:solidFill>
                <a:effectLst/>
              </a:rPr>
              <a:t> </a:t>
            </a:r>
            <a:r>
              <a:rPr lang="en-US" sz="2000" b="0" i="0" dirty="0">
                <a:solidFill>
                  <a:srgbClr val="000000"/>
                </a:solidFill>
                <a:effectLst/>
              </a:rPr>
              <a:t>this layer is to decrease the size of the convolved feature map to reduce the computational costs.</a:t>
            </a:r>
            <a:endParaRPr lang="en-US" sz="2000" dirty="0">
              <a:solidFill>
                <a:srgbClr val="000000"/>
              </a:solidFill>
            </a:endParaRPr>
          </a:p>
          <a:p>
            <a:pPr>
              <a:lnSpc>
                <a:spcPct val="150000"/>
              </a:lnSpc>
            </a:pPr>
            <a:r>
              <a:rPr lang="en-US" sz="2000" b="1" dirty="0">
                <a:solidFill>
                  <a:srgbClr val="FF0000"/>
                </a:solidFill>
              </a:rPr>
              <a:t>3) </a:t>
            </a:r>
            <a:r>
              <a:rPr lang="en-US" sz="2000" b="1" i="0" dirty="0">
                <a:solidFill>
                  <a:srgbClr val="FF0000"/>
                </a:solidFill>
                <a:effectLst/>
              </a:rPr>
              <a:t> Fully Connected Layer – </a:t>
            </a:r>
            <a:r>
              <a:rPr lang="en-US" sz="2000" b="0" i="0" dirty="0">
                <a:solidFill>
                  <a:srgbClr val="000000"/>
                </a:solidFill>
                <a:effectLst/>
              </a:rPr>
              <a:t>This layer consists of the weights and biases along with the neurons and is used to connect the neurons between two different layers.</a:t>
            </a:r>
          </a:p>
          <a:p>
            <a:pPr>
              <a:lnSpc>
                <a:spcPct val="150000"/>
              </a:lnSpc>
            </a:pPr>
            <a:r>
              <a:rPr lang="en-US" sz="2000" b="1" i="0" dirty="0">
                <a:solidFill>
                  <a:srgbClr val="FF0000"/>
                </a:solidFill>
                <a:effectLst/>
              </a:rPr>
              <a:t>4) Dropout - </a:t>
            </a:r>
            <a:r>
              <a:rPr lang="en-US" sz="2000" b="0" i="0" dirty="0">
                <a:solidFill>
                  <a:srgbClr val="000000"/>
                </a:solidFill>
                <a:effectLst/>
              </a:rPr>
              <a:t>a dropout layer is utilized wherein a few neurons are dropped from the neural network during training process resulting in reduced size of the model and thus preventing overfitting.</a:t>
            </a:r>
          </a:p>
          <a:p>
            <a:pPr>
              <a:lnSpc>
                <a:spcPct val="150000"/>
              </a:lnSpc>
            </a:pPr>
            <a:r>
              <a:rPr lang="en-US" sz="2000" b="1" dirty="0">
                <a:solidFill>
                  <a:srgbClr val="FF0000"/>
                </a:solidFill>
              </a:rPr>
              <a:t>5) Activation function </a:t>
            </a:r>
            <a:r>
              <a:rPr lang="en-US" sz="2000" b="1" dirty="0">
                <a:solidFill>
                  <a:srgbClr val="C00000"/>
                </a:solidFill>
              </a:rPr>
              <a:t>- </a:t>
            </a:r>
            <a:r>
              <a:rPr lang="en-US" sz="2000" i="0" dirty="0">
                <a:effectLst/>
              </a:rPr>
              <a:t>decides whether a neuron should be activated or not.</a:t>
            </a:r>
            <a:endParaRPr lang="en-US" sz="2000" b="0" i="0" dirty="0">
              <a:effectLst/>
            </a:endParaRPr>
          </a:p>
        </p:txBody>
      </p:sp>
    </p:spTree>
    <p:extLst>
      <p:ext uri="{BB962C8B-B14F-4D97-AF65-F5344CB8AC3E}">
        <p14:creationId xmlns:p14="http://schemas.microsoft.com/office/powerpoint/2010/main" val="398486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FE7A-1DA4-D194-6AA0-7A3B88D9E41C}"/>
              </a:ext>
            </a:extLst>
          </p:cNvPr>
          <p:cNvSpPr>
            <a:spLocks noGrp="1"/>
          </p:cNvSpPr>
          <p:nvPr>
            <p:ph type="title"/>
          </p:nvPr>
        </p:nvSpPr>
        <p:spPr>
          <a:xfrm>
            <a:off x="533400" y="829945"/>
            <a:ext cx="10325100" cy="1700784"/>
          </a:xfrm>
        </p:spPr>
        <p:txBody>
          <a:bodyPr>
            <a:normAutofit fontScale="90000"/>
          </a:bodyPr>
          <a:lstStyle/>
          <a:p>
            <a:r>
              <a:rPr lang="en-IN" dirty="0"/>
              <a:t>NETWORK ARCHITECTURE OF CNN</a:t>
            </a:r>
          </a:p>
        </p:txBody>
      </p:sp>
      <p:pic>
        <p:nvPicPr>
          <p:cNvPr id="13" name="Picture 12">
            <a:extLst>
              <a:ext uri="{FF2B5EF4-FFF2-40B4-BE49-F238E27FC236}">
                <a16:creationId xmlns:a16="http://schemas.microsoft.com/office/drawing/2014/main" id="{087A0C14-7C89-EB12-71DC-9FDC9AA9FFDE}"/>
              </a:ext>
            </a:extLst>
          </p:cNvPr>
          <p:cNvPicPr>
            <a:picLocks noChangeAspect="1"/>
          </p:cNvPicPr>
          <p:nvPr/>
        </p:nvPicPr>
        <p:blipFill>
          <a:blip r:embed="rId2"/>
          <a:stretch>
            <a:fillRect/>
          </a:stretch>
        </p:blipFill>
        <p:spPr>
          <a:xfrm>
            <a:off x="2147887" y="2368867"/>
            <a:ext cx="7896225" cy="3476625"/>
          </a:xfrm>
          <a:prstGeom prst="rect">
            <a:avLst/>
          </a:prstGeom>
        </p:spPr>
      </p:pic>
    </p:spTree>
    <p:extLst>
      <p:ext uri="{BB962C8B-B14F-4D97-AF65-F5344CB8AC3E}">
        <p14:creationId xmlns:p14="http://schemas.microsoft.com/office/powerpoint/2010/main" val="810925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9976-49FA-2CCF-E9B7-FE5715A6C154}"/>
              </a:ext>
            </a:extLst>
          </p:cNvPr>
          <p:cNvSpPr>
            <a:spLocks noGrp="1"/>
          </p:cNvSpPr>
          <p:nvPr>
            <p:ph type="title"/>
          </p:nvPr>
        </p:nvSpPr>
        <p:spPr>
          <a:xfrm>
            <a:off x="5131652" y="1766205"/>
            <a:ext cx="6863123" cy="3725183"/>
          </a:xfrm>
        </p:spPr>
        <p:txBody>
          <a:bodyPr/>
          <a:lstStyle/>
          <a:p>
            <a:r>
              <a:rPr lang="en-IN" dirty="0"/>
              <a:t>Flow chart of CNN</a:t>
            </a:r>
          </a:p>
        </p:txBody>
      </p:sp>
      <p:pic>
        <p:nvPicPr>
          <p:cNvPr id="8" name="Picture 7">
            <a:extLst>
              <a:ext uri="{FF2B5EF4-FFF2-40B4-BE49-F238E27FC236}">
                <a16:creationId xmlns:a16="http://schemas.microsoft.com/office/drawing/2014/main" id="{3E36C655-A29A-3BF9-E485-33EF2EC1E593}"/>
              </a:ext>
            </a:extLst>
          </p:cNvPr>
          <p:cNvPicPr>
            <a:picLocks noChangeAspect="1"/>
          </p:cNvPicPr>
          <p:nvPr/>
        </p:nvPicPr>
        <p:blipFill>
          <a:blip r:embed="rId2"/>
          <a:stretch>
            <a:fillRect/>
          </a:stretch>
        </p:blipFill>
        <p:spPr>
          <a:xfrm>
            <a:off x="391365" y="139793"/>
            <a:ext cx="3914775" cy="5915025"/>
          </a:xfrm>
          <a:prstGeom prst="rect">
            <a:avLst/>
          </a:prstGeom>
        </p:spPr>
      </p:pic>
    </p:spTree>
    <p:extLst>
      <p:ext uri="{BB962C8B-B14F-4D97-AF65-F5344CB8AC3E}">
        <p14:creationId xmlns:p14="http://schemas.microsoft.com/office/powerpoint/2010/main" val="305633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FD4D-D16E-E8AD-F42A-77A9F7F1E240}"/>
              </a:ext>
            </a:extLst>
          </p:cNvPr>
          <p:cNvSpPr>
            <a:spLocks noGrp="1"/>
          </p:cNvSpPr>
          <p:nvPr>
            <p:ph type="title"/>
          </p:nvPr>
        </p:nvSpPr>
        <p:spPr>
          <a:xfrm>
            <a:off x="960120" y="317814"/>
            <a:ext cx="8229600" cy="1700784"/>
          </a:xfrm>
        </p:spPr>
        <p:txBody>
          <a:bodyPr>
            <a:normAutofit fontScale="90000"/>
          </a:bodyPr>
          <a:lstStyle/>
          <a:p>
            <a:r>
              <a:rPr lang="en-IN" dirty="0"/>
              <a:t>NETWORK ARCHITECTURE OF THE PROPOSED MODEL</a:t>
            </a:r>
          </a:p>
        </p:txBody>
      </p:sp>
      <p:pic>
        <p:nvPicPr>
          <p:cNvPr id="7" name="Picture 2" descr="LightenNet: A Convolutional Neural Network for weakly illuminated image  enhancement - ScienceDirect">
            <a:extLst>
              <a:ext uri="{FF2B5EF4-FFF2-40B4-BE49-F238E27FC236}">
                <a16:creationId xmlns:a16="http://schemas.microsoft.com/office/drawing/2014/main" id="{BD36D1CC-A569-B74D-C1ED-17FACD6D9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087" y="2531744"/>
            <a:ext cx="9871826" cy="309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2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8E84-1FDC-5FD2-E2F4-7A1D68395EDA}"/>
              </a:ext>
            </a:extLst>
          </p:cNvPr>
          <p:cNvSpPr>
            <a:spLocks noGrp="1"/>
          </p:cNvSpPr>
          <p:nvPr>
            <p:ph type="title"/>
          </p:nvPr>
        </p:nvSpPr>
        <p:spPr>
          <a:xfrm>
            <a:off x="4937899" y="1801890"/>
            <a:ext cx="6988629" cy="3725183"/>
          </a:xfrm>
        </p:spPr>
        <p:txBody>
          <a:bodyPr/>
          <a:lstStyle/>
          <a:p>
            <a:r>
              <a:rPr lang="en-IN" dirty="0"/>
              <a:t>SYSTEM ARCHITECTURE OF LIGHTEN-net model</a:t>
            </a:r>
          </a:p>
        </p:txBody>
      </p:sp>
      <p:pic>
        <p:nvPicPr>
          <p:cNvPr id="8" name="Picture 7">
            <a:extLst>
              <a:ext uri="{FF2B5EF4-FFF2-40B4-BE49-F238E27FC236}">
                <a16:creationId xmlns:a16="http://schemas.microsoft.com/office/drawing/2014/main" id="{C9D7386B-0371-BC44-3636-78C1A2BC6480}"/>
              </a:ext>
            </a:extLst>
          </p:cNvPr>
          <p:cNvPicPr>
            <a:picLocks noChangeAspect="1"/>
          </p:cNvPicPr>
          <p:nvPr/>
        </p:nvPicPr>
        <p:blipFill>
          <a:blip r:embed="rId2"/>
          <a:stretch>
            <a:fillRect/>
          </a:stretch>
        </p:blipFill>
        <p:spPr>
          <a:xfrm>
            <a:off x="998220" y="0"/>
            <a:ext cx="3101339" cy="6758940"/>
          </a:xfrm>
          <a:prstGeom prst="rect">
            <a:avLst/>
          </a:prstGeom>
        </p:spPr>
      </p:pic>
    </p:spTree>
    <p:extLst>
      <p:ext uri="{BB962C8B-B14F-4D97-AF65-F5344CB8AC3E}">
        <p14:creationId xmlns:p14="http://schemas.microsoft.com/office/powerpoint/2010/main" val="209406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A726-33E8-2DE6-1E08-A37C6AC01BCB}"/>
              </a:ext>
            </a:extLst>
          </p:cNvPr>
          <p:cNvSpPr>
            <a:spLocks noGrp="1"/>
          </p:cNvSpPr>
          <p:nvPr>
            <p:ph type="title"/>
          </p:nvPr>
        </p:nvSpPr>
        <p:spPr>
          <a:xfrm>
            <a:off x="4769223" y="1640699"/>
            <a:ext cx="7422777" cy="3725183"/>
          </a:xfrm>
        </p:spPr>
        <p:txBody>
          <a:bodyPr/>
          <a:lstStyle/>
          <a:p>
            <a:r>
              <a:rPr lang="en-IN" dirty="0"/>
              <a:t>USE case diagram of lighten-net model</a:t>
            </a:r>
          </a:p>
        </p:txBody>
      </p:sp>
      <p:pic>
        <p:nvPicPr>
          <p:cNvPr id="8" name="Picture 7">
            <a:extLst>
              <a:ext uri="{FF2B5EF4-FFF2-40B4-BE49-F238E27FC236}">
                <a16:creationId xmlns:a16="http://schemas.microsoft.com/office/drawing/2014/main" id="{02D5201F-F465-C0E2-3FC3-5F0E66CE635E}"/>
              </a:ext>
            </a:extLst>
          </p:cNvPr>
          <p:cNvPicPr>
            <a:picLocks noChangeAspect="1"/>
          </p:cNvPicPr>
          <p:nvPr/>
        </p:nvPicPr>
        <p:blipFill>
          <a:blip r:embed="rId2"/>
          <a:stretch>
            <a:fillRect/>
          </a:stretch>
        </p:blipFill>
        <p:spPr>
          <a:xfrm>
            <a:off x="0" y="176980"/>
            <a:ext cx="4542503" cy="6504039"/>
          </a:xfrm>
          <a:prstGeom prst="rect">
            <a:avLst/>
          </a:prstGeom>
        </p:spPr>
      </p:pic>
    </p:spTree>
    <p:extLst>
      <p:ext uri="{BB962C8B-B14F-4D97-AF65-F5344CB8AC3E}">
        <p14:creationId xmlns:p14="http://schemas.microsoft.com/office/powerpoint/2010/main" val="390404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14D4-1331-DBC5-31B9-314BDB3A7A82}"/>
              </a:ext>
            </a:extLst>
          </p:cNvPr>
          <p:cNvSpPr>
            <a:spLocks noGrp="1"/>
          </p:cNvSpPr>
          <p:nvPr>
            <p:ph type="title"/>
          </p:nvPr>
        </p:nvSpPr>
        <p:spPr>
          <a:xfrm>
            <a:off x="5759182" y="3209522"/>
            <a:ext cx="6096000" cy="1156289"/>
          </a:xfrm>
        </p:spPr>
        <p:txBody>
          <a:bodyPr/>
          <a:lstStyle/>
          <a:p>
            <a:r>
              <a:rPr lang="en-IN" dirty="0"/>
              <a:t>CLASS DIAGRAM</a:t>
            </a:r>
          </a:p>
        </p:txBody>
      </p:sp>
      <p:pic>
        <p:nvPicPr>
          <p:cNvPr id="8" name="Picture 7">
            <a:extLst>
              <a:ext uri="{FF2B5EF4-FFF2-40B4-BE49-F238E27FC236}">
                <a16:creationId xmlns:a16="http://schemas.microsoft.com/office/drawing/2014/main" id="{39424046-57F5-F1D1-5597-FA358A73AD07}"/>
              </a:ext>
            </a:extLst>
          </p:cNvPr>
          <p:cNvPicPr>
            <a:picLocks noChangeAspect="1"/>
          </p:cNvPicPr>
          <p:nvPr/>
        </p:nvPicPr>
        <p:blipFill>
          <a:blip r:embed="rId2"/>
          <a:stretch>
            <a:fillRect/>
          </a:stretch>
        </p:blipFill>
        <p:spPr>
          <a:xfrm>
            <a:off x="1" y="143434"/>
            <a:ext cx="4679576" cy="6562165"/>
          </a:xfrm>
          <a:prstGeom prst="rect">
            <a:avLst/>
          </a:prstGeom>
        </p:spPr>
      </p:pic>
    </p:spTree>
    <p:extLst>
      <p:ext uri="{BB962C8B-B14F-4D97-AF65-F5344CB8AC3E}">
        <p14:creationId xmlns:p14="http://schemas.microsoft.com/office/powerpoint/2010/main" val="1494335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47D3-3483-60B9-6CB1-B50B7BF78528}"/>
              </a:ext>
            </a:extLst>
          </p:cNvPr>
          <p:cNvSpPr>
            <a:spLocks noGrp="1"/>
          </p:cNvSpPr>
          <p:nvPr>
            <p:ph type="title"/>
          </p:nvPr>
        </p:nvSpPr>
        <p:spPr>
          <a:xfrm>
            <a:off x="203036" y="740602"/>
            <a:ext cx="10268712" cy="1700784"/>
          </a:xfrm>
        </p:spPr>
        <p:txBody>
          <a:bodyPr/>
          <a:lstStyle/>
          <a:p>
            <a:r>
              <a:rPr lang="en-IN" dirty="0"/>
              <a:t>SEQUENCE DIAGRAM </a:t>
            </a:r>
          </a:p>
        </p:txBody>
      </p:sp>
      <p:pic>
        <p:nvPicPr>
          <p:cNvPr id="10" name="Picture 9">
            <a:extLst>
              <a:ext uri="{FF2B5EF4-FFF2-40B4-BE49-F238E27FC236}">
                <a16:creationId xmlns:a16="http://schemas.microsoft.com/office/drawing/2014/main" id="{9E4955A8-5C08-589E-E5C8-562864A0B4B0}"/>
              </a:ext>
            </a:extLst>
          </p:cNvPr>
          <p:cNvPicPr>
            <a:picLocks noChangeAspect="1"/>
          </p:cNvPicPr>
          <p:nvPr/>
        </p:nvPicPr>
        <p:blipFill>
          <a:blip r:embed="rId2"/>
          <a:stretch>
            <a:fillRect/>
          </a:stretch>
        </p:blipFill>
        <p:spPr>
          <a:xfrm>
            <a:off x="1416424" y="2286000"/>
            <a:ext cx="9386047" cy="4572000"/>
          </a:xfrm>
          <a:prstGeom prst="rect">
            <a:avLst/>
          </a:prstGeom>
        </p:spPr>
      </p:pic>
    </p:spTree>
    <p:extLst>
      <p:ext uri="{BB962C8B-B14F-4D97-AF65-F5344CB8AC3E}">
        <p14:creationId xmlns:p14="http://schemas.microsoft.com/office/powerpoint/2010/main" val="2925661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1B49-AD5E-2A88-666A-324B0CA15CE6}"/>
              </a:ext>
            </a:extLst>
          </p:cNvPr>
          <p:cNvSpPr>
            <a:spLocks noGrp="1"/>
          </p:cNvSpPr>
          <p:nvPr>
            <p:ph type="title"/>
          </p:nvPr>
        </p:nvSpPr>
        <p:spPr>
          <a:xfrm>
            <a:off x="350520" y="819260"/>
            <a:ext cx="10268712" cy="1700784"/>
          </a:xfrm>
        </p:spPr>
        <p:txBody>
          <a:bodyPr/>
          <a:lstStyle/>
          <a:p>
            <a:r>
              <a:rPr lang="en-IN" dirty="0" err="1"/>
              <a:t>DEPLOYmENT</a:t>
            </a:r>
            <a:r>
              <a:rPr lang="en-IN" dirty="0"/>
              <a:t> DIAGRAM</a:t>
            </a:r>
          </a:p>
        </p:txBody>
      </p:sp>
      <p:pic>
        <p:nvPicPr>
          <p:cNvPr id="16" name="Picture 15">
            <a:extLst>
              <a:ext uri="{FF2B5EF4-FFF2-40B4-BE49-F238E27FC236}">
                <a16:creationId xmlns:a16="http://schemas.microsoft.com/office/drawing/2014/main" id="{6C4DC813-3A1D-E1B8-3AB7-9BD16906FB06}"/>
              </a:ext>
            </a:extLst>
          </p:cNvPr>
          <p:cNvPicPr>
            <a:picLocks noChangeAspect="1"/>
          </p:cNvPicPr>
          <p:nvPr/>
        </p:nvPicPr>
        <p:blipFill>
          <a:blip r:embed="rId2"/>
          <a:stretch>
            <a:fillRect/>
          </a:stretch>
        </p:blipFill>
        <p:spPr>
          <a:xfrm>
            <a:off x="2440614" y="2283726"/>
            <a:ext cx="6762380" cy="4432100"/>
          </a:xfrm>
          <a:prstGeom prst="rect">
            <a:avLst/>
          </a:prstGeom>
        </p:spPr>
      </p:pic>
    </p:spTree>
    <p:extLst>
      <p:ext uri="{BB962C8B-B14F-4D97-AF65-F5344CB8AC3E}">
        <p14:creationId xmlns:p14="http://schemas.microsoft.com/office/powerpoint/2010/main" val="375611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a:lstStyle/>
          <a:p>
            <a:r>
              <a:rPr lang="en-US" dirty="0"/>
              <a:t>ABSTRACT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2380706" y="4920125"/>
            <a:ext cx="10268712" cy="1545336"/>
          </a:xfrm>
        </p:spPr>
        <p:txBody>
          <a:bodyPr/>
          <a:lstStyle/>
          <a:p>
            <a:pPr marL="571500" indent="-571500">
              <a:buFont typeface="Arial" panose="020B0604020202020204" pitchFamily="34" charset="0"/>
              <a:buChar char="•"/>
            </a:pPr>
            <a:r>
              <a:rPr lang="en-US" dirty="0"/>
              <a:t>ABOUT THE RESEARCH</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34D0-4B7F-A23F-ABF8-91CC5BF30BD3}"/>
              </a:ext>
            </a:extLst>
          </p:cNvPr>
          <p:cNvSpPr>
            <a:spLocks noGrp="1"/>
          </p:cNvSpPr>
          <p:nvPr>
            <p:ph type="title"/>
          </p:nvPr>
        </p:nvSpPr>
        <p:spPr>
          <a:xfrm>
            <a:off x="287767" y="711962"/>
            <a:ext cx="10268712" cy="1700784"/>
          </a:xfrm>
        </p:spPr>
        <p:txBody>
          <a:bodyPr/>
          <a:lstStyle/>
          <a:p>
            <a:r>
              <a:rPr lang="en-IN" dirty="0"/>
              <a:t> ABSTRACT</a:t>
            </a:r>
          </a:p>
        </p:txBody>
      </p:sp>
      <p:sp>
        <p:nvSpPr>
          <p:cNvPr id="13" name="TextBox 12">
            <a:extLst>
              <a:ext uri="{FF2B5EF4-FFF2-40B4-BE49-F238E27FC236}">
                <a16:creationId xmlns:a16="http://schemas.microsoft.com/office/drawing/2014/main" id="{E2E148E7-23C7-CCC9-1175-D45021F12ED4}"/>
              </a:ext>
            </a:extLst>
          </p:cNvPr>
          <p:cNvSpPr txBox="1"/>
          <p:nvPr/>
        </p:nvSpPr>
        <p:spPr>
          <a:xfrm>
            <a:off x="246977" y="2497541"/>
            <a:ext cx="11698045" cy="419089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When an image is capture in a poor light environment due to the low photon count and low SNR will cause image quality to reduce apparently. </a:t>
            </a:r>
          </a:p>
          <a:p>
            <a:pPr marL="342900" indent="-342900">
              <a:lnSpc>
                <a:spcPct val="150000"/>
              </a:lnSpc>
              <a:buFont typeface="Arial" panose="020B0604020202020204" pitchFamily="34" charset="0"/>
              <a:buChar char="•"/>
            </a:pPr>
            <a:r>
              <a:rPr lang="en-US" sz="2000" dirty="0"/>
              <a:t>To obtain a clear image contrast, sharpness and colour co-ordination should be handled simultaneously and effectively which can be a difficult task for humans when done manually. </a:t>
            </a:r>
          </a:p>
          <a:p>
            <a:pPr marL="342900" indent="-342900">
              <a:lnSpc>
                <a:spcPct val="150000"/>
              </a:lnSpc>
              <a:buFont typeface="Arial" panose="020B0604020202020204" pitchFamily="34" charset="0"/>
              <a:buChar char="•"/>
            </a:pPr>
            <a:r>
              <a:rPr lang="en-US" sz="2000" dirty="0"/>
              <a:t>Though denoising, deblurring, and other enhancement techniques have been proposed, their efficiency is limited in extreme conditions, such as video-rate imaging at night.</a:t>
            </a:r>
          </a:p>
          <a:p>
            <a:pPr marL="342900" indent="-342900">
              <a:lnSpc>
                <a:spcPct val="150000"/>
              </a:lnSpc>
              <a:buFont typeface="Arial" panose="020B0604020202020204" pitchFamily="34" charset="0"/>
              <a:buChar char="•"/>
            </a:pPr>
            <a:r>
              <a:rPr lang="en-US" sz="2000" dirty="0"/>
              <a:t>But the proposed low light image enhancement using convolutional neural network system takes dark images as input and produces bright images as an output without disturbing the content of the image.</a:t>
            </a:r>
          </a:p>
          <a:p>
            <a:pPr marL="342900" indent="-34290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338555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259E-401D-F963-BD38-D93693AE6498}"/>
              </a:ext>
            </a:extLst>
          </p:cNvPr>
          <p:cNvSpPr>
            <a:spLocks noGrp="1"/>
          </p:cNvSpPr>
          <p:nvPr>
            <p:ph type="title"/>
          </p:nvPr>
        </p:nvSpPr>
        <p:spPr>
          <a:xfrm>
            <a:off x="943791" y="2545298"/>
            <a:ext cx="9824575" cy="1193945"/>
          </a:xfrm>
        </p:spPr>
        <p:txBody>
          <a:bodyPr/>
          <a:lstStyle/>
          <a:p>
            <a:r>
              <a:rPr lang="en-IN" dirty="0"/>
              <a:t>introduction</a:t>
            </a:r>
          </a:p>
        </p:txBody>
      </p:sp>
      <p:sp>
        <p:nvSpPr>
          <p:cNvPr id="3" name="Text Placeholder 2">
            <a:extLst>
              <a:ext uri="{FF2B5EF4-FFF2-40B4-BE49-F238E27FC236}">
                <a16:creationId xmlns:a16="http://schemas.microsoft.com/office/drawing/2014/main" id="{BD48D4F9-121A-F9DD-F9ED-1D38FAE2B92F}"/>
              </a:ext>
            </a:extLst>
          </p:cNvPr>
          <p:cNvSpPr>
            <a:spLocks noGrp="1"/>
          </p:cNvSpPr>
          <p:nvPr>
            <p:ph type="body" idx="1"/>
          </p:nvPr>
        </p:nvSpPr>
        <p:spPr>
          <a:xfrm>
            <a:off x="1205049" y="4626211"/>
            <a:ext cx="10268712" cy="1545336"/>
          </a:xfrm>
        </p:spPr>
        <p:txBody>
          <a:bodyPr>
            <a:normAutofit fontScale="77500" lnSpcReduction="20000"/>
          </a:bodyPr>
          <a:lstStyle/>
          <a:p>
            <a:pPr marL="571500" indent="-571500">
              <a:buFont typeface="Arial" panose="020B0604020202020204" pitchFamily="34" charset="0"/>
              <a:buChar char="•"/>
            </a:pPr>
            <a:r>
              <a:rPr lang="en-IN" dirty="0"/>
              <a:t>REASONS FOR PERFORMING THIS RESEARCH</a:t>
            </a:r>
          </a:p>
          <a:p>
            <a:pPr marL="571500" indent="-571500">
              <a:buFont typeface="Arial" panose="020B0604020202020204" pitchFamily="34" charset="0"/>
              <a:buChar char="•"/>
            </a:pPr>
            <a:r>
              <a:rPr lang="en-IN" dirty="0"/>
              <a:t>PROPOSED SYSTEM AND WHY?</a:t>
            </a:r>
          </a:p>
          <a:p>
            <a:pPr marL="571500" indent="-571500">
              <a:buFont typeface="Arial" panose="020B0604020202020204" pitchFamily="34" charset="0"/>
              <a:buChar char="•"/>
            </a:pPr>
            <a:r>
              <a:rPr lang="en-IN" dirty="0"/>
              <a:t>SCOPE OF THE SYSTEM</a:t>
            </a:r>
          </a:p>
        </p:txBody>
      </p:sp>
    </p:spTree>
    <p:extLst>
      <p:ext uri="{BB962C8B-B14F-4D97-AF65-F5344CB8AC3E}">
        <p14:creationId xmlns:p14="http://schemas.microsoft.com/office/powerpoint/2010/main" val="11132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2C47-1625-16E9-5354-74E7F48B1889}"/>
              </a:ext>
            </a:extLst>
          </p:cNvPr>
          <p:cNvSpPr>
            <a:spLocks noGrp="1"/>
          </p:cNvSpPr>
          <p:nvPr>
            <p:ph type="title"/>
          </p:nvPr>
        </p:nvSpPr>
        <p:spPr>
          <a:xfrm>
            <a:off x="422238" y="595720"/>
            <a:ext cx="10268712" cy="1700784"/>
          </a:xfrm>
        </p:spPr>
        <p:txBody>
          <a:bodyPr/>
          <a:lstStyle/>
          <a:p>
            <a:r>
              <a:rPr lang="en-IN" dirty="0"/>
              <a:t>introduction</a:t>
            </a:r>
          </a:p>
        </p:txBody>
      </p:sp>
      <p:sp>
        <p:nvSpPr>
          <p:cNvPr id="12" name="TextBox 11">
            <a:extLst>
              <a:ext uri="{FF2B5EF4-FFF2-40B4-BE49-F238E27FC236}">
                <a16:creationId xmlns:a16="http://schemas.microsoft.com/office/drawing/2014/main" id="{8B8937AE-E8EC-3F91-EFBB-4E8E6B8C9C64}"/>
              </a:ext>
            </a:extLst>
          </p:cNvPr>
          <p:cNvSpPr txBox="1"/>
          <p:nvPr/>
        </p:nvSpPr>
        <p:spPr>
          <a:xfrm>
            <a:off x="269840" y="2389107"/>
            <a:ext cx="11850442" cy="4344779"/>
          </a:xfrm>
          <a:prstGeom prst="rect">
            <a:avLst/>
          </a:prstGeom>
          <a:noFill/>
        </p:spPr>
        <p:txBody>
          <a:bodyPr wrap="square" rtlCol="0">
            <a:spAutoFit/>
          </a:bodyPr>
          <a:lstStyle/>
          <a:p>
            <a:r>
              <a:rPr lang="en-IN" sz="2000" dirty="0">
                <a:solidFill>
                  <a:srgbClr val="C00000"/>
                </a:solidFill>
              </a:rPr>
              <a:t>Reason for performing this research</a:t>
            </a:r>
          </a:p>
          <a:p>
            <a:endParaRPr lang="en-IN" sz="2000" dirty="0">
              <a:solidFill>
                <a:srgbClr val="C00000"/>
              </a:solidFill>
            </a:endParaRPr>
          </a:p>
          <a:p>
            <a:pPr marL="285750" indent="-285750">
              <a:lnSpc>
                <a:spcPct val="150000"/>
              </a:lnSpc>
              <a:buFont typeface="Arial" panose="020B0604020202020204" pitchFamily="34" charset="0"/>
              <a:buChar char="•"/>
            </a:pPr>
            <a:r>
              <a:rPr lang="en-US" sz="2000" dirty="0"/>
              <a:t>The conditions that most often lead to the degradation of such image quality include bad weather, low illumination, and moving objects, among many others. The influence of such conditions on the image quality can make it difficult for the human eye to clearly identify the contents of the image. </a:t>
            </a:r>
          </a:p>
          <a:p>
            <a:pPr marL="285750" indent="-285750">
              <a:lnSpc>
                <a:spcPct val="150000"/>
              </a:lnSpc>
              <a:buFont typeface="Arial" panose="020B0604020202020204" pitchFamily="34" charset="0"/>
              <a:buChar char="•"/>
            </a:pPr>
            <a:r>
              <a:rPr lang="en-US" sz="2000" dirty="0"/>
              <a:t>Enhancement techniques are often used to make the hidden content of images visible, and they aim to facilitate the usability of valuable information for human and computers alike. </a:t>
            </a:r>
          </a:p>
          <a:p>
            <a:pPr marL="285750" indent="-285750">
              <a:lnSpc>
                <a:spcPct val="150000"/>
              </a:lnSpc>
              <a:buFont typeface="Arial" panose="020B0604020202020204" pitchFamily="34" charset="0"/>
              <a:buChar char="•"/>
            </a:pPr>
            <a:r>
              <a:rPr lang="en-US" sz="2000" dirty="0"/>
              <a:t>Thus, image enhancement is one of the fundamental research topics in image processing. </a:t>
            </a:r>
          </a:p>
          <a:p>
            <a:pPr marL="285750" indent="-285750">
              <a:lnSpc>
                <a:spcPct val="150000"/>
              </a:lnSpc>
              <a:buFont typeface="Arial" panose="020B0604020202020204" pitchFamily="34" charset="0"/>
              <a:buChar char="•"/>
            </a:pPr>
            <a:r>
              <a:rPr lang="en-US" sz="2000" dirty="0"/>
              <a:t>To remove darkness and extract meaningful contents are very important tasks in applications such as medical imaging, object tracking, face detection, facial attractiveness, and object detection. </a:t>
            </a:r>
            <a:endParaRPr lang="en-IN" sz="2000" dirty="0"/>
          </a:p>
        </p:txBody>
      </p:sp>
    </p:spTree>
    <p:extLst>
      <p:ext uri="{BB962C8B-B14F-4D97-AF65-F5344CB8AC3E}">
        <p14:creationId xmlns:p14="http://schemas.microsoft.com/office/powerpoint/2010/main" val="67096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1548-9E71-50BC-824D-F33AA3903147}"/>
              </a:ext>
            </a:extLst>
          </p:cNvPr>
          <p:cNvSpPr>
            <a:spLocks noGrp="1"/>
          </p:cNvSpPr>
          <p:nvPr>
            <p:ph type="title"/>
          </p:nvPr>
        </p:nvSpPr>
        <p:spPr>
          <a:xfrm>
            <a:off x="242943" y="855697"/>
            <a:ext cx="10268712" cy="1700784"/>
          </a:xfrm>
        </p:spPr>
        <p:txBody>
          <a:bodyPr/>
          <a:lstStyle/>
          <a:p>
            <a:r>
              <a:rPr lang="en-IN" dirty="0"/>
              <a:t>INTRODUCTION</a:t>
            </a:r>
          </a:p>
        </p:txBody>
      </p:sp>
      <p:sp>
        <p:nvSpPr>
          <p:cNvPr id="12" name="TextBox 11">
            <a:extLst>
              <a:ext uri="{FF2B5EF4-FFF2-40B4-BE49-F238E27FC236}">
                <a16:creationId xmlns:a16="http://schemas.microsoft.com/office/drawing/2014/main" id="{3B125C07-5320-59EC-5D8A-A4AF9585FA95}"/>
              </a:ext>
            </a:extLst>
          </p:cNvPr>
          <p:cNvSpPr txBox="1"/>
          <p:nvPr/>
        </p:nvSpPr>
        <p:spPr>
          <a:xfrm>
            <a:off x="349624" y="2492189"/>
            <a:ext cx="10162031" cy="3544560"/>
          </a:xfrm>
          <a:prstGeom prst="rect">
            <a:avLst/>
          </a:prstGeom>
          <a:noFill/>
        </p:spPr>
        <p:txBody>
          <a:bodyPr wrap="square" rtlCol="0">
            <a:spAutoFit/>
          </a:bodyPr>
          <a:lstStyle/>
          <a:p>
            <a:r>
              <a:rPr lang="en-IN" b="1" dirty="0">
                <a:solidFill>
                  <a:srgbClr val="C00000"/>
                </a:solidFill>
              </a:rPr>
              <a:t>PROPOSED SYSTEM</a:t>
            </a:r>
          </a:p>
          <a:p>
            <a:pPr marL="285750" indent="-285750">
              <a:lnSpc>
                <a:spcPct val="150000"/>
              </a:lnSpc>
              <a:buFont typeface="Arial" panose="020B0604020202020204" pitchFamily="34" charset="0"/>
              <a:buChar char="•"/>
            </a:pPr>
            <a:r>
              <a:rPr lang="en-US" sz="2000" dirty="0"/>
              <a:t>The proposed system is based on Convolutional Neural Network method to enhance low light images and improve brightness of images for many applications like scene understanding, object detection etc. </a:t>
            </a:r>
          </a:p>
          <a:p>
            <a:pPr marL="285750" indent="-285750">
              <a:lnSpc>
                <a:spcPct val="150000"/>
              </a:lnSpc>
              <a:buFont typeface="Arial" panose="020B0604020202020204" pitchFamily="34" charset="0"/>
              <a:buChar char="•"/>
            </a:pPr>
            <a:r>
              <a:rPr lang="en-US" sz="2000" dirty="0"/>
              <a:t>The system is designed to produce an automated, fast and accurate results which provide bright images as an output by taking dark images as an input. Also the content of an output images must be undisturbed.</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23436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27D5-C896-5973-D314-FB66DF035651}"/>
              </a:ext>
            </a:extLst>
          </p:cNvPr>
          <p:cNvSpPr>
            <a:spLocks noGrp="1"/>
          </p:cNvSpPr>
          <p:nvPr>
            <p:ph type="title"/>
          </p:nvPr>
        </p:nvSpPr>
        <p:spPr>
          <a:xfrm>
            <a:off x="153297" y="712261"/>
            <a:ext cx="10268712" cy="1700784"/>
          </a:xfrm>
        </p:spPr>
        <p:txBody>
          <a:bodyPr/>
          <a:lstStyle/>
          <a:p>
            <a:r>
              <a:rPr lang="en-IN" dirty="0"/>
              <a:t>INTRODUCTION</a:t>
            </a:r>
          </a:p>
        </p:txBody>
      </p:sp>
      <p:sp>
        <p:nvSpPr>
          <p:cNvPr id="12" name="TextBox 11">
            <a:extLst>
              <a:ext uri="{FF2B5EF4-FFF2-40B4-BE49-F238E27FC236}">
                <a16:creationId xmlns:a16="http://schemas.microsoft.com/office/drawing/2014/main" id="{99D52FA5-4329-57FE-C65A-B5D74A3D1B7E}"/>
              </a:ext>
            </a:extLst>
          </p:cNvPr>
          <p:cNvSpPr txBox="1"/>
          <p:nvPr/>
        </p:nvSpPr>
        <p:spPr>
          <a:xfrm>
            <a:off x="153297" y="2294965"/>
            <a:ext cx="11537577" cy="4862870"/>
          </a:xfrm>
          <a:prstGeom prst="rect">
            <a:avLst/>
          </a:prstGeom>
          <a:noFill/>
        </p:spPr>
        <p:txBody>
          <a:bodyPr wrap="square" rtlCol="0">
            <a:spAutoFit/>
          </a:bodyPr>
          <a:lstStyle/>
          <a:p>
            <a:r>
              <a:rPr lang="en-IN" sz="2000" b="1" dirty="0">
                <a:solidFill>
                  <a:srgbClr val="C00000"/>
                </a:solidFill>
              </a:rPr>
              <a:t>WHY CNN?</a:t>
            </a:r>
          </a:p>
          <a:p>
            <a:pPr>
              <a:lnSpc>
                <a:spcPct val="150000"/>
              </a:lnSpc>
            </a:pPr>
            <a:r>
              <a:rPr lang="en-US" sz="2000" dirty="0"/>
              <a:t>Various enhancement methods were proposed and they can be classified into three categories: </a:t>
            </a:r>
          </a:p>
          <a:p>
            <a:pPr marL="342900" indent="-342900">
              <a:lnSpc>
                <a:spcPct val="150000"/>
              </a:lnSpc>
              <a:buFont typeface="Arial" panose="020B0604020202020204" pitchFamily="34" charset="0"/>
              <a:buChar char="•"/>
            </a:pPr>
            <a:r>
              <a:rPr lang="en-US" sz="2000" b="1" dirty="0">
                <a:solidFill>
                  <a:srgbClr val="C00000"/>
                </a:solidFill>
              </a:rPr>
              <a:t>methods based on retinex theory </a:t>
            </a:r>
            <a:r>
              <a:rPr lang="en-US" sz="2000" dirty="0"/>
              <a:t>– These methods process images in RGB channels separately, they may cause color distortion when the original image does not follow with the gray world assumption.</a:t>
            </a:r>
          </a:p>
          <a:p>
            <a:pPr marL="342900" indent="-342900">
              <a:lnSpc>
                <a:spcPct val="150000"/>
              </a:lnSpc>
              <a:buFont typeface="Arial" panose="020B0604020202020204" pitchFamily="34" charset="0"/>
              <a:buChar char="•"/>
            </a:pPr>
            <a:r>
              <a:rPr lang="en-US" sz="2000" b="1" dirty="0">
                <a:solidFill>
                  <a:srgbClr val="C00000"/>
                </a:solidFill>
              </a:rPr>
              <a:t>histogram equalization (HE) algorithms </a:t>
            </a:r>
            <a:r>
              <a:rPr lang="en-US" sz="2000" dirty="0"/>
              <a:t>– </a:t>
            </a:r>
            <a:r>
              <a:rPr lang="en-IN" sz="2000" dirty="0"/>
              <a:t>Produces undesirable artifacts, </a:t>
            </a:r>
            <a:r>
              <a:rPr lang="en-US" sz="2000" dirty="0"/>
              <a:t>details in dark areas are not enhanced appropriately and they still cause color distortion in many cases. </a:t>
            </a:r>
          </a:p>
          <a:p>
            <a:pPr marL="342900" indent="-342900">
              <a:lnSpc>
                <a:spcPct val="150000"/>
              </a:lnSpc>
              <a:buFont typeface="Arial" panose="020B0604020202020204" pitchFamily="34" charset="0"/>
              <a:buChar char="•"/>
            </a:pPr>
            <a:r>
              <a:rPr lang="en-US" sz="2000" b="1" dirty="0">
                <a:solidFill>
                  <a:srgbClr val="C00000"/>
                </a:solidFill>
              </a:rPr>
              <a:t>methods using dehaze model - </a:t>
            </a:r>
            <a:r>
              <a:rPr lang="en-US" sz="2000" dirty="0"/>
              <a:t>the saturation of the processed images is usually exaggerated and sometimes over-enhanced, which make results look unreal. </a:t>
            </a:r>
          </a:p>
          <a:p>
            <a:pPr>
              <a:lnSpc>
                <a:spcPct val="150000"/>
              </a:lnSpc>
            </a:pPr>
            <a:r>
              <a:rPr lang="en-US" sz="2000" b="1" dirty="0"/>
              <a:t>Research shows that a CNN based model is designed to denoise low-light images thus improving the image quality before the model based enhancements.</a:t>
            </a:r>
            <a:endParaRPr lang="en-IN" sz="2000" b="1" dirty="0">
              <a:solidFill>
                <a:srgbClr val="C00000"/>
              </a:solidFill>
            </a:endParaRPr>
          </a:p>
          <a:p>
            <a:r>
              <a:rPr lang="en-IN" sz="2000" b="1" dirty="0">
                <a:solidFill>
                  <a:srgbClr val="C00000"/>
                </a:solidFill>
              </a:rPr>
              <a:t> </a:t>
            </a:r>
          </a:p>
        </p:txBody>
      </p:sp>
    </p:spTree>
    <p:extLst>
      <p:ext uri="{BB962C8B-B14F-4D97-AF65-F5344CB8AC3E}">
        <p14:creationId xmlns:p14="http://schemas.microsoft.com/office/powerpoint/2010/main" val="564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CD4E-EF4A-DC7C-3092-35AFDA2B60C2}"/>
              </a:ext>
            </a:extLst>
          </p:cNvPr>
          <p:cNvSpPr>
            <a:spLocks noGrp="1"/>
          </p:cNvSpPr>
          <p:nvPr>
            <p:ph type="title"/>
          </p:nvPr>
        </p:nvSpPr>
        <p:spPr>
          <a:xfrm>
            <a:off x="117438" y="810873"/>
            <a:ext cx="10268712" cy="1700784"/>
          </a:xfrm>
        </p:spPr>
        <p:txBody>
          <a:bodyPr/>
          <a:lstStyle/>
          <a:p>
            <a:r>
              <a:rPr lang="en-IN" dirty="0"/>
              <a:t>INTRODUCTION</a:t>
            </a:r>
          </a:p>
        </p:txBody>
      </p:sp>
      <p:sp>
        <p:nvSpPr>
          <p:cNvPr id="12" name="TextBox 11">
            <a:extLst>
              <a:ext uri="{FF2B5EF4-FFF2-40B4-BE49-F238E27FC236}">
                <a16:creationId xmlns:a16="http://schemas.microsoft.com/office/drawing/2014/main" id="{EEFE575F-60E4-813C-FAE5-C52E84308058}"/>
              </a:ext>
            </a:extLst>
          </p:cNvPr>
          <p:cNvSpPr txBox="1"/>
          <p:nvPr/>
        </p:nvSpPr>
        <p:spPr>
          <a:xfrm>
            <a:off x="230637" y="2615248"/>
            <a:ext cx="11850527" cy="4708981"/>
          </a:xfrm>
          <a:prstGeom prst="rect">
            <a:avLst/>
          </a:prstGeom>
          <a:noFill/>
        </p:spPr>
        <p:txBody>
          <a:bodyPr wrap="square" rtlCol="0">
            <a:spAutoFit/>
          </a:bodyPr>
          <a:lstStyle/>
          <a:p>
            <a:r>
              <a:rPr lang="en-IN" sz="2000" b="1" dirty="0">
                <a:solidFill>
                  <a:srgbClr val="C00000"/>
                </a:solidFill>
              </a:rPr>
              <a:t>SCOPE OF THE SYSTEM</a:t>
            </a:r>
          </a:p>
          <a:p>
            <a:endParaRPr lang="en-IN" sz="2000" b="1" dirty="0">
              <a:solidFill>
                <a:srgbClr val="C00000"/>
              </a:solidFill>
            </a:endParaRPr>
          </a:p>
          <a:p>
            <a:pPr marL="342900" indent="-342900">
              <a:lnSpc>
                <a:spcPct val="150000"/>
              </a:lnSpc>
              <a:buFont typeface="Arial" panose="020B0604020202020204" pitchFamily="34" charset="0"/>
              <a:buChar char="•"/>
            </a:pPr>
            <a:r>
              <a:rPr lang="en-IN" sz="2000" dirty="0"/>
              <a:t>An attempt has been made to enhance the low lighted image using CNN.</a:t>
            </a:r>
          </a:p>
          <a:p>
            <a:pPr marL="342900" indent="-342900">
              <a:lnSpc>
                <a:spcPct val="150000"/>
              </a:lnSpc>
              <a:buFont typeface="Arial" panose="020B0604020202020204" pitchFamily="34" charset="0"/>
              <a:buChar char="•"/>
            </a:pPr>
            <a:r>
              <a:rPr lang="en-IN" sz="2000" dirty="0"/>
              <a:t>Several approaches have been proposed by the researchers like LLCNN, MSR-net, MIRNet etc. and each approach has been proved to be practical and essential along with its shortcomings.</a:t>
            </a:r>
          </a:p>
          <a:p>
            <a:pPr marL="342900" indent="-342900">
              <a:lnSpc>
                <a:spcPct val="150000"/>
              </a:lnSpc>
              <a:buFont typeface="Arial" panose="020B0604020202020204" pitchFamily="34" charset="0"/>
              <a:buChar char="•"/>
            </a:pPr>
            <a:r>
              <a:rPr lang="en-IN" sz="2000" dirty="0"/>
              <a:t>There is still scope to enhance this system, by creating new approaches by either combing two or more existing ones or by inventing an new approach altogether.</a:t>
            </a:r>
          </a:p>
          <a:p>
            <a:pPr marL="342900" indent="-342900">
              <a:lnSpc>
                <a:spcPct val="150000"/>
              </a:lnSpc>
              <a:buFont typeface="Arial" panose="020B0604020202020204" pitchFamily="34" charset="0"/>
              <a:buChar char="•"/>
            </a:pPr>
            <a:r>
              <a:rPr lang="en-IN" sz="2000" dirty="0"/>
              <a:t>The system can be carried further to enhance the quality of the video which is shot in low light and also to enhance the quality of the image/video. </a:t>
            </a:r>
          </a:p>
          <a:p>
            <a:pPr marL="342900" indent="-342900">
              <a:lnSpc>
                <a:spcPct val="150000"/>
              </a:lnSpc>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solidFill>
                <a:srgbClr val="C00000"/>
              </a:solidFill>
            </a:endParaRPr>
          </a:p>
        </p:txBody>
      </p:sp>
    </p:spTree>
    <p:extLst>
      <p:ext uri="{BB962C8B-B14F-4D97-AF65-F5344CB8AC3E}">
        <p14:creationId xmlns:p14="http://schemas.microsoft.com/office/powerpoint/2010/main" val="390551806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2.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Fracture design</Template>
  <TotalTime>1300</TotalTime>
  <Words>1351</Words>
  <Application>Microsoft Office PowerPoint</Application>
  <PresentationFormat>Widescreen</PresentationFormat>
  <Paragraphs>125</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vt:lpstr>
      <vt:lpstr>Calibri</vt:lpstr>
      <vt:lpstr>Franklin Gothic Demi Cond</vt:lpstr>
      <vt:lpstr>Franklin Gothic Medium</vt:lpstr>
      <vt:lpstr>Franklin Gothic Medium (Body)</vt:lpstr>
      <vt:lpstr>Wingdings</vt:lpstr>
      <vt:lpstr>JuxtaposeVTI</vt:lpstr>
      <vt:lpstr>LOW LIGHT IMAGE ENHANCEMENT</vt:lpstr>
      <vt:lpstr>POINTS TO BE DISCUSSED</vt:lpstr>
      <vt:lpstr>ABSTRACT</vt:lpstr>
      <vt:lpstr> ABSTRACT</vt:lpstr>
      <vt:lpstr>introduction</vt:lpstr>
      <vt:lpstr>introduction</vt:lpstr>
      <vt:lpstr>INTRODUCTION</vt:lpstr>
      <vt:lpstr>INTRODUCTION</vt:lpstr>
      <vt:lpstr>INTRODUCTION</vt:lpstr>
      <vt:lpstr>SYSTEM REQUIREMENTS</vt:lpstr>
      <vt:lpstr>SYSTEM REQUIREMENTS</vt:lpstr>
      <vt:lpstr>SOFTWARE REQUIREMENTS</vt:lpstr>
      <vt:lpstr>Literature survey</vt:lpstr>
      <vt:lpstr>Literature survey</vt:lpstr>
      <vt:lpstr> literature survey</vt:lpstr>
      <vt:lpstr>LITERATURE SURVEY</vt:lpstr>
      <vt:lpstr>LITERATURE SURVEY</vt:lpstr>
      <vt:lpstr>SYSTEM DESIGN </vt:lpstr>
      <vt:lpstr>Architecture of CNN</vt:lpstr>
      <vt:lpstr>ARCHITECTURE OF CNN</vt:lpstr>
      <vt:lpstr>NETWORK ARCHITECTURE OF CNN</vt:lpstr>
      <vt:lpstr>Flow chart of CNN</vt:lpstr>
      <vt:lpstr>NETWORK ARCHITECTURE OF THE PROPOSED MODEL</vt:lpstr>
      <vt:lpstr>SYSTEM ARCHITECTURE OF LIGHTEN-net model</vt:lpstr>
      <vt:lpstr>USE case diagram of lighten-net model</vt:lpstr>
      <vt:lpstr>CLASS DIAGRAM</vt:lpstr>
      <vt:lpstr>SEQUENCE DIAGRAM </vt:lpstr>
      <vt:lpstr>DEPLOYmENT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LIGHT IMAGE ENHANCEMENT</dc:title>
  <dc:creator>sanem sudheendra</dc:creator>
  <cp:lastModifiedBy>sanem sudheendra</cp:lastModifiedBy>
  <cp:revision>9</cp:revision>
  <dcterms:created xsi:type="dcterms:W3CDTF">2022-12-17T21:22:56Z</dcterms:created>
  <dcterms:modified xsi:type="dcterms:W3CDTF">2022-12-19T14:18:01Z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