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Bebas Neue Cyrillic" panose="020B0604020202020204" charset="0"/>
      <p:regular r:id="rId18"/>
    </p:embeddedFont>
    <p:embeddedFont>
      <p:font typeface="Montserrat" panose="00000500000000000000" pitchFamily="2" charset="0"/>
      <p:regular r:id="rId19"/>
    </p:embeddedFont>
    <p:embeddedFont>
      <p:font typeface="Montserrat Bold" panose="00000800000000000000" charset="0"/>
      <p:regular r:id="rId20"/>
    </p:embeddedFont>
    <p:embeddedFont>
      <p:font typeface="Montserrat Bold Italics" panose="020B0604020202020204" charset="0"/>
      <p:regular r:id="rId21"/>
    </p:embeddedFont>
    <p:embeddedFont>
      <p:font typeface="Montserrat Classic" panose="020B0604020202020204" charset="0"/>
      <p:regular r:id="rId22"/>
    </p:embeddedFont>
    <p:embeddedFont>
      <p:font typeface="Montserrat Classic Bold" panose="020B0604020202020204" charset="0"/>
      <p:regular r:id="rId23"/>
    </p:embeddedFont>
    <p:embeddedFont>
      <p:font typeface="Montserrat Italics" panose="020B0604020202020204" charset="0"/>
      <p:regular r:id="rId24"/>
    </p:embeddedFont>
    <p:embeddedFont>
      <p:font typeface="Open Sans" panose="020B0606030504020204" pitchFamily="34" charset="0"/>
      <p:regular r:id="rId25"/>
    </p:embeddedFont>
    <p:embeddedFont>
      <p:font typeface="Open Sans Bold" panose="020B0604020202020204" charset="0"/>
      <p:regular r:id="rId26"/>
    </p:embeddedFont>
    <p:embeddedFont>
      <p:font typeface="Open Sans Bold Italics"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300" y="5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12" Type="http://schemas.openxmlformats.org/officeDocument/2006/relationships/image" Target="../media/image42.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41.png"/><Relationship Id="rId5" Type="http://schemas.openxmlformats.org/officeDocument/2006/relationships/image" Target="../media/image22.svg"/><Relationship Id="rId10" Type="http://schemas.openxmlformats.org/officeDocument/2006/relationships/image" Target="../media/image40.png"/><Relationship Id="rId4" Type="http://schemas.openxmlformats.org/officeDocument/2006/relationships/image" Target="../media/image21.png"/><Relationship Id="rId9" Type="http://schemas.openxmlformats.org/officeDocument/2006/relationships/image" Target="../media/image26.svg"/></Relationships>
</file>

<file path=ppt/slides/_rels/slide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26.sv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45.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26.sv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9.svg"/><Relationship Id="rId7" Type="http://schemas.openxmlformats.org/officeDocument/2006/relationships/image" Target="../media/image26.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0.svg"/><Relationship Id="rId10" Type="http://schemas.openxmlformats.org/officeDocument/2006/relationships/hyperlink" Target="https://www.kaggle.com/code/khushipitroda/airline-review-scrapping" TargetMode="External"/><Relationship Id="rId4" Type="http://schemas.openxmlformats.org/officeDocument/2006/relationships/image" Target="../media/image19.png"/><Relationship Id="rId9" Type="http://schemas.openxmlformats.org/officeDocument/2006/relationships/image" Target="../media/image47.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6.svg"/><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sv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jpeg"/><Relationship Id="rId9" Type="http://schemas.openxmlformats.org/officeDocument/2006/relationships/hyperlink" Target="https://drive.google.com/drive/folders/1BoZeqAaNa66JhYD4oq-ZL0pX0kkn7Jk1?usp=drive_link"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9.svg"/><Relationship Id="rId7" Type="http://schemas.openxmlformats.org/officeDocument/2006/relationships/image" Target="../media/image6.png"/><Relationship Id="rId12" Type="http://schemas.openxmlformats.org/officeDocument/2006/relationships/hyperlink" Target="https://medium.com/@dimas.hardianto2810/what-is-data-science-and-why-is-it-important-in-the-industry-39e4d81defba" TargetMode="Externa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svg"/><Relationship Id="rId11" Type="http://schemas.openxmlformats.org/officeDocument/2006/relationships/hyperlink" Target="https://www.linkedin.com/in/dimashardianto/" TargetMode="External"/><Relationship Id="rId5" Type="http://schemas.openxmlformats.org/officeDocument/2006/relationships/image" Target="../media/image1.png"/><Relationship Id="rId10" Type="http://schemas.openxmlformats.org/officeDocument/2006/relationships/image" Target="../media/image12.svg"/><Relationship Id="rId4" Type="http://schemas.openxmlformats.org/officeDocument/2006/relationships/image" Target="../media/image10.jpeg"/><Relationship Id="rId9"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13.jpe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9.svg"/><Relationship Id="rId7"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svg"/><Relationship Id="rId11" Type="http://schemas.openxmlformats.org/officeDocument/2006/relationships/image" Target="../media/image17.svg"/><Relationship Id="rId5" Type="http://schemas.openxmlformats.org/officeDocument/2006/relationships/image" Target="../media/image1.png"/><Relationship Id="rId10" Type="http://schemas.openxmlformats.org/officeDocument/2006/relationships/image" Target="../media/image16.png"/><Relationship Id="rId4" Type="http://schemas.openxmlformats.org/officeDocument/2006/relationships/image" Target="../media/image13.jpeg"/><Relationship Id="rId9" Type="http://schemas.openxmlformats.org/officeDocument/2006/relationships/hyperlink" Target="https://drive.google.com/file/d/17JyBLZahsZTG3Os48HXzHxB9Xz2_PTZu/view?usp=sharing"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hyperlink" Target="https://www.kaggle.com/code/khushipitroda/airline-review-scrapping" TargetMode="External"/><Relationship Id="rId3" Type="http://schemas.openxmlformats.org/officeDocument/2006/relationships/image" Target="../media/image9.svg"/><Relationship Id="rId7" Type="http://schemas.openxmlformats.org/officeDocument/2006/relationships/image" Target="../media/image26.svg"/><Relationship Id="rId12" Type="http://schemas.openxmlformats.org/officeDocument/2006/relationships/image" Target="../media/image33.jpe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5.png"/><Relationship Id="rId11" Type="http://schemas.openxmlformats.org/officeDocument/2006/relationships/image" Target="../media/image32.svg"/><Relationship Id="rId5" Type="http://schemas.openxmlformats.org/officeDocument/2006/relationships/image" Target="../media/image20.svg"/><Relationship Id="rId10" Type="http://schemas.openxmlformats.org/officeDocument/2006/relationships/image" Target="../media/image31.png"/><Relationship Id="rId4" Type="http://schemas.openxmlformats.org/officeDocument/2006/relationships/image" Target="../media/image19.png"/><Relationship Id="rId9" Type="http://schemas.openxmlformats.org/officeDocument/2006/relationships/image" Target="../media/image30.svg"/><Relationship Id="rId14" Type="http://schemas.openxmlformats.org/officeDocument/2006/relationships/hyperlink" Target="https://colab.research.google.com/drive/1wuMhkwE85c0Ok9cWwcYg1zcgb-ARkMHz#scrollTo=7naTCYlHcXR3"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7.png"/><Relationship Id="rId3" Type="http://schemas.openxmlformats.org/officeDocument/2006/relationships/image" Target="../media/image20.svg"/><Relationship Id="rId7" Type="http://schemas.openxmlformats.org/officeDocument/2006/relationships/image" Target="../media/image24.svg"/><Relationship Id="rId12" Type="http://schemas.openxmlformats.org/officeDocument/2006/relationships/image" Target="../media/image36.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35.png"/><Relationship Id="rId5" Type="http://schemas.openxmlformats.org/officeDocument/2006/relationships/image" Target="../media/image22.svg"/><Relationship Id="rId10" Type="http://schemas.openxmlformats.org/officeDocument/2006/relationships/image" Target="../media/image34.png"/><Relationship Id="rId4" Type="http://schemas.openxmlformats.org/officeDocument/2006/relationships/image" Target="../media/image21.png"/><Relationship Id="rId9" Type="http://schemas.openxmlformats.org/officeDocument/2006/relationships/image" Target="../media/image26.svg"/><Relationship Id="rId14" Type="http://schemas.openxmlformats.org/officeDocument/2006/relationships/image" Target="../media/image38.sv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10" Type="http://schemas.openxmlformats.org/officeDocument/2006/relationships/image" Target="../media/image39.png"/><Relationship Id="rId4" Type="http://schemas.openxmlformats.org/officeDocument/2006/relationships/image" Target="../media/image21.png"/><Relationship Id="rId9" Type="http://schemas.openxmlformats.org/officeDocument/2006/relationships/image" Target="../media/image2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D60B7"/>
        </a:solidFill>
        <a:effectLst/>
      </p:bgPr>
    </p:bg>
    <p:spTree>
      <p:nvGrpSpPr>
        <p:cNvPr id="1" name=""/>
        <p:cNvGrpSpPr/>
        <p:nvPr/>
      </p:nvGrpSpPr>
      <p:grpSpPr>
        <a:xfrm>
          <a:off x="0" y="0"/>
          <a:ext cx="0" cy="0"/>
          <a:chOff x="0" y="0"/>
          <a:chExt cx="0" cy="0"/>
        </a:xfrm>
      </p:grpSpPr>
      <p:grpSp>
        <p:nvGrpSpPr>
          <p:cNvPr id="2" name="Group 2"/>
          <p:cNvGrpSpPr/>
          <p:nvPr/>
        </p:nvGrpSpPr>
        <p:grpSpPr>
          <a:xfrm>
            <a:off x="1723392" y="7315211"/>
            <a:ext cx="7047845" cy="954190"/>
            <a:chOff x="0" y="0"/>
            <a:chExt cx="812800" cy="110043"/>
          </a:xfrm>
        </p:grpSpPr>
        <p:sp>
          <p:nvSpPr>
            <p:cNvPr id="3" name="Freeform 3"/>
            <p:cNvSpPr/>
            <p:nvPr/>
          </p:nvSpPr>
          <p:spPr>
            <a:xfrm>
              <a:off x="0" y="0"/>
              <a:ext cx="812800" cy="110043"/>
            </a:xfrm>
            <a:custGeom>
              <a:avLst/>
              <a:gdLst/>
              <a:ahLst/>
              <a:cxnLst/>
              <a:rect l="l" t="t" r="r" b="b"/>
              <a:pathLst>
                <a:path w="812800" h="110043">
                  <a:moveTo>
                    <a:pt x="16477" y="0"/>
                  </a:moveTo>
                  <a:lnTo>
                    <a:pt x="796323" y="0"/>
                  </a:lnTo>
                  <a:cubicBezTo>
                    <a:pt x="805423" y="0"/>
                    <a:pt x="812800" y="7377"/>
                    <a:pt x="812800" y="16477"/>
                  </a:cubicBezTo>
                  <a:lnTo>
                    <a:pt x="812800" y="93566"/>
                  </a:lnTo>
                  <a:cubicBezTo>
                    <a:pt x="812800" y="102666"/>
                    <a:pt x="805423" y="110043"/>
                    <a:pt x="796323" y="110043"/>
                  </a:cubicBezTo>
                  <a:lnTo>
                    <a:pt x="16477" y="110043"/>
                  </a:lnTo>
                  <a:cubicBezTo>
                    <a:pt x="7377" y="110043"/>
                    <a:pt x="0" y="102666"/>
                    <a:pt x="0" y="93566"/>
                  </a:cubicBezTo>
                  <a:lnTo>
                    <a:pt x="0" y="16477"/>
                  </a:lnTo>
                  <a:cubicBezTo>
                    <a:pt x="0" y="7377"/>
                    <a:pt x="7377" y="0"/>
                    <a:pt x="16477" y="0"/>
                  </a:cubicBezTo>
                  <a:close/>
                </a:path>
              </a:pathLst>
            </a:custGeom>
            <a:solidFill>
              <a:srgbClr val="FC8846"/>
            </a:solidFill>
          </p:spPr>
        </p:sp>
        <p:sp>
          <p:nvSpPr>
            <p:cNvPr id="4" name="TextBox 4"/>
            <p:cNvSpPr txBox="1"/>
            <p:nvPr/>
          </p:nvSpPr>
          <p:spPr>
            <a:xfrm>
              <a:off x="0" y="-38100"/>
              <a:ext cx="812800" cy="148143"/>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a:off x="8249528" y="-180887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0306928" y="0"/>
            <a:ext cx="7981072" cy="5782114"/>
            <a:chOff x="0" y="0"/>
            <a:chExt cx="2102011" cy="1522861"/>
          </a:xfrm>
        </p:grpSpPr>
        <p:sp>
          <p:nvSpPr>
            <p:cNvPr id="7" name="Freeform 7"/>
            <p:cNvSpPr/>
            <p:nvPr/>
          </p:nvSpPr>
          <p:spPr>
            <a:xfrm>
              <a:off x="0" y="0"/>
              <a:ext cx="2102011" cy="1522861"/>
            </a:xfrm>
            <a:custGeom>
              <a:avLst/>
              <a:gdLst/>
              <a:ahLst/>
              <a:cxnLst/>
              <a:rect l="l" t="t" r="r" b="b"/>
              <a:pathLst>
                <a:path w="2102011" h="1522861">
                  <a:moveTo>
                    <a:pt x="0" y="0"/>
                  </a:moveTo>
                  <a:lnTo>
                    <a:pt x="2102011" y="0"/>
                  </a:lnTo>
                  <a:lnTo>
                    <a:pt x="2102011" y="1522861"/>
                  </a:lnTo>
                  <a:lnTo>
                    <a:pt x="0" y="1522861"/>
                  </a:lnTo>
                  <a:close/>
                </a:path>
              </a:pathLst>
            </a:custGeom>
            <a:solidFill>
              <a:srgbClr val="FC8846"/>
            </a:solidFill>
          </p:spPr>
        </p:sp>
        <p:sp>
          <p:nvSpPr>
            <p:cNvPr id="8" name="TextBox 8"/>
            <p:cNvSpPr txBox="1"/>
            <p:nvPr/>
          </p:nvSpPr>
          <p:spPr>
            <a:xfrm>
              <a:off x="0" y="9525"/>
              <a:ext cx="2102011" cy="1513336"/>
            </a:xfrm>
            <a:prstGeom prst="rect">
              <a:avLst/>
            </a:prstGeom>
          </p:spPr>
          <p:txBody>
            <a:bodyPr lIns="50800" tIns="50800" rIns="50800" bIns="50800" rtlCol="0" anchor="ctr"/>
            <a:lstStyle/>
            <a:p>
              <a:pPr algn="ctr">
                <a:lnSpc>
                  <a:spcPts val="2220"/>
                </a:lnSpc>
              </a:pPr>
              <a:endParaRPr/>
            </a:p>
          </p:txBody>
        </p:sp>
      </p:grpSp>
      <p:grpSp>
        <p:nvGrpSpPr>
          <p:cNvPr id="9" name="Group 9"/>
          <p:cNvGrpSpPr/>
          <p:nvPr/>
        </p:nvGrpSpPr>
        <p:grpSpPr>
          <a:xfrm>
            <a:off x="10465673" y="2135727"/>
            <a:ext cx="6952372" cy="6952372"/>
            <a:chOff x="0" y="0"/>
            <a:chExt cx="3282950" cy="3282950"/>
          </a:xfrm>
        </p:grpSpPr>
        <p:sp>
          <p:nvSpPr>
            <p:cNvPr id="10" name="Freeform 10"/>
            <p:cNvSpPr/>
            <p:nvPr/>
          </p:nvSpPr>
          <p:spPr>
            <a:xfrm>
              <a:off x="0" y="0"/>
              <a:ext cx="3282950" cy="3282950"/>
            </a:xfrm>
            <a:custGeom>
              <a:avLst/>
              <a:gdLst/>
              <a:ahLst/>
              <a:cxnLst/>
              <a:rect l="l" t="t" r="r" b="b"/>
              <a:pathLst>
                <a:path w="3282950" h="3282950">
                  <a:moveTo>
                    <a:pt x="0" y="0"/>
                  </a:moveTo>
                  <a:lnTo>
                    <a:pt x="2532380" y="0"/>
                  </a:lnTo>
                  <a:cubicBezTo>
                    <a:pt x="2946400" y="0"/>
                    <a:pt x="3282950" y="336550"/>
                    <a:pt x="3282950" y="750570"/>
                  </a:cubicBezTo>
                  <a:lnTo>
                    <a:pt x="3282950" y="3282950"/>
                  </a:lnTo>
                  <a:lnTo>
                    <a:pt x="0" y="3282950"/>
                  </a:lnTo>
                  <a:lnTo>
                    <a:pt x="0" y="0"/>
                  </a:lnTo>
                  <a:close/>
                </a:path>
              </a:pathLst>
            </a:custGeom>
            <a:blipFill>
              <a:blip r:embed="rId4"/>
              <a:stretch>
                <a:fillRect l="-25136" r="-25136"/>
              </a:stretch>
            </a:blipFill>
          </p:spPr>
        </p:sp>
      </p:grpSp>
      <p:sp>
        <p:nvSpPr>
          <p:cNvPr id="11" name="Freeform 11"/>
          <p:cNvSpPr/>
          <p:nvPr/>
        </p:nvSpPr>
        <p:spPr>
          <a:xfrm>
            <a:off x="16957709" y="882134"/>
            <a:ext cx="460336" cy="306699"/>
          </a:xfrm>
          <a:custGeom>
            <a:avLst/>
            <a:gdLst/>
            <a:ahLst/>
            <a:cxnLst/>
            <a:rect l="l" t="t" r="r" b="b"/>
            <a:pathLst>
              <a:path w="460336" h="306699">
                <a:moveTo>
                  <a:pt x="0" y="0"/>
                </a:moveTo>
                <a:lnTo>
                  <a:pt x="460336" y="0"/>
                </a:lnTo>
                <a:lnTo>
                  <a:pt x="460336" y="306700"/>
                </a:lnTo>
                <a:lnTo>
                  <a:pt x="0" y="3067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a:off x="674639" y="8846002"/>
            <a:ext cx="708121" cy="824595"/>
          </a:xfrm>
          <a:custGeom>
            <a:avLst/>
            <a:gdLst/>
            <a:ahLst/>
            <a:cxnLst/>
            <a:rect l="l" t="t" r="r" b="b"/>
            <a:pathLst>
              <a:path w="708121" h="824595">
                <a:moveTo>
                  <a:pt x="0" y="0"/>
                </a:moveTo>
                <a:lnTo>
                  <a:pt x="708122" y="0"/>
                </a:lnTo>
                <a:lnTo>
                  <a:pt x="708122" y="824596"/>
                </a:lnTo>
                <a:lnTo>
                  <a:pt x="0" y="8245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 name="TextBox 13"/>
          <p:cNvSpPr txBox="1"/>
          <p:nvPr/>
        </p:nvSpPr>
        <p:spPr>
          <a:xfrm>
            <a:off x="1723392" y="2573877"/>
            <a:ext cx="10358182" cy="3140496"/>
          </a:xfrm>
          <a:prstGeom prst="rect">
            <a:avLst/>
          </a:prstGeom>
        </p:spPr>
        <p:txBody>
          <a:bodyPr lIns="0" tIns="0" rIns="0" bIns="0" rtlCol="0" anchor="t">
            <a:spAutoFit/>
          </a:bodyPr>
          <a:lstStyle/>
          <a:p>
            <a:pPr algn="l">
              <a:lnSpc>
                <a:spcPts val="11788"/>
              </a:lnSpc>
            </a:pPr>
            <a:r>
              <a:rPr lang="en-US" sz="13707">
                <a:solidFill>
                  <a:srgbClr val="FFFFFF"/>
                </a:solidFill>
                <a:latin typeface="Bebas Neue Cyrillic"/>
                <a:ea typeface="Bebas Neue Cyrillic"/>
                <a:cs typeface="Bebas Neue Cyrillic"/>
                <a:sym typeface="Bebas Neue Cyrillic"/>
              </a:rPr>
              <a:t>FINAL PROJECT DATA ANALYST</a:t>
            </a:r>
          </a:p>
        </p:txBody>
      </p:sp>
      <p:sp>
        <p:nvSpPr>
          <p:cNvPr id="14" name="TextBox 14"/>
          <p:cNvSpPr txBox="1"/>
          <p:nvPr/>
        </p:nvSpPr>
        <p:spPr>
          <a:xfrm>
            <a:off x="1723392" y="7497080"/>
            <a:ext cx="7047845" cy="523875"/>
          </a:xfrm>
          <a:prstGeom prst="rect">
            <a:avLst/>
          </a:prstGeom>
        </p:spPr>
        <p:txBody>
          <a:bodyPr lIns="0" tIns="0" rIns="0" bIns="0" rtlCol="0" anchor="t">
            <a:spAutoFit/>
          </a:bodyPr>
          <a:lstStyle/>
          <a:p>
            <a:pPr algn="ctr">
              <a:lnSpc>
                <a:spcPts val="4200"/>
              </a:lnSpc>
            </a:pPr>
            <a:r>
              <a:rPr lang="en-US" sz="3000">
                <a:solidFill>
                  <a:srgbClr val="FFFFFF"/>
                </a:solidFill>
                <a:latin typeface="Montserrat Classic"/>
                <a:ea typeface="Montserrat Classic"/>
                <a:cs typeface="Montserrat Classic"/>
                <a:sym typeface="Montserrat Classic"/>
              </a:rPr>
              <a:t>Oleh Dimas Hardianto</a:t>
            </a:r>
          </a:p>
        </p:txBody>
      </p:sp>
      <p:sp>
        <p:nvSpPr>
          <p:cNvPr id="15" name="TextBox 15"/>
          <p:cNvSpPr txBox="1"/>
          <p:nvPr/>
        </p:nvSpPr>
        <p:spPr>
          <a:xfrm>
            <a:off x="1382761" y="5638173"/>
            <a:ext cx="8375230" cy="1755164"/>
          </a:xfrm>
          <a:prstGeom prst="rect">
            <a:avLst/>
          </a:prstGeom>
        </p:spPr>
        <p:txBody>
          <a:bodyPr lIns="0" tIns="0" rIns="0" bIns="0" rtlCol="0" anchor="t">
            <a:spAutoFit/>
          </a:bodyPr>
          <a:lstStyle/>
          <a:p>
            <a:pPr algn="ctr">
              <a:lnSpc>
                <a:spcPts val="4863"/>
              </a:lnSpc>
            </a:pPr>
            <a:r>
              <a:rPr lang="en-US" sz="3474">
                <a:solidFill>
                  <a:srgbClr val="FFFFFF"/>
                </a:solidFill>
                <a:latin typeface="Montserrat Classic"/>
                <a:ea typeface="Montserrat Classic"/>
                <a:cs typeface="Montserrat Classic"/>
                <a:sym typeface="Montserrat Classic"/>
              </a:rPr>
              <a:t>CUSTOMER SATISFACTION AND SENTIMENT ANALYSIS</a:t>
            </a:r>
          </a:p>
          <a:p>
            <a:pPr algn="ctr">
              <a:lnSpc>
                <a:spcPts val="4303"/>
              </a:lnSpc>
            </a:pPr>
            <a:endParaRPr lang="en-US" sz="3474">
              <a:solidFill>
                <a:srgbClr val="FFFFFF"/>
              </a:solidFill>
              <a:latin typeface="Montserrat Classic"/>
              <a:ea typeface="Montserrat Classic"/>
              <a:cs typeface="Montserrat Classic"/>
              <a:sym typeface="Montserrat Class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53673" y="0"/>
            <a:ext cx="19251785" cy="11428068"/>
            <a:chOff x="0" y="0"/>
            <a:chExt cx="5070429" cy="3009861"/>
          </a:xfrm>
        </p:grpSpPr>
        <p:sp>
          <p:nvSpPr>
            <p:cNvPr id="3" name="Freeform 3"/>
            <p:cNvSpPr/>
            <p:nvPr/>
          </p:nvSpPr>
          <p:spPr>
            <a:xfrm>
              <a:off x="0" y="0"/>
              <a:ext cx="5070429" cy="3009861"/>
            </a:xfrm>
            <a:custGeom>
              <a:avLst/>
              <a:gdLst/>
              <a:ahLst/>
              <a:cxnLst/>
              <a:rect l="l" t="t" r="r" b="b"/>
              <a:pathLst>
                <a:path w="5070429" h="3009861">
                  <a:moveTo>
                    <a:pt x="33378" y="0"/>
                  </a:moveTo>
                  <a:lnTo>
                    <a:pt x="5037051" y="0"/>
                  </a:lnTo>
                  <a:cubicBezTo>
                    <a:pt x="5055485" y="0"/>
                    <a:pt x="5070429" y="14944"/>
                    <a:pt x="5070429" y="33378"/>
                  </a:cubicBezTo>
                  <a:lnTo>
                    <a:pt x="5070429" y="2976484"/>
                  </a:lnTo>
                  <a:cubicBezTo>
                    <a:pt x="5070429" y="2994918"/>
                    <a:pt x="5055485" y="3009861"/>
                    <a:pt x="5037051" y="3009861"/>
                  </a:cubicBezTo>
                  <a:lnTo>
                    <a:pt x="33378" y="3009861"/>
                  </a:lnTo>
                  <a:cubicBezTo>
                    <a:pt x="14944" y="3009861"/>
                    <a:pt x="0" y="2994918"/>
                    <a:pt x="0" y="2976484"/>
                  </a:cubicBezTo>
                  <a:lnTo>
                    <a:pt x="0" y="33378"/>
                  </a:lnTo>
                  <a:cubicBezTo>
                    <a:pt x="0" y="14944"/>
                    <a:pt x="14944" y="0"/>
                    <a:pt x="33378" y="0"/>
                  </a:cubicBezTo>
                  <a:close/>
                </a:path>
              </a:pathLst>
            </a:custGeom>
            <a:solidFill>
              <a:srgbClr val="1D60B7"/>
            </a:solidFill>
          </p:spPr>
        </p:sp>
        <p:sp>
          <p:nvSpPr>
            <p:cNvPr id="4" name="TextBox 4"/>
            <p:cNvSpPr txBox="1"/>
            <p:nvPr/>
          </p:nvSpPr>
          <p:spPr>
            <a:xfrm>
              <a:off x="0" y="9525"/>
              <a:ext cx="5070429" cy="3000336"/>
            </a:xfrm>
            <a:prstGeom prst="rect">
              <a:avLst/>
            </a:prstGeom>
          </p:spPr>
          <p:txBody>
            <a:bodyPr lIns="50800" tIns="50800" rIns="50800" bIns="50800" rtlCol="0" anchor="ctr"/>
            <a:lstStyle/>
            <a:p>
              <a:pPr algn="ctr">
                <a:lnSpc>
                  <a:spcPts val="2220"/>
                </a:lnSpc>
              </a:pPr>
              <a:endParaRPr/>
            </a:p>
          </p:txBody>
        </p:sp>
      </p:grpSp>
      <p:sp>
        <p:nvSpPr>
          <p:cNvPr id="5" name="Freeform 5"/>
          <p:cNvSpPr/>
          <p:nvPr/>
        </p:nvSpPr>
        <p:spPr>
          <a:xfrm>
            <a:off x="16202025" y="-2496922"/>
            <a:ext cx="4171950" cy="4171950"/>
          </a:xfrm>
          <a:custGeom>
            <a:avLst/>
            <a:gdLst/>
            <a:ahLst/>
            <a:cxnLst/>
            <a:rect l="l" t="t" r="r" b="b"/>
            <a:pathLst>
              <a:path w="4171950" h="4171950">
                <a:moveTo>
                  <a:pt x="0" y="0"/>
                </a:moveTo>
                <a:lnTo>
                  <a:pt x="4171950" y="0"/>
                </a:lnTo>
                <a:lnTo>
                  <a:pt x="4171950" y="4171950"/>
                </a:lnTo>
                <a:lnTo>
                  <a:pt x="0" y="417195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5858491" y="7857491"/>
            <a:ext cx="2429509" cy="2429509"/>
          </a:xfrm>
          <a:custGeom>
            <a:avLst/>
            <a:gdLst/>
            <a:ahLst/>
            <a:cxnLst/>
            <a:rect l="l" t="t" r="r" b="b"/>
            <a:pathLst>
              <a:path w="2429509" h="2429509">
                <a:moveTo>
                  <a:pt x="2429509" y="2429509"/>
                </a:moveTo>
                <a:lnTo>
                  <a:pt x="0" y="2429509"/>
                </a:lnTo>
                <a:lnTo>
                  <a:pt x="0" y="0"/>
                </a:lnTo>
                <a:lnTo>
                  <a:pt x="2429509" y="0"/>
                </a:lnTo>
                <a:lnTo>
                  <a:pt x="2429509" y="2429509"/>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rot="5400000">
            <a:off x="17164449" y="8407839"/>
            <a:ext cx="546180" cy="1700922"/>
            <a:chOff x="0" y="0"/>
            <a:chExt cx="660400" cy="2056627"/>
          </a:xfrm>
        </p:grpSpPr>
        <p:sp>
          <p:nvSpPr>
            <p:cNvPr id="8" name="Freeform 8"/>
            <p:cNvSpPr/>
            <p:nvPr/>
          </p:nvSpPr>
          <p:spPr>
            <a:xfrm>
              <a:off x="0" y="0"/>
              <a:ext cx="660400" cy="2056627"/>
            </a:xfrm>
            <a:custGeom>
              <a:avLst/>
              <a:gdLst/>
              <a:ahLst/>
              <a:cxnLst/>
              <a:rect l="l" t="t" r="r" b="b"/>
              <a:pathLst>
                <a:path w="660400" h="2056627">
                  <a:moveTo>
                    <a:pt x="220252" y="2037558"/>
                  </a:moveTo>
                  <a:cubicBezTo>
                    <a:pt x="254109" y="2049072"/>
                    <a:pt x="292600" y="2056627"/>
                    <a:pt x="330378" y="2056627"/>
                  </a:cubicBezTo>
                  <a:cubicBezTo>
                    <a:pt x="368157" y="2056627"/>
                    <a:pt x="404509" y="2050150"/>
                    <a:pt x="438009" y="2038636"/>
                  </a:cubicBezTo>
                  <a:cubicBezTo>
                    <a:pt x="438723" y="2038277"/>
                    <a:pt x="439435" y="2038277"/>
                    <a:pt x="440148" y="2037917"/>
                  </a:cubicBezTo>
                  <a:cubicBezTo>
                    <a:pt x="565955" y="1991862"/>
                    <a:pt x="658618" y="1870248"/>
                    <a:pt x="660400" y="1700496"/>
                  </a:cubicBezTo>
                  <a:lnTo>
                    <a:pt x="660400" y="0"/>
                  </a:lnTo>
                  <a:lnTo>
                    <a:pt x="0" y="0"/>
                  </a:lnTo>
                  <a:lnTo>
                    <a:pt x="0" y="1699234"/>
                  </a:lnTo>
                  <a:cubicBezTo>
                    <a:pt x="1782" y="1870967"/>
                    <a:pt x="93019" y="1992582"/>
                    <a:pt x="220252" y="2037558"/>
                  </a:cubicBezTo>
                  <a:close/>
                </a:path>
              </a:pathLst>
            </a:custGeom>
            <a:solidFill>
              <a:srgbClr val="FC8846"/>
            </a:solidFill>
          </p:spPr>
        </p:sp>
        <p:sp>
          <p:nvSpPr>
            <p:cNvPr id="9" name="TextBox 9"/>
            <p:cNvSpPr txBox="1"/>
            <p:nvPr/>
          </p:nvSpPr>
          <p:spPr>
            <a:xfrm>
              <a:off x="0" y="-38100"/>
              <a:ext cx="660400" cy="1967727"/>
            </a:xfrm>
            <a:prstGeom prst="rect">
              <a:avLst/>
            </a:prstGeom>
          </p:spPr>
          <p:txBody>
            <a:bodyPr lIns="50800" tIns="50800" rIns="50800" bIns="50800" rtlCol="0" anchor="ctr"/>
            <a:lstStyle/>
            <a:p>
              <a:pPr algn="ctr">
                <a:lnSpc>
                  <a:spcPts val="2940"/>
                </a:lnSpc>
              </a:pPr>
              <a:endParaRPr/>
            </a:p>
          </p:txBody>
        </p:sp>
      </p:grpSp>
      <p:sp>
        <p:nvSpPr>
          <p:cNvPr id="10" name="Freeform 10"/>
          <p:cNvSpPr/>
          <p:nvPr/>
        </p:nvSpPr>
        <p:spPr>
          <a:xfrm>
            <a:off x="9964812" y="2823346"/>
            <a:ext cx="252546" cy="377564"/>
          </a:xfrm>
          <a:custGeom>
            <a:avLst/>
            <a:gdLst/>
            <a:ahLst/>
            <a:cxnLst/>
            <a:rect l="l" t="t" r="r" b="b"/>
            <a:pathLst>
              <a:path w="252546" h="377564">
                <a:moveTo>
                  <a:pt x="0" y="0"/>
                </a:moveTo>
                <a:lnTo>
                  <a:pt x="252546" y="0"/>
                </a:lnTo>
                <a:lnTo>
                  <a:pt x="252546" y="377564"/>
                </a:lnTo>
                <a:lnTo>
                  <a:pt x="0" y="3775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AutoShape 11"/>
          <p:cNvSpPr/>
          <p:nvPr/>
        </p:nvSpPr>
        <p:spPr>
          <a:xfrm>
            <a:off x="9964812" y="2241517"/>
            <a:ext cx="759334" cy="0"/>
          </a:xfrm>
          <a:prstGeom prst="line">
            <a:avLst/>
          </a:prstGeom>
          <a:ln w="38100" cap="flat">
            <a:solidFill>
              <a:srgbClr val="FC8846"/>
            </a:solidFill>
            <a:prstDash val="solid"/>
            <a:headEnd type="none" w="sm" len="sm"/>
            <a:tailEnd type="none" w="sm" len="sm"/>
          </a:ln>
        </p:spPr>
      </p:sp>
      <p:sp>
        <p:nvSpPr>
          <p:cNvPr id="12" name="Freeform 12"/>
          <p:cNvSpPr/>
          <p:nvPr/>
        </p:nvSpPr>
        <p:spPr>
          <a:xfrm>
            <a:off x="10431916" y="9119092"/>
            <a:ext cx="708121" cy="824595"/>
          </a:xfrm>
          <a:custGeom>
            <a:avLst/>
            <a:gdLst/>
            <a:ahLst/>
            <a:cxnLst/>
            <a:rect l="l" t="t" r="r" b="b"/>
            <a:pathLst>
              <a:path w="708121" h="824595">
                <a:moveTo>
                  <a:pt x="0" y="0"/>
                </a:moveTo>
                <a:lnTo>
                  <a:pt x="708122" y="0"/>
                </a:lnTo>
                <a:lnTo>
                  <a:pt x="708122" y="824596"/>
                </a:lnTo>
                <a:lnTo>
                  <a:pt x="0" y="82459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9964812" y="4735433"/>
            <a:ext cx="252546" cy="377564"/>
          </a:xfrm>
          <a:custGeom>
            <a:avLst/>
            <a:gdLst/>
            <a:ahLst/>
            <a:cxnLst/>
            <a:rect l="l" t="t" r="r" b="b"/>
            <a:pathLst>
              <a:path w="252546" h="377564">
                <a:moveTo>
                  <a:pt x="0" y="0"/>
                </a:moveTo>
                <a:lnTo>
                  <a:pt x="252546" y="0"/>
                </a:lnTo>
                <a:lnTo>
                  <a:pt x="252546" y="377564"/>
                </a:lnTo>
                <a:lnTo>
                  <a:pt x="0" y="3775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a:off x="129895" y="1482725"/>
            <a:ext cx="9481793" cy="2243129"/>
          </a:xfrm>
          <a:custGeom>
            <a:avLst/>
            <a:gdLst/>
            <a:ahLst/>
            <a:cxnLst/>
            <a:rect l="l" t="t" r="r" b="b"/>
            <a:pathLst>
              <a:path w="9481793" h="2243129">
                <a:moveTo>
                  <a:pt x="0" y="0"/>
                </a:moveTo>
                <a:lnTo>
                  <a:pt x="9481794" y="0"/>
                </a:lnTo>
                <a:lnTo>
                  <a:pt x="9481794" y="2243129"/>
                </a:lnTo>
                <a:lnTo>
                  <a:pt x="0" y="2243129"/>
                </a:lnTo>
                <a:lnTo>
                  <a:pt x="0" y="0"/>
                </a:lnTo>
                <a:close/>
              </a:path>
            </a:pathLst>
          </a:custGeom>
          <a:blipFill>
            <a:blip r:embed="rId10"/>
            <a:stretch>
              <a:fillRect b="-4757"/>
            </a:stretch>
          </a:blipFill>
          <a:ln w="38100" cap="sq">
            <a:solidFill>
              <a:srgbClr val="000000"/>
            </a:solidFill>
            <a:prstDash val="solid"/>
            <a:miter/>
          </a:ln>
        </p:spPr>
      </p:sp>
      <p:pic>
        <p:nvPicPr>
          <p:cNvPr id="15" name="Picture 15"/>
          <p:cNvPicPr>
            <a:picLocks noChangeAspect="1"/>
          </p:cNvPicPr>
          <p:nvPr/>
        </p:nvPicPr>
        <p:blipFill>
          <a:blip r:embed="rId11"/>
          <a:stretch>
            <a:fillRect/>
          </a:stretch>
        </p:blipFill>
        <p:spPr>
          <a:xfrm>
            <a:off x="405380" y="3790142"/>
            <a:ext cx="3749600" cy="2187267"/>
          </a:xfrm>
          <a:prstGeom prst="rect">
            <a:avLst/>
          </a:prstGeom>
        </p:spPr>
      </p:pic>
      <p:grpSp>
        <p:nvGrpSpPr>
          <p:cNvPr id="16" name="Group 16"/>
          <p:cNvGrpSpPr/>
          <p:nvPr/>
        </p:nvGrpSpPr>
        <p:grpSpPr>
          <a:xfrm>
            <a:off x="4169254" y="4742214"/>
            <a:ext cx="1836918" cy="922730"/>
            <a:chOff x="0" y="0"/>
            <a:chExt cx="1618076" cy="812800"/>
          </a:xfrm>
        </p:grpSpPr>
        <p:sp>
          <p:nvSpPr>
            <p:cNvPr id="17" name="Freeform 17"/>
            <p:cNvSpPr/>
            <p:nvPr/>
          </p:nvSpPr>
          <p:spPr>
            <a:xfrm>
              <a:off x="0" y="0"/>
              <a:ext cx="1618076" cy="812800"/>
            </a:xfrm>
            <a:custGeom>
              <a:avLst/>
              <a:gdLst/>
              <a:ahLst/>
              <a:cxnLst/>
              <a:rect l="l" t="t" r="r" b="b"/>
              <a:pathLst>
                <a:path w="1618076" h="812800">
                  <a:moveTo>
                    <a:pt x="1618076" y="406400"/>
                  </a:moveTo>
                  <a:lnTo>
                    <a:pt x="1211676" y="0"/>
                  </a:lnTo>
                  <a:lnTo>
                    <a:pt x="1211676" y="203200"/>
                  </a:lnTo>
                  <a:lnTo>
                    <a:pt x="0" y="203200"/>
                  </a:lnTo>
                  <a:lnTo>
                    <a:pt x="0" y="609600"/>
                  </a:lnTo>
                  <a:lnTo>
                    <a:pt x="1211676" y="609600"/>
                  </a:lnTo>
                  <a:lnTo>
                    <a:pt x="1211676" y="812800"/>
                  </a:lnTo>
                  <a:lnTo>
                    <a:pt x="1618076" y="406400"/>
                  </a:lnTo>
                  <a:close/>
                </a:path>
              </a:pathLst>
            </a:custGeom>
            <a:solidFill>
              <a:srgbClr val="FF914D"/>
            </a:solidFill>
          </p:spPr>
        </p:sp>
        <p:sp>
          <p:nvSpPr>
            <p:cNvPr id="18" name="TextBox 18"/>
            <p:cNvSpPr txBox="1"/>
            <p:nvPr/>
          </p:nvSpPr>
          <p:spPr>
            <a:xfrm>
              <a:off x="0" y="212725"/>
              <a:ext cx="1516476" cy="396875"/>
            </a:xfrm>
            <a:prstGeom prst="rect">
              <a:avLst/>
            </a:prstGeom>
          </p:spPr>
          <p:txBody>
            <a:bodyPr lIns="50800" tIns="50800" rIns="50800" bIns="50800" rtlCol="0" anchor="ctr"/>
            <a:lstStyle/>
            <a:p>
              <a:pPr algn="ctr">
                <a:lnSpc>
                  <a:spcPts val="2220"/>
                </a:lnSpc>
              </a:pPr>
              <a:endParaRPr/>
            </a:p>
          </p:txBody>
        </p:sp>
      </p:grpSp>
      <p:grpSp>
        <p:nvGrpSpPr>
          <p:cNvPr id="19" name="Group 19"/>
          <p:cNvGrpSpPr/>
          <p:nvPr/>
        </p:nvGrpSpPr>
        <p:grpSpPr>
          <a:xfrm>
            <a:off x="6409818" y="4390030"/>
            <a:ext cx="2423329" cy="1627098"/>
            <a:chOff x="0" y="0"/>
            <a:chExt cx="638243" cy="428536"/>
          </a:xfrm>
        </p:grpSpPr>
        <p:sp>
          <p:nvSpPr>
            <p:cNvPr id="20" name="Freeform 20"/>
            <p:cNvSpPr/>
            <p:nvPr/>
          </p:nvSpPr>
          <p:spPr>
            <a:xfrm>
              <a:off x="0" y="0"/>
              <a:ext cx="638243" cy="428536"/>
            </a:xfrm>
            <a:custGeom>
              <a:avLst/>
              <a:gdLst/>
              <a:ahLst/>
              <a:cxnLst/>
              <a:rect l="l" t="t" r="r" b="b"/>
              <a:pathLst>
                <a:path w="638243" h="428536">
                  <a:moveTo>
                    <a:pt x="162932" y="0"/>
                  </a:moveTo>
                  <a:lnTo>
                    <a:pt x="475311" y="0"/>
                  </a:lnTo>
                  <a:cubicBezTo>
                    <a:pt x="565296" y="0"/>
                    <a:pt x="638243" y="72947"/>
                    <a:pt x="638243" y="162932"/>
                  </a:cubicBezTo>
                  <a:lnTo>
                    <a:pt x="638243" y="265604"/>
                  </a:lnTo>
                  <a:cubicBezTo>
                    <a:pt x="638243" y="308816"/>
                    <a:pt x="621077" y="350259"/>
                    <a:pt x="590521" y="380814"/>
                  </a:cubicBezTo>
                  <a:cubicBezTo>
                    <a:pt x="559966" y="411370"/>
                    <a:pt x="518523" y="428536"/>
                    <a:pt x="475311" y="428536"/>
                  </a:cubicBezTo>
                  <a:lnTo>
                    <a:pt x="162932" y="428536"/>
                  </a:lnTo>
                  <a:cubicBezTo>
                    <a:pt x="119720" y="428536"/>
                    <a:pt x="78277" y="411370"/>
                    <a:pt x="47722" y="380814"/>
                  </a:cubicBezTo>
                  <a:cubicBezTo>
                    <a:pt x="17166" y="350259"/>
                    <a:pt x="0" y="308816"/>
                    <a:pt x="0" y="265604"/>
                  </a:cubicBezTo>
                  <a:lnTo>
                    <a:pt x="0" y="162932"/>
                  </a:lnTo>
                  <a:cubicBezTo>
                    <a:pt x="0" y="119720"/>
                    <a:pt x="17166" y="78277"/>
                    <a:pt x="47722" y="47722"/>
                  </a:cubicBezTo>
                  <a:cubicBezTo>
                    <a:pt x="78277" y="17166"/>
                    <a:pt x="119720" y="0"/>
                    <a:pt x="162932" y="0"/>
                  </a:cubicBezTo>
                  <a:close/>
                </a:path>
              </a:pathLst>
            </a:custGeom>
            <a:solidFill>
              <a:srgbClr val="D9D9D9"/>
            </a:solidFill>
          </p:spPr>
        </p:sp>
        <p:sp>
          <p:nvSpPr>
            <p:cNvPr id="21" name="TextBox 21"/>
            <p:cNvSpPr txBox="1"/>
            <p:nvPr/>
          </p:nvSpPr>
          <p:spPr>
            <a:xfrm>
              <a:off x="0" y="9525"/>
              <a:ext cx="638243" cy="419011"/>
            </a:xfrm>
            <a:prstGeom prst="rect">
              <a:avLst/>
            </a:prstGeom>
          </p:spPr>
          <p:txBody>
            <a:bodyPr lIns="50800" tIns="50800" rIns="50800" bIns="50800" rtlCol="0" anchor="ctr"/>
            <a:lstStyle/>
            <a:p>
              <a:pPr algn="ctr">
                <a:lnSpc>
                  <a:spcPts val="2220"/>
                </a:lnSpc>
              </a:pPr>
              <a:r>
                <a:rPr lang="en-US" sz="2000" b="1">
                  <a:solidFill>
                    <a:srgbClr val="000000"/>
                  </a:solidFill>
                  <a:latin typeface="Montserrat Classic Bold"/>
                  <a:ea typeface="Montserrat Classic Bold"/>
                  <a:cs typeface="Montserrat Classic Bold"/>
                  <a:sym typeface="Montserrat Classic Bold"/>
                </a:rPr>
                <a:t>Solo Leisure</a:t>
              </a:r>
            </a:p>
          </p:txBody>
        </p:sp>
      </p:grpSp>
      <p:sp>
        <p:nvSpPr>
          <p:cNvPr id="22" name="TextBox 22"/>
          <p:cNvSpPr txBox="1"/>
          <p:nvPr/>
        </p:nvSpPr>
        <p:spPr>
          <a:xfrm>
            <a:off x="16757036" y="9120237"/>
            <a:ext cx="502264" cy="285750"/>
          </a:xfrm>
          <a:prstGeom prst="rect">
            <a:avLst/>
          </a:prstGeom>
        </p:spPr>
        <p:txBody>
          <a:bodyPr lIns="0" tIns="0" rIns="0" bIns="0" rtlCol="0" anchor="t">
            <a:spAutoFit/>
          </a:bodyPr>
          <a:lstStyle/>
          <a:p>
            <a:pPr algn="r">
              <a:lnSpc>
                <a:spcPts val="2399"/>
              </a:lnSpc>
            </a:pPr>
            <a:r>
              <a:rPr lang="en-US" sz="1999" b="1">
                <a:solidFill>
                  <a:srgbClr val="FFFFFF"/>
                </a:solidFill>
                <a:latin typeface="Montserrat Bold"/>
                <a:ea typeface="Montserrat Bold"/>
                <a:cs typeface="Montserrat Bold"/>
                <a:sym typeface="Montserrat Bold"/>
              </a:rPr>
              <a:t>09</a:t>
            </a:r>
          </a:p>
        </p:txBody>
      </p:sp>
      <p:sp>
        <p:nvSpPr>
          <p:cNvPr id="23" name="TextBox 23"/>
          <p:cNvSpPr txBox="1"/>
          <p:nvPr/>
        </p:nvSpPr>
        <p:spPr>
          <a:xfrm>
            <a:off x="9964812" y="1019175"/>
            <a:ext cx="7155666" cy="993775"/>
          </a:xfrm>
          <a:prstGeom prst="rect">
            <a:avLst/>
          </a:prstGeom>
        </p:spPr>
        <p:txBody>
          <a:bodyPr lIns="0" tIns="0" rIns="0" bIns="0" rtlCol="0" anchor="t">
            <a:spAutoFit/>
          </a:bodyPr>
          <a:lstStyle/>
          <a:p>
            <a:pPr algn="l">
              <a:lnSpc>
                <a:spcPts val="7699"/>
              </a:lnSpc>
            </a:pPr>
            <a:r>
              <a:rPr lang="en-US" sz="6999">
                <a:solidFill>
                  <a:srgbClr val="1D60B7"/>
                </a:solidFill>
                <a:latin typeface="Bebas Neue Cyrillic"/>
                <a:ea typeface="Bebas Neue Cyrillic"/>
                <a:cs typeface="Bebas Neue Cyrillic"/>
                <a:sym typeface="Bebas Neue Cyrillic"/>
              </a:rPr>
              <a:t>OBSERVATION QUESTIONS</a:t>
            </a:r>
          </a:p>
        </p:txBody>
      </p:sp>
      <p:sp>
        <p:nvSpPr>
          <p:cNvPr id="24" name="TextBox 24"/>
          <p:cNvSpPr txBox="1"/>
          <p:nvPr/>
        </p:nvSpPr>
        <p:spPr>
          <a:xfrm>
            <a:off x="10501016" y="2880496"/>
            <a:ext cx="7469923" cy="1892300"/>
          </a:xfrm>
          <a:prstGeom prst="rect">
            <a:avLst/>
          </a:prstGeom>
        </p:spPr>
        <p:txBody>
          <a:bodyPr lIns="0" tIns="0" rIns="0" bIns="0" rtlCol="0" anchor="t">
            <a:spAutoFit/>
          </a:bodyPr>
          <a:lstStyle/>
          <a:p>
            <a:pPr algn="just">
              <a:lnSpc>
                <a:spcPts val="2499"/>
              </a:lnSpc>
            </a:pPr>
            <a:r>
              <a:rPr lang="en-US" sz="2499" b="1">
                <a:solidFill>
                  <a:srgbClr val="1D60B7"/>
                </a:solidFill>
                <a:latin typeface="Montserrat Bold"/>
                <a:ea typeface="Montserrat Bold"/>
                <a:cs typeface="Montserrat Bold"/>
                <a:sym typeface="Montserrat Bold"/>
              </a:rPr>
              <a:t>Mengapa kategori Solo Leisure memiliki skor CSAT (Customer Satisfaction) dan Value for Money tertinggi dibandingkan kategori lainnya, sementara kategori Business memiliki skor Value for Money terendah?</a:t>
            </a:r>
          </a:p>
          <a:p>
            <a:pPr algn="just">
              <a:lnSpc>
                <a:spcPts val="2499"/>
              </a:lnSpc>
            </a:pPr>
            <a:endParaRPr lang="en-US" sz="2499" b="1">
              <a:solidFill>
                <a:srgbClr val="1D60B7"/>
              </a:solidFill>
              <a:latin typeface="Montserrat Bold"/>
              <a:ea typeface="Montserrat Bold"/>
              <a:cs typeface="Montserrat Bold"/>
              <a:sym typeface="Montserrat Bold"/>
            </a:endParaRPr>
          </a:p>
        </p:txBody>
      </p:sp>
      <p:sp>
        <p:nvSpPr>
          <p:cNvPr id="25" name="TextBox 25"/>
          <p:cNvSpPr txBox="1"/>
          <p:nvPr/>
        </p:nvSpPr>
        <p:spPr>
          <a:xfrm>
            <a:off x="10362817" y="4734696"/>
            <a:ext cx="7608122" cy="1730446"/>
          </a:xfrm>
          <a:prstGeom prst="rect">
            <a:avLst/>
          </a:prstGeom>
        </p:spPr>
        <p:txBody>
          <a:bodyPr lIns="0" tIns="0" rIns="0" bIns="0" rtlCol="0" anchor="t">
            <a:spAutoFit/>
          </a:bodyPr>
          <a:lstStyle/>
          <a:p>
            <a:pPr algn="just">
              <a:lnSpc>
                <a:spcPts val="2784"/>
              </a:lnSpc>
            </a:pPr>
            <a:r>
              <a:rPr lang="en-US" sz="1988" b="1">
                <a:solidFill>
                  <a:srgbClr val="1D60B7"/>
                </a:solidFill>
                <a:latin typeface="Montserrat Bold"/>
                <a:ea typeface="Montserrat Bold"/>
                <a:cs typeface="Montserrat Bold"/>
                <a:sym typeface="Montserrat Bold"/>
              </a:rPr>
              <a:t>Kategori Solo Leisure memiliki skor CSAT dan Value for Money tertinggi karena pelanggan cenderung memiliki ekspektasi fleksibel, memprioritaskan kenyamanan dan hiburan, sehingga pengalaman lebih mudah memenuhi harapan mereka.</a:t>
            </a:r>
          </a:p>
        </p:txBody>
      </p:sp>
      <p:sp>
        <p:nvSpPr>
          <p:cNvPr id="26" name="TextBox 26"/>
          <p:cNvSpPr txBox="1"/>
          <p:nvPr/>
        </p:nvSpPr>
        <p:spPr>
          <a:xfrm>
            <a:off x="700107" y="5733871"/>
            <a:ext cx="3160146" cy="512196"/>
          </a:xfrm>
          <a:prstGeom prst="rect">
            <a:avLst/>
          </a:prstGeom>
        </p:spPr>
        <p:txBody>
          <a:bodyPr lIns="0" tIns="0" rIns="0" bIns="0" rtlCol="0" anchor="t">
            <a:spAutoFit/>
          </a:bodyPr>
          <a:lstStyle/>
          <a:p>
            <a:pPr algn="ctr">
              <a:lnSpc>
                <a:spcPts val="4183"/>
              </a:lnSpc>
            </a:pPr>
            <a:r>
              <a:rPr lang="en-US" sz="2988" b="1">
                <a:solidFill>
                  <a:srgbClr val="D9D9D9"/>
                </a:solidFill>
                <a:latin typeface="Open Sans Bold"/>
                <a:ea typeface="Open Sans Bold"/>
                <a:cs typeface="Open Sans Bold"/>
                <a:sym typeface="Open Sans Bold"/>
              </a:rPr>
              <a:t>Value For Money</a:t>
            </a:r>
          </a:p>
        </p:txBody>
      </p:sp>
      <p:sp>
        <p:nvSpPr>
          <p:cNvPr id="27" name="Freeform 27"/>
          <p:cNvSpPr/>
          <p:nvPr/>
        </p:nvSpPr>
        <p:spPr>
          <a:xfrm>
            <a:off x="9986310" y="6656047"/>
            <a:ext cx="252546" cy="377564"/>
          </a:xfrm>
          <a:custGeom>
            <a:avLst/>
            <a:gdLst/>
            <a:ahLst/>
            <a:cxnLst/>
            <a:rect l="l" t="t" r="r" b="b"/>
            <a:pathLst>
              <a:path w="252546" h="377564">
                <a:moveTo>
                  <a:pt x="0" y="0"/>
                </a:moveTo>
                <a:lnTo>
                  <a:pt x="252546" y="0"/>
                </a:lnTo>
                <a:lnTo>
                  <a:pt x="252546" y="377564"/>
                </a:lnTo>
                <a:lnTo>
                  <a:pt x="0" y="3775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8" name="TextBox 28"/>
          <p:cNvSpPr txBox="1"/>
          <p:nvPr/>
        </p:nvSpPr>
        <p:spPr>
          <a:xfrm>
            <a:off x="10431916" y="6776903"/>
            <a:ext cx="7608122" cy="1749707"/>
          </a:xfrm>
          <a:prstGeom prst="rect">
            <a:avLst/>
          </a:prstGeom>
        </p:spPr>
        <p:txBody>
          <a:bodyPr lIns="0" tIns="0" rIns="0" bIns="0" rtlCol="0" anchor="t">
            <a:spAutoFit/>
          </a:bodyPr>
          <a:lstStyle/>
          <a:p>
            <a:pPr algn="just">
              <a:lnSpc>
                <a:spcPts val="2784"/>
              </a:lnSpc>
            </a:pPr>
            <a:r>
              <a:rPr lang="en-US" sz="1988" b="1">
                <a:solidFill>
                  <a:srgbClr val="1D60B7"/>
                </a:solidFill>
                <a:latin typeface="Montserrat Bold"/>
                <a:ea typeface="Montserrat Bold"/>
                <a:cs typeface="Montserrat Bold"/>
                <a:sym typeface="Montserrat Bold"/>
              </a:rPr>
              <a:t>Sebaliknya, kategori Business memiliki skor Value for Money terendah karena pelanggan mengutamakan efisiensi waktu dan fasilitas premium seperti </a:t>
            </a:r>
            <a:r>
              <a:rPr lang="en-US" sz="1988" b="1" i="1">
                <a:solidFill>
                  <a:srgbClr val="1D60B7"/>
                </a:solidFill>
                <a:latin typeface="Montserrat Bold Italics"/>
                <a:ea typeface="Montserrat Bold Italics"/>
                <a:cs typeface="Montserrat Bold Italics"/>
                <a:sym typeface="Montserrat Bold Italics"/>
              </a:rPr>
              <a:t>konektivitas</a:t>
            </a:r>
            <a:r>
              <a:rPr lang="en-US" sz="1988" b="1">
                <a:solidFill>
                  <a:srgbClr val="1D60B7"/>
                </a:solidFill>
                <a:latin typeface="Montserrat Bold"/>
                <a:ea typeface="Montserrat Bold"/>
                <a:cs typeface="Montserrat Bold"/>
                <a:sym typeface="Montserrat Bold"/>
              </a:rPr>
              <a:t>, yang bila tidak terpenuhi membuat layanan terasa tidak sepadan dengan biaya.</a:t>
            </a:r>
          </a:p>
        </p:txBody>
      </p:sp>
      <p:pic>
        <p:nvPicPr>
          <p:cNvPr id="29" name="Picture 29"/>
          <p:cNvPicPr>
            <a:picLocks noChangeAspect="1"/>
          </p:cNvPicPr>
          <p:nvPr/>
        </p:nvPicPr>
        <p:blipFill>
          <a:blip r:embed="rId12"/>
          <a:stretch>
            <a:fillRect/>
          </a:stretch>
        </p:blipFill>
        <p:spPr>
          <a:xfrm>
            <a:off x="6097351" y="6269238"/>
            <a:ext cx="3749600" cy="2187267"/>
          </a:xfrm>
          <a:prstGeom prst="rect">
            <a:avLst/>
          </a:prstGeom>
        </p:spPr>
      </p:pic>
      <p:grpSp>
        <p:nvGrpSpPr>
          <p:cNvPr id="30" name="Group 30"/>
          <p:cNvGrpSpPr/>
          <p:nvPr/>
        </p:nvGrpSpPr>
        <p:grpSpPr>
          <a:xfrm rot="-10800000">
            <a:off x="4169254" y="7265242"/>
            <a:ext cx="1836918" cy="922730"/>
            <a:chOff x="0" y="0"/>
            <a:chExt cx="1618076" cy="812800"/>
          </a:xfrm>
        </p:grpSpPr>
        <p:sp>
          <p:nvSpPr>
            <p:cNvPr id="31" name="Freeform 31"/>
            <p:cNvSpPr/>
            <p:nvPr/>
          </p:nvSpPr>
          <p:spPr>
            <a:xfrm>
              <a:off x="0" y="0"/>
              <a:ext cx="1618076" cy="812800"/>
            </a:xfrm>
            <a:custGeom>
              <a:avLst/>
              <a:gdLst/>
              <a:ahLst/>
              <a:cxnLst/>
              <a:rect l="l" t="t" r="r" b="b"/>
              <a:pathLst>
                <a:path w="1618076" h="812800">
                  <a:moveTo>
                    <a:pt x="1618076" y="406400"/>
                  </a:moveTo>
                  <a:lnTo>
                    <a:pt x="1211676" y="0"/>
                  </a:lnTo>
                  <a:lnTo>
                    <a:pt x="1211676" y="203200"/>
                  </a:lnTo>
                  <a:lnTo>
                    <a:pt x="0" y="203200"/>
                  </a:lnTo>
                  <a:lnTo>
                    <a:pt x="0" y="609600"/>
                  </a:lnTo>
                  <a:lnTo>
                    <a:pt x="1211676" y="609600"/>
                  </a:lnTo>
                  <a:lnTo>
                    <a:pt x="1211676" y="812800"/>
                  </a:lnTo>
                  <a:lnTo>
                    <a:pt x="1618076" y="406400"/>
                  </a:lnTo>
                  <a:close/>
                </a:path>
              </a:pathLst>
            </a:custGeom>
            <a:solidFill>
              <a:srgbClr val="FF914D"/>
            </a:solidFill>
          </p:spPr>
        </p:sp>
        <p:sp>
          <p:nvSpPr>
            <p:cNvPr id="32" name="TextBox 32"/>
            <p:cNvSpPr txBox="1"/>
            <p:nvPr/>
          </p:nvSpPr>
          <p:spPr>
            <a:xfrm>
              <a:off x="0" y="212725"/>
              <a:ext cx="1516476" cy="396875"/>
            </a:xfrm>
            <a:prstGeom prst="rect">
              <a:avLst/>
            </a:prstGeom>
          </p:spPr>
          <p:txBody>
            <a:bodyPr lIns="50800" tIns="50800" rIns="50800" bIns="50800" rtlCol="0" anchor="ctr"/>
            <a:lstStyle/>
            <a:p>
              <a:pPr algn="ctr">
                <a:lnSpc>
                  <a:spcPts val="2220"/>
                </a:lnSpc>
              </a:pPr>
              <a:endParaRPr/>
            </a:p>
          </p:txBody>
        </p:sp>
      </p:grpSp>
      <p:grpSp>
        <p:nvGrpSpPr>
          <p:cNvPr id="33" name="Group 33"/>
          <p:cNvGrpSpPr/>
          <p:nvPr/>
        </p:nvGrpSpPr>
        <p:grpSpPr>
          <a:xfrm>
            <a:off x="1028700" y="6880252"/>
            <a:ext cx="2423329" cy="1627098"/>
            <a:chOff x="0" y="0"/>
            <a:chExt cx="638243" cy="428536"/>
          </a:xfrm>
        </p:grpSpPr>
        <p:sp>
          <p:nvSpPr>
            <p:cNvPr id="34" name="Freeform 34"/>
            <p:cNvSpPr/>
            <p:nvPr/>
          </p:nvSpPr>
          <p:spPr>
            <a:xfrm>
              <a:off x="0" y="0"/>
              <a:ext cx="638243" cy="428536"/>
            </a:xfrm>
            <a:custGeom>
              <a:avLst/>
              <a:gdLst/>
              <a:ahLst/>
              <a:cxnLst/>
              <a:rect l="l" t="t" r="r" b="b"/>
              <a:pathLst>
                <a:path w="638243" h="428536">
                  <a:moveTo>
                    <a:pt x="162932" y="0"/>
                  </a:moveTo>
                  <a:lnTo>
                    <a:pt x="475311" y="0"/>
                  </a:lnTo>
                  <a:cubicBezTo>
                    <a:pt x="565296" y="0"/>
                    <a:pt x="638243" y="72947"/>
                    <a:pt x="638243" y="162932"/>
                  </a:cubicBezTo>
                  <a:lnTo>
                    <a:pt x="638243" y="265604"/>
                  </a:lnTo>
                  <a:cubicBezTo>
                    <a:pt x="638243" y="308816"/>
                    <a:pt x="621077" y="350259"/>
                    <a:pt x="590521" y="380814"/>
                  </a:cubicBezTo>
                  <a:cubicBezTo>
                    <a:pt x="559966" y="411370"/>
                    <a:pt x="518523" y="428536"/>
                    <a:pt x="475311" y="428536"/>
                  </a:cubicBezTo>
                  <a:lnTo>
                    <a:pt x="162932" y="428536"/>
                  </a:lnTo>
                  <a:cubicBezTo>
                    <a:pt x="119720" y="428536"/>
                    <a:pt x="78277" y="411370"/>
                    <a:pt x="47722" y="380814"/>
                  </a:cubicBezTo>
                  <a:cubicBezTo>
                    <a:pt x="17166" y="350259"/>
                    <a:pt x="0" y="308816"/>
                    <a:pt x="0" y="265604"/>
                  </a:cubicBezTo>
                  <a:lnTo>
                    <a:pt x="0" y="162932"/>
                  </a:lnTo>
                  <a:cubicBezTo>
                    <a:pt x="0" y="119720"/>
                    <a:pt x="17166" y="78277"/>
                    <a:pt x="47722" y="47722"/>
                  </a:cubicBezTo>
                  <a:cubicBezTo>
                    <a:pt x="78277" y="17166"/>
                    <a:pt x="119720" y="0"/>
                    <a:pt x="162932" y="0"/>
                  </a:cubicBezTo>
                  <a:close/>
                </a:path>
              </a:pathLst>
            </a:custGeom>
            <a:solidFill>
              <a:srgbClr val="D9D9D9"/>
            </a:solidFill>
          </p:spPr>
        </p:sp>
        <p:sp>
          <p:nvSpPr>
            <p:cNvPr id="35" name="TextBox 35"/>
            <p:cNvSpPr txBox="1"/>
            <p:nvPr/>
          </p:nvSpPr>
          <p:spPr>
            <a:xfrm>
              <a:off x="0" y="9525"/>
              <a:ext cx="638243" cy="419011"/>
            </a:xfrm>
            <a:prstGeom prst="rect">
              <a:avLst/>
            </a:prstGeom>
          </p:spPr>
          <p:txBody>
            <a:bodyPr lIns="50800" tIns="50800" rIns="50800" bIns="50800" rtlCol="0" anchor="ctr"/>
            <a:lstStyle/>
            <a:p>
              <a:pPr algn="ctr">
                <a:lnSpc>
                  <a:spcPts val="2220"/>
                </a:lnSpc>
              </a:pPr>
              <a:r>
                <a:rPr lang="en-US" sz="2000" b="1">
                  <a:solidFill>
                    <a:srgbClr val="000000"/>
                  </a:solidFill>
                  <a:latin typeface="Montserrat Classic Bold"/>
                  <a:ea typeface="Montserrat Classic Bold"/>
                  <a:cs typeface="Montserrat Classic Bold"/>
                  <a:sym typeface="Montserrat Classic Bold"/>
                </a:rPr>
                <a:t>Business</a:t>
              </a:r>
            </a:p>
          </p:txBody>
        </p:sp>
      </p:grpSp>
      <p:sp>
        <p:nvSpPr>
          <p:cNvPr id="36" name="TextBox 36"/>
          <p:cNvSpPr txBox="1"/>
          <p:nvPr/>
        </p:nvSpPr>
        <p:spPr>
          <a:xfrm>
            <a:off x="6409818" y="8228451"/>
            <a:ext cx="3160146" cy="512196"/>
          </a:xfrm>
          <a:prstGeom prst="rect">
            <a:avLst/>
          </a:prstGeom>
        </p:spPr>
        <p:txBody>
          <a:bodyPr lIns="0" tIns="0" rIns="0" bIns="0" rtlCol="0" anchor="t">
            <a:spAutoFit/>
          </a:bodyPr>
          <a:lstStyle/>
          <a:p>
            <a:pPr algn="ctr">
              <a:lnSpc>
                <a:spcPts val="4183"/>
              </a:lnSpc>
            </a:pPr>
            <a:r>
              <a:rPr lang="en-US" sz="2988" b="1">
                <a:solidFill>
                  <a:srgbClr val="D9D9D9"/>
                </a:solidFill>
                <a:latin typeface="Open Sans Bold"/>
                <a:ea typeface="Open Sans Bold"/>
                <a:cs typeface="Open Sans Bold"/>
                <a:sym typeface="Open Sans Bold"/>
              </a:rPr>
              <a:t>Value For Money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58300"/>
            <a:ext cx="19646675" cy="1904849"/>
            <a:chOff x="0" y="0"/>
            <a:chExt cx="5174433" cy="501689"/>
          </a:xfrm>
        </p:grpSpPr>
        <p:sp>
          <p:nvSpPr>
            <p:cNvPr id="3" name="Freeform 3"/>
            <p:cNvSpPr/>
            <p:nvPr/>
          </p:nvSpPr>
          <p:spPr>
            <a:xfrm>
              <a:off x="0" y="0"/>
              <a:ext cx="5174433" cy="501689"/>
            </a:xfrm>
            <a:custGeom>
              <a:avLst/>
              <a:gdLst/>
              <a:ahLst/>
              <a:cxnLst/>
              <a:rect l="l" t="t" r="r" b="b"/>
              <a:pathLst>
                <a:path w="5174433" h="501689">
                  <a:moveTo>
                    <a:pt x="32707" y="0"/>
                  </a:moveTo>
                  <a:lnTo>
                    <a:pt x="5141726" y="0"/>
                  </a:lnTo>
                  <a:cubicBezTo>
                    <a:pt x="5150401" y="0"/>
                    <a:pt x="5158720" y="3446"/>
                    <a:pt x="5164853" y="9580"/>
                  </a:cubicBezTo>
                  <a:cubicBezTo>
                    <a:pt x="5170987" y="15713"/>
                    <a:pt x="5174433" y="24032"/>
                    <a:pt x="5174433" y="32707"/>
                  </a:cubicBezTo>
                  <a:lnTo>
                    <a:pt x="5174433" y="468982"/>
                  </a:lnTo>
                  <a:cubicBezTo>
                    <a:pt x="5174433" y="487045"/>
                    <a:pt x="5159790" y="501689"/>
                    <a:pt x="5141726" y="501689"/>
                  </a:cubicBezTo>
                  <a:lnTo>
                    <a:pt x="32707" y="501689"/>
                  </a:lnTo>
                  <a:cubicBezTo>
                    <a:pt x="14643" y="501689"/>
                    <a:pt x="0" y="487045"/>
                    <a:pt x="0" y="468982"/>
                  </a:cubicBezTo>
                  <a:lnTo>
                    <a:pt x="0" y="32707"/>
                  </a:lnTo>
                  <a:cubicBezTo>
                    <a:pt x="0" y="14643"/>
                    <a:pt x="14643" y="0"/>
                    <a:pt x="32707" y="0"/>
                  </a:cubicBezTo>
                  <a:close/>
                </a:path>
              </a:pathLst>
            </a:custGeom>
            <a:solidFill>
              <a:srgbClr val="1D60B7"/>
            </a:solidFill>
          </p:spPr>
        </p:sp>
        <p:sp>
          <p:nvSpPr>
            <p:cNvPr id="4" name="TextBox 4"/>
            <p:cNvSpPr txBox="1"/>
            <p:nvPr/>
          </p:nvSpPr>
          <p:spPr>
            <a:xfrm>
              <a:off x="0" y="9525"/>
              <a:ext cx="5174433" cy="492164"/>
            </a:xfrm>
            <a:prstGeom prst="rect">
              <a:avLst/>
            </a:prstGeom>
          </p:spPr>
          <p:txBody>
            <a:bodyPr lIns="50800" tIns="50800" rIns="50800" bIns="50800" rtlCol="0" anchor="ctr"/>
            <a:lstStyle/>
            <a:p>
              <a:pPr algn="ctr">
                <a:lnSpc>
                  <a:spcPts val="2220"/>
                </a:lnSpc>
              </a:pPr>
              <a:endParaRPr/>
            </a:p>
          </p:txBody>
        </p:sp>
      </p:grpSp>
      <p:grpSp>
        <p:nvGrpSpPr>
          <p:cNvPr id="5" name="Group 5"/>
          <p:cNvGrpSpPr/>
          <p:nvPr/>
        </p:nvGrpSpPr>
        <p:grpSpPr>
          <a:xfrm>
            <a:off x="9823337" y="1035484"/>
            <a:ext cx="7435963" cy="3768401"/>
            <a:chOff x="0" y="0"/>
            <a:chExt cx="1958443" cy="992501"/>
          </a:xfrm>
        </p:grpSpPr>
        <p:sp>
          <p:nvSpPr>
            <p:cNvPr id="6" name="Freeform 6"/>
            <p:cNvSpPr/>
            <p:nvPr/>
          </p:nvSpPr>
          <p:spPr>
            <a:xfrm>
              <a:off x="0" y="0"/>
              <a:ext cx="1958443" cy="992501"/>
            </a:xfrm>
            <a:custGeom>
              <a:avLst/>
              <a:gdLst/>
              <a:ahLst/>
              <a:cxnLst/>
              <a:rect l="l" t="t" r="r" b="b"/>
              <a:pathLst>
                <a:path w="1958443" h="992501">
                  <a:moveTo>
                    <a:pt x="49975" y="0"/>
                  </a:moveTo>
                  <a:lnTo>
                    <a:pt x="1908468" y="0"/>
                  </a:lnTo>
                  <a:cubicBezTo>
                    <a:pt x="1921722" y="0"/>
                    <a:pt x="1934433" y="5265"/>
                    <a:pt x="1943806" y="14637"/>
                  </a:cubicBezTo>
                  <a:cubicBezTo>
                    <a:pt x="1953178" y="24009"/>
                    <a:pt x="1958443" y="36721"/>
                    <a:pt x="1958443" y="49975"/>
                  </a:cubicBezTo>
                  <a:lnTo>
                    <a:pt x="1958443" y="942526"/>
                  </a:lnTo>
                  <a:cubicBezTo>
                    <a:pt x="1958443" y="970126"/>
                    <a:pt x="1936068" y="992501"/>
                    <a:pt x="1908468" y="992501"/>
                  </a:cubicBezTo>
                  <a:lnTo>
                    <a:pt x="49975" y="992501"/>
                  </a:lnTo>
                  <a:cubicBezTo>
                    <a:pt x="36721" y="992501"/>
                    <a:pt x="24009" y="987236"/>
                    <a:pt x="14637" y="977863"/>
                  </a:cubicBezTo>
                  <a:cubicBezTo>
                    <a:pt x="5265" y="968491"/>
                    <a:pt x="0" y="955780"/>
                    <a:pt x="0" y="942526"/>
                  </a:cubicBezTo>
                  <a:lnTo>
                    <a:pt x="0" y="49975"/>
                  </a:lnTo>
                  <a:cubicBezTo>
                    <a:pt x="0" y="22375"/>
                    <a:pt x="22375" y="0"/>
                    <a:pt x="49975" y="0"/>
                  </a:cubicBezTo>
                  <a:close/>
                </a:path>
              </a:pathLst>
            </a:custGeom>
            <a:solidFill>
              <a:srgbClr val="1D60B7"/>
            </a:solidFill>
          </p:spPr>
        </p:sp>
        <p:sp>
          <p:nvSpPr>
            <p:cNvPr id="7" name="TextBox 7"/>
            <p:cNvSpPr txBox="1"/>
            <p:nvPr/>
          </p:nvSpPr>
          <p:spPr>
            <a:xfrm>
              <a:off x="0" y="9525"/>
              <a:ext cx="1958443" cy="982976"/>
            </a:xfrm>
            <a:prstGeom prst="rect">
              <a:avLst/>
            </a:prstGeom>
          </p:spPr>
          <p:txBody>
            <a:bodyPr lIns="50800" tIns="50800" rIns="50800" bIns="50800" rtlCol="0" anchor="ctr"/>
            <a:lstStyle/>
            <a:p>
              <a:pPr algn="ctr">
                <a:lnSpc>
                  <a:spcPts val="2220"/>
                </a:lnSpc>
              </a:pPr>
              <a:endParaRPr/>
            </a:p>
          </p:txBody>
        </p:sp>
      </p:grpSp>
      <p:grpSp>
        <p:nvGrpSpPr>
          <p:cNvPr id="8" name="Group 8"/>
          <p:cNvGrpSpPr/>
          <p:nvPr/>
        </p:nvGrpSpPr>
        <p:grpSpPr>
          <a:xfrm rot="5400000">
            <a:off x="17164449" y="8407839"/>
            <a:ext cx="546180" cy="1700922"/>
            <a:chOff x="0" y="0"/>
            <a:chExt cx="660400" cy="2056627"/>
          </a:xfrm>
        </p:grpSpPr>
        <p:sp>
          <p:nvSpPr>
            <p:cNvPr id="9" name="Freeform 9"/>
            <p:cNvSpPr/>
            <p:nvPr/>
          </p:nvSpPr>
          <p:spPr>
            <a:xfrm>
              <a:off x="0" y="0"/>
              <a:ext cx="660400" cy="2056627"/>
            </a:xfrm>
            <a:custGeom>
              <a:avLst/>
              <a:gdLst/>
              <a:ahLst/>
              <a:cxnLst/>
              <a:rect l="l" t="t" r="r" b="b"/>
              <a:pathLst>
                <a:path w="660400" h="2056627">
                  <a:moveTo>
                    <a:pt x="220252" y="2037558"/>
                  </a:moveTo>
                  <a:cubicBezTo>
                    <a:pt x="254109" y="2049072"/>
                    <a:pt x="292600" y="2056627"/>
                    <a:pt x="330378" y="2056627"/>
                  </a:cubicBezTo>
                  <a:cubicBezTo>
                    <a:pt x="368157" y="2056627"/>
                    <a:pt x="404509" y="2050150"/>
                    <a:pt x="438009" y="2038636"/>
                  </a:cubicBezTo>
                  <a:cubicBezTo>
                    <a:pt x="438723" y="2038277"/>
                    <a:pt x="439435" y="2038277"/>
                    <a:pt x="440148" y="2037917"/>
                  </a:cubicBezTo>
                  <a:cubicBezTo>
                    <a:pt x="565955" y="1991862"/>
                    <a:pt x="658618" y="1870248"/>
                    <a:pt x="660400" y="1700496"/>
                  </a:cubicBezTo>
                  <a:lnTo>
                    <a:pt x="660400" y="0"/>
                  </a:lnTo>
                  <a:lnTo>
                    <a:pt x="0" y="0"/>
                  </a:lnTo>
                  <a:lnTo>
                    <a:pt x="0" y="1699234"/>
                  </a:lnTo>
                  <a:cubicBezTo>
                    <a:pt x="1782" y="1870967"/>
                    <a:pt x="93019" y="1992582"/>
                    <a:pt x="220252" y="2037558"/>
                  </a:cubicBezTo>
                  <a:close/>
                </a:path>
              </a:pathLst>
            </a:custGeom>
            <a:solidFill>
              <a:srgbClr val="FC8846"/>
            </a:solidFill>
          </p:spPr>
        </p:sp>
        <p:sp>
          <p:nvSpPr>
            <p:cNvPr id="10" name="TextBox 10"/>
            <p:cNvSpPr txBox="1"/>
            <p:nvPr/>
          </p:nvSpPr>
          <p:spPr>
            <a:xfrm>
              <a:off x="0" y="-38100"/>
              <a:ext cx="660400" cy="1967727"/>
            </a:xfrm>
            <a:prstGeom prst="rect">
              <a:avLst/>
            </a:prstGeom>
          </p:spPr>
          <p:txBody>
            <a:bodyPr lIns="50800" tIns="50800" rIns="50800" bIns="50800" rtlCol="0" anchor="ctr"/>
            <a:lstStyle/>
            <a:p>
              <a:pPr algn="ctr">
                <a:lnSpc>
                  <a:spcPts val="2940"/>
                </a:lnSpc>
              </a:pPr>
              <a:endParaRPr/>
            </a:p>
          </p:txBody>
        </p:sp>
      </p:grpSp>
      <p:sp>
        <p:nvSpPr>
          <p:cNvPr id="11" name="AutoShape 11"/>
          <p:cNvSpPr/>
          <p:nvPr/>
        </p:nvSpPr>
        <p:spPr>
          <a:xfrm>
            <a:off x="2188857" y="2138739"/>
            <a:ext cx="759334" cy="0"/>
          </a:xfrm>
          <a:prstGeom prst="line">
            <a:avLst/>
          </a:prstGeom>
          <a:ln w="38100" cap="flat">
            <a:solidFill>
              <a:srgbClr val="FC8846"/>
            </a:solidFill>
            <a:prstDash val="solid"/>
            <a:headEnd type="none" w="sm" len="sm"/>
            <a:tailEnd type="none" w="sm" len="sm"/>
          </a:ln>
        </p:spPr>
      </p:sp>
      <p:sp>
        <p:nvSpPr>
          <p:cNvPr id="12" name="TextBox 12"/>
          <p:cNvSpPr txBox="1"/>
          <p:nvPr/>
        </p:nvSpPr>
        <p:spPr>
          <a:xfrm>
            <a:off x="10168973" y="1865689"/>
            <a:ext cx="6763741" cy="1985772"/>
          </a:xfrm>
          <a:prstGeom prst="rect">
            <a:avLst/>
          </a:prstGeom>
        </p:spPr>
        <p:txBody>
          <a:bodyPr lIns="0" tIns="0" rIns="0" bIns="0" rtlCol="0" anchor="t">
            <a:spAutoFit/>
          </a:bodyPr>
          <a:lstStyle/>
          <a:p>
            <a:pPr algn="just">
              <a:lnSpc>
                <a:spcPts val="3173"/>
              </a:lnSpc>
            </a:pPr>
            <a:r>
              <a:rPr lang="en-US" sz="2299" b="1">
                <a:solidFill>
                  <a:srgbClr val="FFFFFF"/>
                </a:solidFill>
                <a:latin typeface="Montserrat Bold"/>
                <a:ea typeface="Montserrat Bold"/>
                <a:cs typeface="Montserrat Bold"/>
                <a:sym typeface="Montserrat Bold"/>
              </a:rPr>
              <a:t>Mengapa proporsi sentimen negatif lebih dominan dibandingkan dengan sentimen positif di semua kategori tujuan perjalanan (seperti Solo Leisure, Couple Leisure, Family Leisure, dan Business)?</a:t>
            </a:r>
          </a:p>
        </p:txBody>
      </p:sp>
      <p:sp>
        <p:nvSpPr>
          <p:cNvPr id="13" name="Freeform 13"/>
          <p:cNvSpPr/>
          <p:nvPr/>
        </p:nvSpPr>
        <p:spPr>
          <a:xfrm flipH="1">
            <a:off x="16353932" y="0"/>
            <a:ext cx="1934068" cy="1934068"/>
          </a:xfrm>
          <a:custGeom>
            <a:avLst/>
            <a:gdLst/>
            <a:ahLst/>
            <a:cxnLst/>
            <a:rect l="l" t="t" r="r" b="b"/>
            <a:pathLst>
              <a:path w="1934068" h="1934068">
                <a:moveTo>
                  <a:pt x="1934068" y="0"/>
                </a:moveTo>
                <a:lnTo>
                  <a:pt x="0" y="0"/>
                </a:lnTo>
                <a:lnTo>
                  <a:pt x="0" y="1934068"/>
                </a:lnTo>
                <a:lnTo>
                  <a:pt x="1934068" y="1934068"/>
                </a:lnTo>
                <a:lnTo>
                  <a:pt x="193406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674639" y="7404160"/>
            <a:ext cx="708121" cy="824595"/>
          </a:xfrm>
          <a:custGeom>
            <a:avLst/>
            <a:gdLst/>
            <a:ahLst/>
            <a:cxnLst/>
            <a:rect l="l" t="t" r="r" b="b"/>
            <a:pathLst>
              <a:path w="708121" h="824595">
                <a:moveTo>
                  <a:pt x="0" y="0"/>
                </a:moveTo>
                <a:lnTo>
                  <a:pt x="708122" y="0"/>
                </a:lnTo>
                <a:lnTo>
                  <a:pt x="708122" y="824595"/>
                </a:lnTo>
                <a:lnTo>
                  <a:pt x="0" y="8245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2188857" y="2530503"/>
            <a:ext cx="6426793" cy="5921659"/>
          </a:xfrm>
          <a:custGeom>
            <a:avLst/>
            <a:gdLst/>
            <a:ahLst/>
            <a:cxnLst/>
            <a:rect l="l" t="t" r="r" b="b"/>
            <a:pathLst>
              <a:path w="6426793" h="5921659">
                <a:moveTo>
                  <a:pt x="0" y="0"/>
                </a:moveTo>
                <a:lnTo>
                  <a:pt x="6426793" y="0"/>
                </a:lnTo>
                <a:lnTo>
                  <a:pt x="6426793" y="5921659"/>
                </a:lnTo>
                <a:lnTo>
                  <a:pt x="0" y="5921659"/>
                </a:lnTo>
                <a:lnTo>
                  <a:pt x="0" y="0"/>
                </a:lnTo>
                <a:close/>
              </a:path>
            </a:pathLst>
          </a:custGeom>
          <a:blipFill>
            <a:blip r:embed="rId6"/>
            <a:stretch>
              <a:fillRect r="-1104"/>
            </a:stretch>
          </a:blipFill>
        </p:spPr>
      </p:sp>
      <p:sp>
        <p:nvSpPr>
          <p:cNvPr id="16" name="TextBox 16"/>
          <p:cNvSpPr txBox="1"/>
          <p:nvPr/>
        </p:nvSpPr>
        <p:spPr>
          <a:xfrm>
            <a:off x="16757036" y="9120237"/>
            <a:ext cx="502264" cy="285750"/>
          </a:xfrm>
          <a:prstGeom prst="rect">
            <a:avLst/>
          </a:prstGeom>
        </p:spPr>
        <p:txBody>
          <a:bodyPr lIns="0" tIns="0" rIns="0" bIns="0" rtlCol="0" anchor="t">
            <a:spAutoFit/>
          </a:bodyPr>
          <a:lstStyle/>
          <a:p>
            <a:pPr algn="r">
              <a:lnSpc>
                <a:spcPts val="2399"/>
              </a:lnSpc>
            </a:pPr>
            <a:r>
              <a:rPr lang="en-US" sz="1999" b="1">
                <a:solidFill>
                  <a:srgbClr val="FFFFFF"/>
                </a:solidFill>
                <a:latin typeface="Montserrat Bold"/>
                <a:ea typeface="Montserrat Bold"/>
                <a:cs typeface="Montserrat Bold"/>
                <a:sym typeface="Montserrat Bold"/>
              </a:rPr>
              <a:t>10</a:t>
            </a:r>
          </a:p>
        </p:txBody>
      </p:sp>
      <p:sp>
        <p:nvSpPr>
          <p:cNvPr id="17" name="TextBox 17"/>
          <p:cNvSpPr txBox="1"/>
          <p:nvPr/>
        </p:nvSpPr>
        <p:spPr>
          <a:xfrm>
            <a:off x="2188857" y="1144964"/>
            <a:ext cx="6955143" cy="993775"/>
          </a:xfrm>
          <a:prstGeom prst="rect">
            <a:avLst/>
          </a:prstGeom>
        </p:spPr>
        <p:txBody>
          <a:bodyPr lIns="0" tIns="0" rIns="0" bIns="0" rtlCol="0" anchor="t">
            <a:spAutoFit/>
          </a:bodyPr>
          <a:lstStyle/>
          <a:p>
            <a:pPr algn="l">
              <a:lnSpc>
                <a:spcPts val="7699"/>
              </a:lnSpc>
            </a:pPr>
            <a:r>
              <a:rPr lang="en-US" sz="6999">
                <a:solidFill>
                  <a:srgbClr val="1D60B7"/>
                </a:solidFill>
                <a:latin typeface="Bebas Neue Cyrillic"/>
                <a:ea typeface="Bebas Neue Cyrillic"/>
                <a:cs typeface="Bebas Neue Cyrillic"/>
                <a:sym typeface="Bebas Neue Cyrillic"/>
              </a:rPr>
              <a:t>OBSERVATION QUESTIONS</a:t>
            </a:r>
          </a:p>
        </p:txBody>
      </p:sp>
      <p:sp>
        <p:nvSpPr>
          <p:cNvPr id="18" name="TextBox 18"/>
          <p:cNvSpPr txBox="1"/>
          <p:nvPr/>
        </p:nvSpPr>
        <p:spPr>
          <a:xfrm>
            <a:off x="10523034" y="5430635"/>
            <a:ext cx="7486258" cy="2385822"/>
          </a:xfrm>
          <a:prstGeom prst="rect">
            <a:avLst/>
          </a:prstGeom>
        </p:spPr>
        <p:txBody>
          <a:bodyPr lIns="0" tIns="0" rIns="0" bIns="0" rtlCol="0" anchor="t">
            <a:spAutoFit/>
          </a:bodyPr>
          <a:lstStyle/>
          <a:p>
            <a:pPr algn="l">
              <a:lnSpc>
                <a:spcPts val="3174"/>
              </a:lnSpc>
            </a:pPr>
            <a:r>
              <a:rPr lang="en-US" sz="2300" b="1">
                <a:solidFill>
                  <a:srgbClr val="1D60B7"/>
                </a:solidFill>
                <a:latin typeface="Montserrat Bold"/>
                <a:ea typeface="Montserrat Bold"/>
                <a:cs typeface="Montserrat Bold"/>
                <a:sym typeface="Montserrat Bold"/>
              </a:rPr>
              <a:t>Distribusi Sentimen</a:t>
            </a:r>
          </a:p>
          <a:p>
            <a:pPr marL="496571" lvl="1" indent="-248285" algn="l">
              <a:lnSpc>
                <a:spcPts val="3174"/>
              </a:lnSpc>
              <a:buFont typeface="Arial"/>
              <a:buChar char="•"/>
            </a:pPr>
            <a:r>
              <a:rPr lang="en-US" sz="2300" b="1">
                <a:solidFill>
                  <a:srgbClr val="1D60B7"/>
                </a:solidFill>
                <a:latin typeface="Montserrat Bold"/>
                <a:ea typeface="Montserrat Bold"/>
                <a:cs typeface="Montserrat Bold"/>
                <a:sym typeface="Montserrat Bold"/>
              </a:rPr>
              <a:t>Mayoritas sentimen negatif terjadi di semua kategori, terutama pada Couple Leisure.</a:t>
            </a:r>
          </a:p>
          <a:p>
            <a:pPr marL="496571" lvl="1" indent="-248285" algn="l">
              <a:lnSpc>
                <a:spcPts val="3174"/>
              </a:lnSpc>
              <a:buFont typeface="Arial"/>
              <a:buChar char="•"/>
            </a:pPr>
            <a:r>
              <a:rPr lang="en-US" sz="2300" b="1">
                <a:solidFill>
                  <a:srgbClr val="1D60B7"/>
                </a:solidFill>
                <a:latin typeface="Montserrat Bold"/>
                <a:ea typeface="Montserrat Bold"/>
                <a:cs typeface="Montserrat Bold"/>
                <a:sym typeface="Montserrat Bold"/>
              </a:rPr>
              <a:t>Solo Leisure memiliki sentimen positif tertinggi, namun tetap didominasi negatif.</a:t>
            </a:r>
          </a:p>
          <a:p>
            <a:pPr algn="l">
              <a:lnSpc>
                <a:spcPts val="3174"/>
              </a:lnSpc>
            </a:pPr>
            <a:endParaRPr lang="en-US" sz="2300" b="1">
              <a:solidFill>
                <a:srgbClr val="1D60B7"/>
              </a:solidFill>
              <a:latin typeface="Montserrat Bold"/>
              <a:ea typeface="Montserrat Bold"/>
              <a:cs typeface="Montserrat Bold"/>
              <a:sym typeface="Montserrat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258300"/>
            <a:ext cx="19646675" cy="1904849"/>
            <a:chOff x="0" y="0"/>
            <a:chExt cx="5174433" cy="501689"/>
          </a:xfrm>
        </p:grpSpPr>
        <p:sp>
          <p:nvSpPr>
            <p:cNvPr id="3" name="Freeform 3"/>
            <p:cNvSpPr/>
            <p:nvPr/>
          </p:nvSpPr>
          <p:spPr>
            <a:xfrm>
              <a:off x="0" y="0"/>
              <a:ext cx="5174433" cy="501689"/>
            </a:xfrm>
            <a:custGeom>
              <a:avLst/>
              <a:gdLst/>
              <a:ahLst/>
              <a:cxnLst/>
              <a:rect l="l" t="t" r="r" b="b"/>
              <a:pathLst>
                <a:path w="5174433" h="501689">
                  <a:moveTo>
                    <a:pt x="32707" y="0"/>
                  </a:moveTo>
                  <a:lnTo>
                    <a:pt x="5141726" y="0"/>
                  </a:lnTo>
                  <a:cubicBezTo>
                    <a:pt x="5150401" y="0"/>
                    <a:pt x="5158720" y="3446"/>
                    <a:pt x="5164853" y="9580"/>
                  </a:cubicBezTo>
                  <a:cubicBezTo>
                    <a:pt x="5170987" y="15713"/>
                    <a:pt x="5174433" y="24032"/>
                    <a:pt x="5174433" y="32707"/>
                  </a:cubicBezTo>
                  <a:lnTo>
                    <a:pt x="5174433" y="468982"/>
                  </a:lnTo>
                  <a:cubicBezTo>
                    <a:pt x="5174433" y="487045"/>
                    <a:pt x="5159790" y="501689"/>
                    <a:pt x="5141726" y="501689"/>
                  </a:cubicBezTo>
                  <a:lnTo>
                    <a:pt x="32707" y="501689"/>
                  </a:lnTo>
                  <a:cubicBezTo>
                    <a:pt x="14643" y="501689"/>
                    <a:pt x="0" y="487045"/>
                    <a:pt x="0" y="468982"/>
                  </a:cubicBezTo>
                  <a:lnTo>
                    <a:pt x="0" y="32707"/>
                  </a:lnTo>
                  <a:cubicBezTo>
                    <a:pt x="0" y="14643"/>
                    <a:pt x="14643" y="0"/>
                    <a:pt x="32707" y="0"/>
                  </a:cubicBezTo>
                  <a:close/>
                </a:path>
              </a:pathLst>
            </a:custGeom>
            <a:solidFill>
              <a:srgbClr val="1D60B7"/>
            </a:solidFill>
          </p:spPr>
        </p:sp>
        <p:sp>
          <p:nvSpPr>
            <p:cNvPr id="4" name="TextBox 4"/>
            <p:cNvSpPr txBox="1"/>
            <p:nvPr/>
          </p:nvSpPr>
          <p:spPr>
            <a:xfrm>
              <a:off x="0" y="9525"/>
              <a:ext cx="5174433" cy="492164"/>
            </a:xfrm>
            <a:prstGeom prst="rect">
              <a:avLst/>
            </a:prstGeom>
          </p:spPr>
          <p:txBody>
            <a:bodyPr lIns="50800" tIns="50800" rIns="50800" bIns="50800" rtlCol="0" anchor="ctr"/>
            <a:lstStyle/>
            <a:p>
              <a:pPr algn="ctr">
                <a:lnSpc>
                  <a:spcPts val="2220"/>
                </a:lnSpc>
              </a:pPr>
              <a:endParaRPr/>
            </a:p>
          </p:txBody>
        </p:sp>
      </p:grpSp>
      <p:grpSp>
        <p:nvGrpSpPr>
          <p:cNvPr id="5" name="Group 5"/>
          <p:cNvGrpSpPr/>
          <p:nvPr/>
        </p:nvGrpSpPr>
        <p:grpSpPr>
          <a:xfrm>
            <a:off x="9823337" y="1035484"/>
            <a:ext cx="7435963" cy="3768401"/>
            <a:chOff x="0" y="0"/>
            <a:chExt cx="1958443" cy="992501"/>
          </a:xfrm>
        </p:grpSpPr>
        <p:sp>
          <p:nvSpPr>
            <p:cNvPr id="6" name="Freeform 6"/>
            <p:cNvSpPr/>
            <p:nvPr/>
          </p:nvSpPr>
          <p:spPr>
            <a:xfrm>
              <a:off x="0" y="0"/>
              <a:ext cx="1958443" cy="992501"/>
            </a:xfrm>
            <a:custGeom>
              <a:avLst/>
              <a:gdLst/>
              <a:ahLst/>
              <a:cxnLst/>
              <a:rect l="l" t="t" r="r" b="b"/>
              <a:pathLst>
                <a:path w="1958443" h="992501">
                  <a:moveTo>
                    <a:pt x="49975" y="0"/>
                  </a:moveTo>
                  <a:lnTo>
                    <a:pt x="1908468" y="0"/>
                  </a:lnTo>
                  <a:cubicBezTo>
                    <a:pt x="1921722" y="0"/>
                    <a:pt x="1934433" y="5265"/>
                    <a:pt x="1943806" y="14637"/>
                  </a:cubicBezTo>
                  <a:cubicBezTo>
                    <a:pt x="1953178" y="24009"/>
                    <a:pt x="1958443" y="36721"/>
                    <a:pt x="1958443" y="49975"/>
                  </a:cubicBezTo>
                  <a:lnTo>
                    <a:pt x="1958443" y="942526"/>
                  </a:lnTo>
                  <a:cubicBezTo>
                    <a:pt x="1958443" y="970126"/>
                    <a:pt x="1936068" y="992501"/>
                    <a:pt x="1908468" y="992501"/>
                  </a:cubicBezTo>
                  <a:lnTo>
                    <a:pt x="49975" y="992501"/>
                  </a:lnTo>
                  <a:cubicBezTo>
                    <a:pt x="36721" y="992501"/>
                    <a:pt x="24009" y="987236"/>
                    <a:pt x="14637" y="977863"/>
                  </a:cubicBezTo>
                  <a:cubicBezTo>
                    <a:pt x="5265" y="968491"/>
                    <a:pt x="0" y="955780"/>
                    <a:pt x="0" y="942526"/>
                  </a:cubicBezTo>
                  <a:lnTo>
                    <a:pt x="0" y="49975"/>
                  </a:lnTo>
                  <a:cubicBezTo>
                    <a:pt x="0" y="22375"/>
                    <a:pt x="22375" y="0"/>
                    <a:pt x="49975" y="0"/>
                  </a:cubicBezTo>
                  <a:close/>
                </a:path>
              </a:pathLst>
            </a:custGeom>
            <a:solidFill>
              <a:srgbClr val="1D60B7"/>
            </a:solidFill>
          </p:spPr>
        </p:sp>
        <p:sp>
          <p:nvSpPr>
            <p:cNvPr id="7" name="TextBox 7"/>
            <p:cNvSpPr txBox="1"/>
            <p:nvPr/>
          </p:nvSpPr>
          <p:spPr>
            <a:xfrm>
              <a:off x="0" y="9525"/>
              <a:ext cx="1958443" cy="982976"/>
            </a:xfrm>
            <a:prstGeom prst="rect">
              <a:avLst/>
            </a:prstGeom>
          </p:spPr>
          <p:txBody>
            <a:bodyPr lIns="50800" tIns="50800" rIns="50800" bIns="50800" rtlCol="0" anchor="ctr"/>
            <a:lstStyle/>
            <a:p>
              <a:pPr algn="ctr">
                <a:lnSpc>
                  <a:spcPts val="2220"/>
                </a:lnSpc>
              </a:pPr>
              <a:endParaRPr/>
            </a:p>
          </p:txBody>
        </p:sp>
      </p:grpSp>
      <p:grpSp>
        <p:nvGrpSpPr>
          <p:cNvPr id="8" name="Group 8"/>
          <p:cNvGrpSpPr/>
          <p:nvPr/>
        </p:nvGrpSpPr>
        <p:grpSpPr>
          <a:xfrm rot="5400000">
            <a:off x="17164449" y="8407839"/>
            <a:ext cx="546180" cy="1700922"/>
            <a:chOff x="0" y="0"/>
            <a:chExt cx="660400" cy="2056627"/>
          </a:xfrm>
        </p:grpSpPr>
        <p:sp>
          <p:nvSpPr>
            <p:cNvPr id="9" name="Freeform 9"/>
            <p:cNvSpPr/>
            <p:nvPr/>
          </p:nvSpPr>
          <p:spPr>
            <a:xfrm>
              <a:off x="0" y="0"/>
              <a:ext cx="660400" cy="2056627"/>
            </a:xfrm>
            <a:custGeom>
              <a:avLst/>
              <a:gdLst/>
              <a:ahLst/>
              <a:cxnLst/>
              <a:rect l="l" t="t" r="r" b="b"/>
              <a:pathLst>
                <a:path w="660400" h="2056627">
                  <a:moveTo>
                    <a:pt x="220252" y="2037558"/>
                  </a:moveTo>
                  <a:cubicBezTo>
                    <a:pt x="254109" y="2049072"/>
                    <a:pt x="292600" y="2056627"/>
                    <a:pt x="330378" y="2056627"/>
                  </a:cubicBezTo>
                  <a:cubicBezTo>
                    <a:pt x="368157" y="2056627"/>
                    <a:pt x="404509" y="2050150"/>
                    <a:pt x="438009" y="2038636"/>
                  </a:cubicBezTo>
                  <a:cubicBezTo>
                    <a:pt x="438723" y="2038277"/>
                    <a:pt x="439435" y="2038277"/>
                    <a:pt x="440148" y="2037917"/>
                  </a:cubicBezTo>
                  <a:cubicBezTo>
                    <a:pt x="565955" y="1991862"/>
                    <a:pt x="658618" y="1870248"/>
                    <a:pt x="660400" y="1700496"/>
                  </a:cubicBezTo>
                  <a:lnTo>
                    <a:pt x="660400" y="0"/>
                  </a:lnTo>
                  <a:lnTo>
                    <a:pt x="0" y="0"/>
                  </a:lnTo>
                  <a:lnTo>
                    <a:pt x="0" y="1699234"/>
                  </a:lnTo>
                  <a:cubicBezTo>
                    <a:pt x="1782" y="1870967"/>
                    <a:pt x="93019" y="1992582"/>
                    <a:pt x="220252" y="2037558"/>
                  </a:cubicBezTo>
                  <a:close/>
                </a:path>
              </a:pathLst>
            </a:custGeom>
            <a:solidFill>
              <a:srgbClr val="FC8846"/>
            </a:solidFill>
          </p:spPr>
        </p:sp>
        <p:sp>
          <p:nvSpPr>
            <p:cNvPr id="10" name="TextBox 10"/>
            <p:cNvSpPr txBox="1"/>
            <p:nvPr/>
          </p:nvSpPr>
          <p:spPr>
            <a:xfrm>
              <a:off x="0" y="-38100"/>
              <a:ext cx="660400" cy="1967727"/>
            </a:xfrm>
            <a:prstGeom prst="rect">
              <a:avLst/>
            </a:prstGeom>
          </p:spPr>
          <p:txBody>
            <a:bodyPr lIns="50800" tIns="50800" rIns="50800" bIns="50800" rtlCol="0" anchor="ctr"/>
            <a:lstStyle/>
            <a:p>
              <a:pPr algn="ctr">
                <a:lnSpc>
                  <a:spcPts val="2940"/>
                </a:lnSpc>
              </a:pPr>
              <a:endParaRPr/>
            </a:p>
          </p:txBody>
        </p:sp>
      </p:grpSp>
      <p:sp>
        <p:nvSpPr>
          <p:cNvPr id="11" name="AutoShape 11"/>
          <p:cNvSpPr/>
          <p:nvPr/>
        </p:nvSpPr>
        <p:spPr>
          <a:xfrm>
            <a:off x="2188857" y="2138739"/>
            <a:ext cx="759334" cy="0"/>
          </a:xfrm>
          <a:prstGeom prst="line">
            <a:avLst/>
          </a:prstGeom>
          <a:ln w="38100" cap="flat">
            <a:solidFill>
              <a:srgbClr val="FC8846"/>
            </a:solidFill>
            <a:prstDash val="solid"/>
            <a:headEnd type="none" w="sm" len="sm"/>
            <a:tailEnd type="none" w="sm" len="sm"/>
          </a:ln>
        </p:spPr>
      </p:sp>
      <p:sp>
        <p:nvSpPr>
          <p:cNvPr id="12" name="TextBox 12"/>
          <p:cNvSpPr txBox="1"/>
          <p:nvPr/>
        </p:nvSpPr>
        <p:spPr>
          <a:xfrm>
            <a:off x="10159448" y="1570414"/>
            <a:ext cx="6763741" cy="1585722"/>
          </a:xfrm>
          <a:prstGeom prst="rect">
            <a:avLst/>
          </a:prstGeom>
        </p:spPr>
        <p:txBody>
          <a:bodyPr lIns="0" tIns="0" rIns="0" bIns="0" rtlCol="0" anchor="t">
            <a:spAutoFit/>
          </a:bodyPr>
          <a:lstStyle/>
          <a:p>
            <a:pPr algn="just">
              <a:lnSpc>
                <a:spcPts val="3173"/>
              </a:lnSpc>
            </a:pPr>
            <a:r>
              <a:rPr lang="en-US" sz="2299" b="1">
                <a:solidFill>
                  <a:srgbClr val="FFFFFF"/>
                </a:solidFill>
                <a:latin typeface="Montserrat Bold"/>
                <a:ea typeface="Montserrat Bold"/>
                <a:cs typeface="Montserrat Bold"/>
                <a:sym typeface="Montserrat Bold"/>
              </a:rPr>
              <a:t>Apa faktor yang menyebabkan tren peningkatan sentimen negatif dari 2020 hingga 2023, meskipun ada peningkatan skor sentimen positif di waktu yang sama?</a:t>
            </a:r>
          </a:p>
        </p:txBody>
      </p:sp>
      <p:sp>
        <p:nvSpPr>
          <p:cNvPr id="13" name="Freeform 13"/>
          <p:cNvSpPr/>
          <p:nvPr/>
        </p:nvSpPr>
        <p:spPr>
          <a:xfrm flipH="1">
            <a:off x="16353932" y="0"/>
            <a:ext cx="1934068" cy="1934068"/>
          </a:xfrm>
          <a:custGeom>
            <a:avLst/>
            <a:gdLst/>
            <a:ahLst/>
            <a:cxnLst/>
            <a:rect l="l" t="t" r="r" b="b"/>
            <a:pathLst>
              <a:path w="1934068" h="1934068">
                <a:moveTo>
                  <a:pt x="1934068" y="0"/>
                </a:moveTo>
                <a:lnTo>
                  <a:pt x="0" y="0"/>
                </a:lnTo>
                <a:lnTo>
                  <a:pt x="0" y="1934068"/>
                </a:lnTo>
                <a:lnTo>
                  <a:pt x="1934068" y="1934068"/>
                </a:lnTo>
                <a:lnTo>
                  <a:pt x="193406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674639" y="7404160"/>
            <a:ext cx="708121" cy="824595"/>
          </a:xfrm>
          <a:custGeom>
            <a:avLst/>
            <a:gdLst/>
            <a:ahLst/>
            <a:cxnLst/>
            <a:rect l="l" t="t" r="r" b="b"/>
            <a:pathLst>
              <a:path w="708121" h="824595">
                <a:moveTo>
                  <a:pt x="0" y="0"/>
                </a:moveTo>
                <a:lnTo>
                  <a:pt x="708122" y="0"/>
                </a:lnTo>
                <a:lnTo>
                  <a:pt x="708122" y="824595"/>
                </a:lnTo>
                <a:lnTo>
                  <a:pt x="0" y="8245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1028700" y="2919685"/>
            <a:ext cx="8354797" cy="3992984"/>
          </a:xfrm>
          <a:custGeom>
            <a:avLst/>
            <a:gdLst/>
            <a:ahLst/>
            <a:cxnLst/>
            <a:rect l="l" t="t" r="r" b="b"/>
            <a:pathLst>
              <a:path w="8354797" h="3992984">
                <a:moveTo>
                  <a:pt x="0" y="0"/>
                </a:moveTo>
                <a:lnTo>
                  <a:pt x="8354797" y="0"/>
                </a:lnTo>
                <a:lnTo>
                  <a:pt x="8354797" y="3992984"/>
                </a:lnTo>
                <a:lnTo>
                  <a:pt x="0" y="3992984"/>
                </a:lnTo>
                <a:lnTo>
                  <a:pt x="0" y="0"/>
                </a:lnTo>
                <a:close/>
              </a:path>
            </a:pathLst>
          </a:custGeom>
          <a:blipFill>
            <a:blip r:embed="rId6"/>
            <a:stretch>
              <a:fillRect/>
            </a:stretch>
          </a:blipFill>
        </p:spPr>
      </p:sp>
      <p:sp>
        <p:nvSpPr>
          <p:cNvPr id="16" name="Freeform 16"/>
          <p:cNvSpPr/>
          <p:nvPr/>
        </p:nvSpPr>
        <p:spPr>
          <a:xfrm>
            <a:off x="7582666" y="2682430"/>
            <a:ext cx="1561334" cy="947411"/>
          </a:xfrm>
          <a:custGeom>
            <a:avLst/>
            <a:gdLst/>
            <a:ahLst/>
            <a:cxnLst/>
            <a:rect l="l" t="t" r="r" b="b"/>
            <a:pathLst>
              <a:path w="1561334" h="947411">
                <a:moveTo>
                  <a:pt x="0" y="0"/>
                </a:moveTo>
                <a:lnTo>
                  <a:pt x="1561334" y="0"/>
                </a:lnTo>
                <a:lnTo>
                  <a:pt x="1561334" y="947412"/>
                </a:lnTo>
                <a:lnTo>
                  <a:pt x="0" y="947412"/>
                </a:lnTo>
                <a:lnTo>
                  <a:pt x="0" y="0"/>
                </a:lnTo>
                <a:close/>
              </a:path>
            </a:pathLst>
          </a:custGeom>
          <a:blipFill>
            <a:blip r:embed="rId7"/>
            <a:stretch>
              <a:fillRect/>
            </a:stretch>
          </a:blipFill>
        </p:spPr>
      </p:sp>
      <p:sp>
        <p:nvSpPr>
          <p:cNvPr id="17" name="TextBox 17"/>
          <p:cNvSpPr txBox="1"/>
          <p:nvPr/>
        </p:nvSpPr>
        <p:spPr>
          <a:xfrm>
            <a:off x="16757036" y="9120237"/>
            <a:ext cx="502264" cy="285750"/>
          </a:xfrm>
          <a:prstGeom prst="rect">
            <a:avLst/>
          </a:prstGeom>
        </p:spPr>
        <p:txBody>
          <a:bodyPr lIns="0" tIns="0" rIns="0" bIns="0" rtlCol="0" anchor="t">
            <a:spAutoFit/>
          </a:bodyPr>
          <a:lstStyle/>
          <a:p>
            <a:pPr algn="r">
              <a:lnSpc>
                <a:spcPts val="2399"/>
              </a:lnSpc>
            </a:pPr>
            <a:r>
              <a:rPr lang="en-US" sz="1999" b="1">
                <a:solidFill>
                  <a:srgbClr val="FFFFFF"/>
                </a:solidFill>
                <a:latin typeface="Montserrat Bold"/>
                <a:ea typeface="Montserrat Bold"/>
                <a:cs typeface="Montserrat Bold"/>
                <a:sym typeface="Montserrat Bold"/>
              </a:rPr>
              <a:t>11</a:t>
            </a:r>
          </a:p>
        </p:txBody>
      </p:sp>
      <p:sp>
        <p:nvSpPr>
          <p:cNvPr id="18" name="TextBox 18"/>
          <p:cNvSpPr txBox="1"/>
          <p:nvPr/>
        </p:nvSpPr>
        <p:spPr>
          <a:xfrm>
            <a:off x="2188857" y="1144964"/>
            <a:ext cx="6955143" cy="993775"/>
          </a:xfrm>
          <a:prstGeom prst="rect">
            <a:avLst/>
          </a:prstGeom>
        </p:spPr>
        <p:txBody>
          <a:bodyPr lIns="0" tIns="0" rIns="0" bIns="0" rtlCol="0" anchor="t">
            <a:spAutoFit/>
          </a:bodyPr>
          <a:lstStyle/>
          <a:p>
            <a:pPr algn="l">
              <a:lnSpc>
                <a:spcPts val="7699"/>
              </a:lnSpc>
            </a:pPr>
            <a:r>
              <a:rPr lang="en-US" sz="6999">
                <a:solidFill>
                  <a:srgbClr val="1D60B7"/>
                </a:solidFill>
                <a:latin typeface="Bebas Neue Cyrillic"/>
                <a:ea typeface="Bebas Neue Cyrillic"/>
                <a:cs typeface="Bebas Neue Cyrillic"/>
                <a:sym typeface="Bebas Neue Cyrillic"/>
              </a:rPr>
              <a:t>OBSERVATION QUESTIONS</a:t>
            </a:r>
          </a:p>
        </p:txBody>
      </p:sp>
      <p:sp>
        <p:nvSpPr>
          <p:cNvPr id="19" name="TextBox 19"/>
          <p:cNvSpPr txBox="1"/>
          <p:nvPr/>
        </p:nvSpPr>
        <p:spPr>
          <a:xfrm>
            <a:off x="9823337" y="5105400"/>
            <a:ext cx="7497629" cy="3287645"/>
          </a:xfrm>
          <a:prstGeom prst="rect">
            <a:avLst/>
          </a:prstGeom>
        </p:spPr>
        <p:txBody>
          <a:bodyPr lIns="0" tIns="0" rIns="0" bIns="0" rtlCol="0" anchor="t">
            <a:spAutoFit/>
          </a:bodyPr>
          <a:lstStyle/>
          <a:p>
            <a:pPr algn="just">
              <a:lnSpc>
                <a:spcPts val="2907"/>
              </a:lnSpc>
            </a:pPr>
            <a:r>
              <a:rPr lang="en-US" sz="2106" b="1">
                <a:solidFill>
                  <a:srgbClr val="1D60B7"/>
                </a:solidFill>
                <a:latin typeface="Montserrat Bold"/>
                <a:ea typeface="Montserrat Bold"/>
                <a:cs typeface="Montserrat Bold"/>
                <a:sym typeface="Montserrat Bold"/>
              </a:rPr>
              <a:t>Faktor Sentimen Negatif (2020-2023)</a:t>
            </a:r>
          </a:p>
          <a:p>
            <a:pPr marL="454816" lvl="1" indent="-227408" algn="just">
              <a:lnSpc>
                <a:spcPts val="2907"/>
              </a:lnSpc>
              <a:buAutoNum type="arabicPeriod"/>
            </a:pPr>
            <a:r>
              <a:rPr lang="en-US" sz="2106" b="1">
                <a:solidFill>
                  <a:srgbClr val="1D60B7"/>
                </a:solidFill>
                <a:latin typeface="Montserrat Bold"/>
                <a:ea typeface="Montserrat Bold"/>
                <a:cs typeface="Montserrat Bold"/>
                <a:sym typeface="Montserrat Bold"/>
              </a:rPr>
              <a:t>Pasca-Pandemi: Pembatasan perjalanan dan prosedur kesehatan memicu ketidakpuasan.</a:t>
            </a:r>
          </a:p>
          <a:p>
            <a:pPr marL="454816" lvl="1" indent="-227408" algn="just">
              <a:lnSpc>
                <a:spcPts val="2907"/>
              </a:lnSpc>
              <a:buAutoNum type="arabicPeriod"/>
            </a:pPr>
            <a:r>
              <a:rPr lang="en-US" sz="2106" b="1">
                <a:solidFill>
                  <a:srgbClr val="1D60B7"/>
                </a:solidFill>
                <a:latin typeface="Montserrat Bold"/>
                <a:ea typeface="Montserrat Bold"/>
                <a:cs typeface="Montserrat Bold"/>
                <a:sym typeface="Montserrat Bold"/>
              </a:rPr>
              <a:t>Masalah Operasional: Penurunan layanan akibat staf terbatas dan keterlambatan penerbangan.</a:t>
            </a:r>
          </a:p>
          <a:p>
            <a:pPr marL="454816" lvl="1" indent="-227408" algn="just">
              <a:lnSpc>
                <a:spcPts val="2907"/>
              </a:lnSpc>
              <a:buAutoNum type="arabicPeriod"/>
            </a:pPr>
            <a:r>
              <a:rPr lang="en-US" sz="2106" b="1">
                <a:solidFill>
                  <a:srgbClr val="1D60B7"/>
                </a:solidFill>
                <a:latin typeface="Montserrat Bold"/>
                <a:ea typeface="Montserrat Bold"/>
                <a:cs typeface="Montserrat Bold"/>
                <a:sym typeface="Montserrat Bold"/>
              </a:rPr>
              <a:t>Ekspektasi Tinggi: Upaya perbaikan meningkatkan harapan, namun belum sepenuhnya terpenuhi.</a:t>
            </a:r>
          </a:p>
          <a:p>
            <a:pPr algn="just">
              <a:lnSpc>
                <a:spcPts val="2907"/>
              </a:lnSpc>
            </a:pPr>
            <a:endParaRPr lang="en-US" sz="2106" b="1">
              <a:solidFill>
                <a:srgbClr val="1D60B7"/>
              </a:solidFill>
              <a:latin typeface="Montserrat Bold"/>
              <a:ea typeface="Montserrat Bold"/>
              <a:cs typeface="Montserrat Bold"/>
              <a:sym typeface="Montserrat Bold"/>
            </a:endParaRPr>
          </a:p>
        </p:txBody>
      </p:sp>
      <p:sp>
        <p:nvSpPr>
          <p:cNvPr id="20" name="TextBox 20"/>
          <p:cNvSpPr txBox="1"/>
          <p:nvPr/>
        </p:nvSpPr>
        <p:spPr>
          <a:xfrm>
            <a:off x="10159448" y="3378216"/>
            <a:ext cx="6597588" cy="1123949"/>
          </a:xfrm>
          <a:prstGeom prst="rect">
            <a:avLst/>
          </a:prstGeom>
        </p:spPr>
        <p:txBody>
          <a:bodyPr lIns="0" tIns="0" rIns="0" bIns="0" rtlCol="0" anchor="t">
            <a:spAutoFit/>
          </a:bodyPr>
          <a:lstStyle/>
          <a:p>
            <a:pPr algn="l">
              <a:lnSpc>
                <a:spcPts val="3000"/>
              </a:lnSpc>
            </a:pPr>
            <a:r>
              <a:rPr lang="en-US" sz="2000" i="1">
                <a:solidFill>
                  <a:srgbClr val="FFFFFF"/>
                </a:solidFill>
                <a:latin typeface="Montserrat Italics"/>
                <a:ea typeface="Montserrat Italics"/>
                <a:cs typeface="Montserrat Italics"/>
                <a:sym typeface="Montserrat Italics"/>
              </a:rPr>
              <a:t>Sentimen positif meningkat signifikan pasca-2020, tetapi sentimen negatif masih bertahan hingga 2023.</a:t>
            </a:r>
          </a:p>
        </p:txBody>
      </p:sp>
      <p:sp>
        <p:nvSpPr>
          <p:cNvPr id="21" name="AutoShape 21"/>
          <p:cNvSpPr/>
          <p:nvPr/>
        </p:nvSpPr>
        <p:spPr>
          <a:xfrm>
            <a:off x="6558729" y="4473590"/>
            <a:ext cx="0" cy="1198096"/>
          </a:xfrm>
          <a:prstGeom prst="line">
            <a:avLst/>
          </a:prstGeom>
          <a:ln w="85725" cap="flat">
            <a:solidFill>
              <a:srgbClr val="F40707"/>
            </a:solidFill>
            <a:prstDash val="solid"/>
            <a:headEnd type="none" w="sm" len="sm"/>
            <a:tailEnd type="triangle" w="lg" len="med"/>
          </a:ln>
        </p:spPr>
      </p:sp>
      <p:sp>
        <p:nvSpPr>
          <p:cNvPr id="22" name="AutoShape 22"/>
          <p:cNvSpPr/>
          <p:nvPr/>
        </p:nvSpPr>
        <p:spPr>
          <a:xfrm flipH="1" flipV="1">
            <a:off x="8212464" y="3756125"/>
            <a:ext cx="0" cy="717465"/>
          </a:xfrm>
          <a:prstGeom prst="line">
            <a:avLst/>
          </a:prstGeom>
          <a:ln w="85725" cap="flat">
            <a:solidFill>
              <a:srgbClr val="2197BD"/>
            </a:solidFill>
            <a:prstDash val="solid"/>
            <a:headEnd type="none" w="sm" len="sm"/>
            <a:tailEnd type="triangle" w="lg" len="med"/>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7164449" y="8407839"/>
            <a:ext cx="546180" cy="1700922"/>
            <a:chOff x="0" y="0"/>
            <a:chExt cx="660400" cy="2056627"/>
          </a:xfrm>
        </p:grpSpPr>
        <p:sp>
          <p:nvSpPr>
            <p:cNvPr id="3" name="Freeform 3"/>
            <p:cNvSpPr/>
            <p:nvPr/>
          </p:nvSpPr>
          <p:spPr>
            <a:xfrm>
              <a:off x="0" y="0"/>
              <a:ext cx="660400" cy="2056627"/>
            </a:xfrm>
            <a:custGeom>
              <a:avLst/>
              <a:gdLst/>
              <a:ahLst/>
              <a:cxnLst/>
              <a:rect l="l" t="t" r="r" b="b"/>
              <a:pathLst>
                <a:path w="660400" h="2056627">
                  <a:moveTo>
                    <a:pt x="220252" y="2037558"/>
                  </a:moveTo>
                  <a:cubicBezTo>
                    <a:pt x="254109" y="2049072"/>
                    <a:pt x="292600" y="2056627"/>
                    <a:pt x="330378" y="2056627"/>
                  </a:cubicBezTo>
                  <a:cubicBezTo>
                    <a:pt x="368157" y="2056627"/>
                    <a:pt x="404509" y="2050150"/>
                    <a:pt x="438009" y="2038636"/>
                  </a:cubicBezTo>
                  <a:cubicBezTo>
                    <a:pt x="438723" y="2038277"/>
                    <a:pt x="439435" y="2038277"/>
                    <a:pt x="440148" y="2037917"/>
                  </a:cubicBezTo>
                  <a:cubicBezTo>
                    <a:pt x="565955" y="1991862"/>
                    <a:pt x="658618" y="1870248"/>
                    <a:pt x="660400" y="1700496"/>
                  </a:cubicBezTo>
                  <a:lnTo>
                    <a:pt x="660400" y="0"/>
                  </a:lnTo>
                  <a:lnTo>
                    <a:pt x="0" y="0"/>
                  </a:lnTo>
                  <a:lnTo>
                    <a:pt x="0" y="1699234"/>
                  </a:lnTo>
                  <a:cubicBezTo>
                    <a:pt x="1782" y="1870967"/>
                    <a:pt x="93019" y="1992582"/>
                    <a:pt x="220252" y="2037558"/>
                  </a:cubicBezTo>
                  <a:close/>
                </a:path>
              </a:pathLst>
            </a:custGeom>
            <a:solidFill>
              <a:srgbClr val="FC8846"/>
            </a:solidFill>
          </p:spPr>
        </p:sp>
        <p:sp>
          <p:nvSpPr>
            <p:cNvPr id="4" name="TextBox 4"/>
            <p:cNvSpPr txBox="1"/>
            <p:nvPr/>
          </p:nvSpPr>
          <p:spPr>
            <a:xfrm>
              <a:off x="0" y="-38100"/>
              <a:ext cx="660400" cy="1967727"/>
            </a:xfrm>
            <a:prstGeom prst="rect">
              <a:avLst/>
            </a:prstGeom>
          </p:spPr>
          <p:txBody>
            <a:bodyPr lIns="50800" tIns="50800" rIns="50800" bIns="50800" rtlCol="0" anchor="ctr"/>
            <a:lstStyle/>
            <a:p>
              <a:pPr algn="ctr">
                <a:lnSpc>
                  <a:spcPts val="2940"/>
                </a:lnSpc>
              </a:pPr>
              <a:endParaRPr/>
            </a:p>
          </p:txBody>
        </p:sp>
      </p:grpSp>
      <p:sp>
        <p:nvSpPr>
          <p:cNvPr id="5" name="AutoShape 5"/>
          <p:cNvSpPr/>
          <p:nvPr/>
        </p:nvSpPr>
        <p:spPr>
          <a:xfrm>
            <a:off x="1028700" y="1447350"/>
            <a:ext cx="759334" cy="0"/>
          </a:xfrm>
          <a:prstGeom prst="line">
            <a:avLst/>
          </a:prstGeom>
          <a:ln w="38100" cap="flat">
            <a:solidFill>
              <a:srgbClr val="FC8846"/>
            </a:solidFill>
            <a:prstDash val="solid"/>
            <a:headEnd type="none" w="sm" len="sm"/>
            <a:tailEnd type="none" w="sm" len="sm"/>
          </a:ln>
        </p:spPr>
      </p:sp>
      <p:sp>
        <p:nvSpPr>
          <p:cNvPr id="6" name="Freeform 6"/>
          <p:cNvSpPr/>
          <p:nvPr/>
        </p:nvSpPr>
        <p:spPr>
          <a:xfrm flipH="1">
            <a:off x="16353932" y="0"/>
            <a:ext cx="1934068" cy="1934068"/>
          </a:xfrm>
          <a:custGeom>
            <a:avLst/>
            <a:gdLst/>
            <a:ahLst/>
            <a:cxnLst/>
            <a:rect l="l" t="t" r="r" b="b"/>
            <a:pathLst>
              <a:path w="1934068" h="1934068">
                <a:moveTo>
                  <a:pt x="1934068" y="0"/>
                </a:moveTo>
                <a:lnTo>
                  <a:pt x="0" y="0"/>
                </a:lnTo>
                <a:lnTo>
                  <a:pt x="0" y="1934068"/>
                </a:lnTo>
                <a:lnTo>
                  <a:pt x="1934068" y="1934068"/>
                </a:lnTo>
                <a:lnTo>
                  <a:pt x="193406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2085975" y="8233911"/>
            <a:ext cx="4171950" cy="4171950"/>
          </a:xfrm>
          <a:custGeom>
            <a:avLst/>
            <a:gdLst/>
            <a:ahLst/>
            <a:cxnLst/>
            <a:rect l="l" t="t" r="r" b="b"/>
            <a:pathLst>
              <a:path w="4171950" h="4171950">
                <a:moveTo>
                  <a:pt x="0" y="0"/>
                </a:moveTo>
                <a:lnTo>
                  <a:pt x="4171950" y="0"/>
                </a:lnTo>
                <a:lnTo>
                  <a:pt x="4171950" y="4171950"/>
                </a:lnTo>
                <a:lnTo>
                  <a:pt x="0" y="4171950"/>
                </a:lnTo>
                <a:lnTo>
                  <a:pt x="0" y="0"/>
                </a:lnTo>
                <a:close/>
              </a:path>
            </a:pathLst>
          </a:custGeom>
          <a:blipFill>
            <a:blip r:embed="rId4">
              <a:alphaModFix amt="9999"/>
              <a:extLst>
                <a:ext uri="{96DAC541-7B7A-43D3-8B79-37D633B846F1}">
                  <asvg:svgBlip xmlns:asvg="http://schemas.microsoft.com/office/drawing/2016/SVG/main" r:embed="rId5"/>
                </a:ext>
              </a:extLst>
            </a:blip>
            <a:stretch>
              <a:fillRect/>
            </a:stretch>
          </a:blipFill>
        </p:spPr>
      </p:sp>
      <p:sp>
        <p:nvSpPr>
          <p:cNvPr id="8" name="Freeform 8"/>
          <p:cNvSpPr/>
          <p:nvPr/>
        </p:nvSpPr>
        <p:spPr>
          <a:xfrm>
            <a:off x="674639" y="8846002"/>
            <a:ext cx="708121" cy="824595"/>
          </a:xfrm>
          <a:custGeom>
            <a:avLst/>
            <a:gdLst/>
            <a:ahLst/>
            <a:cxnLst/>
            <a:rect l="l" t="t" r="r" b="b"/>
            <a:pathLst>
              <a:path w="708121" h="824595">
                <a:moveTo>
                  <a:pt x="0" y="0"/>
                </a:moveTo>
                <a:lnTo>
                  <a:pt x="708122" y="0"/>
                </a:lnTo>
                <a:lnTo>
                  <a:pt x="708122" y="824596"/>
                </a:lnTo>
                <a:lnTo>
                  <a:pt x="0" y="8245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9677386" y="2850532"/>
            <a:ext cx="6386024" cy="7242086"/>
          </a:xfrm>
          <a:custGeom>
            <a:avLst/>
            <a:gdLst/>
            <a:ahLst/>
            <a:cxnLst/>
            <a:rect l="l" t="t" r="r" b="b"/>
            <a:pathLst>
              <a:path w="6386024" h="7242086">
                <a:moveTo>
                  <a:pt x="0" y="0"/>
                </a:moveTo>
                <a:lnTo>
                  <a:pt x="6386024" y="0"/>
                </a:lnTo>
                <a:lnTo>
                  <a:pt x="6386024" y="7242086"/>
                </a:lnTo>
                <a:lnTo>
                  <a:pt x="0" y="7242086"/>
                </a:lnTo>
                <a:lnTo>
                  <a:pt x="0" y="0"/>
                </a:lnTo>
                <a:close/>
              </a:path>
            </a:pathLst>
          </a:custGeom>
          <a:blipFill>
            <a:blip r:embed="rId8"/>
            <a:stretch>
              <a:fillRect/>
            </a:stretch>
          </a:blipFill>
        </p:spPr>
      </p:sp>
      <p:sp>
        <p:nvSpPr>
          <p:cNvPr id="10" name="Freeform 10"/>
          <p:cNvSpPr/>
          <p:nvPr/>
        </p:nvSpPr>
        <p:spPr>
          <a:xfrm>
            <a:off x="2750054" y="2717502"/>
            <a:ext cx="5560038" cy="7469354"/>
          </a:xfrm>
          <a:custGeom>
            <a:avLst/>
            <a:gdLst/>
            <a:ahLst/>
            <a:cxnLst/>
            <a:rect l="l" t="t" r="r" b="b"/>
            <a:pathLst>
              <a:path w="5560038" h="7469354">
                <a:moveTo>
                  <a:pt x="0" y="0"/>
                </a:moveTo>
                <a:lnTo>
                  <a:pt x="5560038" y="0"/>
                </a:lnTo>
                <a:lnTo>
                  <a:pt x="5560038" y="7469354"/>
                </a:lnTo>
                <a:lnTo>
                  <a:pt x="0" y="7469354"/>
                </a:lnTo>
                <a:lnTo>
                  <a:pt x="0" y="0"/>
                </a:lnTo>
                <a:close/>
              </a:path>
            </a:pathLst>
          </a:custGeom>
          <a:blipFill>
            <a:blip r:embed="rId9"/>
            <a:stretch>
              <a:fillRect r="-1392"/>
            </a:stretch>
          </a:blipFill>
        </p:spPr>
      </p:sp>
      <p:sp>
        <p:nvSpPr>
          <p:cNvPr id="11" name="TextBox 11"/>
          <p:cNvSpPr txBox="1"/>
          <p:nvPr/>
        </p:nvSpPr>
        <p:spPr>
          <a:xfrm>
            <a:off x="16757036" y="9120237"/>
            <a:ext cx="502264" cy="285750"/>
          </a:xfrm>
          <a:prstGeom prst="rect">
            <a:avLst/>
          </a:prstGeom>
        </p:spPr>
        <p:txBody>
          <a:bodyPr lIns="0" tIns="0" rIns="0" bIns="0" rtlCol="0" anchor="t">
            <a:spAutoFit/>
          </a:bodyPr>
          <a:lstStyle/>
          <a:p>
            <a:pPr algn="r">
              <a:lnSpc>
                <a:spcPts val="2399"/>
              </a:lnSpc>
            </a:pPr>
            <a:r>
              <a:rPr lang="en-US" sz="1999" b="1">
                <a:solidFill>
                  <a:srgbClr val="FFFFFF"/>
                </a:solidFill>
                <a:latin typeface="Montserrat Bold"/>
                <a:ea typeface="Montserrat Bold"/>
                <a:cs typeface="Montserrat Bold"/>
                <a:sym typeface="Montserrat Bold"/>
              </a:rPr>
              <a:t>12</a:t>
            </a:r>
          </a:p>
        </p:txBody>
      </p:sp>
      <p:sp>
        <p:nvSpPr>
          <p:cNvPr id="12" name="TextBox 12"/>
          <p:cNvSpPr txBox="1"/>
          <p:nvPr/>
        </p:nvSpPr>
        <p:spPr>
          <a:xfrm>
            <a:off x="1028700" y="386933"/>
            <a:ext cx="3569805" cy="993775"/>
          </a:xfrm>
          <a:prstGeom prst="rect">
            <a:avLst/>
          </a:prstGeom>
        </p:spPr>
        <p:txBody>
          <a:bodyPr lIns="0" tIns="0" rIns="0" bIns="0" rtlCol="0" anchor="t">
            <a:spAutoFit/>
          </a:bodyPr>
          <a:lstStyle/>
          <a:p>
            <a:pPr algn="l">
              <a:lnSpc>
                <a:spcPts val="7699"/>
              </a:lnSpc>
            </a:pPr>
            <a:r>
              <a:rPr lang="en-US" sz="6999">
                <a:solidFill>
                  <a:srgbClr val="1D60B7"/>
                </a:solidFill>
                <a:latin typeface="Bebas Neue Cyrillic"/>
                <a:ea typeface="Bebas Neue Cyrillic"/>
                <a:cs typeface="Bebas Neue Cyrillic"/>
                <a:sym typeface="Bebas Neue Cyrillic"/>
              </a:rPr>
              <a:t>DASHBOARD</a:t>
            </a:r>
          </a:p>
        </p:txBody>
      </p:sp>
      <p:sp>
        <p:nvSpPr>
          <p:cNvPr id="13" name="TextBox 13"/>
          <p:cNvSpPr txBox="1"/>
          <p:nvPr/>
        </p:nvSpPr>
        <p:spPr>
          <a:xfrm>
            <a:off x="3045707" y="2201602"/>
            <a:ext cx="3865986" cy="733425"/>
          </a:xfrm>
          <a:prstGeom prst="rect">
            <a:avLst/>
          </a:prstGeom>
        </p:spPr>
        <p:txBody>
          <a:bodyPr lIns="0" tIns="0" rIns="0" bIns="0" rtlCol="0" anchor="t">
            <a:spAutoFit/>
          </a:bodyPr>
          <a:lstStyle/>
          <a:p>
            <a:pPr marL="539748" lvl="1" indent="-269874" algn="l">
              <a:lnSpc>
                <a:spcPts val="2999"/>
              </a:lnSpc>
              <a:buFont typeface="Arial"/>
              <a:buChar char="•"/>
            </a:pPr>
            <a:r>
              <a:rPr lang="en-US" sz="2499" b="1" u="sng">
                <a:solidFill>
                  <a:srgbClr val="FFFFFF"/>
                </a:solidFill>
                <a:latin typeface="Montserrat Bold"/>
                <a:ea typeface="Montserrat Bold"/>
                <a:cs typeface="Montserrat Bold"/>
                <a:sym typeface="Montserrat Bold"/>
                <a:hlinkClick r:id="rId10" tooltip="https://www.kaggle.com/code/khushipitroda/airline-review-scrapping"/>
              </a:rPr>
              <a:t>Data dari Kaggle</a:t>
            </a:r>
          </a:p>
          <a:p>
            <a:pPr algn="l">
              <a:lnSpc>
                <a:spcPts val="2999"/>
              </a:lnSpc>
            </a:pPr>
            <a:endParaRPr lang="en-US" sz="2499" b="1" u="sng">
              <a:solidFill>
                <a:srgbClr val="FFFFFF"/>
              </a:solidFill>
              <a:latin typeface="Montserrat Bold"/>
              <a:ea typeface="Montserrat Bold"/>
              <a:cs typeface="Montserrat Bold"/>
              <a:sym typeface="Montserrat Bold"/>
              <a:hlinkClick r:id="rId10" tooltip="https://www.kaggle.com/code/khushipitroda/airline-review-scrapping"/>
            </a:endParaRPr>
          </a:p>
        </p:txBody>
      </p:sp>
      <p:sp>
        <p:nvSpPr>
          <p:cNvPr id="14" name="TextBox 14"/>
          <p:cNvSpPr txBox="1"/>
          <p:nvPr/>
        </p:nvSpPr>
        <p:spPr>
          <a:xfrm>
            <a:off x="1028700" y="1475925"/>
            <a:ext cx="15325232" cy="1089177"/>
          </a:xfrm>
          <a:prstGeom prst="rect">
            <a:avLst/>
          </a:prstGeom>
        </p:spPr>
        <p:txBody>
          <a:bodyPr lIns="0" tIns="0" rIns="0" bIns="0" rtlCol="0" anchor="t">
            <a:spAutoFit/>
          </a:bodyPr>
          <a:lstStyle/>
          <a:p>
            <a:pPr algn="just">
              <a:lnSpc>
                <a:spcPts val="2907"/>
              </a:lnSpc>
            </a:pPr>
            <a:r>
              <a:rPr lang="en-US" sz="2106" b="1">
                <a:solidFill>
                  <a:srgbClr val="1D60B7"/>
                </a:solidFill>
                <a:latin typeface="Montserrat Bold"/>
                <a:ea typeface="Montserrat Bold"/>
                <a:cs typeface="Montserrat Bold"/>
                <a:sym typeface="Montserrat Bold"/>
              </a:rPr>
              <a:t>Kami menghadirkan dasbor interaktif yang menampilkan analisis Customer Satisfaction dan Sentiment Analysis. Dasbor ini memberikan wawasan mendalam bagi pemangku kepentingan untuk mendukung pengambilan keputusan strategis secara efektif.</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49161" y="-837983"/>
            <a:ext cx="21334025" cy="11124983"/>
            <a:chOff x="0" y="0"/>
            <a:chExt cx="5618838" cy="2930037"/>
          </a:xfrm>
        </p:grpSpPr>
        <p:sp>
          <p:nvSpPr>
            <p:cNvPr id="3" name="Freeform 3"/>
            <p:cNvSpPr/>
            <p:nvPr/>
          </p:nvSpPr>
          <p:spPr>
            <a:xfrm>
              <a:off x="0" y="0"/>
              <a:ext cx="5618838" cy="2930037"/>
            </a:xfrm>
            <a:custGeom>
              <a:avLst/>
              <a:gdLst/>
              <a:ahLst/>
              <a:cxnLst/>
              <a:rect l="l" t="t" r="r" b="b"/>
              <a:pathLst>
                <a:path w="5618838" h="2930037">
                  <a:moveTo>
                    <a:pt x="30120" y="0"/>
                  </a:moveTo>
                  <a:lnTo>
                    <a:pt x="5588718" y="0"/>
                  </a:lnTo>
                  <a:cubicBezTo>
                    <a:pt x="5596706" y="0"/>
                    <a:pt x="5604367" y="3173"/>
                    <a:pt x="5610016" y="8822"/>
                  </a:cubicBezTo>
                  <a:cubicBezTo>
                    <a:pt x="5615664" y="14471"/>
                    <a:pt x="5618838" y="22132"/>
                    <a:pt x="5618838" y="30120"/>
                  </a:cubicBezTo>
                  <a:lnTo>
                    <a:pt x="5618838" y="2899917"/>
                  </a:lnTo>
                  <a:cubicBezTo>
                    <a:pt x="5618838" y="2907905"/>
                    <a:pt x="5615664" y="2915566"/>
                    <a:pt x="5610016" y="2921215"/>
                  </a:cubicBezTo>
                  <a:cubicBezTo>
                    <a:pt x="5604367" y="2926863"/>
                    <a:pt x="5596706" y="2930037"/>
                    <a:pt x="5588718" y="2930037"/>
                  </a:cubicBezTo>
                  <a:lnTo>
                    <a:pt x="30120" y="2930037"/>
                  </a:lnTo>
                  <a:cubicBezTo>
                    <a:pt x="22132" y="2930037"/>
                    <a:pt x="14471" y="2926863"/>
                    <a:pt x="8822" y="2921215"/>
                  </a:cubicBezTo>
                  <a:cubicBezTo>
                    <a:pt x="3173" y="2915566"/>
                    <a:pt x="0" y="2907905"/>
                    <a:pt x="0" y="2899917"/>
                  </a:cubicBezTo>
                  <a:lnTo>
                    <a:pt x="0" y="30120"/>
                  </a:lnTo>
                  <a:cubicBezTo>
                    <a:pt x="0" y="22132"/>
                    <a:pt x="3173" y="14471"/>
                    <a:pt x="8822" y="8822"/>
                  </a:cubicBezTo>
                  <a:cubicBezTo>
                    <a:pt x="14471" y="3173"/>
                    <a:pt x="22132" y="0"/>
                    <a:pt x="30120" y="0"/>
                  </a:cubicBezTo>
                  <a:close/>
                </a:path>
              </a:pathLst>
            </a:custGeom>
            <a:solidFill>
              <a:srgbClr val="1D60B7"/>
            </a:solidFill>
          </p:spPr>
        </p:sp>
        <p:sp>
          <p:nvSpPr>
            <p:cNvPr id="4" name="TextBox 4"/>
            <p:cNvSpPr txBox="1"/>
            <p:nvPr/>
          </p:nvSpPr>
          <p:spPr>
            <a:xfrm>
              <a:off x="0" y="9525"/>
              <a:ext cx="5618838" cy="2920512"/>
            </a:xfrm>
            <a:prstGeom prst="rect">
              <a:avLst/>
            </a:prstGeom>
          </p:spPr>
          <p:txBody>
            <a:bodyPr lIns="50800" tIns="50800" rIns="50800" bIns="50800" rtlCol="0" anchor="ctr"/>
            <a:lstStyle/>
            <a:p>
              <a:pPr algn="ctr">
                <a:lnSpc>
                  <a:spcPts val="2220"/>
                </a:lnSpc>
              </a:pPr>
              <a:endParaRPr/>
            </a:p>
          </p:txBody>
        </p:sp>
      </p:grpSp>
      <p:sp>
        <p:nvSpPr>
          <p:cNvPr id="5" name="Freeform 5"/>
          <p:cNvSpPr/>
          <p:nvPr/>
        </p:nvSpPr>
        <p:spPr>
          <a:xfrm>
            <a:off x="16056528" y="8055528"/>
            <a:ext cx="4462944" cy="4462944"/>
          </a:xfrm>
          <a:custGeom>
            <a:avLst/>
            <a:gdLst/>
            <a:ahLst/>
            <a:cxnLst/>
            <a:rect l="l" t="t" r="r" b="b"/>
            <a:pathLst>
              <a:path w="4462944" h="4462944">
                <a:moveTo>
                  <a:pt x="0" y="0"/>
                </a:moveTo>
                <a:lnTo>
                  <a:pt x="4462944" y="0"/>
                </a:lnTo>
                <a:lnTo>
                  <a:pt x="4462944" y="4462944"/>
                </a:lnTo>
                <a:lnTo>
                  <a:pt x="0" y="44629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rot="5400000">
            <a:off x="17164449" y="8407839"/>
            <a:ext cx="546180" cy="1700922"/>
            <a:chOff x="0" y="0"/>
            <a:chExt cx="660400" cy="2056627"/>
          </a:xfrm>
        </p:grpSpPr>
        <p:sp>
          <p:nvSpPr>
            <p:cNvPr id="7" name="Freeform 7"/>
            <p:cNvSpPr/>
            <p:nvPr/>
          </p:nvSpPr>
          <p:spPr>
            <a:xfrm>
              <a:off x="0" y="0"/>
              <a:ext cx="660400" cy="2056627"/>
            </a:xfrm>
            <a:custGeom>
              <a:avLst/>
              <a:gdLst/>
              <a:ahLst/>
              <a:cxnLst/>
              <a:rect l="l" t="t" r="r" b="b"/>
              <a:pathLst>
                <a:path w="660400" h="2056627">
                  <a:moveTo>
                    <a:pt x="220252" y="2037558"/>
                  </a:moveTo>
                  <a:cubicBezTo>
                    <a:pt x="254109" y="2049072"/>
                    <a:pt x="292600" y="2056627"/>
                    <a:pt x="330378" y="2056627"/>
                  </a:cubicBezTo>
                  <a:cubicBezTo>
                    <a:pt x="368157" y="2056627"/>
                    <a:pt x="404509" y="2050150"/>
                    <a:pt x="438009" y="2038636"/>
                  </a:cubicBezTo>
                  <a:cubicBezTo>
                    <a:pt x="438723" y="2038277"/>
                    <a:pt x="439435" y="2038277"/>
                    <a:pt x="440148" y="2037917"/>
                  </a:cubicBezTo>
                  <a:cubicBezTo>
                    <a:pt x="565955" y="1991862"/>
                    <a:pt x="658618" y="1870248"/>
                    <a:pt x="660400" y="1700496"/>
                  </a:cubicBezTo>
                  <a:lnTo>
                    <a:pt x="660400" y="0"/>
                  </a:lnTo>
                  <a:lnTo>
                    <a:pt x="0" y="0"/>
                  </a:lnTo>
                  <a:lnTo>
                    <a:pt x="0" y="1699234"/>
                  </a:lnTo>
                  <a:cubicBezTo>
                    <a:pt x="1782" y="1870967"/>
                    <a:pt x="93019" y="1992582"/>
                    <a:pt x="220252" y="2037558"/>
                  </a:cubicBezTo>
                  <a:close/>
                </a:path>
              </a:pathLst>
            </a:custGeom>
            <a:solidFill>
              <a:srgbClr val="FC8846"/>
            </a:solidFill>
          </p:spPr>
        </p:sp>
        <p:sp>
          <p:nvSpPr>
            <p:cNvPr id="8" name="TextBox 8"/>
            <p:cNvSpPr txBox="1"/>
            <p:nvPr/>
          </p:nvSpPr>
          <p:spPr>
            <a:xfrm>
              <a:off x="0" y="-38100"/>
              <a:ext cx="660400" cy="1967727"/>
            </a:xfrm>
            <a:prstGeom prst="rect">
              <a:avLst/>
            </a:prstGeom>
          </p:spPr>
          <p:txBody>
            <a:bodyPr lIns="50800" tIns="50800" rIns="50800" bIns="50800" rtlCol="0" anchor="ctr"/>
            <a:lstStyle/>
            <a:p>
              <a:pPr algn="ctr">
                <a:lnSpc>
                  <a:spcPts val="2940"/>
                </a:lnSpc>
              </a:pPr>
              <a:endParaRPr/>
            </a:p>
          </p:txBody>
        </p:sp>
      </p:grpSp>
      <p:sp>
        <p:nvSpPr>
          <p:cNvPr id="9" name="TextBox 9"/>
          <p:cNvSpPr txBox="1"/>
          <p:nvPr/>
        </p:nvSpPr>
        <p:spPr>
          <a:xfrm>
            <a:off x="3092383" y="203979"/>
            <a:ext cx="3831674" cy="1324648"/>
          </a:xfrm>
          <a:prstGeom prst="rect">
            <a:avLst/>
          </a:prstGeom>
        </p:spPr>
        <p:txBody>
          <a:bodyPr lIns="0" tIns="0" rIns="0" bIns="0" rtlCol="0" anchor="t">
            <a:spAutoFit/>
          </a:bodyPr>
          <a:lstStyle/>
          <a:p>
            <a:pPr algn="l">
              <a:lnSpc>
                <a:spcPts val="5163"/>
              </a:lnSpc>
            </a:pPr>
            <a:r>
              <a:rPr lang="en-US" sz="4694">
                <a:solidFill>
                  <a:srgbClr val="FFFFFF"/>
                </a:solidFill>
                <a:latin typeface="Bebas Neue Cyrillic"/>
                <a:ea typeface="Bebas Neue Cyrillic"/>
                <a:cs typeface="Bebas Neue Cyrillic"/>
                <a:sym typeface="Bebas Neue Cyrillic"/>
              </a:rPr>
              <a:t>WHAT WE PROPOSE</a:t>
            </a:r>
          </a:p>
          <a:p>
            <a:pPr algn="l">
              <a:lnSpc>
                <a:spcPts val="5163"/>
              </a:lnSpc>
            </a:pPr>
            <a:endParaRPr lang="en-US" sz="4694">
              <a:solidFill>
                <a:srgbClr val="FFFFFF"/>
              </a:solidFill>
              <a:latin typeface="Bebas Neue Cyrillic"/>
              <a:ea typeface="Bebas Neue Cyrillic"/>
              <a:cs typeface="Bebas Neue Cyrillic"/>
              <a:sym typeface="Bebas Neue Cyrillic"/>
            </a:endParaRPr>
          </a:p>
        </p:txBody>
      </p:sp>
      <p:sp>
        <p:nvSpPr>
          <p:cNvPr id="10" name="TextBox 10"/>
          <p:cNvSpPr txBox="1"/>
          <p:nvPr/>
        </p:nvSpPr>
        <p:spPr>
          <a:xfrm>
            <a:off x="3092383" y="1550257"/>
            <a:ext cx="15195617" cy="7017690"/>
          </a:xfrm>
          <a:prstGeom prst="rect">
            <a:avLst/>
          </a:prstGeom>
        </p:spPr>
        <p:txBody>
          <a:bodyPr lIns="0" tIns="0" rIns="0" bIns="0" rtlCol="0" anchor="t">
            <a:spAutoFit/>
          </a:bodyPr>
          <a:lstStyle/>
          <a:p>
            <a:pPr algn="l">
              <a:lnSpc>
                <a:spcPts val="2879"/>
              </a:lnSpc>
            </a:pPr>
            <a:r>
              <a:rPr lang="en-US" sz="1919" b="1">
                <a:solidFill>
                  <a:srgbClr val="FFFFFF"/>
                </a:solidFill>
                <a:latin typeface="Montserrat Bold"/>
                <a:ea typeface="Montserrat Bold"/>
                <a:cs typeface="Montserrat Bold"/>
                <a:sym typeface="Montserrat Bold"/>
              </a:rPr>
              <a:t>Implementasi Rekomendasi untuk Meningkatkan Kepuasan Pelanggan dan Mengurangi Sentimen Negatif</a:t>
            </a:r>
          </a:p>
          <a:p>
            <a:pPr marL="414518" lvl="1" indent="-207259" algn="l">
              <a:lnSpc>
                <a:spcPts val="2879"/>
              </a:lnSpc>
              <a:buAutoNum type="arabicPeriod"/>
            </a:pPr>
            <a:r>
              <a:rPr lang="en-US" sz="1919" b="1">
                <a:solidFill>
                  <a:srgbClr val="FFFFFF"/>
                </a:solidFill>
                <a:latin typeface="Montserrat Bold"/>
                <a:ea typeface="Montserrat Bold"/>
                <a:cs typeface="Montserrat Bold"/>
                <a:sym typeface="Montserrat Bold"/>
              </a:rPr>
              <a:t>Peningkatan Wifi &amp; Connectivity</a:t>
            </a:r>
          </a:p>
          <a:p>
            <a:pPr marL="829036" lvl="2" indent="-276345" algn="l">
              <a:lnSpc>
                <a:spcPts val="2879"/>
              </a:lnSpc>
              <a:buFont typeface="Arial"/>
              <a:buChar char="⚬"/>
            </a:pPr>
            <a:r>
              <a:rPr lang="en-US" sz="1919" b="1">
                <a:solidFill>
                  <a:srgbClr val="FFFFFF"/>
                </a:solidFill>
                <a:latin typeface="Montserrat Bold"/>
                <a:ea typeface="Montserrat Bold"/>
                <a:cs typeface="Montserrat Bold"/>
                <a:sym typeface="Montserrat Bold"/>
              </a:rPr>
              <a:t>Rekomendasi: Tingkatkan kecepatan dan stabilitas internet; sediakan layanan gratis atau paket hemat untuk pelanggan loyal.</a:t>
            </a:r>
          </a:p>
          <a:p>
            <a:pPr marL="829036" lvl="2" indent="-276345" algn="l">
              <a:lnSpc>
                <a:spcPts val="2879"/>
              </a:lnSpc>
              <a:buFont typeface="Arial"/>
              <a:buChar char="⚬"/>
            </a:pPr>
            <a:r>
              <a:rPr lang="en-US" sz="1919" b="1">
                <a:solidFill>
                  <a:srgbClr val="FFFFFF"/>
                </a:solidFill>
                <a:latin typeface="Montserrat Bold"/>
                <a:ea typeface="Montserrat Bold"/>
                <a:cs typeface="Montserrat Bold"/>
                <a:sym typeface="Montserrat Bold"/>
              </a:rPr>
              <a:t>Manfaat: Memperbaiki pengalaman pelanggan, terutama untuk pelaku perjalanan bisnis.</a:t>
            </a:r>
          </a:p>
          <a:p>
            <a:pPr marL="414518" lvl="1" indent="-207259" algn="l">
              <a:lnSpc>
                <a:spcPts val="2879"/>
              </a:lnSpc>
              <a:buAutoNum type="arabicPeriod"/>
            </a:pPr>
            <a:r>
              <a:rPr lang="en-US" sz="1919" b="1">
                <a:solidFill>
                  <a:srgbClr val="FFFFFF"/>
                </a:solidFill>
                <a:latin typeface="Montserrat Bold"/>
                <a:ea typeface="Montserrat Bold"/>
                <a:cs typeface="Montserrat Bold"/>
                <a:sym typeface="Montserrat Bold"/>
              </a:rPr>
              <a:t>Kurangi Ketidakpuasan &amp; Tingkatkan Rekomendasi</a:t>
            </a:r>
          </a:p>
          <a:p>
            <a:pPr marL="829036" lvl="2" indent="-276345" algn="l">
              <a:lnSpc>
                <a:spcPts val="2879"/>
              </a:lnSpc>
              <a:buFont typeface="Arial"/>
              <a:buChar char="⚬"/>
            </a:pPr>
            <a:r>
              <a:rPr lang="en-US" sz="1919" b="1">
                <a:solidFill>
                  <a:srgbClr val="FFFFFF"/>
                </a:solidFill>
                <a:latin typeface="Montserrat Bold"/>
                <a:ea typeface="Montserrat Bold"/>
                <a:cs typeface="Montserrat Bold"/>
                <a:sym typeface="Montserrat Bold"/>
              </a:rPr>
              <a:t>Rekomendasi: Atasi keterlambatan dengan otomatisasi jadwal; tingkatkan pelatihan staf dan evaluasi kebijakan pasca-pandemi.</a:t>
            </a:r>
          </a:p>
          <a:p>
            <a:pPr marL="829036" lvl="2" indent="-276345" algn="l">
              <a:lnSpc>
                <a:spcPts val="2879"/>
              </a:lnSpc>
              <a:buFont typeface="Arial"/>
              <a:buChar char="⚬"/>
            </a:pPr>
            <a:r>
              <a:rPr lang="en-US" sz="1919" b="1">
                <a:solidFill>
                  <a:srgbClr val="FFFFFF"/>
                </a:solidFill>
                <a:latin typeface="Montserrat Bold"/>
                <a:ea typeface="Montserrat Bold"/>
                <a:cs typeface="Montserrat Bold"/>
                <a:sym typeface="Montserrat Bold"/>
              </a:rPr>
              <a:t>Manfaat: Menekan sentimen negatif dan meningkatkan persepsi layanan.</a:t>
            </a:r>
          </a:p>
          <a:p>
            <a:pPr marL="414518" lvl="1" indent="-207259" algn="l">
              <a:lnSpc>
                <a:spcPts val="2879"/>
              </a:lnSpc>
              <a:buAutoNum type="arabicPeriod"/>
            </a:pPr>
            <a:r>
              <a:rPr lang="en-US" sz="1919" b="1">
                <a:solidFill>
                  <a:srgbClr val="FFFFFF"/>
                </a:solidFill>
                <a:latin typeface="Montserrat Bold"/>
                <a:ea typeface="Montserrat Bold"/>
                <a:cs typeface="Montserrat Bold"/>
                <a:sym typeface="Montserrat Bold"/>
              </a:rPr>
              <a:t>Fokus pada Segmen Pelanggan</a:t>
            </a:r>
          </a:p>
          <a:p>
            <a:pPr marL="829036" lvl="2" indent="-276345" algn="l">
              <a:lnSpc>
                <a:spcPts val="2879"/>
              </a:lnSpc>
              <a:buFont typeface="Arial"/>
              <a:buChar char="⚬"/>
            </a:pPr>
            <a:r>
              <a:rPr lang="en-US" sz="1919" b="1">
                <a:solidFill>
                  <a:srgbClr val="FFFFFF"/>
                </a:solidFill>
                <a:latin typeface="Montserrat Bold"/>
                <a:ea typeface="Montserrat Bold"/>
                <a:cs typeface="Montserrat Bold"/>
                <a:sym typeface="Montserrat Bold"/>
              </a:rPr>
              <a:t>Solo Leisure: Berikan paket solo traveler dengan harga kompetitif.</a:t>
            </a:r>
          </a:p>
          <a:p>
            <a:pPr marL="829036" lvl="2" indent="-276345" algn="l">
              <a:lnSpc>
                <a:spcPts val="2879"/>
              </a:lnSpc>
              <a:buFont typeface="Arial"/>
              <a:buChar char="⚬"/>
            </a:pPr>
            <a:r>
              <a:rPr lang="en-US" sz="1919" b="1">
                <a:solidFill>
                  <a:srgbClr val="FFFFFF"/>
                </a:solidFill>
                <a:latin typeface="Montserrat Bold"/>
                <a:ea typeface="Montserrat Bold"/>
                <a:cs typeface="Montserrat Bold"/>
                <a:sym typeface="Montserrat Bold"/>
              </a:rPr>
              <a:t>Business: Tingkatkan kenyamanan dan efisiensi layanan kelas bisnis.</a:t>
            </a:r>
          </a:p>
          <a:p>
            <a:pPr marL="829036" lvl="2" indent="-276345" algn="l">
              <a:lnSpc>
                <a:spcPts val="2879"/>
              </a:lnSpc>
              <a:buFont typeface="Arial"/>
              <a:buChar char="⚬"/>
            </a:pPr>
            <a:r>
              <a:rPr lang="en-US" sz="1919" b="1">
                <a:solidFill>
                  <a:srgbClr val="FFFFFF"/>
                </a:solidFill>
                <a:latin typeface="Montserrat Bold"/>
                <a:ea typeface="Montserrat Bold"/>
                <a:cs typeface="Montserrat Bold"/>
                <a:sym typeface="Montserrat Bold"/>
              </a:rPr>
              <a:t>Family &amp; Couple Leisure: Tambahkan fasilitas seperti area bermain anak dan hiburan pasangan.</a:t>
            </a:r>
          </a:p>
          <a:p>
            <a:pPr marL="414518" lvl="1" indent="-207259" algn="l">
              <a:lnSpc>
                <a:spcPts val="2879"/>
              </a:lnSpc>
              <a:buAutoNum type="arabicPeriod"/>
            </a:pPr>
            <a:r>
              <a:rPr lang="en-US" sz="1919" b="1">
                <a:solidFill>
                  <a:srgbClr val="FFFFFF"/>
                </a:solidFill>
                <a:latin typeface="Montserrat Bold"/>
                <a:ea typeface="Montserrat Bold"/>
                <a:cs typeface="Montserrat Bold"/>
                <a:sym typeface="Montserrat Bold"/>
              </a:rPr>
              <a:t>Atasi Sentimen Negatif</a:t>
            </a:r>
          </a:p>
          <a:p>
            <a:pPr marL="829036" lvl="2" indent="-276345" algn="l">
              <a:lnSpc>
                <a:spcPts val="2879"/>
              </a:lnSpc>
              <a:buFont typeface="Arial"/>
              <a:buChar char="⚬"/>
            </a:pPr>
            <a:r>
              <a:rPr lang="en-US" sz="1919" b="1">
                <a:solidFill>
                  <a:srgbClr val="FFFFFF"/>
                </a:solidFill>
                <a:latin typeface="Montserrat Bold"/>
                <a:ea typeface="Montserrat Bold"/>
                <a:cs typeface="Montserrat Bold"/>
                <a:sym typeface="Montserrat Bold"/>
              </a:rPr>
              <a:t>Couple Leisure: Tingkatkan kenyamanan kabin dan tawarkan diskon untuk pasangan.</a:t>
            </a:r>
          </a:p>
          <a:p>
            <a:pPr marL="829036" lvl="2" indent="-276345" algn="l">
              <a:lnSpc>
                <a:spcPts val="2879"/>
              </a:lnSpc>
              <a:buFont typeface="Arial"/>
              <a:buChar char="⚬"/>
            </a:pPr>
            <a:r>
              <a:rPr lang="en-US" sz="1919" b="1">
                <a:solidFill>
                  <a:srgbClr val="FFFFFF"/>
                </a:solidFill>
                <a:latin typeface="Montserrat Bold"/>
                <a:ea typeface="Montserrat Bold"/>
                <a:cs typeface="Montserrat Bold"/>
                <a:sym typeface="Montserrat Bold"/>
              </a:rPr>
              <a:t>Strategi Umum: Gunakan survei pasca-penerbangan dan respon cepat terhadap keluhan pelanggan.</a:t>
            </a:r>
          </a:p>
          <a:p>
            <a:pPr marL="414518" lvl="1" indent="-207259" algn="l">
              <a:lnSpc>
                <a:spcPts val="2879"/>
              </a:lnSpc>
              <a:buAutoNum type="arabicPeriod"/>
            </a:pPr>
            <a:r>
              <a:rPr lang="en-US" sz="1919" b="1">
                <a:solidFill>
                  <a:srgbClr val="FFFFFF"/>
                </a:solidFill>
                <a:latin typeface="Montserrat Bold"/>
                <a:ea typeface="Montserrat Bold"/>
                <a:cs typeface="Montserrat Bold"/>
                <a:sym typeface="Montserrat Bold"/>
              </a:rPr>
              <a:t>Kelola Ekspektasi Pelanggan</a:t>
            </a:r>
          </a:p>
          <a:p>
            <a:pPr marL="829036" lvl="2" indent="-276345" algn="l">
              <a:lnSpc>
                <a:spcPts val="2879"/>
              </a:lnSpc>
              <a:buFont typeface="Arial"/>
              <a:buChar char="⚬"/>
            </a:pPr>
            <a:r>
              <a:rPr lang="en-US" sz="1919" b="1">
                <a:solidFill>
                  <a:srgbClr val="FFFFFF"/>
                </a:solidFill>
                <a:latin typeface="Montserrat Bold"/>
                <a:ea typeface="Montserrat Bold"/>
                <a:cs typeface="Montserrat Bold"/>
                <a:sym typeface="Montserrat Bold"/>
              </a:rPr>
              <a:t>Rekomendasi: Transparansi kebijakan perjalanan dan informasi fasilitas untuk menyesuaikan ekspektasi.</a:t>
            </a:r>
          </a:p>
          <a:p>
            <a:pPr marL="829036" lvl="2" indent="-276345" algn="l">
              <a:lnSpc>
                <a:spcPts val="2879"/>
              </a:lnSpc>
              <a:buFont typeface="Arial"/>
              <a:buChar char="⚬"/>
            </a:pPr>
            <a:r>
              <a:rPr lang="en-US" sz="1919" b="1">
                <a:solidFill>
                  <a:srgbClr val="FFFFFF"/>
                </a:solidFill>
                <a:latin typeface="Montserrat Bold"/>
                <a:ea typeface="Montserrat Bold"/>
                <a:cs typeface="Montserrat Bold"/>
                <a:sym typeface="Montserrat Bold"/>
              </a:rPr>
              <a:t>Manfaat: Mengurangi ketidakpuasan akibat ekspektasi yang tidak terpenuhi.</a:t>
            </a:r>
          </a:p>
          <a:p>
            <a:pPr algn="l">
              <a:lnSpc>
                <a:spcPts val="2879"/>
              </a:lnSpc>
            </a:pPr>
            <a:endParaRPr lang="en-US" sz="1919" b="1">
              <a:solidFill>
                <a:srgbClr val="FFFFFF"/>
              </a:solidFill>
              <a:latin typeface="Montserrat Bold"/>
              <a:ea typeface="Montserrat Bold"/>
              <a:cs typeface="Montserrat Bold"/>
              <a:sym typeface="Montserrat Bold"/>
            </a:endParaRPr>
          </a:p>
        </p:txBody>
      </p:sp>
      <p:sp>
        <p:nvSpPr>
          <p:cNvPr id="11" name="Freeform 11"/>
          <p:cNvSpPr/>
          <p:nvPr/>
        </p:nvSpPr>
        <p:spPr>
          <a:xfrm rot="-5400000">
            <a:off x="16815273" y="616402"/>
            <a:ext cx="708121" cy="824595"/>
          </a:xfrm>
          <a:custGeom>
            <a:avLst/>
            <a:gdLst/>
            <a:ahLst/>
            <a:cxnLst/>
            <a:rect l="l" t="t" r="r" b="b"/>
            <a:pathLst>
              <a:path w="708121" h="824595">
                <a:moveTo>
                  <a:pt x="0" y="0"/>
                </a:moveTo>
                <a:lnTo>
                  <a:pt x="708121" y="0"/>
                </a:lnTo>
                <a:lnTo>
                  <a:pt x="708121" y="824596"/>
                </a:lnTo>
                <a:lnTo>
                  <a:pt x="0" y="82459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TextBox 12"/>
          <p:cNvSpPr txBox="1"/>
          <p:nvPr/>
        </p:nvSpPr>
        <p:spPr>
          <a:xfrm>
            <a:off x="16757036" y="9120237"/>
            <a:ext cx="502264" cy="285750"/>
          </a:xfrm>
          <a:prstGeom prst="rect">
            <a:avLst/>
          </a:prstGeom>
        </p:spPr>
        <p:txBody>
          <a:bodyPr lIns="0" tIns="0" rIns="0" bIns="0" rtlCol="0" anchor="t">
            <a:spAutoFit/>
          </a:bodyPr>
          <a:lstStyle/>
          <a:p>
            <a:pPr algn="r">
              <a:lnSpc>
                <a:spcPts val="2399"/>
              </a:lnSpc>
            </a:pPr>
            <a:r>
              <a:rPr lang="en-US" sz="1999" b="1">
                <a:solidFill>
                  <a:srgbClr val="FFFFFF"/>
                </a:solidFill>
                <a:latin typeface="Montserrat Bold"/>
                <a:ea typeface="Montserrat Bold"/>
                <a:cs typeface="Montserrat Bold"/>
                <a:sym typeface="Montserrat Bold"/>
              </a:rPr>
              <a:t>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7164449" y="8407839"/>
            <a:ext cx="546180" cy="1700922"/>
            <a:chOff x="0" y="0"/>
            <a:chExt cx="660400" cy="2056627"/>
          </a:xfrm>
        </p:grpSpPr>
        <p:sp>
          <p:nvSpPr>
            <p:cNvPr id="3" name="Freeform 3"/>
            <p:cNvSpPr/>
            <p:nvPr/>
          </p:nvSpPr>
          <p:spPr>
            <a:xfrm>
              <a:off x="0" y="0"/>
              <a:ext cx="660400" cy="2056627"/>
            </a:xfrm>
            <a:custGeom>
              <a:avLst/>
              <a:gdLst/>
              <a:ahLst/>
              <a:cxnLst/>
              <a:rect l="l" t="t" r="r" b="b"/>
              <a:pathLst>
                <a:path w="660400" h="2056627">
                  <a:moveTo>
                    <a:pt x="220252" y="2037558"/>
                  </a:moveTo>
                  <a:cubicBezTo>
                    <a:pt x="254109" y="2049072"/>
                    <a:pt x="292600" y="2056627"/>
                    <a:pt x="330378" y="2056627"/>
                  </a:cubicBezTo>
                  <a:cubicBezTo>
                    <a:pt x="368157" y="2056627"/>
                    <a:pt x="404509" y="2050150"/>
                    <a:pt x="438009" y="2038636"/>
                  </a:cubicBezTo>
                  <a:cubicBezTo>
                    <a:pt x="438723" y="2038277"/>
                    <a:pt x="439435" y="2038277"/>
                    <a:pt x="440148" y="2037917"/>
                  </a:cubicBezTo>
                  <a:cubicBezTo>
                    <a:pt x="565955" y="1991862"/>
                    <a:pt x="658618" y="1870248"/>
                    <a:pt x="660400" y="1700496"/>
                  </a:cubicBezTo>
                  <a:lnTo>
                    <a:pt x="660400" y="0"/>
                  </a:lnTo>
                  <a:lnTo>
                    <a:pt x="0" y="0"/>
                  </a:lnTo>
                  <a:lnTo>
                    <a:pt x="0" y="1699234"/>
                  </a:lnTo>
                  <a:cubicBezTo>
                    <a:pt x="1782" y="1870967"/>
                    <a:pt x="93019" y="1992582"/>
                    <a:pt x="220252" y="2037558"/>
                  </a:cubicBezTo>
                  <a:close/>
                </a:path>
              </a:pathLst>
            </a:custGeom>
            <a:solidFill>
              <a:srgbClr val="FC8846"/>
            </a:solidFill>
          </p:spPr>
        </p:sp>
        <p:sp>
          <p:nvSpPr>
            <p:cNvPr id="4" name="TextBox 4"/>
            <p:cNvSpPr txBox="1"/>
            <p:nvPr/>
          </p:nvSpPr>
          <p:spPr>
            <a:xfrm>
              <a:off x="0" y="-38100"/>
              <a:ext cx="660400" cy="1967727"/>
            </a:xfrm>
            <a:prstGeom prst="rect">
              <a:avLst/>
            </a:prstGeom>
          </p:spPr>
          <p:txBody>
            <a:bodyPr lIns="50800" tIns="50800" rIns="50800" bIns="50800" rtlCol="0" anchor="ctr"/>
            <a:lstStyle/>
            <a:p>
              <a:pPr algn="ctr">
                <a:lnSpc>
                  <a:spcPts val="2940"/>
                </a:lnSpc>
              </a:pPr>
              <a:endParaRPr/>
            </a:p>
          </p:txBody>
        </p:sp>
      </p:grpSp>
      <p:sp>
        <p:nvSpPr>
          <p:cNvPr id="5" name="Freeform 5"/>
          <p:cNvSpPr/>
          <p:nvPr/>
        </p:nvSpPr>
        <p:spPr>
          <a:xfrm flipV="1">
            <a:off x="0" y="8769626"/>
            <a:ext cx="1523529" cy="1523529"/>
          </a:xfrm>
          <a:custGeom>
            <a:avLst/>
            <a:gdLst/>
            <a:ahLst/>
            <a:cxnLst/>
            <a:rect l="l" t="t" r="r" b="b"/>
            <a:pathLst>
              <a:path w="1523529" h="1523529">
                <a:moveTo>
                  <a:pt x="0" y="1523528"/>
                </a:moveTo>
                <a:lnTo>
                  <a:pt x="1523529" y="1523528"/>
                </a:lnTo>
                <a:lnTo>
                  <a:pt x="1523529" y="0"/>
                </a:lnTo>
                <a:lnTo>
                  <a:pt x="0" y="0"/>
                </a:lnTo>
                <a:lnTo>
                  <a:pt x="0" y="1523528"/>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5400000">
            <a:off x="13649234" y="6953557"/>
            <a:ext cx="708121" cy="824595"/>
          </a:xfrm>
          <a:custGeom>
            <a:avLst/>
            <a:gdLst/>
            <a:ahLst/>
            <a:cxnLst/>
            <a:rect l="l" t="t" r="r" b="b"/>
            <a:pathLst>
              <a:path w="708121" h="824595">
                <a:moveTo>
                  <a:pt x="0" y="0"/>
                </a:moveTo>
                <a:lnTo>
                  <a:pt x="708121" y="0"/>
                </a:lnTo>
                <a:lnTo>
                  <a:pt x="708121" y="824595"/>
                </a:lnTo>
                <a:lnTo>
                  <a:pt x="0" y="8245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16757036" y="9120237"/>
            <a:ext cx="502264" cy="285750"/>
          </a:xfrm>
          <a:prstGeom prst="rect">
            <a:avLst/>
          </a:prstGeom>
        </p:spPr>
        <p:txBody>
          <a:bodyPr lIns="0" tIns="0" rIns="0" bIns="0" rtlCol="0" anchor="t">
            <a:spAutoFit/>
          </a:bodyPr>
          <a:lstStyle/>
          <a:p>
            <a:pPr algn="r">
              <a:lnSpc>
                <a:spcPts val="2399"/>
              </a:lnSpc>
            </a:pPr>
            <a:r>
              <a:rPr lang="en-US" sz="1999" b="1">
                <a:solidFill>
                  <a:srgbClr val="FFFFFF"/>
                </a:solidFill>
                <a:latin typeface="Montserrat Bold"/>
                <a:ea typeface="Montserrat Bold"/>
                <a:cs typeface="Montserrat Bold"/>
                <a:sym typeface="Montserrat Bold"/>
              </a:rPr>
              <a:t>14</a:t>
            </a:r>
          </a:p>
        </p:txBody>
      </p:sp>
      <p:sp>
        <p:nvSpPr>
          <p:cNvPr id="8" name="TextBox 8"/>
          <p:cNvSpPr txBox="1"/>
          <p:nvPr/>
        </p:nvSpPr>
        <p:spPr>
          <a:xfrm>
            <a:off x="1523529" y="3115258"/>
            <a:ext cx="15924907" cy="3181350"/>
          </a:xfrm>
          <a:prstGeom prst="rect">
            <a:avLst/>
          </a:prstGeom>
        </p:spPr>
        <p:txBody>
          <a:bodyPr lIns="0" tIns="0" rIns="0" bIns="0" rtlCol="0" anchor="t">
            <a:spAutoFit/>
          </a:bodyPr>
          <a:lstStyle/>
          <a:p>
            <a:pPr algn="just">
              <a:lnSpc>
                <a:spcPts val="4200"/>
              </a:lnSpc>
            </a:pPr>
            <a:r>
              <a:rPr lang="en-US" sz="3000" b="1">
                <a:solidFill>
                  <a:srgbClr val="1D60B7"/>
                </a:solidFill>
                <a:latin typeface="Open Sans Bold"/>
                <a:ea typeface="Open Sans Bold"/>
                <a:cs typeface="Open Sans Bold"/>
                <a:sym typeface="Open Sans Bold"/>
              </a:rPr>
              <a:t>Hasil yang Diharapkan</a:t>
            </a:r>
          </a:p>
          <a:p>
            <a:pPr algn="just">
              <a:lnSpc>
                <a:spcPts val="4200"/>
              </a:lnSpc>
            </a:pPr>
            <a:r>
              <a:rPr lang="en-US" sz="3000" b="1">
                <a:solidFill>
                  <a:srgbClr val="1D60B7"/>
                </a:solidFill>
                <a:latin typeface="Open Sans Bold"/>
                <a:ea typeface="Open Sans Bold"/>
                <a:cs typeface="Open Sans Bold"/>
                <a:sym typeface="Open Sans Bold"/>
              </a:rPr>
              <a:t>Dengan implementasi langkah-langkah ini, maskapai dapat:</a:t>
            </a:r>
          </a:p>
          <a:p>
            <a:pPr marL="647700" lvl="1" indent="-323850" algn="just">
              <a:lnSpc>
                <a:spcPts val="4200"/>
              </a:lnSpc>
              <a:buFont typeface="Arial"/>
              <a:buChar char="•"/>
            </a:pPr>
            <a:r>
              <a:rPr lang="en-US" sz="3000" b="1">
                <a:solidFill>
                  <a:srgbClr val="1D60B7"/>
                </a:solidFill>
                <a:latin typeface="Open Sans Bold"/>
                <a:ea typeface="Open Sans Bold"/>
                <a:cs typeface="Open Sans Bold"/>
                <a:sym typeface="Open Sans Bold"/>
              </a:rPr>
              <a:t>Meningkatkan kepuasan pelanggan secara signifikan.</a:t>
            </a:r>
          </a:p>
          <a:p>
            <a:pPr marL="647700" lvl="1" indent="-323850" algn="just">
              <a:lnSpc>
                <a:spcPts val="4200"/>
              </a:lnSpc>
              <a:buFont typeface="Arial"/>
              <a:buChar char="•"/>
            </a:pPr>
            <a:r>
              <a:rPr lang="en-US" sz="3000" b="1">
                <a:solidFill>
                  <a:srgbClr val="1D60B7"/>
                </a:solidFill>
                <a:latin typeface="Open Sans Bold"/>
                <a:ea typeface="Open Sans Bold"/>
                <a:cs typeface="Open Sans Bold"/>
                <a:sym typeface="Open Sans Bold"/>
              </a:rPr>
              <a:t>Mengurangi sentimen negatif, terutama pada kategori yang paling terpengaruh.</a:t>
            </a:r>
          </a:p>
          <a:p>
            <a:pPr marL="647700" lvl="1" indent="-323850" algn="just">
              <a:lnSpc>
                <a:spcPts val="4200"/>
              </a:lnSpc>
              <a:buFont typeface="Arial"/>
              <a:buChar char="•"/>
            </a:pPr>
            <a:r>
              <a:rPr lang="en-US" sz="3000" b="1">
                <a:solidFill>
                  <a:srgbClr val="1D60B7"/>
                </a:solidFill>
                <a:latin typeface="Open Sans Bold"/>
                <a:ea typeface="Open Sans Bold"/>
                <a:cs typeface="Open Sans Bold"/>
                <a:sym typeface="Open Sans Bold"/>
              </a:rPr>
              <a:t>Memperbaiki citra maskapai melalui rekomendasi pelanggan yang lebih tinggi.</a:t>
            </a:r>
          </a:p>
          <a:p>
            <a:pPr algn="just">
              <a:lnSpc>
                <a:spcPts val="4200"/>
              </a:lnSpc>
            </a:pPr>
            <a:endParaRPr lang="en-US" sz="3000" b="1">
              <a:solidFill>
                <a:srgbClr val="1D60B7"/>
              </a:solidFill>
              <a:latin typeface="Open Sans Bold"/>
              <a:ea typeface="Open Sans Bold"/>
              <a:cs typeface="Open Sans Bold"/>
              <a:sym typeface="Open Sans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D60B7"/>
        </a:solidFill>
        <a:effectLst/>
      </p:bgPr>
    </p:bg>
    <p:spTree>
      <p:nvGrpSpPr>
        <p:cNvPr id="1" name=""/>
        <p:cNvGrpSpPr/>
        <p:nvPr/>
      </p:nvGrpSpPr>
      <p:grpSpPr>
        <a:xfrm>
          <a:off x="0" y="0"/>
          <a:ext cx="0" cy="0"/>
          <a:chOff x="0" y="0"/>
          <a:chExt cx="0" cy="0"/>
        </a:xfrm>
      </p:grpSpPr>
      <p:sp>
        <p:nvSpPr>
          <p:cNvPr id="2" name="Freeform 2"/>
          <p:cNvSpPr/>
          <p:nvPr/>
        </p:nvSpPr>
        <p:spPr>
          <a:xfrm>
            <a:off x="6518818" y="6958724"/>
            <a:ext cx="6656552" cy="6656552"/>
          </a:xfrm>
          <a:custGeom>
            <a:avLst/>
            <a:gdLst/>
            <a:ahLst/>
            <a:cxnLst/>
            <a:rect l="l" t="t" r="r" b="b"/>
            <a:pathLst>
              <a:path w="6656552" h="6656552">
                <a:moveTo>
                  <a:pt x="0" y="0"/>
                </a:moveTo>
                <a:lnTo>
                  <a:pt x="6656552" y="0"/>
                </a:lnTo>
                <a:lnTo>
                  <a:pt x="6656552" y="6656552"/>
                </a:lnTo>
                <a:lnTo>
                  <a:pt x="0" y="66565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9847094" y="7635354"/>
            <a:ext cx="7412206" cy="954190"/>
            <a:chOff x="0" y="0"/>
            <a:chExt cx="854820" cy="110043"/>
          </a:xfrm>
        </p:grpSpPr>
        <p:sp>
          <p:nvSpPr>
            <p:cNvPr id="4" name="Freeform 4"/>
            <p:cNvSpPr/>
            <p:nvPr/>
          </p:nvSpPr>
          <p:spPr>
            <a:xfrm>
              <a:off x="0" y="0"/>
              <a:ext cx="854820" cy="110043"/>
            </a:xfrm>
            <a:custGeom>
              <a:avLst/>
              <a:gdLst/>
              <a:ahLst/>
              <a:cxnLst/>
              <a:rect l="l" t="t" r="r" b="b"/>
              <a:pathLst>
                <a:path w="854820" h="110043">
                  <a:moveTo>
                    <a:pt x="15667" y="0"/>
                  </a:moveTo>
                  <a:lnTo>
                    <a:pt x="839153" y="0"/>
                  </a:lnTo>
                  <a:cubicBezTo>
                    <a:pt x="847806" y="0"/>
                    <a:pt x="854820" y="7014"/>
                    <a:pt x="854820" y="15667"/>
                  </a:cubicBezTo>
                  <a:lnTo>
                    <a:pt x="854820" y="94376"/>
                  </a:lnTo>
                  <a:cubicBezTo>
                    <a:pt x="854820" y="103029"/>
                    <a:pt x="847806" y="110043"/>
                    <a:pt x="839153" y="110043"/>
                  </a:cubicBezTo>
                  <a:lnTo>
                    <a:pt x="15667" y="110043"/>
                  </a:lnTo>
                  <a:cubicBezTo>
                    <a:pt x="11512" y="110043"/>
                    <a:pt x="7527" y="108392"/>
                    <a:pt x="4589" y="105454"/>
                  </a:cubicBezTo>
                  <a:cubicBezTo>
                    <a:pt x="1651" y="102516"/>
                    <a:pt x="0" y="98531"/>
                    <a:pt x="0" y="94376"/>
                  </a:cubicBezTo>
                  <a:lnTo>
                    <a:pt x="0" y="15667"/>
                  </a:lnTo>
                  <a:cubicBezTo>
                    <a:pt x="0" y="11512"/>
                    <a:pt x="1651" y="7527"/>
                    <a:pt x="4589" y="4589"/>
                  </a:cubicBezTo>
                  <a:cubicBezTo>
                    <a:pt x="7527" y="1651"/>
                    <a:pt x="11512" y="0"/>
                    <a:pt x="15667" y="0"/>
                  </a:cubicBezTo>
                  <a:close/>
                </a:path>
              </a:pathLst>
            </a:custGeom>
            <a:solidFill>
              <a:srgbClr val="FC8846"/>
            </a:solidFill>
          </p:spPr>
        </p:sp>
        <p:sp>
          <p:nvSpPr>
            <p:cNvPr id="5" name="TextBox 5"/>
            <p:cNvSpPr txBox="1"/>
            <p:nvPr/>
          </p:nvSpPr>
          <p:spPr>
            <a:xfrm>
              <a:off x="0" y="-38100"/>
              <a:ext cx="854820" cy="148143"/>
            </a:xfrm>
            <a:prstGeom prst="rect">
              <a:avLst/>
            </a:prstGeom>
          </p:spPr>
          <p:txBody>
            <a:bodyPr lIns="50800" tIns="50800" rIns="50800" bIns="50800" rtlCol="0" anchor="ctr"/>
            <a:lstStyle/>
            <a:p>
              <a:pPr algn="ctr">
                <a:lnSpc>
                  <a:spcPts val="2940"/>
                </a:lnSpc>
              </a:pPr>
              <a:endParaRPr/>
            </a:p>
          </p:txBody>
        </p:sp>
      </p:grpSp>
      <p:grpSp>
        <p:nvGrpSpPr>
          <p:cNvPr id="6" name="Group 6"/>
          <p:cNvGrpSpPr/>
          <p:nvPr/>
        </p:nvGrpSpPr>
        <p:grpSpPr>
          <a:xfrm>
            <a:off x="-439906" y="0"/>
            <a:ext cx="10287000" cy="10287000"/>
            <a:chOff x="0" y="0"/>
            <a:chExt cx="3282950" cy="3282950"/>
          </a:xfrm>
        </p:grpSpPr>
        <p:sp>
          <p:nvSpPr>
            <p:cNvPr id="7" name="Freeform 7"/>
            <p:cNvSpPr/>
            <p:nvPr/>
          </p:nvSpPr>
          <p:spPr>
            <a:xfrm>
              <a:off x="0" y="0"/>
              <a:ext cx="3282950" cy="3282950"/>
            </a:xfrm>
            <a:custGeom>
              <a:avLst/>
              <a:gdLst/>
              <a:ahLst/>
              <a:cxnLst/>
              <a:rect l="l" t="t" r="r" b="b"/>
              <a:pathLst>
                <a:path w="3282950" h="3282950">
                  <a:moveTo>
                    <a:pt x="0" y="0"/>
                  </a:moveTo>
                  <a:lnTo>
                    <a:pt x="2532380" y="0"/>
                  </a:lnTo>
                  <a:cubicBezTo>
                    <a:pt x="2946400" y="0"/>
                    <a:pt x="3282950" y="336550"/>
                    <a:pt x="3282950" y="750570"/>
                  </a:cubicBezTo>
                  <a:lnTo>
                    <a:pt x="3282950" y="3282950"/>
                  </a:lnTo>
                  <a:lnTo>
                    <a:pt x="0" y="3282950"/>
                  </a:lnTo>
                  <a:lnTo>
                    <a:pt x="0" y="0"/>
                  </a:lnTo>
                  <a:close/>
                </a:path>
              </a:pathLst>
            </a:custGeom>
            <a:blipFill>
              <a:blip r:embed="rId4"/>
              <a:stretch>
                <a:fillRect l="-25136" r="-25136"/>
              </a:stretch>
            </a:blipFill>
          </p:spPr>
        </p:sp>
      </p:grpSp>
      <p:sp>
        <p:nvSpPr>
          <p:cNvPr id="8" name="Freeform 8"/>
          <p:cNvSpPr/>
          <p:nvPr/>
        </p:nvSpPr>
        <p:spPr>
          <a:xfrm flipH="1">
            <a:off x="16764471" y="0"/>
            <a:ext cx="1523529" cy="1523529"/>
          </a:xfrm>
          <a:custGeom>
            <a:avLst/>
            <a:gdLst/>
            <a:ahLst/>
            <a:cxnLst/>
            <a:rect l="l" t="t" r="r" b="b"/>
            <a:pathLst>
              <a:path w="1523529" h="1523529">
                <a:moveTo>
                  <a:pt x="1523529" y="0"/>
                </a:moveTo>
                <a:lnTo>
                  <a:pt x="0" y="0"/>
                </a:lnTo>
                <a:lnTo>
                  <a:pt x="0" y="1523529"/>
                </a:lnTo>
                <a:lnTo>
                  <a:pt x="1523529" y="1523529"/>
                </a:lnTo>
                <a:lnTo>
                  <a:pt x="1523529"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TextBox 9"/>
          <p:cNvSpPr txBox="1"/>
          <p:nvPr/>
        </p:nvSpPr>
        <p:spPr>
          <a:xfrm>
            <a:off x="11034847" y="2315430"/>
            <a:ext cx="6224453" cy="3652893"/>
          </a:xfrm>
          <a:prstGeom prst="rect">
            <a:avLst/>
          </a:prstGeom>
        </p:spPr>
        <p:txBody>
          <a:bodyPr lIns="0" tIns="0" rIns="0" bIns="0" rtlCol="0" anchor="t">
            <a:spAutoFit/>
          </a:bodyPr>
          <a:lstStyle/>
          <a:p>
            <a:pPr algn="l">
              <a:lnSpc>
                <a:spcPts val="13760"/>
              </a:lnSpc>
            </a:pPr>
            <a:r>
              <a:rPr lang="en-US" sz="16000">
                <a:solidFill>
                  <a:srgbClr val="FFFFFF"/>
                </a:solidFill>
                <a:latin typeface="Bebas Neue Cyrillic"/>
                <a:ea typeface="Bebas Neue Cyrillic"/>
                <a:cs typeface="Bebas Neue Cyrillic"/>
                <a:sym typeface="Bebas Neue Cyrillic"/>
              </a:rPr>
              <a:t>TERIMA</a:t>
            </a:r>
          </a:p>
          <a:p>
            <a:pPr algn="l">
              <a:lnSpc>
                <a:spcPts val="13760"/>
              </a:lnSpc>
            </a:pPr>
            <a:r>
              <a:rPr lang="en-US" sz="16000">
                <a:solidFill>
                  <a:srgbClr val="FFFFFF"/>
                </a:solidFill>
                <a:latin typeface="Bebas Neue Cyrillic"/>
                <a:ea typeface="Bebas Neue Cyrillic"/>
                <a:cs typeface="Bebas Neue Cyrillic"/>
                <a:sym typeface="Bebas Neue Cyrillic"/>
              </a:rPr>
              <a:t>KASIH</a:t>
            </a:r>
          </a:p>
        </p:txBody>
      </p:sp>
      <p:sp>
        <p:nvSpPr>
          <p:cNvPr id="10" name="TextBox 10"/>
          <p:cNvSpPr txBox="1"/>
          <p:nvPr/>
        </p:nvSpPr>
        <p:spPr>
          <a:xfrm>
            <a:off x="10029275" y="7817224"/>
            <a:ext cx="7047845" cy="523875"/>
          </a:xfrm>
          <a:prstGeom prst="rect">
            <a:avLst/>
          </a:prstGeom>
        </p:spPr>
        <p:txBody>
          <a:bodyPr lIns="0" tIns="0" rIns="0" bIns="0" rtlCol="0" anchor="t">
            <a:spAutoFit/>
          </a:bodyPr>
          <a:lstStyle/>
          <a:p>
            <a:pPr algn="ctr">
              <a:lnSpc>
                <a:spcPts val="4200"/>
              </a:lnSpc>
            </a:pPr>
            <a:r>
              <a:rPr lang="en-US" sz="3000">
                <a:solidFill>
                  <a:srgbClr val="FFFFFF"/>
                </a:solidFill>
                <a:latin typeface="Montserrat Classic"/>
                <a:ea typeface="Montserrat Classic"/>
                <a:cs typeface="Montserrat Classic"/>
                <a:sym typeface="Montserrat Classic"/>
              </a:rPr>
              <a:t>Oleh Dimas Hardianto</a:t>
            </a:r>
          </a:p>
        </p:txBody>
      </p:sp>
      <p:sp>
        <p:nvSpPr>
          <p:cNvPr id="11" name="Freeform 11"/>
          <p:cNvSpPr/>
          <p:nvPr/>
        </p:nvSpPr>
        <p:spPr>
          <a:xfrm>
            <a:off x="9493034" y="2397666"/>
            <a:ext cx="708121" cy="824595"/>
          </a:xfrm>
          <a:custGeom>
            <a:avLst/>
            <a:gdLst/>
            <a:ahLst/>
            <a:cxnLst/>
            <a:rect l="l" t="t" r="r" b="b"/>
            <a:pathLst>
              <a:path w="708121" h="824595">
                <a:moveTo>
                  <a:pt x="0" y="0"/>
                </a:moveTo>
                <a:lnTo>
                  <a:pt x="708121" y="0"/>
                </a:lnTo>
                <a:lnTo>
                  <a:pt x="708121" y="824595"/>
                </a:lnTo>
                <a:lnTo>
                  <a:pt x="0" y="82459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2" name="TextBox 12"/>
          <p:cNvSpPr txBox="1"/>
          <p:nvPr/>
        </p:nvSpPr>
        <p:spPr>
          <a:xfrm>
            <a:off x="13175370" y="9415738"/>
            <a:ext cx="5039919" cy="478593"/>
          </a:xfrm>
          <a:prstGeom prst="rect">
            <a:avLst/>
          </a:prstGeom>
        </p:spPr>
        <p:txBody>
          <a:bodyPr lIns="0" tIns="0" rIns="0" bIns="0" rtlCol="0" anchor="t">
            <a:spAutoFit/>
          </a:bodyPr>
          <a:lstStyle/>
          <a:p>
            <a:pPr algn="ctr">
              <a:lnSpc>
                <a:spcPts val="4200"/>
              </a:lnSpc>
            </a:pPr>
            <a:r>
              <a:rPr lang="en-US" sz="3000" u="sng" dirty="0">
                <a:solidFill>
                  <a:schemeClr val="bg1"/>
                </a:solidFill>
                <a:latin typeface="Montserrat Classic"/>
                <a:ea typeface="Montserrat Classic"/>
                <a:cs typeface="Montserrat Classic"/>
                <a:sym typeface="Montserrat Classic"/>
                <a:hlinkClick r:id="rId9" tooltip="https://drive.google.com/drive/folders/1BoZeqAaNa66JhYD4oq-ZL0pX0kkn7Jk1?usp=drive_link">
                  <a:extLst>
                    <a:ext uri="{A12FA001-AC4F-418D-AE19-62706E023703}">
                      <ahyp:hlinkClr xmlns:ahyp="http://schemas.microsoft.com/office/drawing/2018/hyperlinkcolor" val="tx"/>
                    </a:ext>
                  </a:extLst>
                </a:hlinkClick>
              </a:rPr>
              <a:t>My Drive 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6917494"/>
            <a:ext cx="3369506" cy="3369506"/>
          </a:xfrm>
          <a:custGeom>
            <a:avLst/>
            <a:gdLst/>
            <a:ahLst/>
            <a:cxnLst/>
            <a:rect l="l" t="t" r="r" b="b"/>
            <a:pathLst>
              <a:path w="3369506" h="3369506">
                <a:moveTo>
                  <a:pt x="0" y="3369506"/>
                </a:moveTo>
                <a:lnTo>
                  <a:pt x="3369506" y="3369506"/>
                </a:lnTo>
                <a:lnTo>
                  <a:pt x="3369506" y="0"/>
                </a:lnTo>
                <a:lnTo>
                  <a:pt x="0" y="0"/>
                </a:lnTo>
                <a:lnTo>
                  <a:pt x="0" y="3369506"/>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910462" y="-744343"/>
            <a:ext cx="14952321" cy="10002643"/>
            <a:chOff x="0" y="0"/>
            <a:chExt cx="3938060" cy="2634441"/>
          </a:xfrm>
        </p:grpSpPr>
        <p:sp>
          <p:nvSpPr>
            <p:cNvPr id="4" name="Freeform 4"/>
            <p:cNvSpPr/>
            <p:nvPr/>
          </p:nvSpPr>
          <p:spPr>
            <a:xfrm>
              <a:off x="0" y="0"/>
              <a:ext cx="3938060" cy="2634441"/>
            </a:xfrm>
            <a:custGeom>
              <a:avLst/>
              <a:gdLst/>
              <a:ahLst/>
              <a:cxnLst/>
              <a:rect l="l" t="t" r="r" b="b"/>
              <a:pathLst>
                <a:path w="3938060" h="2634441">
                  <a:moveTo>
                    <a:pt x="42975" y="0"/>
                  </a:moveTo>
                  <a:lnTo>
                    <a:pt x="3895085" y="0"/>
                  </a:lnTo>
                  <a:cubicBezTo>
                    <a:pt x="3906482" y="0"/>
                    <a:pt x="3917414" y="4528"/>
                    <a:pt x="3925473" y="12587"/>
                  </a:cubicBezTo>
                  <a:cubicBezTo>
                    <a:pt x="3933532" y="20647"/>
                    <a:pt x="3938060" y="31577"/>
                    <a:pt x="3938060" y="42975"/>
                  </a:cubicBezTo>
                  <a:lnTo>
                    <a:pt x="3938060" y="2591466"/>
                  </a:lnTo>
                  <a:cubicBezTo>
                    <a:pt x="3938060" y="2615200"/>
                    <a:pt x="3918819" y="2634441"/>
                    <a:pt x="3895085" y="2634441"/>
                  </a:cubicBezTo>
                  <a:lnTo>
                    <a:pt x="42975" y="2634441"/>
                  </a:lnTo>
                  <a:cubicBezTo>
                    <a:pt x="19241" y="2634441"/>
                    <a:pt x="0" y="2615200"/>
                    <a:pt x="0" y="2591466"/>
                  </a:cubicBezTo>
                  <a:lnTo>
                    <a:pt x="0" y="42975"/>
                  </a:lnTo>
                  <a:cubicBezTo>
                    <a:pt x="0" y="19241"/>
                    <a:pt x="19241" y="0"/>
                    <a:pt x="42975" y="0"/>
                  </a:cubicBezTo>
                  <a:close/>
                </a:path>
              </a:pathLst>
            </a:custGeom>
            <a:solidFill>
              <a:srgbClr val="1D60B7"/>
            </a:solidFill>
          </p:spPr>
        </p:sp>
        <p:sp>
          <p:nvSpPr>
            <p:cNvPr id="5" name="TextBox 5"/>
            <p:cNvSpPr txBox="1"/>
            <p:nvPr/>
          </p:nvSpPr>
          <p:spPr>
            <a:xfrm>
              <a:off x="0" y="9525"/>
              <a:ext cx="3938060" cy="2624916"/>
            </a:xfrm>
            <a:prstGeom prst="rect">
              <a:avLst/>
            </a:prstGeom>
          </p:spPr>
          <p:txBody>
            <a:bodyPr lIns="50800" tIns="50800" rIns="50800" bIns="50800" rtlCol="0" anchor="ctr"/>
            <a:lstStyle/>
            <a:p>
              <a:pPr algn="ctr">
                <a:lnSpc>
                  <a:spcPts val="2220"/>
                </a:lnSpc>
              </a:pPr>
              <a:endParaRPr/>
            </a:p>
          </p:txBody>
        </p:sp>
      </p:grpSp>
      <p:grpSp>
        <p:nvGrpSpPr>
          <p:cNvPr id="6" name="Group 6"/>
          <p:cNvGrpSpPr/>
          <p:nvPr/>
        </p:nvGrpSpPr>
        <p:grpSpPr>
          <a:xfrm>
            <a:off x="1028700" y="1886175"/>
            <a:ext cx="5952789" cy="5952789"/>
            <a:chOff x="0" y="0"/>
            <a:chExt cx="13716000" cy="13716000"/>
          </a:xfrm>
        </p:grpSpPr>
        <p:sp>
          <p:nvSpPr>
            <p:cNvPr id="7" name="Freeform 7"/>
            <p:cNvSpPr/>
            <p:nvPr/>
          </p:nvSpPr>
          <p:spPr>
            <a:xfrm>
              <a:off x="0" y="0"/>
              <a:ext cx="13716000" cy="13716000"/>
            </a:xfrm>
            <a:custGeom>
              <a:avLst/>
              <a:gdLst/>
              <a:ahLst/>
              <a:cxnLst/>
              <a:rect l="l" t="t" r="r" b="b"/>
              <a:pathLst>
                <a:path w="13716000" h="13716000">
                  <a:moveTo>
                    <a:pt x="6858000" y="0"/>
                  </a:moveTo>
                  <a:cubicBezTo>
                    <a:pt x="3070431" y="0"/>
                    <a:pt x="0" y="3070431"/>
                    <a:pt x="0" y="6858000"/>
                  </a:cubicBezTo>
                  <a:cubicBezTo>
                    <a:pt x="0" y="10645569"/>
                    <a:pt x="3070431" y="13716000"/>
                    <a:pt x="6858000" y="13716000"/>
                  </a:cubicBezTo>
                  <a:cubicBezTo>
                    <a:pt x="10645569" y="13716000"/>
                    <a:pt x="13716000" y="10645569"/>
                    <a:pt x="13716000" y="6858000"/>
                  </a:cubicBezTo>
                  <a:cubicBezTo>
                    <a:pt x="13716000" y="3070431"/>
                    <a:pt x="10645569" y="0"/>
                    <a:pt x="6858000" y="0"/>
                  </a:cubicBezTo>
                  <a:close/>
                </a:path>
              </a:pathLst>
            </a:custGeom>
            <a:blipFill>
              <a:blip r:embed="rId4"/>
              <a:stretch>
                <a:fillRect/>
              </a:stretch>
            </a:blipFill>
          </p:spPr>
        </p:sp>
      </p:grpSp>
      <p:sp>
        <p:nvSpPr>
          <p:cNvPr id="8" name="Freeform 8"/>
          <p:cNvSpPr/>
          <p:nvPr/>
        </p:nvSpPr>
        <p:spPr>
          <a:xfrm>
            <a:off x="16713217" y="-1574783"/>
            <a:ext cx="3149567" cy="3149567"/>
          </a:xfrm>
          <a:custGeom>
            <a:avLst/>
            <a:gdLst/>
            <a:ahLst/>
            <a:cxnLst/>
            <a:rect l="l" t="t" r="r" b="b"/>
            <a:pathLst>
              <a:path w="3149567" h="3149567">
                <a:moveTo>
                  <a:pt x="0" y="0"/>
                </a:moveTo>
                <a:lnTo>
                  <a:pt x="3149566" y="0"/>
                </a:lnTo>
                <a:lnTo>
                  <a:pt x="3149566" y="3149566"/>
                </a:lnTo>
                <a:lnTo>
                  <a:pt x="0" y="31495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9" name="Group 9"/>
          <p:cNvGrpSpPr/>
          <p:nvPr/>
        </p:nvGrpSpPr>
        <p:grpSpPr>
          <a:xfrm rot="5400000">
            <a:off x="17164449" y="8407839"/>
            <a:ext cx="546180" cy="1700922"/>
            <a:chOff x="0" y="0"/>
            <a:chExt cx="660400" cy="2056627"/>
          </a:xfrm>
        </p:grpSpPr>
        <p:sp>
          <p:nvSpPr>
            <p:cNvPr id="10" name="Freeform 10"/>
            <p:cNvSpPr/>
            <p:nvPr/>
          </p:nvSpPr>
          <p:spPr>
            <a:xfrm>
              <a:off x="0" y="0"/>
              <a:ext cx="660400" cy="2056627"/>
            </a:xfrm>
            <a:custGeom>
              <a:avLst/>
              <a:gdLst/>
              <a:ahLst/>
              <a:cxnLst/>
              <a:rect l="l" t="t" r="r" b="b"/>
              <a:pathLst>
                <a:path w="660400" h="2056627">
                  <a:moveTo>
                    <a:pt x="220252" y="2037558"/>
                  </a:moveTo>
                  <a:cubicBezTo>
                    <a:pt x="254109" y="2049072"/>
                    <a:pt x="292600" y="2056627"/>
                    <a:pt x="330378" y="2056627"/>
                  </a:cubicBezTo>
                  <a:cubicBezTo>
                    <a:pt x="368157" y="2056627"/>
                    <a:pt x="404509" y="2050150"/>
                    <a:pt x="438009" y="2038636"/>
                  </a:cubicBezTo>
                  <a:cubicBezTo>
                    <a:pt x="438723" y="2038277"/>
                    <a:pt x="439435" y="2038277"/>
                    <a:pt x="440148" y="2037917"/>
                  </a:cubicBezTo>
                  <a:cubicBezTo>
                    <a:pt x="565955" y="1991862"/>
                    <a:pt x="658618" y="1870248"/>
                    <a:pt x="660400" y="1700496"/>
                  </a:cubicBezTo>
                  <a:lnTo>
                    <a:pt x="660400" y="0"/>
                  </a:lnTo>
                  <a:lnTo>
                    <a:pt x="0" y="0"/>
                  </a:lnTo>
                  <a:lnTo>
                    <a:pt x="0" y="1699234"/>
                  </a:lnTo>
                  <a:cubicBezTo>
                    <a:pt x="1782" y="1870967"/>
                    <a:pt x="93019" y="1992582"/>
                    <a:pt x="220252" y="2037558"/>
                  </a:cubicBezTo>
                  <a:close/>
                </a:path>
              </a:pathLst>
            </a:custGeom>
            <a:solidFill>
              <a:srgbClr val="FC8846"/>
            </a:solidFill>
          </p:spPr>
        </p:sp>
        <p:sp>
          <p:nvSpPr>
            <p:cNvPr id="11" name="TextBox 11"/>
            <p:cNvSpPr txBox="1"/>
            <p:nvPr/>
          </p:nvSpPr>
          <p:spPr>
            <a:xfrm>
              <a:off x="0" y="-38100"/>
              <a:ext cx="660400" cy="1967727"/>
            </a:xfrm>
            <a:prstGeom prst="rect">
              <a:avLst/>
            </a:prstGeom>
          </p:spPr>
          <p:txBody>
            <a:bodyPr lIns="50800" tIns="50800" rIns="50800" bIns="50800" rtlCol="0" anchor="ctr"/>
            <a:lstStyle/>
            <a:p>
              <a:pPr algn="ctr">
                <a:lnSpc>
                  <a:spcPts val="2940"/>
                </a:lnSpc>
              </a:pPr>
              <a:endParaRPr/>
            </a:p>
          </p:txBody>
        </p:sp>
      </p:grpSp>
      <p:grpSp>
        <p:nvGrpSpPr>
          <p:cNvPr id="12" name="Group 12"/>
          <p:cNvGrpSpPr/>
          <p:nvPr/>
        </p:nvGrpSpPr>
        <p:grpSpPr>
          <a:xfrm>
            <a:off x="7237316" y="4493959"/>
            <a:ext cx="1299082" cy="129908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8846"/>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
        <p:nvSpPr>
          <p:cNvPr id="15" name="AutoShape 15"/>
          <p:cNvSpPr/>
          <p:nvPr/>
        </p:nvSpPr>
        <p:spPr>
          <a:xfrm>
            <a:off x="9944564" y="3935233"/>
            <a:ext cx="759334" cy="0"/>
          </a:xfrm>
          <a:prstGeom prst="line">
            <a:avLst/>
          </a:prstGeom>
          <a:ln w="38100" cap="flat">
            <a:solidFill>
              <a:srgbClr val="FC8846"/>
            </a:solidFill>
            <a:prstDash val="solid"/>
            <a:headEnd type="none" w="sm" len="sm"/>
            <a:tailEnd type="none" w="sm" len="sm"/>
          </a:ln>
        </p:spPr>
      </p:sp>
      <p:sp>
        <p:nvSpPr>
          <p:cNvPr id="16" name="Freeform 16"/>
          <p:cNvSpPr/>
          <p:nvPr/>
        </p:nvSpPr>
        <p:spPr>
          <a:xfrm>
            <a:off x="16905239" y="623186"/>
            <a:ext cx="708121" cy="824595"/>
          </a:xfrm>
          <a:custGeom>
            <a:avLst/>
            <a:gdLst/>
            <a:ahLst/>
            <a:cxnLst/>
            <a:rect l="l" t="t" r="r" b="b"/>
            <a:pathLst>
              <a:path w="708121" h="824595">
                <a:moveTo>
                  <a:pt x="0" y="0"/>
                </a:moveTo>
                <a:lnTo>
                  <a:pt x="708122" y="0"/>
                </a:lnTo>
                <a:lnTo>
                  <a:pt x="708122" y="824596"/>
                </a:lnTo>
                <a:lnTo>
                  <a:pt x="0" y="8245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7" name="Freeform 17"/>
          <p:cNvSpPr/>
          <p:nvPr/>
        </p:nvSpPr>
        <p:spPr>
          <a:xfrm>
            <a:off x="5879886" y="8249209"/>
            <a:ext cx="736001" cy="736001"/>
          </a:xfrm>
          <a:custGeom>
            <a:avLst/>
            <a:gdLst/>
            <a:ahLst/>
            <a:cxnLst/>
            <a:rect l="l" t="t" r="r" b="b"/>
            <a:pathLst>
              <a:path w="736001" h="736001">
                <a:moveTo>
                  <a:pt x="0" y="0"/>
                </a:moveTo>
                <a:lnTo>
                  <a:pt x="736002" y="0"/>
                </a:lnTo>
                <a:lnTo>
                  <a:pt x="736002" y="736001"/>
                </a:lnTo>
                <a:lnTo>
                  <a:pt x="0" y="736001"/>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8" name="TextBox 18"/>
          <p:cNvSpPr txBox="1"/>
          <p:nvPr/>
        </p:nvSpPr>
        <p:spPr>
          <a:xfrm>
            <a:off x="16757036" y="9120237"/>
            <a:ext cx="502264" cy="285750"/>
          </a:xfrm>
          <a:prstGeom prst="rect">
            <a:avLst/>
          </a:prstGeom>
        </p:spPr>
        <p:txBody>
          <a:bodyPr lIns="0" tIns="0" rIns="0" bIns="0" rtlCol="0" anchor="t">
            <a:spAutoFit/>
          </a:bodyPr>
          <a:lstStyle/>
          <a:p>
            <a:pPr algn="r">
              <a:lnSpc>
                <a:spcPts val="2399"/>
              </a:lnSpc>
            </a:pPr>
            <a:r>
              <a:rPr lang="en-US" sz="1999" b="1">
                <a:solidFill>
                  <a:srgbClr val="FFFFFF"/>
                </a:solidFill>
                <a:latin typeface="Montserrat Bold"/>
                <a:ea typeface="Montserrat Bold"/>
                <a:cs typeface="Montserrat Bold"/>
                <a:sym typeface="Montserrat Bold"/>
              </a:rPr>
              <a:t>01</a:t>
            </a:r>
          </a:p>
        </p:txBody>
      </p:sp>
      <p:sp>
        <p:nvSpPr>
          <p:cNvPr id="19" name="TextBox 19"/>
          <p:cNvSpPr txBox="1"/>
          <p:nvPr/>
        </p:nvSpPr>
        <p:spPr>
          <a:xfrm>
            <a:off x="9944564" y="2710744"/>
            <a:ext cx="6768653" cy="1158842"/>
          </a:xfrm>
          <a:prstGeom prst="rect">
            <a:avLst/>
          </a:prstGeom>
        </p:spPr>
        <p:txBody>
          <a:bodyPr lIns="0" tIns="0" rIns="0" bIns="0" rtlCol="0" anchor="t">
            <a:spAutoFit/>
          </a:bodyPr>
          <a:lstStyle/>
          <a:p>
            <a:pPr algn="l">
              <a:lnSpc>
                <a:spcPts val="8800"/>
              </a:lnSpc>
            </a:pPr>
            <a:r>
              <a:rPr lang="en-US" sz="8000">
                <a:solidFill>
                  <a:srgbClr val="FFFFFF"/>
                </a:solidFill>
                <a:latin typeface="Bebas Neue Cyrillic"/>
                <a:ea typeface="Bebas Neue Cyrillic"/>
                <a:cs typeface="Bebas Neue Cyrillic"/>
                <a:sym typeface="Bebas Neue Cyrillic"/>
              </a:rPr>
              <a:t>PENDAHULUAN</a:t>
            </a:r>
          </a:p>
        </p:txBody>
      </p:sp>
      <p:sp>
        <p:nvSpPr>
          <p:cNvPr id="20" name="TextBox 20"/>
          <p:cNvSpPr txBox="1"/>
          <p:nvPr/>
        </p:nvSpPr>
        <p:spPr>
          <a:xfrm>
            <a:off x="9944564" y="4276028"/>
            <a:ext cx="3258188" cy="566301"/>
          </a:xfrm>
          <a:prstGeom prst="rect">
            <a:avLst/>
          </a:prstGeom>
        </p:spPr>
        <p:txBody>
          <a:bodyPr lIns="0" tIns="0" rIns="0" bIns="0" rtlCol="0" anchor="t">
            <a:spAutoFit/>
          </a:bodyPr>
          <a:lstStyle/>
          <a:p>
            <a:pPr algn="l">
              <a:lnSpc>
                <a:spcPts val="4236"/>
              </a:lnSpc>
            </a:pPr>
            <a:r>
              <a:rPr lang="en-US" sz="3850">
                <a:solidFill>
                  <a:srgbClr val="FFFFFF"/>
                </a:solidFill>
                <a:latin typeface="Bebas Neue Cyrillic"/>
                <a:ea typeface="Bebas Neue Cyrillic"/>
                <a:cs typeface="Bebas Neue Cyrillic"/>
                <a:sym typeface="Bebas Neue Cyrillic"/>
              </a:rPr>
              <a:t>DIMAS HARDIANTO</a:t>
            </a:r>
          </a:p>
        </p:txBody>
      </p:sp>
      <p:sp>
        <p:nvSpPr>
          <p:cNvPr id="21" name="TextBox 21"/>
          <p:cNvSpPr txBox="1"/>
          <p:nvPr/>
        </p:nvSpPr>
        <p:spPr>
          <a:xfrm>
            <a:off x="9954089" y="4834890"/>
            <a:ext cx="3003550" cy="289560"/>
          </a:xfrm>
          <a:prstGeom prst="rect">
            <a:avLst/>
          </a:prstGeom>
        </p:spPr>
        <p:txBody>
          <a:bodyPr lIns="0" tIns="0" rIns="0" bIns="0" rtlCol="0" anchor="t">
            <a:spAutoFit/>
          </a:bodyPr>
          <a:lstStyle/>
          <a:p>
            <a:pPr algn="ctr">
              <a:lnSpc>
                <a:spcPts val="2220"/>
              </a:lnSpc>
              <a:spcBef>
                <a:spcPct val="0"/>
              </a:spcBef>
            </a:pPr>
            <a:r>
              <a:rPr lang="en-US" sz="2000">
                <a:solidFill>
                  <a:srgbClr val="FFFFFF"/>
                </a:solidFill>
                <a:latin typeface="Montserrat Classic"/>
                <a:ea typeface="Montserrat Classic"/>
                <a:cs typeface="Montserrat Classic"/>
                <a:sym typeface="Montserrat Classic"/>
              </a:rPr>
              <a:t>Data Analyst Enthusiast</a:t>
            </a:r>
          </a:p>
        </p:txBody>
      </p:sp>
      <p:sp>
        <p:nvSpPr>
          <p:cNvPr id="22" name="TextBox 22"/>
          <p:cNvSpPr txBox="1"/>
          <p:nvPr/>
        </p:nvSpPr>
        <p:spPr>
          <a:xfrm>
            <a:off x="6783121" y="8645784"/>
            <a:ext cx="5859165" cy="289560"/>
          </a:xfrm>
          <a:prstGeom prst="rect">
            <a:avLst/>
          </a:prstGeom>
        </p:spPr>
        <p:txBody>
          <a:bodyPr lIns="0" tIns="0" rIns="0" bIns="0" rtlCol="0" anchor="t">
            <a:spAutoFit/>
          </a:bodyPr>
          <a:lstStyle/>
          <a:p>
            <a:pPr algn="ctr">
              <a:lnSpc>
                <a:spcPts val="2220"/>
              </a:lnSpc>
              <a:spcBef>
                <a:spcPct val="0"/>
              </a:spcBef>
            </a:pPr>
            <a:r>
              <a:rPr lang="en-US" sz="2000" u="sng" dirty="0">
                <a:solidFill>
                  <a:schemeClr val="bg1"/>
                </a:solidFill>
                <a:latin typeface="Montserrat Classic"/>
                <a:ea typeface="Montserrat Classic"/>
                <a:cs typeface="Montserrat Classic"/>
                <a:sym typeface="Montserrat Classic"/>
                <a:hlinkClick r:id="rId11" tooltip="https://www.linkedin.com/in/dimashardianto/">
                  <a:extLst>
                    <a:ext uri="{A12FA001-AC4F-418D-AE19-62706E023703}">
                      <ahyp:hlinkClr xmlns:ahyp="http://schemas.microsoft.com/office/drawing/2018/hyperlinkcolor" val="tx"/>
                    </a:ext>
                  </a:extLst>
                </a:hlinkClick>
              </a:rPr>
              <a:t>https://www.linkedin.com/in/dimashardianto/ </a:t>
            </a:r>
          </a:p>
        </p:txBody>
      </p:sp>
      <p:sp>
        <p:nvSpPr>
          <p:cNvPr id="23" name="TextBox 23"/>
          <p:cNvSpPr txBox="1"/>
          <p:nvPr/>
        </p:nvSpPr>
        <p:spPr>
          <a:xfrm>
            <a:off x="9954089" y="5493956"/>
            <a:ext cx="1810048" cy="341757"/>
          </a:xfrm>
          <a:prstGeom prst="rect">
            <a:avLst/>
          </a:prstGeom>
        </p:spPr>
        <p:txBody>
          <a:bodyPr lIns="0" tIns="0" rIns="0" bIns="0" rtlCol="0" anchor="t">
            <a:spAutoFit/>
          </a:bodyPr>
          <a:lstStyle/>
          <a:p>
            <a:pPr algn="ctr">
              <a:lnSpc>
                <a:spcPts val="2664"/>
              </a:lnSpc>
              <a:spcBef>
                <a:spcPct val="0"/>
              </a:spcBef>
            </a:pPr>
            <a:r>
              <a:rPr lang="en-US" sz="2400">
                <a:solidFill>
                  <a:srgbClr val="FFFFFF"/>
                </a:solidFill>
                <a:latin typeface="Montserrat Classic"/>
                <a:ea typeface="Montserrat Classic"/>
                <a:cs typeface="Montserrat Classic"/>
                <a:sym typeface="Montserrat Classic"/>
              </a:rPr>
              <a:t>My Writing  </a:t>
            </a:r>
          </a:p>
        </p:txBody>
      </p:sp>
      <p:sp>
        <p:nvSpPr>
          <p:cNvPr id="24" name="TextBox 24"/>
          <p:cNvSpPr txBox="1"/>
          <p:nvPr/>
        </p:nvSpPr>
        <p:spPr>
          <a:xfrm>
            <a:off x="10064750" y="5892863"/>
            <a:ext cx="1060450" cy="289560"/>
          </a:xfrm>
          <a:prstGeom prst="rect">
            <a:avLst/>
          </a:prstGeom>
        </p:spPr>
        <p:txBody>
          <a:bodyPr lIns="0" tIns="0" rIns="0" bIns="0" rtlCol="0" anchor="t">
            <a:spAutoFit/>
          </a:bodyPr>
          <a:lstStyle/>
          <a:p>
            <a:pPr algn="ctr">
              <a:lnSpc>
                <a:spcPts val="2220"/>
              </a:lnSpc>
              <a:spcBef>
                <a:spcPct val="0"/>
              </a:spcBef>
            </a:pPr>
            <a:r>
              <a:rPr lang="en-US" sz="2000" u="sng" dirty="0">
                <a:solidFill>
                  <a:schemeClr val="bg1"/>
                </a:solidFill>
                <a:latin typeface="Montserrat Classic"/>
                <a:ea typeface="Montserrat Classic"/>
                <a:cs typeface="Montserrat Classic"/>
                <a:sym typeface="Montserrat Classic"/>
                <a:hlinkClick r:id="rId12" tooltip="https://medium.com/@dimas.hardianto2810/what-is-data-science-and-why-is-it-important-in-the-industry-39e4d81defba">
                  <a:extLst>
                    <a:ext uri="{A12FA001-AC4F-418D-AE19-62706E023703}">
                      <ahyp:hlinkClr xmlns:ahyp="http://schemas.microsoft.com/office/drawing/2018/hyperlinkcolor" val="tx"/>
                    </a:ext>
                  </a:extLst>
                </a:hlinkClick>
              </a:rPr>
              <a:t>Medium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689045" y="0"/>
            <a:ext cx="14424465" cy="11428068"/>
            <a:chOff x="0" y="0"/>
            <a:chExt cx="3799036" cy="3009861"/>
          </a:xfrm>
        </p:grpSpPr>
        <p:sp>
          <p:nvSpPr>
            <p:cNvPr id="3" name="Freeform 3"/>
            <p:cNvSpPr/>
            <p:nvPr/>
          </p:nvSpPr>
          <p:spPr>
            <a:xfrm>
              <a:off x="0" y="0"/>
              <a:ext cx="3799036" cy="3009861"/>
            </a:xfrm>
            <a:custGeom>
              <a:avLst/>
              <a:gdLst/>
              <a:ahLst/>
              <a:cxnLst/>
              <a:rect l="l" t="t" r="r" b="b"/>
              <a:pathLst>
                <a:path w="3799036" h="3009861">
                  <a:moveTo>
                    <a:pt x="44548" y="0"/>
                  </a:moveTo>
                  <a:lnTo>
                    <a:pt x="3754488" y="0"/>
                  </a:lnTo>
                  <a:cubicBezTo>
                    <a:pt x="3779091" y="0"/>
                    <a:pt x="3799036" y="19945"/>
                    <a:pt x="3799036" y="44548"/>
                  </a:cubicBezTo>
                  <a:lnTo>
                    <a:pt x="3799036" y="2965314"/>
                  </a:lnTo>
                  <a:cubicBezTo>
                    <a:pt x="3799036" y="2977128"/>
                    <a:pt x="3794342" y="2988459"/>
                    <a:pt x="3785988" y="2996814"/>
                  </a:cubicBezTo>
                  <a:cubicBezTo>
                    <a:pt x="3777634" y="3005168"/>
                    <a:pt x="3766303" y="3009861"/>
                    <a:pt x="3754488" y="3009861"/>
                  </a:cubicBezTo>
                  <a:lnTo>
                    <a:pt x="44548" y="3009861"/>
                  </a:lnTo>
                  <a:cubicBezTo>
                    <a:pt x="32733" y="3009861"/>
                    <a:pt x="21402" y="3005168"/>
                    <a:pt x="13048" y="2996814"/>
                  </a:cubicBezTo>
                  <a:cubicBezTo>
                    <a:pt x="4693" y="2988459"/>
                    <a:pt x="0" y="2977128"/>
                    <a:pt x="0" y="2965314"/>
                  </a:cubicBezTo>
                  <a:lnTo>
                    <a:pt x="0" y="44548"/>
                  </a:lnTo>
                  <a:cubicBezTo>
                    <a:pt x="0" y="32733"/>
                    <a:pt x="4693" y="21402"/>
                    <a:pt x="13048" y="13048"/>
                  </a:cubicBezTo>
                  <a:cubicBezTo>
                    <a:pt x="21402" y="4693"/>
                    <a:pt x="32733" y="0"/>
                    <a:pt x="44548" y="0"/>
                  </a:cubicBezTo>
                  <a:close/>
                </a:path>
              </a:pathLst>
            </a:custGeom>
            <a:solidFill>
              <a:srgbClr val="1D60B7"/>
            </a:solidFill>
          </p:spPr>
        </p:sp>
        <p:sp>
          <p:nvSpPr>
            <p:cNvPr id="4" name="TextBox 4"/>
            <p:cNvSpPr txBox="1"/>
            <p:nvPr/>
          </p:nvSpPr>
          <p:spPr>
            <a:xfrm>
              <a:off x="0" y="9525"/>
              <a:ext cx="3799036" cy="3000336"/>
            </a:xfrm>
            <a:prstGeom prst="rect">
              <a:avLst/>
            </a:prstGeom>
          </p:spPr>
          <p:txBody>
            <a:bodyPr lIns="50800" tIns="50800" rIns="50800" bIns="50800" rtlCol="0" anchor="ctr"/>
            <a:lstStyle/>
            <a:p>
              <a:pPr algn="ctr">
                <a:lnSpc>
                  <a:spcPts val="2220"/>
                </a:lnSpc>
              </a:pPr>
              <a:endParaRPr/>
            </a:p>
          </p:txBody>
        </p:sp>
      </p:grpSp>
      <p:sp>
        <p:nvSpPr>
          <p:cNvPr id="5" name="Freeform 5"/>
          <p:cNvSpPr/>
          <p:nvPr/>
        </p:nvSpPr>
        <p:spPr>
          <a:xfrm>
            <a:off x="16713217" y="8712217"/>
            <a:ext cx="3149567" cy="3149567"/>
          </a:xfrm>
          <a:custGeom>
            <a:avLst/>
            <a:gdLst/>
            <a:ahLst/>
            <a:cxnLst/>
            <a:rect l="l" t="t" r="r" b="b"/>
            <a:pathLst>
              <a:path w="3149567" h="3149567">
                <a:moveTo>
                  <a:pt x="0" y="0"/>
                </a:moveTo>
                <a:lnTo>
                  <a:pt x="3149566" y="0"/>
                </a:lnTo>
                <a:lnTo>
                  <a:pt x="3149566" y="3149566"/>
                </a:lnTo>
                <a:lnTo>
                  <a:pt x="0" y="3149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rot="5400000">
            <a:off x="17164449" y="8407839"/>
            <a:ext cx="546180" cy="1700922"/>
            <a:chOff x="0" y="0"/>
            <a:chExt cx="660400" cy="2056627"/>
          </a:xfrm>
        </p:grpSpPr>
        <p:sp>
          <p:nvSpPr>
            <p:cNvPr id="7" name="Freeform 7"/>
            <p:cNvSpPr/>
            <p:nvPr/>
          </p:nvSpPr>
          <p:spPr>
            <a:xfrm>
              <a:off x="0" y="0"/>
              <a:ext cx="660400" cy="2056627"/>
            </a:xfrm>
            <a:custGeom>
              <a:avLst/>
              <a:gdLst/>
              <a:ahLst/>
              <a:cxnLst/>
              <a:rect l="l" t="t" r="r" b="b"/>
              <a:pathLst>
                <a:path w="660400" h="2056627">
                  <a:moveTo>
                    <a:pt x="220252" y="2037558"/>
                  </a:moveTo>
                  <a:cubicBezTo>
                    <a:pt x="254109" y="2049072"/>
                    <a:pt x="292600" y="2056627"/>
                    <a:pt x="330378" y="2056627"/>
                  </a:cubicBezTo>
                  <a:cubicBezTo>
                    <a:pt x="368157" y="2056627"/>
                    <a:pt x="404509" y="2050150"/>
                    <a:pt x="438009" y="2038636"/>
                  </a:cubicBezTo>
                  <a:cubicBezTo>
                    <a:pt x="438723" y="2038277"/>
                    <a:pt x="439435" y="2038277"/>
                    <a:pt x="440148" y="2037917"/>
                  </a:cubicBezTo>
                  <a:cubicBezTo>
                    <a:pt x="565955" y="1991862"/>
                    <a:pt x="658618" y="1870248"/>
                    <a:pt x="660400" y="1700496"/>
                  </a:cubicBezTo>
                  <a:lnTo>
                    <a:pt x="660400" y="0"/>
                  </a:lnTo>
                  <a:lnTo>
                    <a:pt x="0" y="0"/>
                  </a:lnTo>
                  <a:lnTo>
                    <a:pt x="0" y="1699234"/>
                  </a:lnTo>
                  <a:cubicBezTo>
                    <a:pt x="1782" y="1870967"/>
                    <a:pt x="93019" y="1992582"/>
                    <a:pt x="220252" y="2037558"/>
                  </a:cubicBezTo>
                  <a:close/>
                </a:path>
              </a:pathLst>
            </a:custGeom>
            <a:solidFill>
              <a:srgbClr val="FC8846"/>
            </a:solidFill>
          </p:spPr>
        </p:sp>
        <p:sp>
          <p:nvSpPr>
            <p:cNvPr id="8" name="TextBox 8"/>
            <p:cNvSpPr txBox="1"/>
            <p:nvPr/>
          </p:nvSpPr>
          <p:spPr>
            <a:xfrm>
              <a:off x="0" y="-38100"/>
              <a:ext cx="660400" cy="1967727"/>
            </a:xfrm>
            <a:prstGeom prst="rect">
              <a:avLst/>
            </a:prstGeom>
          </p:spPr>
          <p:txBody>
            <a:bodyPr lIns="50800" tIns="50800" rIns="50800" bIns="50800" rtlCol="0" anchor="ctr"/>
            <a:lstStyle/>
            <a:p>
              <a:pPr algn="ctr">
                <a:lnSpc>
                  <a:spcPts val="2940"/>
                </a:lnSpc>
              </a:pPr>
              <a:endParaRPr/>
            </a:p>
          </p:txBody>
        </p:sp>
      </p:grpSp>
      <p:grpSp>
        <p:nvGrpSpPr>
          <p:cNvPr id="9" name="Group 9"/>
          <p:cNvGrpSpPr/>
          <p:nvPr/>
        </p:nvGrpSpPr>
        <p:grpSpPr>
          <a:xfrm>
            <a:off x="9923119" y="1028700"/>
            <a:ext cx="7336181" cy="7336181"/>
            <a:chOff x="0" y="0"/>
            <a:chExt cx="7620000" cy="7620000"/>
          </a:xfrm>
        </p:grpSpPr>
        <p:sp>
          <p:nvSpPr>
            <p:cNvPr id="10" name="Freeform 10"/>
            <p:cNvSpPr/>
            <p:nvPr/>
          </p:nvSpPr>
          <p:spPr>
            <a:xfrm>
              <a:off x="0" y="0"/>
              <a:ext cx="7620000" cy="7620000"/>
            </a:xfrm>
            <a:custGeom>
              <a:avLst/>
              <a:gdLst/>
              <a:ahLst/>
              <a:cxnLst/>
              <a:rect l="l" t="t" r="r" b="b"/>
              <a:pathLst>
                <a:path w="7620000" h="7620000">
                  <a:moveTo>
                    <a:pt x="6826250" y="0"/>
                  </a:moveTo>
                  <a:lnTo>
                    <a:pt x="793750" y="0"/>
                  </a:lnTo>
                  <a:cubicBezTo>
                    <a:pt x="355600" y="0"/>
                    <a:pt x="0" y="355600"/>
                    <a:pt x="0" y="793750"/>
                  </a:cubicBezTo>
                  <a:lnTo>
                    <a:pt x="0" y="7620000"/>
                  </a:lnTo>
                  <a:lnTo>
                    <a:pt x="6826250" y="7620000"/>
                  </a:lnTo>
                  <a:cubicBezTo>
                    <a:pt x="7264400" y="7620000"/>
                    <a:pt x="7620000" y="7264400"/>
                    <a:pt x="7620000" y="6826250"/>
                  </a:cubicBezTo>
                  <a:lnTo>
                    <a:pt x="7620000" y="0"/>
                  </a:lnTo>
                  <a:lnTo>
                    <a:pt x="6826250" y="0"/>
                  </a:lnTo>
                  <a:close/>
                </a:path>
              </a:pathLst>
            </a:custGeom>
            <a:blipFill>
              <a:blip r:embed="rId4"/>
              <a:stretch>
                <a:fillRect l="-33333" r="-33333"/>
              </a:stretch>
            </a:blipFill>
          </p:spPr>
        </p:sp>
      </p:grpSp>
      <p:sp>
        <p:nvSpPr>
          <p:cNvPr id="11" name="AutoShape 11"/>
          <p:cNvSpPr/>
          <p:nvPr/>
        </p:nvSpPr>
        <p:spPr>
          <a:xfrm>
            <a:off x="1976041" y="2496516"/>
            <a:ext cx="759334" cy="0"/>
          </a:xfrm>
          <a:prstGeom prst="line">
            <a:avLst/>
          </a:prstGeom>
          <a:ln w="38100" cap="flat">
            <a:solidFill>
              <a:srgbClr val="FC8846"/>
            </a:solidFill>
            <a:prstDash val="solid"/>
            <a:headEnd type="none" w="sm" len="sm"/>
            <a:tailEnd type="none" w="sm" len="sm"/>
          </a:ln>
        </p:spPr>
      </p:sp>
      <p:sp>
        <p:nvSpPr>
          <p:cNvPr id="12" name="Freeform 12"/>
          <p:cNvSpPr/>
          <p:nvPr/>
        </p:nvSpPr>
        <p:spPr>
          <a:xfrm>
            <a:off x="1976041" y="6950034"/>
            <a:ext cx="337694" cy="237651"/>
          </a:xfrm>
          <a:custGeom>
            <a:avLst/>
            <a:gdLst/>
            <a:ahLst/>
            <a:cxnLst/>
            <a:rect l="l" t="t" r="r" b="b"/>
            <a:pathLst>
              <a:path w="337694" h="237651">
                <a:moveTo>
                  <a:pt x="0" y="0"/>
                </a:moveTo>
                <a:lnTo>
                  <a:pt x="337694" y="0"/>
                </a:lnTo>
                <a:lnTo>
                  <a:pt x="337694" y="237651"/>
                </a:lnTo>
                <a:lnTo>
                  <a:pt x="0" y="23765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Freeform 13"/>
          <p:cNvSpPr/>
          <p:nvPr/>
        </p:nvSpPr>
        <p:spPr>
          <a:xfrm>
            <a:off x="1976041" y="7518246"/>
            <a:ext cx="337694" cy="237651"/>
          </a:xfrm>
          <a:custGeom>
            <a:avLst/>
            <a:gdLst/>
            <a:ahLst/>
            <a:cxnLst/>
            <a:rect l="l" t="t" r="r" b="b"/>
            <a:pathLst>
              <a:path w="337694" h="237651">
                <a:moveTo>
                  <a:pt x="0" y="0"/>
                </a:moveTo>
                <a:lnTo>
                  <a:pt x="337694" y="0"/>
                </a:lnTo>
                <a:lnTo>
                  <a:pt x="337694" y="237650"/>
                </a:lnTo>
                <a:lnTo>
                  <a:pt x="0" y="2376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4" name="Freeform 14"/>
          <p:cNvSpPr/>
          <p:nvPr/>
        </p:nvSpPr>
        <p:spPr>
          <a:xfrm>
            <a:off x="1976041" y="8086438"/>
            <a:ext cx="337694" cy="237651"/>
          </a:xfrm>
          <a:custGeom>
            <a:avLst/>
            <a:gdLst/>
            <a:ahLst/>
            <a:cxnLst/>
            <a:rect l="l" t="t" r="r" b="b"/>
            <a:pathLst>
              <a:path w="337694" h="237651">
                <a:moveTo>
                  <a:pt x="0" y="0"/>
                </a:moveTo>
                <a:lnTo>
                  <a:pt x="337694" y="0"/>
                </a:lnTo>
                <a:lnTo>
                  <a:pt x="337694" y="237651"/>
                </a:lnTo>
                <a:lnTo>
                  <a:pt x="0" y="23765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5" name="Freeform 15"/>
          <p:cNvSpPr/>
          <p:nvPr/>
        </p:nvSpPr>
        <p:spPr>
          <a:xfrm>
            <a:off x="16905239" y="623186"/>
            <a:ext cx="708121" cy="824595"/>
          </a:xfrm>
          <a:custGeom>
            <a:avLst/>
            <a:gdLst/>
            <a:ahLst/>
            <a:cxnLst/>
            <a:rect l="l" t="t" r="r" b="b"/>
            <a:pathLst>
              <a:path w="708121" h="824595">
                <a:moveTo>
                  <a:pt x="0" y="0"/>
                </a:moveTo>
                <a:lnTo>
                  <a:pt x="708122" y="0"/>
                </a:lnTo>
                <a:lnTo>
                  <a:pt x="708122" y="824596"/>
                </a:lnTo>
                <a:lnTo>
                  <a:pt x="0" y="8245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p:cNvSpPr/>
          <p:nvPr/>
        </p:nvSpPr>
        <p:spPr>
          <a:xfrm>
            <a:off x="0" y="0"/>
            <a:ext cx="1934068" cy="1934068"/>
          </a:xfrm>
          <a:custGeom>
            <a:avLst/>
            <a:gdLst/>
            <a:ahLst/>
            <a:cxnLst/>
            <a:rect l="l" t="t" r="r" b="b"/>
            <a:pathLst>
              <a:path w="1934068" h="1934068">
                <a:moveTo>
                  <a:pt x="0" y="0"/>
                </a:moveTo>
                <a:lnTo>
                  <a:pt x="1934068" y="0"/>
                </a:lnTo>
                <a:lnTo>
                  <a:pt x="1934068" y="1934068"/>
                </a:lnTo>
                <a:lnTo>
                  <a:pt x="0" y="193406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7" name="TextBox 17"/>
          <p:cNvSpPr txBox="1"/>
          <p:nvPr/>
        </p:nvSpPr>
        <p:spPr>
          <a:xfrm>
            <a:off x="16757036" y="9120237"/>
            <a:ext cx="502264" cy="285750"/>
          </a:xfrm>
          <a:prstGeom prst="rect">
            <a:avLst/>
          </a:prstGeom>
        </p:spPr>
        <p:txBody>
          <a:bodyPr lIns="0" tIns="0" rIns="0" bIns="0" rtlCol="0" anchor="t">
            <a:spAutoFit/>
          </a:bodyPr>
          <a:lstStyle/>
          <a:p>
            <a:pPr algn="r">
              <a:lnSpc>
                <a:spcPts val="2399"/>
              </a:lnSpc>
            </a:pPr>
            <a:r>
              <a:rPr lang="en-US" sz="1999" b="1">
                <a:solidFill>
                  <a:srgbClr val="FFFFFF"/>
                </a:solidFill>
                <a:latin typeface="Montserrat Bold"/>
                <a:ea typeface="Montserrat Bold"/>
                <a:cs typeface="Montserrat Bold"/>
                <a:sym typeface="Montserrat Bold"/>
              </a:rPr>
              <a:t>02</a:t>
            </a:r>
          </a:p>
        </p:txBody>
      </p:sp>
      <p:sp>
        <p:nvSpPr>
          <p:cNvPr id="18" name="TextBox 18"/>
          <p:cNvSpPr txBox="1"/>
          <p:nvPr/>
        </p:nvSpPr>
        <p:spPr>
          <a:xfrm>
            <a:off x="1934068" y="1743031"/>
            <a:ext cx="6286726" cy="1725035"/>
          </a:xfrm>
          <a:prstGeom prst="rect">
            <a:avLst/>
          </a:prstGeom>
        </p:spPr>
        <p:txBody>
          <a:bodyPr lIns="0" tIns="0" rIns="0" bIns="0" rtlCol="0" anchor="t">
            <a:spAutoFit/>
          </a:bodyPr>
          <a:lstStyle/>
          <a:p>
            <a:pPr algn="l">
              <a:lnSpc>
                <a:spcPts val="6753"/>
              </a:lnSpc>
            </a:pPr>
            <a:r>
              <a:rPr lang="en-US" sz="6139">
                <a:solidFill>
                  <a:srgbClr val="1D60B7"/>
                </a:solidFill>
                <a:latin typeface="Bebas Neue Cyrillic"/>
                <a:ea typeface="Bebas Neue Cyrillic"/>
                <a:cs typeface="Bebas Neue Cyrillic"/>
                <a:sym typeface="Bebas Neue Cyrillic"/>
              </a:rPr>
              <a:t>OVERVIEW PROJECT</a:t>
            </a:r>
          </a:p>
          <a:p>
            <a:pPr algn="l">
              <a:lnSpc>
                <a:spcPts val="6753"/>
              </a:lnSpc>
            </a:pPr>
            <a:endParaRPr lang="en-US" sz="6139">
              <a:solidFill>
                <a:srgbClr val="1D60B7"/>
              </a:solidFill>
              <a:latin typeface="Bebas Neue Cyrillic"/>
              <a:ea typeface="Bebas Neue Cyrillic"/>
              <a:cs typeface="Bebas Neue Cyrillic"/>
              <a:sym typeface="Bebas Neue Cyrillic"/>
            </a:endParaRPr>
          </a:p>
        </p:txBody>
      </p:sp>
      <p:sp>
        <p:nvSpPr>
          <p:cNvPr id="19" name="TextBox 19"/>
          <p:cNvSpPr txBox="1"/>
          <p:nvPr/>
        </p:nvSpPr>
        <p:spPr>
          <a:xfrm>
            <a:off x="2557988" y="6937164"/>
            <a:ext cx="4731193" cy="320675"/>
          </a:xfrm>
          <a:prstGeom prst="rect">
            <a:avLst/>
          </a:prstGeom>
        </p:spPr>
        <p:txBody>
          <a:bodyPr lIns="0" tIns="0" rIns="0" bIns="0" rtlCol="0" anchor="t">
            <a:spAutoFit/>
          </a:bodyPr>
          <a:lstStyle/>
          <a:p>
            <a:pPr algn="l">
              <a:lnSpc>
                <a:spcPts val="2499"/>
              </a:lnSpc>
            </a:pPr>
            <a:r>
              <a:rPr lang="en-US" sz="2499" b="1">
                <a:solidFill>
                  <a:srgbClr val="1D60B7"/>
                </a:solidFill>
                <a:latin typeface="Montserrat Bold"/>
                <a:ea typeface="Montserrat Bold"/>
                <a:cs typeface="Montserrat Bold"/>
                <a:sym typeface="Montserrat Bold"/>
              </a:rPr>
              <a:t>Analisis Data ( EDA )</a:t>
            </a:r>
          </a:p>
        </p:txBody>
      </p:sp>
      <p:sp>
        <p:nvSpPr>
          <p:cNvPr id="20" name="TextBox 20"/>
          <p:cNvSpPr txBox="1"/>
          <p:nvPr/>
        </p:nvSpPr>
        <p:spPr>
          <a:xfrm>
            <a:off x="2557988" y="7505375"/>
            <a:ext cx="4731193" cy="320675"/>
          </a:xfrm>
          <a:prstGeom prst="rect">
            <a:avLst/>
          </a:prstGeom>
        </p:spPr>
        <p:txBody>
          <a:bodyPr lIns="0" tIns="0" rIns="0" bIns="0" rtlCol="0" anchor="t">
            <a:spAutoFit/>
          </a:bodyPr>
          <a:lstStyle/>
          <a:p>
            <a:pPr algn="l">
              <a:lnSpc>
                <a:spcPts val="2499"/>
              </a:lnSpc>
            </a:pPr>
            <a:r>
              <a:rPr lang="en-US" sz="2499" b="1">
                <a:solidFill>
                  <a:srgbClr val="1D60B7"/>
                </a:solidFill>
                <a:latin typeface="Montserrat Bold"/>
                <a:ea typeface="Montserrat Bold"/>
                <a:cs typeface="Montserrat Bold"/>
                <a:sym typeface="Montserrat Bold"/>
              </a:rPr>
              <a:t>Analisis Survey </a:t>
            </a:r>
          </a:p>
        </p:txBody>
      </p:sp>
      <p:sp>
        <p:nvSpPr>
          <p:cNvPr id="21" name="TextBox 21"/>
          <p:cNvSpPr txBox="1"/>
          <p:nvPr/>
        </p:nvSpPr>
        <p:spPr>
          <a:xfrm>
            <a:off x="2557988" y="8073567"/>
            <a:ext cx="7626123" cy="320675"/>
          </a:xfrm>
          <a:prstGeom prst="rect">
            <a:avLst/>
          </a:prstGeom>
        </p:spPr>
        <p:txBody>
          <a:bodyPr lIns="0" tIns="0" rIns="0" bIns="0" rtlCol="0" anchor="t">
            <a:spAutoFit/>
          </a:bodyPr>
          <a:lstStyle/>
          <a:p>
            <a:pPr algn="l">
              <a:lnSpc>
                <a:spcPts val="2499"/>
              </a:lnSpc>
            </a:pPr>
            <a:r>
              <a:rPr lang="en-US" sz="2499" b="1">
                <a:solidFill>
                  <a:srgbClr val="1D60B7"/>
                </a:solidFill>
                <a:latin typeface="Montserrat Bold"/>
                <a:ea typeface="Montserrat Bold"/>
                <a:cs typeface="Montserrat Bold"/>
                <a:sym typeface="Montserrat Bold"/>
              </a:rPr>
              <a:t>Present in dashboard/visualize in dashboard</a:t>
            </a:r>
          </a:p>
        </p:txBody>
      </p:sp>
      <p:sp>
        <p:nvSpPr>
          <p:cNvPr id="22" name="TextBox 22"/>
          <p:cNvSpPr txBox="1"/>
          <p:nvPr/>
        </p:nvSpPr>
        <p:spPr>
          <a:xfrm>
            <a:off x="1753093" y="3146215"/>
            <a:ext cx="7613352" cy="3409949"/>
          </a:xfrm>
          <a:prstGeom prst="rect">
            <a:avLst/>
          </a:prstGeom>
        </p:spPr>
        <p:txBody>
          <a:bodyPr lIns="0" tIns="0" rIns="0" bIns="0" rtlCol="0" anchor="t">
            <a:spAutoFit/>
          </a:bodyPr>
          <a:lstStyle/>
          <a:p>
            <a:pPr algn="just">
              <a:lnSpc>
                <a:spcPts val="3000"/>
              </a:lnSpc>
            </a:pPr>
            <a:r>
              <a:rPr lang="en-US" sz="2000">
                <a:solidFill>
                  <a:srgbClr val="000000"/>
                </a:solidFill>
                <a:latin typeface="Montserrat"/>
                <a:ea typeface="Montserrat"/>
                <a:cs typeface="Montserrat"/>
                <a:sym typeface="Montserrat"/>
              </a:rPr>
              <a:t>Proyek ini menganalisis dataset </a:t>
            </a:r>
            <a:r>
              <a:rPr lang="en-US" sz="2000" i="1">
                <a:solidFill>
                  <a:srgbClr val="000000"/>
                </a:solidFill>
                <a:latin typeface="Montserrat Italics"/>
                <a:ea typeface="Montserrat Italics"/>
                <a:cs typeface="Montserrat Italics"/>
                <a:sym typeface="Montserrat Italics"/>
              </a:rPr>
              <a:t>Airlines_review.csv</a:t>
            </a:r>
            <a:r>
              <a:rPr lang="en-US" sz="2000">
                <a:solidFill>
                  <a:srgbClr val="000000"/>
                </a:solidFill>
                <a:latin typeface="Montserrat"/>
                <a:ea typeface="Montserrat"/>
                <a:cs typeface="Montserrat"/>
                <a:sym typeface="Montserrat"/>
              </a:rPr>
              <a:t> dengan metode </a:t>
            </a:r>
            <a:r>
              <a:rPr lang="en-US" sz="2000" b="1">
                <a:solidFill>
                  <a:srgbClr val="000000"/>
                </a:solidFill>
                <a:latin typeface="Montserrat Bold"/>
                <a:ea typeface="Montserrat Bold"/>
                <a:cs typeface="Montserrat Bold"/>
                <a:sym typeface="Montserrat Bold"/>
              </a:rPr>
              <a:t>customer satisfaction</a:t>
            </a:r>
            <a:r>
              <a:rPr lang="en-US" sz="2000">
                <a:solidFill>
                  <a:srgbClr val="000000"/>
                </a:solidFill>
                <a:latin typeface="Montserrat"/>
                <a:ea typeface="Montserrat"/>
                <a:cs typeface="Montserrat"/>
                <a:sym typeface="Montserrat"/>
              </a:rPr>
              <a:t> dan </a:t>
            </a:r>
            <a:r>
              <a:rPr lang="en-US" sz="2000" b="1">
                <a:solidFill>
                  <a:srgbClr val="000000"/>
                </a:solidFill>
                <a:latin typeface="Montserrat Bold"/>
                <a:ea typeface="Montserrat Bold"/>
                <a:cs typeface="Montserrat Bold"/>
                <a:sym typeface="Montserrat Bold"/>
              </a:rPr>
              <a:t>sentiment analysis</a:t>
            </a:r>
            <a:r>
              <a:rPr lang="en-US" sz="2000">
                <a:solidFill>
                  <a:srgbClr val="000000"/>
                </a:solidFill>
                <a:latin typeface="Montserrat"/>
                <a:ea typeface="Montserrat"/>
                <a:cs typeface="Montserrat"/>
                <a:sym typeface="Montserrat"/>
              </a:rPr>
              <a:t> : </a:t>
            </a:r>
          </a:p>
          <a:p>
            <a:pPr marL="431805" lvl="1" indent="-215903" algn="just">
              <a:lnSpc>
                <a:spcPts val="3000"/>
              </a:lnSpc>
              <a:buFont typeface="Arial"/>
              <a:buChar char="•"/>
            </a:pPr>
            <a:r>
              <a:rPr lang="en-US" sz="2000">
                <a:solidFill>
                  <a:srgbClr val="000000"/>
                </a:solidFill>
                <a:latin typeface="Montserrat"/>
                <a:ea typeface="Montserrat"/>
                <a:cs typeface="Montserrat"/>
                <a:sym typeface="Montserrat"/>
              </a:rPr>
              <a:t>Untuk mengukur tingkat kepuasan pelanggan terhadap layanan maskapai. </a:t>
            </a:r>
          </a:p>
          <a:p>
            <a:pPr marL="431805" lvl="1" indent="-215903" algn="just">
              <a:lnSpc>
                <a:spcPts val="3000"/>
              </a:lnSpc>
              <a:buFont typeface="Arial"/>
              <a:buChar char="•"/>
            </a:pPr>
            <a:r>
              <a:rPr lang="en-US" sz="2000">
                <a:solidFill>
                  <a:srgbClr val="000000"/>
                </a:solidFill>
                <a:latin typeface="Montserrat"/>
                <a:ea typeface="Montserrat"/>
                <a:cs typeface="Montserrat"/>
                <a:sym typeface="Montserrat"/>
              </a:rPr>
              <a:t>Analisis dilakukan untuk mengidentifikasi aspek pelayanan yang paling memengaruhi kepuasan. </a:t>
            </a:r>
          </a:p>
          <a:p>
            <a:pPr marL="431805" lvl="1" indent="-215903" algn="just">
              <a:lnSpc>
                <a:spcPts val="3000"/>
              </a:lnSpc>
              <a:buFont typeface="Arial"/>
              <a:buChar char="•"/>
            </a:pPr>
            <a:r>
              <a:rPr lang="en-US" sz="2000">
                <a:solidFill>
                  <a:srgbClr val="000000"/>
                </a:solidFill>
                <a:latin typeface="Montserrat"/>
                <a:ea typeface="Montserrat"/>
                <a:cs typeface="Montserrat"/>
                <a:sym typeface="Montserrat"/>
              </a:rPr>
              <a:t>Serta memberikan rekomendasi apakah layanan maskapai tergolong 'bagus' atau 'tidak bagus' berdasarkan pola sentimen ulasan pelanggan.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0" y="6917494"/>
            <a:ext cx="3369506" cy="3369506"/>
          </a:xfrm>
          <a:custGeom>
            <a:avLst/>
            <a:gdLst/>
            <a:ahLst/>
            <a:cxnLst/>
            <a:rect l="l" t="t" r="r" b="b"/>
            <a:pathLst>
              <a:path w="3369506" h="3369506">
                <a:moveTo>
                  <a:pt x="0" y="3369506"/>
                </a:moveTo>
                <a:lnTo>
                  <a:pt x="3369506" y="3369506"/>
                </a:lnTo>
                <a:lnTo>
                  <a:pt x="3369506" y="0"/>
                </a:lnTo>
                <a:lnTo>
                  <a:pt x="0" y="0"/>
                </a:lnTo>
                <a:lnTo>
                  <a:pt x="0" y="3369506"/>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4910462" y="-744343"/>
            <a:ext cx="14952321" cy="10002643"/>
            <a:chOff x="0" y="0"/>
            <a:chExt cx="3938060" cy="2634441"/>
          </a:xfrm>
        </p:grpSpPr>
        <p:sp>
          <p:nvSpPr>
            <p:cNvPr id="4" name="Freeform 4"/>
            <p:cNvSpPr/>
            <p:nvPr/>
          </p:nvSpPr>
          <p:spPr>
            <a:xfrm>
              <a:off x="0" y="0"/>
              <a:ext cx="3938060" cy="2634441"/>
            </a:xfrm>
            <a:custGeom>
              <a:avLst/>
              <a:gdLst/>
              <a:ahLst/>
              <a:cxnLst/>
              <a:rect l="l" t="t" r="r" b="b"/>
              <a:pathLst>
                <a:path w="3938060" h="2634441">
                  <a:moveTo>
                    <a:pt x="42975" y="0"/>
                  </a:moveTo>
                  <a:lnTo>
                    <a:pt x="3895085" y="0"/>
                  </a:lnTo>
                  <a:cubicBezTo>
                    <a:pt x="3906482" y="0"/>
                    <a:pt x="3917414" y="4528"/>
                    <a:pt x="3925473" y="12587"/>
                  </a:cubicBezTo>
                  <a:cubicBezTo>
                    <a:pt x="3933532" y="20647"/>
                    <a:pt x="3938060" y="31577"/>
                    <a:pt x="3938060" y="42975"/>
                  </a:cubicBezTo>
                  <a:lnTo>
                    <a:pt x="3938060" y="2591466"/>
                  </a:lnTo>
                  <a:cubicBezTo>
                    <a:pt x="3938060" y="2615200"/>
                    <a:pt x="3918819" y="2634441"/>
                    <a:pt x="3895085" y="2634441"/>
                  </a:cubicBezTo>
                  <a:lnTo>
                    <a:pt x="42975" y="2634441"/>
                  </a:lnTo>
                  <a:cubicBezTo>
                    <a:pt x="19241" y="2634441"/>
                    <a:pt x="0" y="2615200"/>
                    <a:pt x="0" y="2591466"/>
                  </a:cubicBezTo>
                  <a:lnTo>
                    <a:pt x="0" y="42975"/>
                  </a:lnTo>
                  <a:cubicBezTo>
                    <a:pt x="0" y="19241"/>
                    <a:pt x="19241" y="0"/>
                    <a:pt x="42975" y="0"/>
                  </a:cubicBezTo>
                  <a:close/>
                </a:path>
              </a:pathLst>
            </a:custGeom>
            <a:solidFill>
              <a:srgbClr val="1D60B7"/>
            </a:solidFill>
          </p:spPr>
        </p:sp>
        <p:sp>
          <p:nvSpPr>
            <p:cNvPr id="5" name="TextBox 5"/>
            <p:cNvSpPr txBox="1"/>
            <p:nvPr/>
          </p:nvSpPr>
          <p:spPr>
            <a:xfrm>
              <a:off x="0" y="9525"/>
              <a:ext cx="3938060" cy="2624916"/>
            </a:xfrm>
            <a:prstGeom prst="rect">
              <a:avLst/>
            </a:prstGeom>
          </p:spPr>
          <p:txBody>
            <a:bodyPr lIns="50800" tIns="50800" rIns="50800" bIns="50800" rtlCol="0" anchor="ctr"/>
            <a:lstStyle/>
            <a:p>
              <a:pPr algn="ctr">
                <a:lnSpc>
                  <a:spcPts val="2220"/>
                </a:lnSpc>
              </a:pPr>
              <a:endParaRPr/>
            </a:p>
          </p:txBody>
        </p:sp>
      </p:grpSp>
      <p:grpSp>
        <p:nvGrpSpPr>
          <p:cNvPr id="6" name="Group 6"/>
          <p:cNvGrpSpPr/>
          <p:nvPr/>
        </p:nvGrpSpPr>
        <p:grpSpPr>
          <a:xfrm>
            <a:off x="1028700" y="1886175"/>
            <a:ext cx="5952789" cy="5952789"/>
            <a:chOff x="0" y="0"/>
            <a:chExt cx="13716000" cy="13716000"/>
          </a:xfrm>
        </p:grpSpPr>
        <p:sp>
          <p:nvSpPr>
            <p:cNvPr id="7" name="Freeform 7"/>
            <p:cNvSpPr/>
            <p:nvPr/>
          </p:nvSpPr>
          <p:spPr>
            <a:xfrm>
              <a:off x="0" y="0"/>
              <a:ext cx="13716000" cy="13716000"/>
            </a:xfrm>
            <a:custGeom>
              <a:avLst/>
              <a:gdLst/>
              <a:ahLst/>
              <a:cxnLst/>
              <a:rect l="l" t="t" r="r" b="b"/>
              <a:pathLst>
                <a:path w="13716000" h="13716000">
                  <a:moveTo>
                    <a:pt x="6858000" y="0"/>
                  </a:moveTo>
                  <a:cubicBezTo>
                    <a:pt x="3070431" y="0"/>
                    <a:pt x="0" y="3070431"/>
                    <a:pt x="0" y="6858000"/>
                  </a:cubicBezTo>
                  <a:cubicBezTo>
                    <a:pt x="0" y="10645569"/>
                    <a:pt x="3070431" y="13716000"/>
                    <a:pt x="6858000" y="13716000"/>
                  </a:cubicBezTo>
                  <a:cubicBezTo>
                    <a:pt x="10645569" y="13716000"/>
                    <a:pt x="13716000" y="10645569"/>
                    <a:pt x="13716000" y="6858000"/>
                  </a:cubicBezTo>
                  <a:cubicBezTo>
                    <a:pt x="13716000" y="3070431"/>
                    <a:pt x="10645569" y="0"/>
                    <a:pt x="6858000" y="0"/>
                  </a:cubicBezTo>
                  <a:close/>
                </a:path>
              </a:pathLst>
            </a:custGeom>
            <a:blipFill>
              <a:blip r:embed="rId4"/>
              <a:stretch>
                <a:fillRect l="-33333" r="-33333"/>
              </a:stretch>
            </a:blipFill>
          </p:spPr>
        </p:sp>
      </p:grpSp>
      <p:sp>
        <p:nvSpPr>
          <p:cNvPr id="8" name="Freeform 8"/>
          <p:cNvSpPr/>
          <p:nvPr/>
        </p:nvSpPr>
        <p:spPr>
          <a:xfrm>
            <a:off x="16713217" y="-1574783"/>
            <a:ext cx="3149567" cy="3149567"/>
          </a:xfrm>
          <a:custGeom>
            <a:avLst/>
            <a:gdLst/>
            <a:ahLst/>
            <a:cxnLst/>
            <a:rect l="l" t="t" r="r" b="b"/>
            <a:pathLst>
              <a:path w="3149567" h="3149567">
                <a:moveTo>
                  <a:pt x="0" y="0"/>
                </a:moveTo>
                <a:lnTo>
                  <a:pt x="3149566" y="0"/>
                </a:lnTo>
                <a:lnTo>
                  <a:pt x="3149566" y="3149566"/>
                </a:lnTo>
                <a:lnTo>
                  <a:pt x="0" y="314956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grpSp>
        <p:nvGrpSpPr>
          <p:cNvPr id="9" name="Group 9"/>
          <p:cNvGrpSpPr/>
          <p:nvPr/>
        </p:nvGrpSpPr>
        <p:grpSpPr>
          <a:xfrm rot="5400000">
            <a:off x="17164449" y="8407839"/>
            <a:ext cx="546180" cy="1700922"/>
            <a:chOff x="0" y="0"/>
            <a:chExt cx="660400" cy="2056627"/>
          </a:xfrm>
        </p:grpSpPr>
        <p:sp>
          <p:nvSpPr>
            <p:cNvPr id="10" name="Freeform 10"/>
            <p:cNvSpPr/>
            <p:nvPr/>
          </p:nvSpPr>
          <p:spPr>
            <a:xfrm>
              <a:off x="0" y="0"/>
              <a:ext cx="660400" cy="2056627"/>
            </a:xfrm>
            <a:custGeom>
              <a:avLst/>
              <a:gdLst/>
              <a:ahLst/>
              <a:cxnLst/>
              <a:rect l="l" t="t" r="r" b="b"/>
              <a:pathLst>
                <a:path w="660400" h="2056627">
                  <a:moveTo>
                    <a:pt x="220252" y="2037558"/>
                  </a:moveTo>
                  <a:cubicBezTo>
                    <a:pt x="254109" y="2049072"/>
                    <a:pt x="292600" y="2056627"/>
                    <a:pt x="330378" y="2056627"/>
                  </a:cubicBezTo>
                  <a:cubicBezTo>
                    <a:pt x="368157" y="2056627"/>
                    <a:pt x="404509" y="2050150"/>
                    <a:pt x="438009" y="2038636"/>
                  </a:cubicBezTo>
                  <a:cubicBezTo>
                    <a:pt x="438723" y="2038277"/>
                    <a:pt x="439435" y="2038277"/>
                    <a:pt x="440148" y="2037917"/>
                  </a:cubicBezTo>
                  <a:cubicBezTo>
                    <a:pt x="565955" y="1991862"/>
                    <a:pt x="658618" y="1870248"/>
                    <a:pt x="660400" y="1700496"/>
                  </a:cubicBezTo>
                  <a:lnTo>
                    <a:pt x="660400" y="0"/>
                  </a:lnTo>
                  <a:lnTo>
                    <a:pt x="0" y="0"/>
                  </a:lnTo>
                  <a:lnTo>
                    <a:pt x="0" y="1699234"/>
                  </a:lnTo>
                  <a:cubicBezTo>
                    <a:pt x="1782" y="1870967"/>
                    <a:pt x="93019" y="1992582"/>
                    <a:pt x="220252" y="2037558"/>
                  </a:cubicBezTo>
                  <a:close/>
                </a:path>
              </a:pathLst>
            </a:custGeom>
            <a:solidFill>
              <a:srgbClr val="FC8846"/>
            </a:solidFill>
          </p:spPr>
        </p:sp>
        <p:sp>
          <p:nvSpPr>
            <p:cNvPr id="11" name="TextBox 11"/>
            <p:cNvSpPr txBox="1"/>
            <p:nvPr/>
          </p:nvSpPr>
          <p:spPr>
            <a:xfrm>
              <a:off x="0" y="-38100"/>
              <a:ext cx="660400" cy="1967727"/>
            </a:xfrm>
            <a:prstGeom prst="rect">
              <a:avLst/>
            </a:prstGeom>
          </p:spPr>
          <p:txBody>
            <a:bodyPr lIns="50800" tIns="50800" rIns="50800" bIns="50800" rtlCol="0" anchor="ctr"/>
            <a:lstStyle/>
            <a:p>
              <a:pPr algn="ctr">
                <a:lnSpc>
                  <a:spcPts val="2940"/>
                </a:lnSpc>
              </a:pPr>
              <a:endParaRPr/>
            </a:p>
          </p:txBody>
        </p:sp>
      </p:grpSp>
      <p:grpSp>
        <p:nvGrpSpPr>
          <p:cNvPr id="12" name="Group 12"/>
          <p:cNvGrpSpPr/>
          <p:nvPr/>
        </p:nvGrpSpPr>
        <p:grpSpPr>
          <a:xfrm>
            <a:off x="7237316" y="4493959"/>
            <a:ext cx="1299082" cy="129908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8846"/>
            </a:solidFill>
          </p:spPr>
        </p:sp>
        <p:sp>
          <p:nvSpPr>
            <p:cNvPr id="14" name="TextBox 14"/>
            <p:cNvSpPr txBox="1"/>
            <p:nvPr/>
          </p:nvSpPr>
          <p:spPr>
            <a:xfrm>
              <a:off x="76200" y="38100"/>
              <a:ext cx="660400" cy="698500"/>
            </a:xfrm>
            <a:prstGeom prst="rect">
              <a:avLst/>
            </a:prstGeom>
          </p:spPr>
          <p:txBody>
            <a:bodyPr lIns="50800" tIns="50800" rIns="50800" bIns="50800" rtlCol="0" anchor="ctr"/>
            <a:lstStyle/>
            <a:p>
              <a:pPr algn="ctr">
                <a:lnSpc>
                  <a:spcPts val="2940"/>
                </a:lnSpc>
              </a:pPr>
              <a:endParaRPr/>
            </a:p>
          </p:txBody>
        </p:sp>
      </p:grpSp>
      <p:sp>
        <p:nvSpPr>
          <p:cNvPr id="15" name="Freeform 15"/>
          <p:cNvSpPr/>
          <p:nvPr/>
        </p:nvSpPr>
        <p:spPr>
          <a:xfrm>
            <a:off x="16905239" y="623186"/>
            <a:ext cx="708121" cy="824595"/>
          </a:xfrm>
          <a:custGeom>
            <a:avLst/>
            <a:gdLst/>
            <a:ahLst/>
            <a:cxnLst/>
            <a:rect l="l" t="t" r="r" b="b"/>
            <a:pathLst>
              <a:path w="708121" h="824595">
                <a:moveTo>
                  <a:pt x="0" y="0"/>
                </a:moveTo>
                <a:lnTo>
                  <a:pt x="708122" y="0"/>
                </a:lnTo>
                <a:lnTo>
                  <a:pt x="708122" y="824596"/>
                </a:lnTo>
                <a:lnTo>
                  <a:pt x="0" y="82459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a:hlinkClick r:id="rId9" tooltip="https://drive.google.com/file/d/17JyBLZahsZTG3Os48HXzHxB9Xz2_PTZu/view?usp=sharing"/>
          </p:cNvPr>
          <p:cNvSpPr/>
          <p:nvPr/>
        </p:nvSpPr>
        <p:spPr>
          <a:xfrm>
            <a:off x="12434689" y="6330062"/>
            <a:ext cx="1004722" cy="791845"/>
          </a:xfrm>
          <a:custGeom>
            <a:avLst/>
            <a:gdLst/>
            <a:ahLst/>
            <a:cxnLst/>
            <a:rect l="l" t="t" r="r" b="b"/>
            <a:pathLst>
              <a:path w="1004722" h="791845">
                <a:moveTo>
                  <a:pt x="0" y="0"/>
                </a:moveTo>
                <a:lnTo>
                  <a:pt x="1004723" y="0"/>
                </a:lnTo>
                <a:lnTo>
                  <a:pt x="1004723" y="791845"/>
                </a:lnTo>
                <a:lnTo>
                  <a:pt x="0" y="79184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7" name="TextBox 17"/>
          <p:cNvSpPr txBox="1"/>
          <p:nvPr/>
        </p:nvSpPr>
        <p:spPr>
          <a:xfrm>
            <a:off x="16757036" y="9120237"/>
            <a:ext cx="502264" cy="285750"/>
          </a:xfrm>
          <a:prstGeom prst="rect">
            <a:avLst/>
          </a:prstGeom>
        </p:spPr>
        <p:txBody>
          <a:bodyPr lIns="0" tIns="0" rIns="0" bIns="0" rtlCol="0" anchor="t">
            <a:spAutoFit/>
          </a:bodyPr>
          <a:lstStyle/>
          <a:p>
            <a:pPr algn="r">
              <a:lnSpc>
                <a:spcPts val="2399"/>
              </a:lnSpc>
            </a:pPr>
            <a:r>
              <a:rPr lang="en-US" sz="1999" b="1">
                <a:solidFill>
                  <a:srgbClr val="FFFFFF"/>
                </a:solidFill>
                <a:latin typeface="Montserrat Bold"/>
                <a:ea typeface="Montserrat Bold"/>
                <a:cs typeface="Montserrat Bold"/>
                <a:sym typeface="Montserrat Bold"/>
              </a:rPr>
              <a:t>03</a:t>
            </a:r>
          </a:p>
        </p:txBody>
      </p:sp>
      <p:sp>
        <p:nvSpPr>
          <p:cNvPr id="18" name="TextBox 18"/>
          <p:cNvSpPr txBox="1"/>
          <p:nvPr/>
        </p:nvSpPr>
        <p:spPr>
          <a:xfrm>
            <a:off x="9144000" y="2271459"/>
            <a:ext cx="6768653" cy="4502150"/>
          </a:xfrm>
          <a:prstGeom prst="rect">
            <a:avLst/>
          </a:prstGeom>
        </p:spPr>
        <p:txBody>
          <a:bodyPr lIns="0" tIns="0" rIns="0" bIns="0" rtlCol="0" anchor="t">
            <a:spAutoFit/>
          </a:bodyPr>
          <a:lstStyle/>
          <a:p>
            <a:pPr algn="l">
              <a:lnSpc>
                <a:spcPts val="8800"/>
              </a:lnSpc>
            </a:pPr>
            <a:r>
              <a:rPr lang="en-US" sz="8000">
                <a:solidFill>
                  <a:srgbClr val="FFFFFF"/>
                </a:solidFill>
                <a:latin typeface="Bebas Neue Cyrillic"/>
                <a:ea typeface="Bebas Neue Cyrillic"/>
                <a:cs typeface="Bebas Neue Cyrillic"/>
                <a:sym typeface="Bebas Neue Cyrillic"/>
              </a:rPr>
              <a:t>CUSTOMER SATISFACTION AND SENTIMENT ANALYSIS</a:t>
            </a:r>
          </a:p>
          <a:p>
            <a:pPr algn="l">
              <a:lnSpc>
                <a:spcPts val="8800"/>
              </a:lnSpc>
            </a:pPr>
            <a:r>
              <a:rPr lang="en-US" sz="8000">
                <a:solidFill>
                  <a:srgbClr val="FFFFFF"/>
                </a:solidFill>
                <a:latin typeface="Bebas Neue Cyrillic"/>
                <a:ea typeface="Bebas Neue Cyrillic"/>
                <a:cs typeface="Bebas Neue Cyrillic"/>
                <a:sym typeface="Bebas Neue Cyrillic"/>
              </a:rPr>
              <a:t> </a:t>
            </a:r>
          </a:p>
        </p:txBody>
      </p:sp>
      <p:sp>
        <p:nvSpPr>
          <p:cNvPr id="19" name="TextBox 19"/>
          <p:cNvSpPr txBox="1"/>
          <p:nvPr/>
        </p:nvSpPr>
        <p:spPr>
          <a:xfrm>
            <a:off x="9206260" y="6234812"/>
            <a:ext cx="3156645" cy="887095"/>
          </a:xfrm>
          <a:prstGeom prst="rect">
            <a:avLst/>
          </a:prstGeom>
        </p:spPr>
        <p:txBody>
          <a:bodyPr lIns="0" tIns="0" rIns="0" bIns="0" rtlCol="0" anchor="t">
            <a:spAutoFit/>
          </a:bodyPr>
          <a:lstStyle/>
          <a:p>
            <a:pPr algn="ctr">
              <a:lnSpc>
                <a:spcPts val="7279"/>
              </a:lnSpc>
            </a:pPr>
            <a:r>
              <a:rPr lang="en-US" sz="5199" b="1" i="1">
                <a:solidFill>
                  <a:srgbClr val="FFFFFF"/>
                </a:solidFill>
                <a:latin typeface="Open Sans Bold Italics"/>
                <a:ea typeface="Open Sans Bold Italics"/>
                <a:cs typeface="Open Sans Bold Italics"/>
                <a:sym typeface="Open Sans Bold Italics"/>
              </a:rPr>
              <a:t>Dataset :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1345" y="1934068"/>
            <a:ext cx="18288000" cy="13038266"/>
            <a:chOff x="0" y="0"/>
            <a:chExt cx="4816593" cy="3433947"/>
          </a:xfrm>
        </p:grpSpPr>
        <p:sp>
          <p:nvSpPr>
            <p:cNvPr id="3" name="Freeform 3"/>
            <p:cNvSpPr/>
            <p:nvPr/>
          </p:nvSpPr>
          <p:spPr>
            <a:xfrm>
              <a:off x="0" y="0"/>
              <a:ext cx="4816592" cy="3433947"/>
            </a:xfrm>
            <a:custGeom>
              <a:avLst/>
              <a:gdLst/>
              <a:ahLst/>
              <a:cxnLst/>
              <a:rect l="l" t="t" r="r" b="b"/>
              <a:pathLst>
                <a:path w="4816592" h="3433947">
                  <a:moveTo>
                    <a:pt x="35137" y="0"/>
                  </a:moveTo>
                  <a:lnTo>
                    <a:pt x="4781456" y="0"/>
                  </a:lnTo>
                  <a:cubicBezTo>
                    <a:pt x="4790775" y="0"/>
                    <a:pt x="4799712" y="3702"/>
                    <a:pt x="4806301" y="10291"/>
                  </a:cubicBezTo>
                  <a:cubicBezTo>
                    <a:pt x="4812891" y="16881"/>
                    <a:pt x="4816592" y="25818"/>
                    <a:pt x="4816592" y="35137"/>
                  </a:cubicBezTo>
                  <a:lnTo>
                    <a:pt x="4816592" y="3398810"/>
                  </a:lnTo>
                  <a:cubicBezTo>
                    <a:pt x="4816592" y="3418215"/>
                    <a:pt x="4800861" y="3433947"/>
                    <a:pt x="4781456" y="3433947"/>
                  </a:cubicBezTo>
                  <a:lnTo>
                    <a:pt x="35137" y="3433947"/>
                  </a:lnTo>
                  <a:cubicBezTo>
                    <a:pt x="15731" y="3433947"/>
                    <a:pt x="0" y="3418215"/>
                    <a:pt x="0" y="3398810"/>
                  </a:cubicBezTo>
                  <a:lnTo>
                    <a:pt x="0" y="35137"/>
                  </a:lnTo>
                  <a:cubicBezTo>
                    <a:pt x="0" y="15731"/>
                    <a:pt x="15731" y="0"/>
                    <a:pt x="35137" y="0"/>
                  </a:cubicBezTo>
                  <a:close/>
                </a:path>
              </a:pathLst>
            </a:custGeom>
            <a:solidFill>
              <a:srgbClr val="1D60B7"/>
            </a:solidFill>
          </p:spPr>
        </p:sp>
        <p:sp>
          <p:nvSpPr>
            <p:cNvPr id="4" name="TextBox 4"/>
            <p:cNvSpPr txBox="1"/>
            <p:nvPr/>
          </p:nvSpPr>
          <p:spPr>
            <a:xfrm>
              <a:off x="0" y="9525"/>
              <a:ext cx="4816593" cy="3424422"/>
            </a:xfrm>
            <a:prstGeom prst="rect">
              <a:avLst/>
            </a:prstGeom>
          </p:spPr>
          <p:txBody>
            <a:bodyPr lIns="50800" tIns="50800" rIns="50800" bIns="50800" rtlCol="0" anchor="ctr"/>
            <a:lstStyle/>
            <a:p>
              <a:pPr algn="ctr">
                <a:lnSpc>
                  <a:spcPts val="2220"/>
                </a:lnSpc>
              </a:pPr>
              <a:endParaRPr/>
            </a:p>
          </p:txBody>
        </p:sp>
      </p:grpSp>
      <p:sp>
        <p:nvSpPr>
          <p:cNvPr id="5" name="Freeform 5"/>
          <p:cNvSpPr/>
          <p:nvPr/>
        </p:nvSpPr>
        <p:spPr>
          <a:xfrm>
            <a:off x="8876645" y="8229600"/>
            <a:ext cx="2057400" cy="2057400"/>
          </a:xfrm>
          <a:custGeom>
            <a:avLst/>
            <a:gdLst/>
            <a:ahLst/>
            <a:cxnLst/>
            <a:rect l="l" t="t" r="r" b="b"/>
            <a:pathLst>
              <a:path w="2057400" h="2057400">
                <a:moveTo>
                  <a:pt x="0" y="0"/>
                </a:moveTo>
                <a:lnTo>
                  <a:pt x="2057400" y="0"/>
                </a:lnTo>
                <a:lnTo>
                  <a:pt x="205740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028700" y="565150"/>
            <a:ext cx="3802179" cy="993775"/>
          </a:xfrm>
          <a:prstGeom prst="rect">
            <a:avLst/>
          </a:prstGeom>
        </p:spPr>
        <p:txBody>
          <a:bodyPr lIns="0" tIns="0" rIns="0" bIns="0" rtlCol="0" anchor="t">
            <a:spAutoFit/>
          </a:bodyPr>
          <a:lstStyle/>
          <a:p>
            <a:pPr algn="l">
              <a:lnSpc>
                <a:spcPts val="7699"/>
              </a:lnSpc>
            </a:pPr>
            <a:r>
              <a:rPr lang="en-US" sz="6999">
                <a:solidFill>
                  <a:srgbClr val="1D60B7"/>
                </a:solidFill>
                <a:latin typeface="Bebas Neue Cyrillic"/>
                <a:ea typeface="Bebas Neue Cyrillic"/>
                <a:cs typeface="Bebas Neue Cyrillic"/>
                <a:sym typeface="Bebas Neue Cyrillic"/>
              </a:rPr>
              <a:t>BACKGROUND</a:t>
            </a:r>
          </a:p>
        </p:txBody>
      </p:sp>
      <p:grpSp>
        <p:nvGrpSpPr>
          <p:cNvPr id="7" name="Group 7"/>
          <p:cNvGrpSpPr/>
          <p:nvPr/>
        </p:nvGrpSpPr>
        <p:grpSpPr>
          <a:xfrm rot="5400000">
            <a:off x="17164449" y="8407839"/>
            <a:ext cx="546180" cy="1700922"/>
            <a:chOff x="0" y="0"/>
            <a:chExt cx="660400" cy="2056627"/>
          </a:xfrm>
        </p:grpSpPr>
        <p:sp>
          <p:nvSpPr>
            <p:cNvPr id="8" name="Freeform 8"/>
            <p:cNvSpPr/>
            <p:nvPr/>
          </p:nvSpPr>
          <p:spPr>
            <a:xfrm>
              <a:off x="0" y="0"/>
              <a:ext cx="660400" cy="2056627"/>
            </a:xfrm>
            <a:custGeom>
              <a:avLst/>
              <a:gdLst/>
              <a:ahLst/>
              <a:cxnLst/>
              <a:rect l="l" t="t" r="r" b="b"/>
              <a:pathLst>
                <a:path w="660400" h="2056627">
                  <a:moveTo>
                    <a:pt x="220252" y="2037558"/>
                  </a:moveTo>
                  <a:cubicBezTo>
                    <a:pt x="254109" y="2049072"/>
                    <a:pt x="292600" y="2056627"/>
                    <a:pt x="330378" y="2056627"/>
                  </a:cubicBezTo>
                  <a:cubicBezTo>
                    <a:pt x="368157" y="2056627"/>
                    <a:pt x="404509" y="2050150"/>
                    <a:pt x="438009" y="2038636"/>
                  </a:cubicBezTo>
                  <a:cubicBezTo>
                    <a:pt x="438723" y="2038277"/>
                    <a:pt x="439435" y="2038277"/>
                    <a:pt x="440148" y="2037917"/>
                  </a:cubicBezTo>
                  <a:cubicBezTo>
                    <a:pt x="565955" y="1991862"/>
                    <a:pt x="658618" y="1870248"/>
                    <a:pt x="660400" y="1700496"/>
                  </a:cubicBezTo>
                  <a:lnTo>
                    <a:pt x="660400" y="0"/>
                  </a:lnTo>
                  <a:lnTo>
                    <a:pt x="0" y="0"/>
                  </a:lnTo>
                  <a:lnTo>
                    <a:pt x="0" y="1699234"/>
                  </a:lnTo>
                  <a:cubicBezTo>
                    <a:pt x="1782" y="1870967"/>
                    <a:pt x="93019" y="1992582"/>
                    <a:pt x="220252" y="2037558"/>
                  </a:cubicBezTo>
                  <a:close/>
                </a:path>
              </a:pathLst>
            </a:custGeom>
            <a:solidFill>
              <a:srgbClr val="FC8846"/>
            </a:solidFill>
          </p:spPr>
        </p:sp>
        <p:sp>
          <p:nvSpPr>
            <p:cNvPr id="9" name="TextBox 9"/>
            <p:cNvSpPr txBox="1"/>
            <p:nvPr/>
          </p:nvSpPr>
          <p:spPr>
            <a:xfrm>
              <a:off x="0" y="-38100"/>
              <a:ext cx="660400" cy="1967727"/>
            </a:xfrm>
            <a:prstGeom prst="rect">
              <a:avLst/>
            </a:prstGeom>
          </p:spPr>
          <p:txBody>
            <a:bodyPr lIns="50800" tIns="50800" rIns="50800" bIns="50800" rtlCol="0" anchor="ctr"/>
            <a:lstStyle/>
            <a:p>
              <a:pPr algn="ctr">
                <a:lnSpc>
                  <a:spcPts val="2940"/>
                </a:lnSpc>
              </a:pPr>
              <a:endParaRPr/>
            </a:p>
          </p:txBody>
        </p:sp>
      </p:grpSp>
      <p:sp>
        <p:nvSpPr>
          <p:cNvPr id="10" name="Freeform 10"/>
          <p:cNvSpPr/>
          <p:nvPr/>
        </p:nvSpPr>
        <p:spPr>
          <a:xfrm flipH="1">
            <a:off x="16353932" y="0"/>
            <a:ext cx="1934068" cy="1934068"/>
          </a:xfrm>
          <a:custGeom>
            <a:avLst/>
            <a:gdLst/>
            <a:ahLst/>
            <a:cxnLst/>
            <a:rect l="l" t="t" r="r" b="b"/>
            <a:pathLst>
              <a:path w="1934068" h="1934068">
                <a:moveTo>
                  <a:pt x="1934068" y="0"/>
                </a:moveTo>
                <a:lnTo>
                  <a:pt x="0" y="0"/>
                </a:lnTo>
                <a:lnTo>
                  <a:pt x="0" y="1934068"/>
                </a:lnTo>
                <a:lnTo>
                  <a:pt x="1934068" y="1934068"/>
                </a:lnTo>
                <a:lnTo>
                  <a:pt x="1934068"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1" name="Freeform 11"/>
          <p:cNvSpPr/>
          <p:nvPr/>
        </p:nvSpPr>
        <p:spPr>
          <a:xfrm>
            <a:off x="11008615" y="3366118"/>
            <a:ext cx="337694" cy="237651"/>
          </a:xfrm>
          <a:custGeom>
            <a:avLst/>
            <a:gdLst/>
            <a:ahLst/>
            <a:cxnLst/>
            <a:rect l="l" t="t" r="r" b="b"/>
            <a:pathLst>
              <a:path w="337694" h="237651">
                <a:moveTo>
                  <a:pt x="0" y="0"/>
                </a:moveTo>
                <a:lnTo>
                  <a:pt x="337694" y="0"/>
                </a:lnTo>
                <a:lnTo>
                  <a:pt x="337694" y="237651"/>
                </a:lnTo>
                <a:lnTo>
                  <a:pt x="0" y="23765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11008615" y="5109498"/>
            <a:ext cx="337694" cy="237651"/>
          </a:xfrm>
          <a:custGeom>
            <a:avLst/>
            <a:gdLst/>
            <a:ahLst/>
            <a:cxnLst/>
            <a:rect l="l" t="t" r="r" b="b"/>
            <a:pathLst>
              <a:path w="337694" h="237651">
                <a:moveTo>
                  <a:pt x="0" y="0"/>
                </a:moveTo>
                <a:lnTo>
                  <a:pt x="337694" y="0"/>
                </a:lnTo>
                <a:lnTo>
                  <a:pt x="337694" y="237651"/>
                </a:lnTo>
                <a:lnTo>
                  <a:pt x="0" y="23765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AutoShape 13"/>
          <p:cNvSpPr/>
          <p:nvPr/>
        </p:nvSpPr>
        <p:spPr>
          <a:xfrm>
            <a:off x="1028700" y="1539875"/>
            <a:ext cx="759334" cy="0"/>
          </a:xfrm>
          <a:prstGeom prst="line">
            <a:avLst/>
          </a:prstGeom>
          <a:ln w="38100" cap="flat">
            <a:solidFill>
              <a:srgbClr val="FC8846"/>
            </a:solidFill>
            <a:prstDash val="solid"/>
            <a:headEnd type="none" w="sm" len="sm"/>
            <a:tailEnd type="none" w="sm" len="sm"/>
          </a:ln>
        </p:spPr>
      </p:sp>
      <p:sp>
        <p:nvSpPr>
          <p:cNvPr id="14" name="Freeform 14"/>
          <p:cNvSpPr/>
          <p:nvPr/>
        </p:nvSpPr>
        <p:spPr>
          <a:xfrm>
            <a:off x="674343" y="3717591"/>
            <a:ext cx="10428549" cy="3995602"/>
          </a:xfrm>
          <a:custGeom>
            <a:avLst/>
            <a:gdLst/>
            <a:ahLst/>
            <a:cxnLst/>
            <a:rect l="l" t="t" r="r" b="b"/>
            <a:pathLst>
              <a:path w="10428549" h="3995602">
                <a:moveTo>
                  <a:pt x="0" y="0"/>
                </a:moveTo>
                <a:lnTo>
                  <a:pt x="10428549" y="0"/>
                </a:lnTo>
                <a:lnTo>
                  <a:pt x="10428549" y="3995602"/>
                </a:lnTo>
                <a:lnTo>
                  <a:pt x="0" y="3995602"/>
                </a:lnTo>
                <a:lnTo>
                  <a:pt x="0" y="0"/>
                </a:lnTo>
                <a:close/>
              </a:path>
            </a:pathLst>
          </a:custGeom>
          <a:blipFill>
            <a:blip r:embed="rId8"/>
            <a:stretch>
              <a:fillRect l="-1021" r="-1021"/>
            </a:stretch>
          </a:blipFill>
        </p:spPr>
      </p:sp>
      <p:sp>
        <p:nvSpPr>
          <p:cNvPr id="15" name="TextBox 15"/>
          <p:cNvSpPr txBox="1"/>
          <p:nvPr/>
        </p:nvSpPr>
        <p:spPr>
          <a:xfrm>
            <a:off x="16757036" y="9120237"/>
            <a:ext cx="502264" cy="285651"/>
          </a:xfrm>
          <a:prstGeom prst="rect">
            <a:avLst/>
          </a:prstGeom>
        </p:spPr>
        <p:txBody>
          <a:bodyPr lIns="0" tIns="0" rIns="0" bIns="0" rtlCol="0" anchor="t">
            <a:spAutoFit/>
          </a:bodyPr>
          <a:lstStyle/>
          <a:p>
            <a:pPr algn="r">
              <a:lnSpc>
                <a:spcPts val="2399"/>
              </a:lnSpc>
            </a:pPr>
            <a:r>
              <a:rPr lang="en-US" sz="1999" b="1">
                <a:solidFill>
                  <a:srgbClr val="FFFFFF"/>
                </a:solidFill>
                <a:latin typeface="Montserrat Bold"/>
                <a:ea typeface="Montserrat Bold"/>
                <a:cs typeface="Montserrat Bold"/>
                <a:sym typeface="Montserrat Bold"/>
              </a:rPr>
              <a:t>04</a:t>
            </a:r>
          </a:p>
        </p:txBody>
      </p:sp>
      <p:sp>
        <p:nvSpPr>
          <p:cNvPr id="16" name="TextBox 16"/>
          <p:cNvSpPr txBox="1"/>
          <p:nvPr/>
        </p:nvSpPr>
        <p:spPr>
          <a:xfrm>
            <a:off x="11590562" y="3353247"/>
            <a:ext cx="5846978" cy="320542"/>
          </a:xfrm>
          <a:prstGeom prst="rect">
            <a:avLst/>
          </a:prstGeom>
        </p:spPr>
        <p:txBody>
          <a:bodyPr lIns="0" tIns="0" rIns="0" bIns="0" rtlCol="0" anchor="t">
            <a:spAutoFit/>
          </a:bodyPr>
          <a:lstStyle/>
          <a:p>
            <a:pPr algn="l">
              <a:lnSpc>
                <a:spcPts val="2499"/>
              </a:lnSpc>
            </a:pPr>
            <a:r>
              <a:rPr lang="en-US" sz="2499" b="1">
                <a:solidFill>
                  <a:srgbClr val="FFFFFF"/>
                </a:solidFill>
                <a:latin typeface="Montserrat Bold"/>
                <a:ea typeface="Montserrat Bold"/>
                <a:cs typeface="Montserrat Bold"/>
                <a:sym typeface="Montserrat Bold"/>
              </a:rPr>
              <a:t>Penentuan Masalah Penelitian</a:t>
            </a:r>
          </a:p>
        </p:txBody>
      </p:sp>
      <p:sp>
        <p:nvSpPr>
          <p:cNvPr id="17" name="TextBox 17"/>
          <p:cNvSpPr txBox="1"/>
          <p:nvPr/>
        </p:nvSpPr>
        <p:spPr>
          <a:xfrm>
            <a:off x="11590562" y="5096627"/>
            <a:ext cx="4458719" cy="320675"/>
          </a:xfrm>
          <a:prstGeom prst="rect">
            <a:avLst/>
          </a:prstGeom>
        </p:spPr>
        <p:txBody>
          <a:bodyPr lIns="0" tIns="0" rIns="0" bIns="0" rtlCol="0" anchor="t">
            <a:spAutoFit/>
          </a:bodyPr>
          <a:lstStyle/>
          <a:p>
            <a:pPr algn="l">
              <a:lnSpc>
                <a:spcPts val="2499"/>
              </a:lnSpc>
            </a:pPr>
            <a:r>
              <a:rPr lang="en-US" sz="2499" b="1">
                <a:solidFill>
                  <a:srgbClr val="FFFFFF"/>
                </a:solidFill>
                <a:latin typeface="Montserrat Bold"/>
                <a:ea typeface="Montserrat Bold"/>
                <a:cs typeface="Montserrat Bold"/>
                <a:sym typeface="Montserrat Bold"/>
              </a:rPr>
              <a:t>Data dan Sumber</a:t>
            </a:r>
          </a:p>
        </p:txBody>
      </p:sp>
      <p:sp>
        <p:nvSpPr>
          <p:cNvPr id="18" name="TextBox 18"/>
          <p:cNvSpPr txBox="1"/>
          <p:nvPr/>
        </p:nvSpPr>
        <p:spPr>
          <a:xfrm>
            <a:off x="11590562" y="3717591"/>
            <a:ext cx="6018361" cy="1061085"/>
          </a:xfrm>
          <a:prstGeom prst="rect">
            <a:avLst/>
          </a:prstGeom>
        </p:spPr>
        <p:txBody>
          <a:bodyPr lIns="0" tIns="0" rIns="0" bIns="0" rtlCol="0" anchor="t">
            <a:spAutoFit/>
          </a:bodyPr>
          <a:lstStyle/>
          <a:p>
            <a:pPr algn="just">
              <a:lnSpc>
                <a:spcPts val="2100"/>
              </a:lnSpc>
            </a:pPr>
            <a:r>
              <a:rPr lang="en-US" sz="1400">
                <a:solidFill>
                  <a:srgbClr val="FFFFFF"/>
                </a:solidFill>
                <a:latin typeface="Montserrat"/>
                <a:ea typeface="Montserrat"/>
                <a:cs typeface="Montserrat"/>
                <a:sym typeface="Montserrat"/>
              </a:rPr>
              <a:t>Penelitian ini bertujuan untuk menganalisis ulasan pelanggan maskapai dari tahun 2015 hingga 2023 guna mengidentifikasi faktor-faktor yang memengaruhi tingkat kepuasan pelanggan dan memberikan rekomendasi untuk perbaikan layanan.</a:t>
            </a:r>
          </a:p>
        </p:txBody>
      </p:sp>
      <p:sp>
        <p:nvSpPr>
          <p:cNvPr id="19" name="TextBox 19"/>
          <p:cNvSpPr txBox="1"/>
          <p:nvPr/>
        </p:nvSpPr>
        <p:spPr>
          <a:xfrm>
            <a:off x="11590562" y="5464927"/>
            <a:ext cx="5668738" cy="1061085"/>
          </a:xfrm>
          <a:prstGeom prst="rect">
            <a:avLst/>
          </a:prstGeom>
        </p:spPr>
        <p:txBody>
          <a:bodyPr lIns="0" tIns="0" rIns="0" bIns="0" rtlCol="0" anchor="t">
            <a:spAutoFit/>
          </a:bodyPr>
          <a:lstStyle/>
          <a:p>
            <a:pPr algn="just">
              <a:lnSpc>
                <a:spcPts val="2100"/>
              </a:lnSpc>
            </a:pPr>
            <a:r>
              <a:rPr lang="en-US" sz="1400">
                <a:solidFill>
                  <a:srgbClr val="FFFFFF"/>
                </a:solidFill>
                <a:latin typeface="Montserrat"/>
                <a:ea typeface="Montserrat"/>
                <a:cs typeface="Montserrat"/>
                <a:sym typeface="Montserrat"/>
              </a:rPr>
              <a:t>Dataset yang digunakan diperoleh dari Airlinequality.com, mencakup ulasan pelanggan dari berbagai negara tentang pelayanan maskapai, fasilitas, kenyamanan, dan pengalaman perjalanan. ( Hasil Web Scraping )</a:t>
            </a:r>
          </a:p>
        </p:txBody>
      </p:sp>
      <p:sp>
        <p:nvSpPr>
          <p:cNvPr id="20" name="Freeform 20"/>
          <p:cNvSpPr/>
          <p:nvPr/>
        </p:nvSpPr>
        <p:spPr>
          <a:xfrm>
            <a:off x="10934045" y="6916593"/>
            <a:ext cx="337694" cy="237651"/>
          </a:xfrm>
          <a:custGeom>
            <a:avLst/>
            <a:gdLst/>
            <a:ahLst/>
            <a:cxnLst/>
            <a:rect l="l" t="t" r="r" b="b"/>
            <a:pathLst>
              <a:path w="337694" h="237651">
                <a:moveTo>
                  <a:pt x="0" y="0"/>
                </a:moveTo>
                <a:lnTo>
                  <a:pt x="337694" y="0"/>
                </a:lnTo>
                <a:lnTo>
                  <a:pt x="337694" y="237650"/>
                </a:lnTo>
                <a:lnTo>
                  <a:pt x="0" y="2376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TextBox 21"/>
          <p:cNvSpPr txBox="1"/>
          <p:nvPr/>
        </p:nvSpPr>
        <p:spPr>
          <a:xfrm>
            <a:off x="11515992" y="6903722"/>
            <a:ext cx="4458719" cy="320675"/>
          </a:xfrm>
          <a:prstGeom prst="rect">
            <a:avLst/>
          </a:prstGeom>
        </p:spPr>
        <p:txBody>
          <a:bodyPr lIns="0" tIns="0" rIns="0" bIns="0" rtlCol="0" anchor="t">
            <a:spAutoFit/>
          </a:bodyPr>
          <a:lstStyle/>
          <a:p>
            <a:pPr algn="l">
              <a:lnSpc>
                <a:spcPts val="2499"/>
              </a:lnSpc>
            </a:pPr>
            <a:r>
              <a:rPr lang="en-US" sz="2499" b="1">
                <a:solidFill>
                  <a:srgbClr val="FFFFFF"/>
                </a:solidFill>
                <a:latin typeface="Montserrat Bold"/>
                <a:ea typeface="Montserrat Bold"/>
                <a:cs typeface="Montserrat Bold"/>
                <a:sym typeface="Montserrat Bold"/>
              </a:rPr>
              <a:t>Metode Penelitian</a:t>
            </a:r>
          </a:p>
        </p:txBody>
      </p:sp>
      <p:sp>
        <p:nvSpPr>
          <p:cNvPr id="22" name="TextBox 22"/>
          <p:cNvSpPr txBox="1"/>
          <p:nvPr/>
        </p:nvSpPr>
        <p:spPr>
          <a:xfrm>
            <a:off x="11515992" y="7272022"/>
            <a:ext cx="5668738" cy="1327785"/>
          </a:xfrm>
          <a:prstGeom prst="rect">
            <a:avLst/>
          </a:prstGeom>
        </p:spPr>
        <p:txBody>
          <a:bodyPr lIns="0" tIns="0" rIns="0" bIns="0" rtlCol="0" anchor="t">
            <a:spAutoFit/>
          </a:bodyPr>
          <a:lstStyle/>
          <a:p>
            <a:pPr algn="just">
              <a:lnSpc>
                <a:spcPts val="2100"/>
              </a:lnSpc>
            </a:pPr>
            <a:r>
              <a:rPr lang="en-US" sz="1400">
                <a:solidFill>
                  <a:srgbClr val="FFFFFF"/>
                </a:solidFill>
                <a:latin typeface="Montserrat"/>
                <a:ea typeface="Montserrat"/>
                <a:cs typeface="Montserrat"/>
                <a:sym typeface="Montserrat"/>
              </a:rPr>
              <a:t>Penelitian ini menggunakan metode sentiment analysis untuk mengelompokkan ulasan pelanggan menjadi kategori positif dan negatif, serta customer satisfaction analysis untuk mengevaluasi aspek-aspek layanan yang paling berpengaruh terhadap kepuasan.</a:t>
            </a:r>
          </a:p>
        </p:txBody>
      </p:sp>
      <p:sp>
        <p:nvSpPr>
          <p:cNvPr id="23" name="Freeform 23"/>
          <p:cNvSpPr/>
          <p:nvPr/>
        </p:nvSpPr>
        <p:spPr>
          <a:xfrm>
            <a:off x="1591215" y="9258300"/>
            <a:ext cx="2057400" cy="2057400"/>
          </a:xfrm>
          <a:custGeom>
            <a:avLst/>
            <a:gdLst/>
            <a:ahLst/>
            <a:cxnLst/>
            <a:rect l="l" t="t" r="r" b="b"/>
            <a:pathLst>
              <a:path w="2057400" h="2057400">
                <a:moveTo>
                  <a:pt x="0" y="0"/>
                </a:moveTo>
                <a:lnTo>
                  <a:pt x="2057400" y="0"/>
                </a:lnTo>
                <a:lnTo>
                  <a:pt x="205740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AutoShape 24"/>
          <p:cNvSpPr/>
          <p:nvPr/>
        </p:nvSpPr>
        <p:spPr>
          <a:xfrm>
            <a:off x="9952970" y="4884928"/>
            <a:ext cx="0" cy="1198096"/>
          </a:xfrm>
          <a:prstGeom prst="line">
            <a:avLst/>
          </a:prstGeom>
          <a:ln w="85725" cap="flat">
            <a:solidFill>
              <a:srgbClr val="F40707"/>
            </a:solidFill>
            <a:prstDash val="solid"/>
            <a:headEnd type="none" w="sm" len="sm"/>
            <a:tailEnd type="triangle" w="lg" len="med"/>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53673" y="0"/>
            <a:ext cx="14424465" cy="11428068"/>
            <a:chOff x="0" y="0"/>
            <a:chExt cx="3799036" cy="3009861"/>
          </a:xfrm>
        </p:grpSpPr>
        <p:sp>
          <p:nvSpPr>
            <p:cNvPr id="3" name="Freeform 3"/>
            <p:cNvSpPr/>
            <p:nvPr/>
          </p:nvSpPr>
          <p:spPr>
            <a:xfrm>
              <a:off x="0" y="0"/>
              <a:ext cx="3799036" cy="3009861"/>
            </a:xfrm>
            <a:custGeom>
              <a:avLst/>
              <a:gdLst/>
              <a:ahLst/>
              <a:cxnLst/>
              <a:rect l="l" t="t" r="r" b="b"/>
              <a:pathLst>
                <a:path w="3799036" h="3009861">
                  <a:moveTo>
                    <a:pt x="44548" y="0"/>
                  </a:moveTo>
                  <a:lnTo>
                    <a:pt x="3754488" y="0"/>
                  </a:lnTo>
                  <a:cubicBezTo>
                    <a:pt x="3779091" y="0"/>
                    <a:pt x="3799036" y="19945"/>
                    <a:pt x="3799036" y="44548"/>
                  </a:cubicBezTo>
                  <a:lnTo>
                    <a:pt x="3799036" y="2965314"/>
                  </a:lnTo>
                  <a:cubicBezTo>
                    <a:pt x="3799036" y="2977128"/>
                    <a:pt x="3794342" y="2988459"/>
                    <a:pt x="3785988" y="2996814"/>
                  </a:cubicBezTo>
                  <a:cubicBezTo>
                    <a:pt x="3777634" y="3005168"/>
                    <a:pt x="3766303" y="3009861"/>
                    <a:pt x="3754488" y="3009861"/>
                  </a:cubicBezTo>
                  <a:lnTo>
                    <a:pt x="44548" y="3009861"/>
                  </a:lnTo>
                  <a:cubicBezTo>
                    <a:pt x="32733" y="3009861"/>
                    <a:pt x="21402" y="3005168"/>
                    <a:pt x="13048" y="2996814"/>
                  </a:cubicBezTo>
                  <a:cubicBezTo>
                    <a:pt x="4693" y="2988459"/>
                    <a:pt x="0" y="2977128"/>
                    <a:pt x="0" y="2965314"/>
                  </a:cubicBezTo>
                  <a:lnTo>
                    <a:pt x="0" y="44548"/>
                  </a:lnTo>
                  <a:cubicBezTo>
                    <a:pt x="0" y="32733"/>
                    <a:pt x="4693" y="21402"/>
                    <a:pt x="13048" y="13048"/>
                  </a:cubicBezTo>
                  <a:cubicBezTo>
                    <a:pt x="21402" y="4693"/>
                    <a:pt x="32733" y="0"/>
                    <a:pt x="44548" y="0"/>
                  </a:cubicBezTo>
                  <a:close/>
                </a:path>
              </a:pathLst>
            </a:custGeom>
            <a:solidFill>
              <a:srgbClr val="1D60B7"/>
            </a:solidFill>
          </p:spPr>
        </p:sp>
        <p:sp>
          <p:nvSpPr>
            <p:cNvPr id="4" name="TextBox 4"/>
            <p:cNvSpPr txBox="1"/>
            <p:nvPr/>
          </p:nvSpPr>
          <p:spPr>
            <a:xfrm>
              <a:off x="0" y="9525"/>
              <a:ext cx="3799036" cy="3000336"/>
            </a:xfrm>
            <a:prstGeom prst="rect">
              <a:avLst/>
            </a:prstGeom>
          </p:spPr>
          <p:txBody>
            <a:bodyPr lIns="50800" tIns="50800" rIns="50800" bIns="50800" rtlCol="0" anchor="ctr"/>
            <a:lstStyle/>
            <a:p>
              <a:pPr algn="ctr">
                <a:lnSpc>
                  <a:spcPts val="2220"/>
                </a:lnSpc>
              </a:pPr>
              <a:endParaRPr/>
            </a:p>
          </p:txBody>
        </p:sp>
      </p:grpSp>
      <p:sp>
        <p:nvSpPr>
          <p:cNvPr id="5" name="Freeform 5"/>
          <p:cNvSpPr/>
          <p:nvPr/>
        </p:nvSpPr>
        <p:spPr>
          <a:xfrm>
            <a:off x="16202025" y="-2085975"/>
            <a:ext cx="4171950" cy="4171950"/>
          </a:xfrm>
          <a:custGeom>
            <a:avLst/>
            <a:gdLst/>
            <a:ahLst/>
            <a:cxnLst/>
            <a:rect l="l" t="t" r="r" b="b"/>
            <a:pathLst>
              <a:path w="4171950" h="4171950">
                <a:moveTo>
                  <a:pt x="0" y="0"/>
                </a:moveTo>
                <a:lnTo>
                  <a:pt x="4171950" y="0"/>
                </a:lnTo>
                <a:lnTo>
                  <a:pt x="4171950" y="4171950"/>
                </a:lnTo>
                <a:lnTo>
                  <a:pt x="0" y="417195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5858491" y="7857491"/>
            <a:ext cx="2429509" cy="2429509"/>
          </a:xfrm>
          <a:custGeom>
            <a:avLst/>
            <a:gdLst/>
            <a:ahLst/>
            <a:cxnLst/>
            <a:rect l="l" t="t" r="r" b="b"/>
            <a:pathLst>
              <a:path w="2429509" h="2429509">
                <a:moveTo>
                  <a:pt x="2429509" y="2429509"/>
                </a:moveTo>
                <a:lnTo>
                  <a:pt x="0" y="2429509"/>
                </a:lnTo>
                <a:lnTo>
                  <a:pt x="0" y="0"/>
                </a:lnTo>
                <a:lnTo>
                  <a:pt x="2429509" y="0"/>
                </a:lnTo>
                <a:lnTo>
                  <a:pt x="2429509" y="2429509"/>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rot="5400000">
            <a:off x="17164449" y="8407839"/>
            <a:ext cx="546180" cy="1700922"/>
            <a:chOff x="0" y="0"/>
            <a:chExt cx="660400" cy="2056627"/>
          </a:xfrm>
        </p:grpSpPr>
        <p:sp>
          <p:nvSpPr>
            <p:cNvPr id="8" name="Freeform 8"/>
            <p:cNvSpPr/>
            <p:nvPr/>
          </p:nvSpPr>
          <p:spPr>
            <a:xfrm>
              <a:off x="0" y="0"/>
              <a:ext cx="660400" cy="2056627"/>
            </a:xfrm>
            <a:custGeom>
              <a:avLst/>
              <a:gdLst/>
              <a:ahLst/>
              <a:cxnLst/>
              <a:rect l="l" t="t" r="r" b="b"/>
              <a:pathLst>
                <a:path w="660400" h="2056627">
                  <a:moveTo>
                    <a:pt x="220252" y="2037558"/>
                  </a:moveTo>
                  <a:cubicBezTo>
                    <a:pt x="254109" y="2049072"/>
                    <a:pt x="292600" y="2056627"/>
                    <a:pt x="330378" y="2056627"/>
                  </a:cubicBezTo>
                  <a:cubicBezTo>
                    <a:pt x="368157" y="2056627"/>
                    <a:pt x="404509" y="2050150"/>
                    <a:pt x="438009" y="2038636"/>
                  </a:cubicBezTo>
                  <a:cubicBezTo>
                    <a:pt x="438723" y="2038277"/>
                    <a:pt x="439435" y="2038277"/>
                    <a:pt x="440148" y="2037917"/>
                  </a:cubicBezTo>
                  <a:cubicBezTo>
                    <a:pt x="565955" y="1991862"/>
                    <a:pt x="658618" y="1870248"/>
                    <a:pt x="660400" y="1700496"/>
                  </a:cubicBezTo>
                  <a:lnTo>
                    <a:pt x="660400" y="0"/>
                  </a:lnTo>
                  <a:lnTo>
                    <a:pt x="0" y="0"/>
                  </a:lnTo>
                  <a:lnTo>
                    <a:pt x="0" y="1699234"/>
                  </a:lnTo>
                  <a:cubicBezTo>
                    <a:pt x="1782" y="1870967"/>
                    <a:pt x="93019" y="1992582"/>
                    <a:pt x="220252" y="2037558"/>
                  </a:cubicBezTo>
                  <a:close/>
                </a:path>
              </a:pathLst>
            </a:custGeom>
            <a:solidFill>
              <a:srgbClr val="FC8846"/>
            </a:solidFill>
          </p:spPr>
        </p:sp>
        <p:sp>
          <p:nvSpPr>
            <p:cNvPr id="9" name="TextBox 9"/>
            <p:cNvSpPr txBox="1"/>
            <p:nvPr/>
          </p:nvSpPr>
          <p:spPr>
            <a:xfrm>
              <a:off x="0" y="-38100"/>
              <a:ext cx="660400" cy="1967727"/>
            </a:xfrm>
            <a:prstGeom prst="rect">
              <a:avLst/>
            </a:prstGeom>
          </p:spPr>
          <p:txBody>
            <a:bodyPr lIns="50800" tIns="50800" rIns="50800" bIns="50800" rtlCol="0" anchor="ctr"/>
            <a:lstStyle/>
            <a:p>
              <a:pPr algn="ctr">
                <a:lnSpc>
                  <a:spcPts val="2940"/>
                </a:lnSpc>
              </a:pPr>
              <a:endParaRPr/>
            </a:p>
          </p:txBody>
        </p:sp>
      </p:grpSp>
      <p:sp>
        <p:nvSpPr>
          <p:cNvPr id="10" name="Freeform 10"/>
          <p:cNvSpPr/>
          <p:nvPr/>
        </p:nvSpPr>
        <p:spPr>
          <a:xfrm>
            <a:off x="8291489" y="3173296"/>
            <a:ext cx="252546" cy="377564"/>
          </a:xfrm>
          <a:custGeom>
            <a:avLst/>
            <a:gdLst/>
            <a:ahLst/>
            <a:cxnLst/>
            <a:rect l="l" t="t" r="r" b="b"/>
            <a:pathLst>
              <a:path w="252546" h="377564">
                <a:moveTo>
                  <a:pt x="0" y="0"/>
                </a:moveTo>
                <a:lnTo>
                  <a:pt x="252546" y="0"/>
                </a:lnTo>
                <a:lnTo>
                  <a:pt x="252546" y="377564"/>
                </a:lnTo>
                <a:lnTo>
                  <a:pt x="0" y="3775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8215289" y="5016245"/>
            <a:ext cx="254785" cy="380912"/>
          </a:xfrm>
          <a:custGeom>
            <a:avLst/>
            <a:gdLst/>
            <a:ahLst/>
            <a:cxnLst/>
            <a:rect l="l" t="t" r="r" b="b"/>
            <a:pathLst>
              <a:path w="254785" h="380912">
                <a:moveTo>
                  <a:pt x="0" y="0"/>
                </a:moveTo>
                <a:lnTo>
                  <a:pt x="254786" y="0"/>
                </a:lnTo>
                <a:lnTo>
                  <a:pt x="254786" y="380912"/>
                </a:lnTo>
                <a:lnTo>
                  <a:pt x="0" y="3809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AutoShape 12"/>
          <p:cNvSpPr/>
          <p:nvPr/>
        </p:nvSpPr>
        <p:spPr>
          <a:xfrm>
            <a:off x="8291489" y="2591468"/>
            <a:ext cx="759334" cy="0"/>
          </a:xfrm>
          <a:prstGeom prst="line">
            <a:avLst/>
          </a:prstGeom>
          <a:ln w="38100" cap="flat">
            <a:solidFill>
              <a:srgbClr val="FC8846"/>
            </a:solidFill>
            <a:prstDash val="solid"/>
            <a:headEnd type="none" w="sm" len="sm"/>
            <a:tailEnd type="none" w="sm" len="sm"/>
          </a:ln>
        </p:spPr>
      </p:sp>
      <p:sp>
        <p:nvSpPr>
          <p:cNvPr id="13" name="Freeform 13"/>
          <p:cNvSpPr/>
          <p:nvPr/>
        </p:nvSpPr>
        <p:spPr>
          <a:xfrm>
            <a:off x="7333816" y="8716168"/>
            <a:ext cx="708121" cy="824595"/>
          </a:xfrm>
          <a:custGeom>
            <a:avLst/>
            <a:gdLst/>
            <a:ahLst/>
            <a:cxnLst/>
            <a:rect l="l" t="t" r="r" b="b"/>
            <a:pathLst>
              <a:path w="708121" h="824595">
                <a:moveTo>
                  <a:pt x="0" y="0"/>
                </a:moveTo>
                <a:lnTo>
                  <a:pt x="708121" y="0"/>
                </a:lnTo>
                <a:lnTo>
                  <a:pt x="708121" y="824595"/>
                </a:lnTo>
                <a:lnTo>
                  <a:pt x="0" y="8245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1877200" y="1196055"/>
            <a:ext cx="4845815" cy="4125656"/>
          </a:xfrm>
          <a:custGeom>
            <a:avLst/>
            <a:gdLst/>
            <a:ahLst/>
            <a:cxnLst/>
            <a:rect l="l" t="t" r="r" b="b"/>
            <a:pathLst>
              <a:path w="4845815" h="4125656">
                <a:moveTo>
                  <a:pt x="0" y="0"/>
                </a:moveTo>
                <a:lnTo>
                  <a:pt x="4845814" y="0"/>
                </a:lnTo>
                <a:lnTo>
                  <a:pt x="4845814" y="4125656"/>
                </a:lnTo>
                <a:lnTo>
                  <a:pt x="0" y="4125656"/>
                </a:lnTo>
                <a:lnTo>
                  <a:pt x="0" y="0"/>
                </a:lnTo>
                <a:close/>
              </a:path>
            </a:pathLst>
          </a:custGeom>
          <a:blipFill>
            <a:blip r:embed="rId10"/>
            <a:stretch>
              <a:fillRect/>
            </a:stretch>
          </a:blipFill>
        </p:spPr>
      </p:sp>
      <p:sp>
        <p:nvSpPr>
          <p:cNvPr id="15" name="Freeform 15"/>
          <p:cNvSpPr/>
          <p:nvPr/>
        </p:nvSpPr>
        <p:spPr>
          <a:xfrm>
            <a:off x="1945835" y="5760922"/>
            <a:ext cx="4786704" cy="3951814"/>
          </a:xfrm>
          <a:custGeom>
            <a:avLst/>
            <a:gdLst/>
            <a:ahLst/>
            <a:cxnLst/>
            <a:rect l="l" t="t" r="r" b="b"/>
            <a:pathLst>
              <a:path w="4786704" h="3951814">
                <a:moveTo>
                  <a:pt x="0" y="0"/>
                </a:moveTo>
                <a:lnTo>
                  <a:pt x="4786704" y="0"/>
                </a:lnTo>
                <a:lnTo>
                  <a:pt x="4786704" y="3951814"/>
                </a:lnTo>
                <a:lnTo>
                  <a:pt x="0" y="3951814"/>
                </a:lnTo>
                <a:lnTo>
                  <a:pt x="0" y="0"/>
                </a:lnTo>
                <a:close/>
              </a:path>
            </a:pathLst>
          </a:custGeom>
          <a:blipFill>
            <a:blip r:embed="rId11"/>
            <a:stretch>
              <a:fillRect/>
            </a:stretch>
          </a:blipFill>
        </p:spPr>
      </p:sp>
      <p:sp>
        <p:nvSpPr>
          <p:cNvPr id="16" name="TextBox 16"/>
          <p:cNvSpPr txBox="1"/>
          <p:nvPr/>
        </p:nvSpPr>
        <p:spPr>
          <a:xfrm>
            <a:off x="16757036" y="9120237"/>
            <a:ext cx="502264" cy="285651"/>
          </a:xfrm>
          <a:prstGeom prst="rect">
            <a:avLst/>
          </a:prstGeom>
        </p:spPr>
        <p:txBody>
          <a:bodyPr lIns="0" tIns="0" rIns="0" bIns="0" rtlCol="0" anchor="t">
            <a:spAutoFit/>
          </a:bodyPr>
          <a:lstStyle/>
          <a:p>
            <a:pPr algn="r">
              <a:lnSpc>
                <a:spcPts val="2399"/>
              </a:lnSpc>
            </a:pPr>
            <a:r>
              <a:rPr lang="en-US" sz="1999" b="1">
                <a:solidFill>
                  <a:srgbClr val="FFFFFF"/>
                </a:solidFill>
                <a:latin typeface="Montserrat Bold"/>
                <a:ea typeface="Montserrat Bold"/>
                <a:cs typeface="Montserrat Bold"/>
                <a:sym typeface="Montserrat Bold"/>
              </a:rPr>
              <a:t>05</a:t>
            </a:r>
          </a:p>
        </p:txBody>
      </p:sp>
      <p:sp>
        <p:nvSpPr>
          <p:cNvPr id="17" name="TextBox 17"/>
          <p:cNvSpPr txBox="1"/>
          <p:nvPr/>
        </p:nvSpPr>
        <p:spPr>
          <a:xfrm>
            <a:off x="8291489" y="1369126"/>
            <a:ext cx="6590091" cy="993775"/>
          </a:xfrm>
          <a:prstGeom prst="rect">
            <a:avLst/>
          </a:prstGeom>
        </p:spPr>
        <p:txBody>
          <a:bodyPr lIns="0" tIns="0" rIns="0" bIns="0" rtlCol="0" anchor="t">
            <a:spAutoFit/>
          </a:bodyPr>
          <a:lstStyle/>
          <a:p>
            <a:pPr algn="l">
              <a:lnSpc>
                <a:spcPts val="7699"/>
              </a:lnSpc>
            </a:pPr>
            <a:r>
              <a:rPr lang="en-US" sz="6999">
                <a:solidFill>
                  <a:srgbClr val="1D60B7"/>
                </a:solidFill>
                <a:latin typeface="Bebas Neue Cyrillic"/>
                <a:ea typeface="Bebas Neue Cyrillic"/>
                <a:cs typeface="Bebas Neue Cyrillic"/>
                <a:sym typeface="Bebas Neue Cyrillic"/>
              </a:rPr>
              <a:t>PROBLEM STATEMENT</a:t>
            </a:r>
          </a:p>
        </p:txBody>
      </p:sp>
      <p:sp>
        <p:nvSpPr>
          <p:cNvPr id="18" name="TextBox 18"/>
          <p:cNvSpPr txBox="1"/>
          <p:nvPr/>
        </p:nvSpPr>
        <p:spPr>
          <a:xfrm>
            <a:off x="8734535" y="3169164"/>
            <a:ext cx="8149808" cy="1504181"/>
          </a:xfrm>
          <a:prstGeom prst="rect">
            <a:avLst/>
          </a:prstGeom>
        </p:spPr>
        <p:txBody>
          <a:bodyPr lIns="0" tIns="0" rIns="0" bIns="0" rtlCol="0" anchor="t">
            <a:spAutoFit/>
          </a:bodyPr>
          <a:lstStyle/>
          <a:p>
            <a:pPr algn="just">
              <a:lnSpc>
                <a:spcPts val="2955"/>
              </a:lnSpc>
            </a:pPr>
            <a:r>
              <a:rPr lang="en-US" sz="2955" b="1">
                <a:solidFill>
                  <a:srgbClr val="1D60B7"/>
                </a:solidFill>
                <a:latin typeface="Montserrat Bold"/>
                <a:ea typeface="Montserrat Bold"/>
                <a:cs typeface="Montserrat Bold"/>
                <a:sym typeface="Montserrat Bold"/>
              </a:rPr>
              <a:t>Tingkat Positive CSAT sebesar 35,40% dan Overall CSAT sebesar 36,30% mencerminkan ketidakpuasan mayoritas pelanggan maskapai. </a:t>
            </a:r>
          </a:p>
        </p:txBody>
      </p:sp>
      <p:sp>
        <p:nvSpPr>
          <p:cNvPr id="19" name="TextBox 19"/>
          <p:cNvSpPr txBox="1"/>
          <p:nvPr/>
        </p:nvSpPr>
        <p:spPr>
          <a:xfrm>
            <a:off x="8662264" y="5080158"/>
            <a:ext cx="8222079" cy="3636010"/>
          </a:xfrm>
          <a:prstGeom prst="rect">
            <a:avLst/>
          </a:prstGeom>
        </p:spPr>
        <p:txBody>
          <a:bodyPr lIns="0" tIns="0" rIns="0" bIns="0" rtlCol="0" anchor="t">
            <a:spAutoFit/>
          </a:bodyPr>
          <a:lstStyle/>
          <a:p>
            <a:pPr algn="just">
              <a:lnSpc>
                <a:spcPts val="2900"/>
              </a:lnSpc>
            </a:pPr>
            <a:r>
              <a:rPr lang="en-US" sz="2900" b="1">
                <a:solidFill>
                  <a:srgbClr val="1D60B7"/>
                </a:solidFill>
                <a:latin typeface="Montserrat Bold"/>
                <a:ea typeface="Montserrat Bold"/>
                <a:cs typeface="Montserrat Bold"/>
                <a:sym typeface="Montserrat Bold"/>
              </a:rPr>
              <a:t>Aspek seperti </a:t>
            </a:r>
            <a:r>
              <a:rPr lang="en-US" sz="2900" b="1" u="sng">
                <a:solidFill>
                  <a:srgbClr val="1D60B7"/>
                </a:solidFill>
                <a:latin typeface="Montserrat Bold"/>
                <a:ea typeface="Montserrat Bold"/>
                <a:cs typeface="Montserrat Bold"/>
                <a:sym typeface="Montserrat Bold"/>
              </a:rPr>
              <a:t>Wifi &amp; Connectivity, Inflight Entertainment, dan Food &amp; Beverages</a:t>
            </a:r>
            <a:r>
              <a:rPr lang="en-US" sz="2900" b="1">
                <a:solidFill>
                  <a:srgbClr val="1D60B7"/>
                </a:solidFill>
                <a:latin typeface="Montserrat Bold"/>
                <a:ea typeface="Montserrat Bold"/>
                <a:cs typeface="Montserrat Bold"/>
                <a:sym typeface="Montserrat Bold"/>
              </a:rPr>
              <a:t> menjadi faktor utama ketidakpuasan, yang berdampak pada rendahnya loyalitas dan reputasi maskapai. Analisis mendalam melalui Customer Satisfaction and Sentiment Analysis diperlukan untuk mengidentifikasi akar masalah dan meningkatkan pengalaman pelanggan secara strategis.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7164449" y="8407839"/>
            <a:ext cx="546180" cy="1700922"/>
            <a:chOff x="0" y="0"/>
            <a:chExt cx="660400" cy="2056627"/>
          </a:xfrm>
        </p:grpSpPr>
        <p:sp>
          <p:nvSpPr>
            <p:cNvPr id="3" name="Freeform 3"/>
            <p:cNvSpPr/>
            <p:nvPr/>
          </p:nvSpPr>
          <p:spPr>
            <a:xfrm>
              <a:off x="0" y="0"/>
              <a:ext cx="660400" cy="2056627"/>
            </a:xfrm>
            <a:custGeom>
              <a:avLst/>
              <a:gdLst/>
              <a:ahLst/>
              <a:cxnLst/>
              <a:rect l="l" t="t" r="r" b="b"/>
              <a:pathLst>
                <a:path w="660400" h="2056627">
                  <a:moveTo>
                    <a:pt x="220252" y="2037558"/>
                  </a:moveTo>
                  <a:cubicBezTo>
                    <a:pt x="254109" y="2049072"/>
                    <a:pt x="292600" y="2056627"/>
                    <a:pt x="330378" y="2056627"/>
                  </a:cubicBezTo>
                  <a:cubicBezTo>
                    <a:pt x="368157" y="2056627"/>
                    <a:pt x="404509" y="2050150"/>
                    <a:pt x="438009" y="2038636"/>
                  </a:cubicBezTo>
                  <a:cubicBezTo>
                    <a:pt x="438723" y="2038277"/>
                    <a:pt x="439435" y="2038277"/>
                    <a:pt x="440148" y="2037917"/>
                  </a:cubicBezTo>
                  <a:cubicBezTo>
                    <a:pt x="565955" y="1991862"/>
                    <a:pt x="658618" y="1870248"/>
                    <a:pt x="660400" y="1700496"/>
                  </a:cubicBezTo>
                  <a:lnTo>
                    <a:pt x="660400" y="0"/>
                  </a:lnTo>
                  <a:lnTo>
                    <a:pt x="0" y="0"/>
                  </a:lnTo>
                  <a:lnTo>
                    <a:pt x="0" y="1699234"/>
                  </a:lnTo>
                  <a:cubicBezTo>
                    <a:pt x="1782" y="1870967"/>
                    <a:pt x="93019" y="1992582"/>
                    <a:pt x="220252" y="2037558"/>
                  </a:cubicBezTo>
                  <a:close/>
                </a:path>
              </a:pathLst>
            </a:custGeom>
            <a:solidFill>
              <a:srgbClr val="FC8846"/>
            </a:solidFill>
          </p:spPr>
        </p:sp>
        <p:sp>
          <p:nvSpPr>
            <p:cNvPr id="4" name="TextBox 4"/>
            <p:cNvSpPr txBox="1"/>
            <p:nvPr/>
          </p:nvSpPr>
          <p:spPr>
            <a:xfrm>
              <a:off x="0" y="-38100"/>
              <a:ext cx="660400" cy="1967727"/>
            </a:xfrm>
            <a:prstGeom prst="rect">
              <a:avLst/>
            </a:prstGeom>
          </p:spPr>
          <p:txBody>
            <a:bodyPr lIns="50800" tIns="50800" rIns="50800" bIns="50800" rtlCol="0" anchor="ctr"/>
            <a:lstStyle/>
            <a:p>
              <a:pPr algn="ctr">
                <a:lnSpc>
                  <a:spcPts val="2940"/>
                </a:lnSpc>
              </a:pPr>
              <a:endParaRPr/>
            </a:p>
          </p:txBody>
        </p:sp>
      </p:grpSp>
      <p:grpSp>
        <p:nvGrpSpPr>
          <p:cNvPr id="5" name="Group 5"/>
          <p:cNvGrpSpPr/>
          <p:nvPr/>
        </p:nvGrpSpPr>
        <p:grpSpPr>
          <a:xfrm>
            <a:off x="1028700" y="1934068"/>
            <a:ext cx="10504724" cy="2614158"/>
            <a:chOff x="0" y="0"/>
            <a:chExt cx="2766676" cy="688502"/>
          </a:xfrm>
        </p:grpSpPr>
        <p:sp>
          <p:nvSpPr>
            <p:cNvPr id="6" name="Freeform 6"/>
            <p:cNvSpPr/>
            <p:nvPr/>
          </p:nvSpPr>
          <p:spPr>
            <a:xfrm>
              <a:off x="0" y="0"/>
              <a:ext cx="2766676" cy="688502"/>
            </a:xfrm>
            <a:custGeom>
              <a:avLst/>
              <a:gdLst/>
              <a:ahLst/>
              <a:cxnLst/>
              <a:rect l="l" t="t" r="r" b="b"/>
              <a:pathLst>
                <a:path w="2766676" h="688502">
                  <a:moveTo>
                    <a:pt x="25795" y="0"/>
                  </a:moveTo>
                  <a:lnTo>
                    <a:pt x="2740882" y="0"/>
                  </a:lnTo>
                  <a:cubicBezTo>
                    <a:pt x="2755128" y="0"/>
                    <a:pt x="2766676" y="11549"/>
                    <a:pt x="2766676" y="25795"/>
                  </a:cubicBezTo>
                  <a:lnTo>
                    <a:pt x="2766676" y="662708"/>
                  </a:lnTo>
                  <a:cubicBezTo>
                    <a:pt x="2766676" y="669549"/>
                    <a:pt x="2763959" y="676110"/>
                    <a:pt x="2759121" y="680947"/>
                  </a:cubicBezTo>
                  <a:cubicBezTo>
                    <a:pt x="2754284" y="685785"/>
                    <a:pt x="2747723" y="688502"/>
                    <a:pt x="2740882" y="688502"/>
                  </a:cubicBezTo>
                  <a:lnTo>
                    <a:pt x="25795" y="688502"/>
                  </a:lnTo>
                  <a:cubicBezTo>
                    <a:pt x="11549" y="688502"/>
                    <a:pt x="0" y="676954"/>
                    <a:pt x="0" y="662708"/>
                  </a:cubicBezTo>
                  <a:lnTo>
                    <a:pt x="0" y="25795"/>
                  </a:lnTo>
                  <a:cubicBezTo>
                    <a:pt x="0" y="11549"/>
                    <a:pt x="11549" y="0"/>
                    <a:pt x="25795" y="0"/>
                  </a:cubicBezTo>
                  <a:close/>
                </a:path>
              </a:pathLst>
            </a:custGeom>
            <a:solidFill>
              <a:srgbClr val="1D60B7"/>
            </a:solidFill>
          </p:spPr>
        </p:sp>
        <p:sp>
          <p:nvSpPr>
            <p:cNvPr id="7" name="TextBox 7"/>
            <p:cNvSpPr txBox="1"/>
            <p:nvPr/>
          </p:nvSpPr>
          <p:spPr>
            <a:xfrm>
              <a:off x="0" y="9525"/>
              <a:ext cx="2766676" cy="678977"/>
            </a:xfrm>
            <a:prstGeom prst="rect">
              <a:avLst/>
            </a:prstGeom>
          </p:spPr>
          <p:txBody>
            <a:bodyPr lIns="50800" tIns="50800" rIns="50800" bIns="50800" rtlCol="0" anchor="ctr"/>
            <a:lstStyle/>
            <a:p>
              <a:pPr algn="ctr">
                <a:lnSpc>
                  <a:spcPts val="2220"/>
                </a:lnSpc>
              </a:pPr>
              <a:endParaRPr/>
            </a:p>
          </p:txBody>
        </p:sp>
      </p:grpSp>
      <p:sp>
        <p:nvSpPr>
          <p:cNvPr id="8" name="AutoShape 8"/>
          <p:cNvSpPr/>
          <p:nvPr/>
        </p:nvSpPr>
        <p:spPr>
          <a:xfrm>
            <a:off x="1028700" y="1447350"/>
            <a:ext cx="759334" cy="0"/>
          </a:xfrm>
          <a:prstGeom prst="line">
            <a:avLst/>
          </a:prstGeom>
          <a:ln w="38100" cap="flat">
            <a:solidFill>
              <a:srgbClr val="FC8846"/>
            </a:solidFill>
            <a:prstDash val="solid"/>
            <a:headEnd type="none" w="sm" len="sm"/>
            <a:tailEnd type="none" w="sm" len="sm"/>
          </a:ln>
        </p:spPr>
      </p:sp>
      <p:sp>
        <p:nvSpPr>
          <p:cNvPr id="9" name="Freeform 9"/>
          <p:cNvSpPr/>
          <p:nvPr/>
        </p:nvSpPr>
        <p:spPr>
          <a:xfrm flipH="1">
            <a:off x="16353932" y="0"/>
            <a:ext cx="1934068" cy="1934068"/>
          </a:xfrm>
          <a:custGeom>
            <a:avLst/>
            <a:gdLst/>
            <a:ahLst/>
            <a:cxnLst/>
            <a:rect l="l" t="t" r="r" b="b"/>
            <a:pathLst>
              <a:path w="1934068" h="1934068">
                <a:moveTo>
                  <a:pt x="1934068" y="0"/>
                </a:moveTo>
                <a:lnTo>
                  <a:pt x="0" y="0"/>
                </a:lnTo>
                <a:lnTo>
                  <a:pt x="0" y="1934068"/>
                </a:lnTo>
                <a:lnTo>
                  <a:pt x="1934068" y="1934068"/>
                </a:lnTo>
                <a:lnTo>
                  <a:pt x="1934068"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2085975" y="8233911"/>
            <a:ext cx="4171950" cy="4171950"/>
          </a:xfrm>
          <a:custGeom>
            <a:avLst/>
            <a:gdLst/>
            <a:ahLst/>
            <a:cxnLst/>
            <a:rect l="l" t="t" r="r" b="b"/>
            <a:pathLst>
              <a:path w="4171950" h="4171950">
                <a:moveTo>
                  <a:pt x="0" y="0"/>
                </a:moveTo>
                <a:lnTo>
                  <a:pt x="4171950" y="0"/>
                </a:lnTo>
                <a:lnTo>
                  <a:pt x="4171950" y="4171950"/>
                </a:lnTo>
                <a:lnTo>
                  <a:pt x="0" y="4171950"/>
                </a:lnTo>
                <a:lnTo>
                  <a:pt x="0" y="0"/>
                </a:lnTo>
                <a:close/>
              </a:path>
            </a:pathLst>
          </a:custGeom>
          <a:blipFill>
            <a:blip r:embed="rId4">
              <a:alphaModFix amt="9999"/>
              <a:extLst>
                <a:ext uri="{96DAC541-7B7A-43D3-8B79-37D633B846F1}">
                  <asvg:svgBlip xmlns:asvg="http://schemas.microsoft.com/office/drawing/2016/SVG/main" r:embed="rId5"/>
                </a:ext>
              </a:extLst>
            </a:blip>
            <a:stretch>
              <a:fillRect/>
            </a:stretch>
          </a:blipFill>
        </p:spPr>
      </p:sp>
      <p:sp>
        <p:nvSpPr>
          <p:cNvPr id="11" name="Freeform 11"/>
          <p:cNvSpPr/>
          <p:nvPr/>
        </p:nvSpPr>
        <p:spPr>
          <a:xfrm>
            <a:off x="674639" y="8846002"/>
            <a:ext cx="708121" cy="824595"/>
          </a:xfrm>
          <a:custGeom>
            <a:avLst/>
            <a:gdLst/>
            <a:ahLst/>
            <a:cxnLst/>
            <a:rect l="l" t="t" r="r" b="b"/>
            <a:pathLst>
              <a:path w="708121" h="824595">
                <a:moveTo>
                  <a:pt x="0" y="0"/>
                </a:moveTo>
                <a:lnTo>
                  <a:pt x="708122" y="0"/>
                </a:lnTo>
                <a:lnTo>
                  <a:pt x="708122" y="824596"/>
                </a:lnTo>
                <a:lnTo>
                  <a:pt x="0" y="8245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Freeform 12"/>
          <p:cNvSpPr/>
          <p:nvPr/>
        </p:nvSpPr>
        <p:spPr>
          <a:xfrm>
            <a:off x="8016945" y="5505492"/>
            <a:ext cx="748149" cy="748149"/>
          </a:xfrm>
          <a:custGeom>
            <a:avLst/>
            <a:gdLst/>
            <a:ahLst/>
            <a:cxnLst/>
            <a:rect l="l" t="t" r="r" b="b"/>
            <a:pathLst>
              <a:path w="748149" h="748149">
                <a:moveTo>
                  <a:pt x="0" y="0"/>
                </a:moveTo>
                <a:lnTo>
                  <a:pt x="748150" y="0"/>
                </a:lnTo>
                <a:lnTo>
                  <a:pt x="748150" y="748149"/>
                </a:lnTo>
                <a:lnTo>
                  <a:pt x="0" y="74814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1593656" y="2504360"/>
            <a:ext cx="1003688" cy="1111624"/>
          </a:xfrm>
          <a:custGeom>
            <a:avLst/>
            <a:gdLst/>
            <a:ahLst/>
            <a:cxnLst/>
            <a:rect l="l" t="t" r="r" b="b"/>
            <a:pathLst>
              <a:path w="1003688" h="1111624">
                <a:moveTo>
                  <a:pt x="0" y="0"/>
                </a:moveTo>
                <a:lnTo>
                  <a:pt x="1003688" y="0"/>
                </a:lnTo>
                <a:lnTo>
                  <a:pt x="1003688" y="1111624"/>
                </a:lnTo>
                <a:lnTo>
                  <a:pt x="0" y="11116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AutoShape 14"/>
          <p:cNvSpPr/>
          <p:nvPr/>
        </p:nvSpPr>
        <p:spPr>
          <a:xfrm>
            <a:off x="1456522" y="6219854"/>
            <a:ext cx="759334" cy="0"/>
          </a:xfrm>
          <a:prstGeom prst="line">
            <a:avLst/>
          </a:prstGeom>
          <a:ln w="38100" cap="flat">
            <a:solidFill>
              <a:srgbClr val="FFFFFF"/>
            </a:solidFill>
            <a:prstDash val="solid"/>
            <a:headEnd type="none" w="sm" len="sm"/>
            <a:tailEnd type="none" w="sm" len="sm"/>
          </a:ln>
        </p:spPr>
      </p:sp>
      <p:grpSp>
        <p:nvGrpSpPr>
          <p:cNvPr id="15" name="Group 15"/>
          <p:cNvGrpSpPr/>
          <p:nvPr/>
        </p:nvGrpSpPr>
        <p:grpSpPr>
          <a:xfrm>
            <a:off x="1104521" y="5112386"/>
            <a:ext cx="3086100" cy="3086100"/>
            <a:chOff x="0" y="0"/>
            <a:chExt cx="812800" cy="812800"/>
          </a:xfrm>
        </p:grpSpPr>
        <p:sp>
          <p:nvSpPr>
            <p:cNvPr id="16" name="Freeform 16"/>
            <p:cNvSpPr/>
            <p:nvPr/>
          </p:nvSpPr>
          <p:spPr>
            <a:xfrm>
              <a:off x="0" y="0"/>
              <a:ext cx="812800" cy="812800"/>
            </a:xfrm>
            <a:custGeom>
              <a:avLst/>
              <a:gdLst/>
              <a:ahLst/>
              <a:cxnLst/>
              <a:rect l="l" t="t" r="r" b="b"/>
              <a:pathLst>
                <a:path w="812800" h="812800">
                  <a:moveTo>
                    <a:pt x="130449" y="0"/>
                  </a:moveTo>
                  <a:lnTo>
                    <a:pt x="682351" y="0"/>
                  </a:lnTo>
                  <a:cubicBezTo>
                    <a:pt x="754396" y="0"/>
                    <a:pt x="812800" y="58404"/>
                    <a:pt x="812800" y="130449"/>
                  </a:cubicBezTo>
                  <a:lnTo>
                    <a:pt x="812800" y="682351"/>
                  </a:lnTo>
                  <a:cubicBezTo>
                    <a:pt x="812800" y="754396"/>
                    <a:pt x="754396" y="812800"/>
                    <a:pt x="682351" y="812800"/>
                  </a:cubicBezTo>
                  <a:lnTo>
                    <a:pt x="130449" y="812800"/>
                  </a:lnTo>
                  <a:cubicBezTo>
                    <a:pt x="58404" y="812800"/>
                    <a:pt x="0" y="754396"/>
                    <a:pt x="0" y="682351"/>
                  </a:cubicBezTo>
                  <a:lnTo>
                    <a:pt x="0" y="130449"/>
                  </a:lnTo>
                  <a:cubicBezTo>
                    <a:pt x="0" y="58404"/>
                    <a:pt x="58404" y="0"/>
                    <a:pt x="130449" y="0"/>
                  </a:cubicBezTo>
                  <a:close/>
                </a:path>
              </a:pathLst>
            </a:custGeom>
            <a:solidFill>
              <a:srgbClr val="1D60B7"/>
            </a:solidFill>
          </p:spPr>
        </p:sp>
        <p:sp>
          <p:nvSpPr>
            <p:cNvPr id="17" name="TextBox 17"/>
            <p:cNvSpPr txBox="1"/>
            <p:nvPr/>
          </p:nvSpPr>
          <p:spPr>
            <a:xfrm>
              <a:off x="0" y="9525"/>
              <a:ext cx="812800" cy="803275"/>
            </a:xfrm>
            <a:prstGeom prst="rect">
              <a:avLst/>
            </a:prstGeom>
          </p:spPr>
          <p:txBody>
            <a:bodyPr lIns="50800" tIns="50800" rIns="50800" bIns="50800" rtlCol="0" anchor="ctr"/>
            <a:lstStyle/>
            <a:p>
              <a:pPr algn="ctr">
                <a:lnSpc>
                  <a:spcPts val="2220"/>
                </a:lnSpc>
              </a:pPr>
              <a:endParaRPr/>
            </a:p>
          </p:txBody>
        </p:sp>
      </p:grpSp>
      <p:sp>
        <p:nvSpPr>
          <p:cNvPr id="18" name="TextBox 18"/>
          <p:cNvSpPr txBox="1"/>
          <p:nvPr/>
        </p:nvSpPr>
        <p:spPr>
          <a:xfrm rot="60000">
            <a:off x="1413855" y="6405213"/>
            <a:ext cx="2368640" cy="887095"/>
          </a:xfrm>
          <a:prstGeom prst="rect">
            <a:avLst/>
          </a:prstGeom>
        </p:spPr>
        <p:txBody>
          <a:bodyPr lIns="0" tIns="0" rIns="0" bIns="0" rtlCol="0" anchor="t">
            <a:spAutoFit/>
          </a:bodyPr>
          <a:lstStyle/>
          <a:p>
            <a:pPr algn="ctr">
              <a:lnSpc>
                <a:spcPts val="7279"/>
              </a:lnSpc>
            </a:pPr>
            <a:r>
              <a:rPr lang="en-US" sz="5199" b="1">
                <a:solidFill>
                  <a:srgbClr val="FFFFFF"/>
                </a:solidFill>
                <a:latin typeface="Open Sans Bold"/>
                <a:ea typeface="Open Sans Bold"/>
                <a:cs typeface="Open Sans Bold"/>
                <a:sym typeface="Open Sans Bold"/>
              </a:rPr>
              <a:t>20</a:t>
            </a:r>
          </a:p>
        </p:txBody>
      </p:sp>
      <p:sp>
        <p:nvSpPr>
          <p:cNvPr id="19" name="AutoShape 19"/>
          <p:cNvSpPr/>
          <p:nvPr/>
        </p:nvSpPr>
        <p:spPr>
          <a:xfrm>
            <a:off x="1456522" y="6533766"/>
            <a:ext cx="2331872" cy="0"/>
          </a:xfrm>
          <a:prstGeom prst="line">
            <a:avLst/>
          </a:prstGeom>
          <a:ln w="38100" cap="flat">
            <a:solidFill>
              <a:srgbClr val="FFFFFF"/>
            </a:solidFill>
            <a:prstDash val="solid"/>
            <a:headEnd type="none" w="sm" len="sm"/>
            <a:tailEnd type="none" w="sm" len="sm"/>
          </a:ln>
        </p:spPr>
      </p:sp>
      <p:grpSp>
        <p:nvGrpSpPr>
          <p:cNvPr id="20" name="Group 20"/>
          <p:cNvGrpSpPr/>
          <p:nvPr/>
        </p:nvGrpSpPr>
        <p:grpSpPr>
          <a:xfrm>
            <a:off x="6281062" y="5162550"/>
            <a:ext cx="3066401" cy="1280414"/>
            <a:chOff x="0" y="0"/>
            <a:chExt cx="807612" cy="337229"/>
          </a:xfrm>
        </p:grpSpPr>
        <p:sp>
          <p:nvSpPr>
            <p:cNvPr id="21" name="Freeform 21"/>
            <p:cNvSpPr/>
            <p:nvPr/>
          </p:nvSpPr>
          <p:spPr>
            <a:xfrm>
              <a:off x="0" y="0"/>
              <a:ext cx="807612" cy="337229"/>
            </a:xfrm>
            <a:custGeom>
              <a:avLst/>
              <a:gdLst/>
              <a:ahLst/>
              <a:cxnLst/>
              <a:rect l="l" t="t" r="r" b="b"/>
              <a:pathLst>
                <a:path w="807612" h="337229">
                  <a:moveTo>
                    <a:pt x="131287" y="0"/>
                  </a:moveTo>
                  <a:lnTo>
                    <a:pt x="676325" y="0"/>
                  </a:lnTo>
                  <a:cubicBezTo>
                    <a:pt x="748833" y="0"/>
                    <a:pt x="807612" y="58779"/>
                    <a:pt x="807612" y="131287"/>
                  </a:cubicBezTo>
                  <a:lnTo>
                    <a:pt x="807612" y="205941"/>
                  </a:lnTo>
                  <a:cubicBezTo>
                    <a:pt x="807612" y="240761"/>
                    <a:pt x="793780" y="274154"/>
                    <a:pt x="769159" y="298775"/>
                  </a:cubicBezTo>
                  <a:cubicBezTo>
                    <a:pt x="744538" y="323396"/>
                    <a:pt x="711144" y="337229"/>
                    <a:pt x="676325" y="337229"/>
                  </a:cubicBezTo>
                  <a:lnTo>
                    <a:pt x="131287" y="337229"/>
                  </a:lnTo>
                  <a:cubicBezTo>
                    <a:pt x="96468" y="337229"/>
                    <a:pt x="63074" y="323396"/>
                    <a:pt x="38453" y="298775"/>
                  </a:cubicBezTo>
                  <a:cubicBezTo>
                    <a:pt x="13832" y="274154"/>
                    <a:pt x="0" y="240761"/>
                    <a:pt x="0" y="205941"/>
                  </a:cubicBezTo>
                  <a:lnTo>
                    <a:pt x="0" y="131287"/>
                  </a:lnTo>
                  <a:cubicBezTo>
                    <a:pt x="0" y="96468"/>
                    <a:pt x="13832" y="63074"/>
                    <a:pt x="38453" y="38453"/>
                  </a:cubicBezTo>
                  <a:cubicBezTo>
                    <a:pt x="63074" y="13832"/>
                    <a:pt x="96468" y="0"/>
                    <a:pt x="131287" y="0"/>
                  </a:cubicBezTo>
                  <a:close/>
                </a:path>
              </a:pathLst>
            </a:custGeom>
            <a:solidFill>
              <a:srgbClr val="1D60B7"/>
            </a:solidFill>
          </p:spPr>
        </p:sp>
        <p:sp>
          <p:nvSpPr>
            <p:cNvPr id="22" name="TextBox 22"/>
            <p:cNvSpPr txBox="1"/>
            <p:nvPr/>
          </p:nvSpPr>
          <p:spPr>
            <a:xfrm>
              <a:off x="0" y="9525"/>
              <a:ext cx="807612" cy="327704"/>
            </a:xfrm>
            <a:prstGeom prst="rect">
              <a:avLst/>
            </a:prstGeom>
          </p:spPr>
          <p:txBody>
            <a:bodyPr lIns="50800" tIns="50800" rIns="50800" bIns="50800" rtlCol="0" anchor="ctr"/>
            <a:lstStyle/>
            <a:p>
              <a:pPr algn="ctr">
                <a:lnSpc>
                  <a:spcPts val="2220"/>
                </a:lnSpc>
              </a:pPr>
              <a:r>
                <a:rPr lang="en-US" sz="2000">
                  <a:solidFill>
                    <a:srgbClr val="FFFFFF"/>
                  </a:solidFill>
                  <a:latin typeface="Montserrat Classic"/>
                  <a:ea typeface="Montserrat Classic"/>
                  <a:cs typeface="Montserrat Classic"/>
                  <a:sym typeface="Montserrat Classic"/>
                </a:rPr>
                <a:t>Check Duplicates</a:t>
              </a:r>
            </a:p>
            <a:p>
              <a:pPr algn="ctr">
                <a:lnSpc>
                  <a:spcPts val="2220"/>
                </a:lnSpc>
              </a:pPr>
              <a:r>
                <a:rPr lang="en-US" sz="2000" b="1">
                  <a:solidFill>
                    <a:srgbClr val="FFFFFF"/>
                  </a:solidFill>
                  <a:latin typeface="Montserrat Classic Bold"/>
                  <a:ea typeface="Montserrat Classic Bold"/>
                  <a:cs typeface="Montserrat Classic Bold"/>
                  <a:sym typeface="Montserrat Classic Bold"/>
                </a:rPr>
                <a:t>1</a:t>
              </a:r>
            </a:p>
            <a:p>
              <a:pPr algn="ctr">
                <a:lnSpc>
                  <a:spcPts val="2220"/>
                </a:lnSpc>
              </a:pPr>
              <a:r>
                <a:rPr lang="en-US" sz="2000">
                  <a:solidFill>
                    <a:srgbClr val="FFFFFF"/>
                  </a:solidFill>
                  <a:latin typeface="Montserrat Classic"/>
                  <a:ea typeface="Montserrat Classic"/>
                  <a:cs typeface="Montserrat Classic"/>
                  <a:sym typeface="Montserrat Classic"/>
                </a:rPr>
                <a:t>tidak ada duplicates</a:t>
              </a:r>
            </a:p>
          </p:txBody>
        </p:sp>
      </p:grpSp>
      <p:sp>
        <p:nvSpPr>
          <p:cNvPr id="23" name="AutoShape 23"/>
          <p:cNvSpPr/>
          <p:nvPr/>
        </p:nvSpPr>
        <p:spPr>
          <a:xfrm>
            <a:off x="4277650" y="5850992"/>
            <a:ext cx="1916383" cy="0"/>
          </a:xfrm>
          <a:prstGeom prst="line">
            <a:avLst/>
          </a:prstGeom>
          <a:ln w="38100" cap="flat">
            <a:solidFill>
              <a:srgbClr val="000000"/>
            </a:solidFill>
            <a:prstDash val="solid"/>
            <a:headEnd type="none" w="sm" len="sm"/>
            <a:tailEnd type="triangle" w="lg" len="med"/>
          </a:ln>
        </p:spPr>
      </p:sp>
      <p:grpSp>
        <p:nvGrpSpPr>
          <p:cNvPr id="24" name="Group 24"/>
          <p:cNvGrpSpPr/>
          <p:nvPr/>
        </p:nvGrpSpPr>
        <p:grpSpPr>
          <a:xfrm>
            <a:off x="6312295" y="6896378"/>
            <a:ext cx="3066401" cy="1280414"/>
            <a:chOff x="0" y="0"/>
            <a:chExt cx="807612" cy="337229"/>
          </a:xfrm>
        </p:grpSpPr>
        <p:sp>
          <p:nvSpPr>
            <p:cNvPr id="25" name="Freeform 25"/>
            <p:cNvSpPr/>
            <p:nvPr/>
          </p:nvSpPr>
          <p:spPr>
            <a:xfrm>
              <a:off x="0" y="0"/>
              <a:ext cx="807612" cy="337229"/>
            </a:xfrm>
            <a:custGeom>
              <a:avLst/>
              <a:gdLst/>
              <a:ahLst/>
              <a:cxnLst/>
              <a:rect l="l" t="t" r="r" b="b"/>
              <a:pathLst>
                <a:path w="807612" h="337229">
                  <a:moveTo>
                    <a:pt x="131287" y="0"/>
                  </a:moveTo>
                  <a:lnTo>
                    <a:pt x="676325" y="0"/>
                  </a:lnTo>
                  <a:cubicBezTo>
                    <a:pt x="748833" y="0"/>
                    <a:pt x="807612" y="58779"/>
                    <a:pt x="807612" y="131287"/>
                  </a:cubicBezTo>
                  <a:lnTo>
                    <a:pt x="807612" y="205941"/>
                  </a:lnTo>
                  <a:cubicBezTo>
                    <a:pt x="807612" y="240761"/>
                    <a:pt x="793780" y="274154"/>
                    <a:pt x="769159" y="298775"/>
                  </a:cubicBezTo>
                  <a:cubicBezTo>
                    <a:pt x="744538" y="323396"/>
                    <a:pt x="711144" y="337229"/>
                    <a:pt x="676325" y="337229"/>
                  </a:cubicBezTo>
                  <a:lnTo>
                    <a:pt x="131287" y="337229"/>
                  </a:lnTo>
                  <a:cubicBezTo>
                    <a:pt x="96468" y="337229"/>
                    <a:pt x="63074" y="323396"/>
                    <a:pt x="38453" y="298775"/>
                  </a:cubicBezTo>
                  <a:cubicBezTo>
                    <a:pt x="13832" y="274154"/>
                    <a:pt x="0" y="240761"/>
                    <a:pt x="0" y="205941"/>
                  </a:cubicBezTo>
                  <a:lnTo>
                    <a:pt x="0" y="131287"/>
                  </a:lnTo>
                  <a:cubicBezTo>
                    <a:pt x="0" y="96468"/>
                    <a:pt x="13832" y="63074"/>
                    <a:pt x="38453" y="38453"/>
                  </a:cubicBezTo>
                  <a:cubicBezTo>
                    <a:pt x="63074" y="13832"/>
                    <a:pt x="96468" y="0"/>
                    <a:pt x="131287" y="0"/>
                  </a:cubicBezTo>
                  <a:close/>
                </a:path>
              </a:pathLst>
            </a:custGeom>
            <a:solidFill>
              <a:srgbClr val="1D60B7"/>
            </a:solidFill>
          </p:spPr>
        </p:sp>
        <p:sp>
          <p:nvSpPr>
            <p:cNvPr id="26" name="TextBox 26"/>
            <p:cNvSpPr txBox="1"/>
            <p:nvPr/>
          </p:nvSpPr>
          <p:spPr>
            <a:xfrm>
              <a:off x="0" y="9525"/>
              <a:ext cx="807612" cy="327704"/>
            </a:xfrm>
            <a:prstGeom prst="rect">
              <a:avLst/>
            </a:prstGeom>
          </p:spPr>
          <p:txBody>
            <a:bodyPr lIns="50800" tIns="50800" rIns="50800" bIns="50800" rtlCol="0" anchor="ctr"/>
            <a:lstStyle/>
            <a:p>
              <a:pPr algn="ctr">
                <a:lnSpc>
                  <a:spcPts val="2220"/>
                </a:lnSpc>
              </a:pPr>
              <a:r>
                <a:rPr lang="en-US" sz="2000">
                  <a:solidFill>
                    <a:srgbClr val="FFFFFF"/>
                  </a:solidFill>
                  <a:latin typeface="Montserrat Classic"/>
                  <a:ea typeface="Montserrat Classic"/>
                  <a:cs typeface="Montserrat Classic"/>
                  <a:sym typeface="Montserrat Classic"/>
                </a:rPr>
                <a:t>Data Survey tidak valid</a:t>
              </a:r>
            </a:p>
            <a:p>
              <a:pPr algn="ctr">
                <a:lnSpc>
                  <a:spcPts val="2220"/>
                </a:lnSpc>
              </a:pPr>
              <a:r>
                <a:rPr lang="en-US" sz="2000">
                  <a:solidFill>
                    <a:srgbClr val="FFFFFF"/>
                  </a:solidFill>
                  <a:latin typeface="Montserrat Classic"/>
                  <a:ea typeface="Montserrat Classic"/>
                  <a:cs typeface="Montserrat Classic"/>
                  <a:sym typeface="Montserrat Classic"/>
                </a:rPr>
                <a:t>21.882</a:t>
              </a:r>
            </a:p>
            <a:p>
              <a:pPr algn="ctr">
                <a:lnSpc>
                  <a:spcPts val="2220"/>
                </a:lnSpc>
              </a:pPr>
              <a:r>
                <a:rPr lang="en-US" sz="2000">
                  <a:solidFill>
                    <a:srgbClr val="FFFFFF"/>
                  </a:solidFill>
                  <a:latin typeface="Montserrat Classic"/>
                  <a:ea typeface="Montserrat Classic"/>
                  <a:cs typeface="Montserrat Classic"/>
                  <a:sym typeface="Montserrat Classic"/>
                </a:rPr>
                <a:t>Missing Values</a:t>
              </a:r>
            </a:p>
          </p:txBody>
        </p:sp>
      </p:grpSp>
      <p:sp>
        <p:nvSpPr>
          <p:cNvPr id="27" name="AutoShape 27"/>
          <p:cNvSpPr/>
          <p:nvPr/>
        </p:nvSpPr>
        <p:spPr>
          <a:xfrm>
            <a:off x="4277650" y="7588817"/>
            <a:ext cx="1916383" cy="0"/>
          </a:xfrm>
          <a:prstGeom prst="line">
            <a:avLst/>
          </a:prstGeom>
          <a:ln w="38100" cap="flat">
            <a:solidFill>
              <a:srgbClr val="000000"/>
            </a:solidFill>
            <a:prstDash val="solid"/>
            <a:headEnd type="none" w="sm" len="sm"/>
            <a:tailEnd type="triangle" w="lg" len="med"/>
          </a:ln>
        </p:spPr>
      </p:sp>
      <p:grpSp>
        <p:nvGrpSpPr>
          <p:cNvPr id="28" name="Group 28"/>
          <p:cNvGrpSpPr/>
          <p:nvPr/>
        </p:nvGrpSpPr>
        <p:grpSpPr>
          <a:xfrm>
            <a:off x="12092131" y="6896378"/>
            <a:ext cx="3066401" cy="1280414"/>
            <a:chOff x="0" y="0"/>
            <a:chExt cx="807612" cy="337229"/>
          </a:xfrm>
        </p:grpSpPr>
        <p:sp>
          <p:nvSpPr>
            <p:cNvPr id="29" name="Freeform 29"/>
            <p:cNvSpPr/>
            <p:nvPr/>
          </p:nvSpPr>
          <p:spPr>
            <a:xfrm>
              <a:off x="0" y="0"/>
              <a:ext cx="807612" cy="337229"/>
            </a:xfrm>
            <a:custGeom>
              <a:avLst/>
              <a:gdLst/>
              <a:ahLst/>
              <a:cxnLst/>
              <a:rect l="l" t="t" r="r" b="b"/>
              <a:pathLst>
                <a:path w="807612" h="337229">
                  <a:moveTo>
                    <a:pt x="131287" y="0"/>
                  </a:moveTo>
                  <a:lnTo>
                    <a:pt x="676325" y="0"/>
                  </a:lnTo>
                  <a:cubicBezTo>
                    <a:pt x="748833" y="0"/>
                    <a:pt x="807612" y="58779"/>
                    <a:pt x="807612" y="131287"/>
                  </a:cubicBezTo>
                  <a:lnTo>
                    <a:pt x="807612" y="205941"/>
                  </a:lnTo>
                  <a:cubicBezTo>
                    <a:pt x="807612" y="240761"/>
                    <a:pt x="793780" y="274154"/>
                    <a:pt x="769159" y="298775"/>
                  </a:cubicBezTo>
                  <a:cubicBezTo>
                    <a:pt x="744538" y="323396"/>
                    <a:pt x="711144" y="337229"/>
                    <a:pt x="676325" y="337229"/>
                  </a:cubicBezTo>
                  <a:lnTo>
                    <a:pt x="131287" y="337229"/>
                  </a:lnTo>
                  <a:cubicBezTo>
                    <a:pt x="96468" y="337229"/>
                    <a:pt x="63074" y="323396"/>
                    <a:pt x="38453" y="298775"/>
                  </a:cubicBezTo>
                  <a:cubicBezTo>
                    <a:pt x="13832" y="274154"/>
                    <a:pt x="0" y="240761"/>
                    <a:pt x="0" y="205941"/>
                  </a:cubicBezTo>
                  <a:lnTo>
                    <a:pt x="0" y="131287"/>
                  </a:lnTo>
                  <a:cubicBezTo>
                    <a:pt x="0" y="96468"/>
                    <a:pt x="13832" y="63074"/>
                    <a:pt x="38453" y="38453"/>
                  </a:cubicBezTo>
                  <a:cubicBezTo>
                    <a:pt x="63074" y="13832"/>
                    <a:pt x="96468" y="0"/>
                    <a:pt x="131287" y="0"/>
                  </a:cubicBezTo>
                  <a:close/>
                </a:path>
              </a:pathLst>
            </a:custGeom>
            <a:solidFill>
              <a:srgbClr val="1D60B7"/>
            </a:solidFill>
          </p:spPr>
        </p:sp>
        <p:sp>
          <p:nvSpPr>
            <p:cNvPr id="30" name="TextBox 30"/>
            <p:cNvSpPr txBox="1"/>
            <p:nvPr/>
          </p:nvSpPr>
          <p:spPr>
            <a:xfrm>
              <a:off x="0" y="9525"/>
              <a:ext cx="807612" cy="327704"/>
            </a:xfrm>
            <a:prstGeom prst="rect">
              <a:avLst/>
            </a:prstGeom>
          </p:spPr>
          <p:txBody>
            <a:bodyPr lIns="50800" tIns="50800" rIns="50800" bIns="50800" rtlCol="0" anchor="ctr"/>
            <a:lstStyle/>
            <a:p>
              <a:pPr algn="ctr">
                <a:lnSpc>
                  <a:spcPts val="2220"/>
                </a:lnSpc>
              </a:pPr>
              <a:r>
                <a:rPr lang="en-US" sz="2000">
                  <a:solidFill>
                    <a:srgbClr val="FFFFFF"/>
                  </a:solidFill>
                  <a:latin typeface="Montserrat Classic"/>
                  <a:ea typeface="Montserrat Classic"/>
                  <a:cs typeface="Montserrat Classic"/>
                  <a:sym typeface="Montserrat Classic"/>
                </a:rPr>
                <a:t>Final Data</a:t>
              </a:r>
            </a:p>
            <a:p>
              <a:pPr algn="ctr">
                <a:lnSpc>
                  <a:spcPts val="2220"/>
                </a:lnSpc>
              </a:pPr>
              <a:r>
                <a:rPr lang="en-US" sz="2000">
                  <a:solidFill>
                    <a:srgbClr val="FFFFFF"/>
                  </a:solidFill>
                  <a:latin typeface="Montserrat Classic"/>
                  <a:ea typeface="Montserrat Classic"/>
                  <a:cs typeface="Montserrat Classic"/>
                  <a:sym typeface="Montserrat Classic"/>
                </a:rPr>
                <a:t>1.289</a:t>
              </a:r>
            </a:p>
            <a:p>
              <a:pPr algn="ctr">
                <a:lnSpc>
                  <a:spcPts val="2220"/>
                </a:lnSpc>
              </a:pPr>
              <a:r>
                <a:rPr lang="en-US" sz="2000">
                  <a:solidFill>
                    <a:srgbClr val="FFFFFF"/>
                  </a:solidFill>
                  <a:latin typeface="Montserrat Classic"/>
                  <a:ea typeface="Montserrat Classic"/>
                  <a:cs typeface="Montserrat Classic"/>
                  <a:sym typeface="Montserrat Classic"/>
                </a:rPr>
                <a:t>15 Kolom</a:t>
              </a:r>
            </a:p>
          </p:txBody>
        </p:sp>
      </p:grpSp>
      <p:sp>
        <p:nvSpPr>
          <p:cNvPr id="31" name="AutoShape 31"/>
          <p:cNvSpPr/>
          <p:nvPr/>
        </p:nvSpPr>
        <p:spPr>
          <a:xfrm>
            <a:off x="9775698" y="7607867"/>
            <a:ext cx="1916383" cy="0"/>
          </a:xfrm>
          <a:prstGeom prst="line">
            <a:avLst/>
          </a:prstGeom>
          <a:ln w="38100" cap="flat">
            <a:solidFill>
              <a:srgbClr val="000000"/>
            </a:solidFill>
            <a:prstDash val="solid"/>
            <a:headEnd type="none" w="sm" len="sm"/>
            <a:tailEnd type="triangle" w="lg" len="med"/>
          </a:ln>
        </p:spPr>
      </p:sp>
      <p:grpSp>
        <p:nvGrpSpPr>
          <p:cNvPr id="32" name="Group 32"/>
          <p:cNvGrpSpPr/>
          <p:nvPr/>
        </p:nvGrpSpPr>
        <p:grpSpPr>
          <a:xfrm>
            <a:off x="12344526" y="1986615"/>
            <a:ext cx="2561611" cy="2561611"/>
            <a:chOff x="0" y="0"/>
            <a:chExt cx="812800" cy="812800"/>
          </a:xfrm>
        </p:grpSpPr>
        <p:sp>
          <p:nvSpPr>
            <p:cNvPr id="33" name="Freeform 3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C8846"/>
            </a:solidFill>
          </p:spPr>
        </p:sp>
        <p:sp>
          <p:nvSpPr>
            <p:cNvPr id="34" name="TextBox 34"/>
            <p:cNvSpPr txBox="1"/>
            <p:nvPr/>
          </p:nvSpPr>
          <p:spPr>
            <a:xfrm>
              <a:off x="76200" y="85725"/>
              <a:ext cx="660400" cy="650875"/>
            </a:xfrm>
            <a:prstGeom prst="rect">
              <a:avLst/>
            </a:prstGeom>
          </p:spPr>
          <p:txBody>
            <a:bodyPr lIns="50800" tIns="50800" rIns="50800" bIns="50800" rtlCol="0" anchor="ctr"/>
            <a:lstStyle/>
            <a:p>
              <a:pPr algn="ctr">
                <a:lnSpc>
                  <a:spcPts val="2220"/>
                </a:lnSpc>
              </a:pPr>
              <a:r>
                <a:rPr lang="en-US" sz="2000" b="1">
                  <a:solidFill>
                    <a:srgbClr val="FFFFFF"/>
                  </a:solidFill>
                  <a:latin typeface="Montserrat Classic Bold"/>
                  <a:ea typeface="Montserrat Classic Bold"/>
                  <a:cs typeface="Montserrat Classic Bold"/>
                  <a:sym typeface="Montserrat Classic Bold"/>
                </a:rPr>
                <a:t>Airline Name</a:t>
              </a:r>
            </a:p>
            <a:p>
              <a:pPr algn="ctr">
                <a:lnSpc>
                  <a:spcPts val="2220"/>
                </a:lnSpc>
              </a:pPr>
              <a:r>
                <a:rPr lang="en-US" sz="2000" b="1">
                  <a:solidFill>
                    <a:srgbClr val="FFFFFF"/>
                  </a:solidFill>
                  <a:latin typeface="Montserrat Classic Bold"/>
                  <a:ea typeface="Montserrat Classic Bold"/>
                  <a:cs typeface="Montserrat Classic Bold"/>
                  <a:sym typeface="Montserrat Classic Bold"/>
                </a:rPr>
                <a:t>248 Maskapai</a:t>
              </a:r>
            </a:p>
          </p:txBody>
        </p:sp>
      </p:grpSp>
      <p:grpSp>
        <p:nvGrpSpPr>
          <p:cNvPr id="35" name="Group 35"/>
          <p:cNvGrpSpPr/>
          <p:nvPr/>
        </p:nvGrpSpPr>
        <p:grpSpPr>
          <a:xfrm>
            <a:off x="15373932" y="1898704"/>
            <a:ext cx="3894068" cy="3894068"/>
            <a:chOff x="0" y="0"/>
            <a:chExt cx="7620000" cy="7620000"/>
          </a:xfrm>
        </p:grpSpPr>
        <p:sp>
          <p:nvSpPr>
            <p:cNvPr id="36" name="Freeform 36"/>
            <p:cNvSpPr/>
            <p:nvPr/>
          </p:nvSpPr>
          <p:spPr>
            <a:xfrm>
              <a:off x="0" y="0"/>
              <a:ext cx="7620000" cy="7620000"/>
            </a:xfrm>
            <a:custGeom>
              <a:avLst/>
              <a:gdLst/>
              <a:ahLst/>
              <a:cxnLst/>
              <a:rect l="l" t="t" r="r" b="b"/>
              <a:pathLst>
                <a:path w="7620000" h="7620000">
                  <a:moveTo>
                    <a:pt x="6826250" y="0"/>
                  </a:moveTo>
                  <a:lnTo>
                    <a:pt x="793750" y="0"/>
                  </a:lnTo>
                  <a:cubicBezTo>
                    <a:pt x="355600" y="0"/>
                    <a:pt x="0" y="355600"/>
                    <a:pt x="0" y="793750"/>
                  </a:cubicBezTo>
                  <a:lnTo>
                    <a:pt x="0" y="7620000"/>
                  </a:lnTo>
                  <a:lnTo>
                    <a:pt x="6826250" y="7620000"/>
                  </a:lnTo>
                  <a:cubicBezTo>
                    <a:pt x="7264400" y="7620000"/>
                    <a:pt x="7620000" y="7264400"/>
                    <a:pt x="7620000" y="6826250"/>
                  </a:cubicBezTo>
                  <a:lnTo>
                    <a:pt x="7620000" y="0"/>
                  </a:lnTo>
                  <a:lnTo>
                    <a:pt x="6826250" y="0"/>
                  </a:lnTo>
                  <a:close/>
                </a:path>
              </a:pathLst>
            </a:custGeom>
            <a:blipFill>
              <a:blip r:embed="rId12"/>
              <a:stretch>
                <a:fillRect l="-25136" r="-25136"/>
              </a:stretch>
            </a:blipFill>
          </p:spPr>
        </p:sp>
      </p:grpSp>
      <p:sp>
        <p:nvSpPr>
          <p:cNvPr id="37" name="TextBox 37"/>
          <p:cNvSpPr txBox="1"/>
          <p:nvPr/>
        </p:nvSpPr>
        <p:spPr>
          <a:xfrm>
            <a:off x="16757036" y="9120237"/>
            <a:ext cx="502264" cy="285651"/>
          </a:xfrm>
          <a:prstGeom prst="rect">
            <a:avLst/>
          </a:prstGeom>
        </p:spPr>
        <p:txBody>
          <a:bodyPr lIns="0" tIns="0" rIns="0" bIns="0" rtlCol="0" anchor="t">
            <a:spAutoFit/>
          </a:bodyPr>
          <a:lstStyle/>
          <a:p>
            <a:pPr algn="r">
              <a:lnSpc>
                <a:spcPts val="2399"/>
              </a:lnSpc>
            </a:pPr>
            <a:r>
              <a:rPr lang="en-US" sz="1999" b="1">
                <a:solidFill>
                  <a:srgbClr val="FFFFFF"/>
                </a:solidFill>
                <a:latin typeface="Montserrat Bold"/>
                <a:ea typeface="Montserrat Bold"/>
                <a:cs typeface="Montserrat Bold"/>
                <a:sym typeface="Montserrat Bold"/>
              </a:rPr>
              <a:t>06</a:t>
            </a:r>
          </a:p>
        </p:txBody>
      </p:sp>
      <p:sp>
        <p:nvSpPr>
          <p:cNvPr id="38" name="TextBox 38"/>
          <p:cNvSpPr txBox="1"/>
          <p:nvPr/>
        </p:nvSpPr>
        <p:spPr>
          <a:xfrm>
            <a:off x="1028700" y="386933"/>
            <a:ext cx="2790870" cy="993775"/>
          </a:xfrm>
          <a:prstGeom prst="rect">
            <a:avLst/>
          </a:prstGeom>
        </p:spPr>
        <p:txBody>
          <a:bodyPr lIns="0" tIns="0" rIns="0" bIns="0" rtlCol="0" anchor="t">
            <a:spAutoFit/>
          </a:bodyPr>
          <a:lstStyle/>
          <a:p>
            <a:pPr algn="l">
              <a:lnSpc>
                <a:spcPts val="7699"/>
              </a:lnSpc>
            </a:pPr>
            <a:r>
              <a:rPr lang="en-US" sz="6999">
                <a:solidFill>
                  <a:srgbClr val="1D60B7"/>
                </a:solidFill>
                <a:latin typeface="Bebas Neue Cyrillic"/>
                <a:ea typeface="Bebas Neue Cyrillic"/>
                <a:cs typeface="Bebas Neue Cyrillic"/>
                <a:sym typeface="Bebas Neue Cyrillic"/>
              </a:rPr>
              <a:t>THE DATA</a:t>
            </a:r>
          </a:p>
        </p:txBody>
      </p:sp>
      <p:sp>
        <p:nvSpPr>
          <p:cNvPr id="39" name="TextBox 39"/>
          <p:cNvSpPr txBox="1"/>
          <p:nvPr/>
        </p:nvSpPr>
        <p:spPr>
          <a:xfrm>
            <a:off x="3045707" y="2201602"/>
            <a:ext cx="3865986" cy="752450"/>
          </a:xfrm>
          <a:prstGeom prst="rect">
            <a:avLst/>
          </a:prstGeom>
        </p:spPr>
        <p:txBody>
          <a:bodyPr lIns="0" tIns="0" rIns="0" bIns="0" rtlCol="0" anchor="t">
            <a:spAutoFit/>
          </a:bodyPr>
          <a:lstStyle/>
          <a:p>
            <a:pPr marL="539748" lvl="1" indent="-269874" algn="l">
              <a:lnSpc>
                <a:spcPts val="2999"/>
              </a:lnSpc>
              <a:buFont typeface="Arial"/>
              <a:buChar char="•"/>
            </a:pPr>
            <a:r>
              <a:rPr lang="en-US" sz="2499" b="1" u="sng" dirty="0">
                <a:solidFill>
                  <a:schemeClr val="bg1"/>
                </a:solidFill>
                <a:latin typeface="Montserrat Bold"/>
                <a:ea typeface="Montserrat Bold"/>
                <a:cs typeface="Montserrat Bold"/>
                <a:sym typeface="Montserrat Bold"/>
                <a:hlinkClick r:id="rId13" tooltip="https://www.kaggle.com/code/khushipitroda/airline-review-scrapping">
                  <a:extLst>
                    <a:ext uri="{A12FA001-AC4F-418D-AE19-62706E023703}">
                      <ahyp:hlinkClr xmlns:ahyp="http://schemas.microsoft.com/office/drawing/2018/hyperlinkcolor" val="tx"/>
                    </a:ext>
                  </a:extLst>
                </a:hlinkClick>
              </a:rPr>
              <a:t>Data </a:t>
            </a:r>
            <a:r>
              <a:rPr lang="en-US" sz="2499" b="1" u="sng" dirty="0" err="1">
                <a:solidFill>
                  <a:schemeClr val="bg1"/>
                </a:solidFill>
                <a:latin typeface="Montserrat Bold"/>
                <a:ea typeface="Montserrat Bold"/>
                <a:cs typeface="Montserrat Bold"/>
                <a:sym typeface="Montserrat Bold"/>
                <a:hlinkClick r:id="rId13" tooltip="https://www.kaggle.com/code/khushipitroda/airline-review-scrapping">
                  <a:extLst>
                    <a:ext uri="{A12FA001-AC4F-418D-AE19-62706E023703}">
                      <ahyp:hlinkClr xmlns:ahyp="http://schemas.microsoft.com/office/drawing/2018/hyperlinkcolor" val="tx"/>
                    </a:ext>
                  </a:extLst>
                </a:hlinkClick>
              </a:rPr>
              <a:t>dari</a:t>
            </a:r>
            <a:r>
              <a:rPr lang="en-US" sz="2499" b="1" u="sng" dirty="0">
                <a:solidFill>
                  <a:schemeClr val="bg1"/>
                </a:solidFill>
                <a:latin typeface="Montserrat Bold"/>
                <a:ea typeface="Montserrat Bold"/>
                <a:cs typeface="Montserrat Bold"/>
                <a:sym typeface="Montserrat Bold"/>
                <a:hlinkClick r:id="rId13" tooltip="https://www.kaggle.com/code/khushipitroda/airline-review-scrapping">
                  <a:extLst>
                    <a:ext uri="{A12FA001-AC4F-418D-AE19-62706E023703}">
                      <ahyp:hlinkClr xmlns:ahyp="http://schemas.microsoft.com/office/drawing/2018/hyperlinkcolor" val="tx"/>
                    </a:ext>
                  </a:extLst>
                </a:hlinkClick>
              </a:rPr>
              <a:t> Kaggle</a:t>
            </a:r>
          </a:p>
          <a:p>
            <a:pPr algn="l">
              <a:lnSpc>
                <a:spcPts val="2999"/>
              </a:lnSpc>
            </a:pPr>
            <a:endParaRPr lang="en-US" sz="2499" b="1" u="sng" dirty="0">
              <a:solidFill>
                <a:schemeClr val="bg1"/>
              </a:solidFill>
              <a:latin typeface="Montserrat Bold"/>
              <a:ea typeface="Montserrat Bold"/>
              <a:cs typeface="Montserrat Bold"/>
              <a:sym typeface="Montserrat Bold"/>
              <a:hlinkClick r:id="rId13" tooltip="https://www.kaggle.com/code/khushipitroda/airline-review-scrapping">
                <a:extLst>
                  <a:ext uri="{A12FA001-AC4F-418D-AE19-62706E023703}">
                    <ahyp:hlinkClr xmlns:ahyp="http://schemas.microsoft.com/office/drawing/2018/hyperlinkcolor" val="tx"/>
                  </a:ext>
                </a:extLst>
              </a:hlinkClick>
            </a:endParaRPr>
          </a:p>
        </p:txBody>
      </p:sp>
      <p:sp>
        <p:nvSpPr>
          <p:cNvPr id="40" name="TextBox 40"/>
          <p:cNvSpPr txBox="1"/>
          <p:nvPr/>
        </p:nvSpPr>
        <p:spPr>
          <a:xfrm>
            <a:off x="3045707" y="2666285"/>
            <a:ext cx="7598182" cy="1104900"/>
          </a:xfrm>
          <a:prstGeom prst="rect">
            <a:avLst/>
          </a:prstGeom>
        </p:spPr>
        <p:txBody>
          <a:bodyPr lIns="0" tIns="0" rIns="0" bIns="0" rtlCol="0" anchor="t">
            <a:spAutoFit/>
          </a:bodyPr>
          <a:lstStyle/>
          <a:p>
            <a:pPr marL="539748" lvl="1" indent="-269874" algn="just">
              <a:lnSpc>
                <a:spcPts val="2999"/>
              </a:lnSpc>
              <a:buFont typeface="Arial"/>
              <a:buChar char="•"/>
            </a:pPr>
            <a:r>
              <a:rPr lang="en-US" sz="2499" b="1">
                <a:solidFill>
                  <a:srgbClr val="FFFFFF"/>
                </a:solidFill>
                <a:latin typeface="Montserrat Bold"/>
                <a:ea typeface="Montserrat Bold"/>
                <a:cs typeface="Montserrat Bold"/>
                <a:sym typeface="Montserrat Bold"/>
              </a:rPr>
              <a:t>Berisi data maskapai, rating, ulasan pelanggan, jenis perjalanan, layanan, dan rekomendasi penerbangan</a:t>
            </a:r>
          </a:p>
        </p:txBody>
      </p:sp>
      <p:sp>
        <p:nvSpPr>
          <p:cNvPr id="41" name="TextBox 41"/>
          <p:cNvSpPr txBox="1"/>
          <p:nvPr/>
        </p:nvSpPr>
        <p:spPr>
          <a:xfrm>
            <a:off x="3086407" y="3855263"/>
            <a:ext cx="4561859" cy="361950"/>
          </a:xfrm>
          <a:prstGeom prst="rect">
            <a:avLst/>
          </a:prstGeom>
        </p:spPr>
        <p:txBody>
          <a:bodyPr lIns="0" tIns="0" rIns="0" bIns="0" rtlCol="0" anchor="t">
            <a:spAutoFit/>
          </a:bodyPr>
          <a:lstStyle/>
          <a:p>
            <a:pPr marL="539748" lvl="1" indent="-269874" algn="l">
              <a:lnSpc>
                <a:spcPts val="2999"/>
              </a:lnSpc>
              <a:buFont typeface="Arial"/>
              <a:buChar char="•"/>
            </a:pPr>
            <a:r>
              <a:rPr lang="en-US" sz="2499" b="1">
                <a:solidFill>
                  <a:srgbClr val="FFFFFF"/>
                </a:solidFill>
                <a:latin typeface="Montserrat Bold"/>
                <a:ea typeface="Montserrat Bold"/>
                <a:cs typeface="Montserrat Bold"/>
                <a:sym typeface="Montserrat Bold"/>
              </a:rPr>
              <a:t>Dari tahun 2015 - 2023</a:t>
            </a:r>
          </a:p>
        </p:txBody>
      </p:sp>
      <p:sp>
        <p:nvSpPr>
          <p:cNvPr id="42" name="TextBox 42"/>
          <p:cNvSpPr txBox="1"/>
          <p:nvPr/>
        </p:nvSpPr>
        <p:spPr>
          <a:xfrm rot="60000">
            <a:off x="1464082" y="5087916"/>
            <a:ext cx="2368640" cy="887095"/>
          </a:xfrm>
          <a:prstGeom prst="rect">
            <a:avLst/>
          </a:prstGeom>
        </p:spPr>
        <p:txBody>
          <a:bodyPr lIns="0" tIns="0" rIns="0" bIns="0" rtlCol="0" anchor="t">
            <a:spAutoFit/>
          </a:bodyPr>
          <a:lstStyle/>
          <a:p>
            <a:pPr algn="ctr">
              <a:lnSpc>
                <a:spcPts val="7279"/>
              </a:lnSpc>
            </a:pPr>
            <a:r>
              <a:rPr lang="en-US" sz="5199" b="1">
                <a:solidFill>
                  <a:srgbClr val="FFFFFF"/>
                </a:solidFill>
                <a:latin typeface="Open Sans Bold"/>
                <a:ea typeface="Open Sans Bold"/>
                <a:cs typeface="Open Sans Bold"/>
                <a:sym typeface="Open Sans Bold"/>
              </a:rPr>
              <a:t>23.171</a:t>
            </a:r>
          </a:p>
        </p:txBody>
      </p:sp>
      <p:sp>
        <p:nvSpPr>
          <p:cNvPr id="43" name="TextBox 43"/>
          <p:cNvSpPr txBox="1"/>
          <p:nvPr/>
        </p:nvSpPr>
        <p:spPr>
          <a:xfrm>
            <a:off x="1440674" y="5851832"/>
            <a:ext cx="2413794" cy="580390"/>
          </a:xfrm>
          <a:prstGeom prst="rect">
            <a:avLst/>
          </a:prstGeom>
        </p:spPr>
        <p:txBody>
          <a:bodyPr lIns="0" tIns="0" rIns="0" bIns="0" rtlCol="0" anchor="t">
            <a:spAutoFit/>
          </a:bodyPr>
          <a:lstStyle/>
          <a:p>
            <a:pPr algn="ctr">
              <a:lnSpc>
                <a:spcPts val="4759"/>
              </a:lnSpc>
            </a:pPr>
            <a:r>
              <a:rPr lang="en-US" sz="3399">
                <a:solidFill>
                  <a:srgbClr val="FFFFFF"/>
                </a:solidFill>
                <a:latin typeface="Open Sans"/>
                <a:ea typeface="Open Sans"/>
                <a:cs typeface="Open Sans"/>
                <a:sym typeface="Open Sans"/>
              </a:rPr>
              <a:t>Data Survey</a:t>
            </a:r>
          </a:p>
        </p:txBody>
      </p:sp>
      <p:sp>
        <p:nvSpPr>
          <p:cNvPr id="44" name="TextBox 44"/>
          <p:cNvSpPr txBox="1"/>
          <p:nvPr/>
        </p:nvSpPr>
        <p:spPr>
          <a:xfrm>
            <a:off x="1948652" y="7246235"/>
            <a:ext cx="1297384" cy="580390"/>
          </a:xfrm>
          <a:prstGeom prst="rect">
            <a:avLst/>
          </a:prstGeom>
        </p:spPr>
        <p:txBody>
          <a:bodyPr lIns="0" tIns="0" rIns="0" bIns="0" rtlCol="0" anchor="t">
            <a:spAutoFit/>
          </a:bodyPr>
          <a:lstStyle/>
          <a:p>
            <a:pPr algn="ctr">
              <a:lnSpc>
                <a:spcPts val="4759"/>
              </a:lnSpc>
            </a:pPr>
            <a:r>
              <a:rPr lang="en-US" sz="3399">
                <a:solidFill>
                  <a:srgbClr val="FFFFFF"/>
                </a:solidFill>
                <a:latin typeface="Open Sans"/>
                <a:ea typeface="Open Sans"/>
                <a:cs typeface="Open Sans"/>
                <a:sym typeface="Open Sans"/>
              </a:rPr>
              <a:t>Kolom</a:t>
            </a:r>
          </a:p>
        </p:txBody>
      </p:sp>
      <p:grpSp>
        <p:nvGrpSpPr>
          <p:cNvPr id="45" name="Group 45"/>
          <p:cNvGrpSpPr/>
          <p:nvPr/>
        </p:nvGrpSpPr>
        <p:grpSpPr>
          <a:xfrm>
            <a:off x="16187232" y="6533766"/>
            <a:ext cx="1791265" cy="1791265"/>
            <a:chOff x="0" y="0"/>
            <a:chExt cx="812800" cy="812800"/>
          </a:xfrm>
        </p:grpSpPr>
        <p:sp>
          <p:nvSpPr>
            <p:cNvPr id="46" name="Freeform 4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D60B7"/>
            </a:solidFill>
          </p:spPr>
        </p:sp>
        <p:sp>
          <p:nvSpPr>
            <p:cNvPr id="47" name="TextBox 47"/>
            <p:cNvSpPr txBox="1"/>
            <p:nvPr/>
          </p:nvSpPr>
          <p:spPr>
            <a:xfrm>
              <a:off x="76200" y="85725"/>
              <a:ext cx="660400" cy="650875"/>
            </a:xfrm>
            <a:prstGeom prst="rect">
              <a:avLst/>
            </a:prstGeom>
          </p:spPr>
          <p:txBody>
            <a:bodyPr lIns="50800" tIns="50800" rIns="50800" bIns="50800" rtlCol="0" anchor="ctr"/>
            <a:lstStyle/>
            <a:p>
              <a:pPr algn="ctr">
                <a:lnSpc>
                  <a:spcPts val="2220"/>
                </a:lnSpc>
              </a:pPr>
              <a:r>
                <a:rPr lang="en-US" sz="2000" u="sng" dirty="0">
                  <a:solidFill>
                    <a:schemeClr val="bg1"/>
                  </a:solidFill>
                  <a:latin typeface="Montserrat Classic"/>
                  <a:ea typeface="Montserrat Classic"/>
                  <a:cs typeface="Montserrat Classic"/>
                  <a:sym typeface="Montserrat Classic"/>
                  <a:hlinkClick r:id="rId14" tooltip="https://colab.research.google.com/drive/1wuMhkwE85c0Ok9cWwcYg1zcgb-ARkMHz#scrollTo=7naTCYlHcXR3">
                    <a:extLst>
                      <a:ext uri="{A12FA001-AC4F-418D-AE19-62706E023703}">
                        <ahyp:hlinkClr xmlns:ahyp="http://schemas.microsoft.com/office/drawing/2018/hyperlinkcolor" val="tx"/>
                      </a:ext>
                    </a:extLst>
                  </a:hlinkClick>
                </a:rPr>
                <a:t>Proses EDA</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53673" y="0"/>
            <a:ext cx="14424465" cy="11428068"/>
            <a:chOff x="0" y="0"/>
            <a:chExt cx="3799036" cy="3009861"/>
          </a:xfrm>
        </p:grpSpPr>
        <p:sp>
          <p:nvSpPr>
            <p:cNvPr id="3" name="Freeform 3"/>
            <p:cNvSpPr/>
            <p:nvPr/>
          </p:nvSpPr>
          <p:spPr>
            <a:xfrm>
              <a:off x="0" y="0"/>
              <a:ext cx="3799036" cy="3009861"/>
            </a:xfrm>
            <a:custGeom>
              <a:avLst/>
              <a:gdLst/>
              <a:ahLst/>
              <a:cxnLst/>
              <a:rect l="l" t="t" r="r" b="b"/>
              <a:pathLst>
                <a:path w="3799036" h="3009861">
                  <a:moveTo>
                    <a:pt x="44548" y="0"/>
                  </a:moveTo>
                  <a:lnTo>
                    <a:pt x="3754488" y="0"/>
                  </a:lnTo>
                  <a:cubicBezTo>
                    <a:pt x="3779091" y="0"/>
                    <a:pt x="3799036" y="19945"/>
                    <a:pt x="3799036" y="44548"/>
                  </a:cubicBezTo>
                  <a:lnTo>
                    <a:pt x="3799036" y="2965314"/>
                  </a:lnTo>
                  <a:cubicBezTo>
                    <a:pt x="3799036" y="2977128"/>
                    <a:pt x="3794342" y="2988459"/>
                    <a:pt x="3785988" y="2996814"/>
                  </a:cubicBezTo>
                  <a:cubicBezTo>
                    <a:pt x="3777634" y="3005168"/>
                    <a:pt x="3766303" y="3009861"/>
                    <a:pt x="3754488" y="3009861"/>
                  </a:cubicBezTo>
                  <a:lnTo>
                    <a:pt x="44548" y="3009861"/>
                  </a:lnTo>
                  <a:cubicBezTo>
                    <a:pt x="32733" y="3009861"/>
                    <a:pt x="21402" y="3005168"/>
                    <a:pt x="13048" y="2996814"/>
                  </a:cubicBezTo>
                  <a:cubicBezTo>
                    <a:pt x="4693" y="2988459"/>
                    <a:pt x="0" y="2977128"/>
                    <a:pt x="0" y="2965314"/>
                  </a:cubicBezTo>
                  <a:lnTo>
                    <a:pt x="0" y="44548"/>
                  </a:lnTo>
                  <a:cubicBezTo>
                    <a:pt x="0" y="32733"/>
                    <a:pt x="4693" y="21402"/>
                    <a:pt x="13048" y="13048"/>
                  </a:cubicBezTo>
                  <a:cubicBezTo>
                    <a:pt x="21402" y="4693"/>
                    <a:pt x="32733" y="0"/>
                    <a:pt x="44548" y="0"/>
                  </a:cubicBezTo>
                  <a:close/>
                </a:path>
              </a:pathLst>
            </a:custGeom>
            <a:solidFill>
              <a:srgbClr val="1D60B7"/>
            </a:solidFill>
          </p:spPr>
        </p:sp>
        <p:sp>
          <p:nvSpPr>
            <p:cNvPr id="4" name="TextBox 4"/>
            <p:cNvSpPr txBox="1"/>
            <p:nvPr/>
          </p:nvSpPr>
          <p:spPr>
            <a:xfrm>
              <a:off x="0" y="9525"/>
              <a:ext cx="3799036" cy="3000336"/>
            </a:xfrm>
            <a:prstGeom prst="rect">
              <a:avLst/>
            </a:prstGeom>
          </p:spPr>
          <p:txBody>
            <a:bodyPr lIns="50800" tIns="50800" rIns="50800" bIns="50800" rtlCol="0" anchor="ctr"/>
            <a:lstStyle/>
            <a:p>
              <a:pPr algn="ctr">
                <a:lnSpc>
                  <a:spcPts val="2220"/>
                </a:lnSpc>
              </a:pPr>
              <a:endParaRPr/>
            </a:p>
          </p:txBody>
        </p:sp>
      </p:grpSp>
      <p:sp>
        <p:nvSpPr>
          <p:cNvPr id="5" name="Freeform 5"/>
          <p:cNvSpPr/>
          <p:nvPr/>
        </p:nvSpPr>
        <p:spPr>
          <a:xfrm>
            <a:off x="16202025" y="-2085975"/>
            <a:ext cx="4171950" cy="4171950"/>
          </a:xfrm>
          <a:custGeom>
            <a:avLst/>
            <a:gdLst/>
            <a:ahLst/>
            <a:cxnLst/>
            <a:rect l="l" t="t" r="r" b="b"/>
            <a:pathLst>
              <a:path w="4171950" h="4171950">
                <a:moveTo>
                  <a:pt x="0" y="0"/>
                </a:moveTo>
                <a:lnTo>
                  <a:pt x="4171950" y="0"/>
                </a:lnTo>
                <a:lnTo>
                  <a:pt x="4171950" y="4171950"/>
                </a:lnTo>
                <a:lnTo>
                  <a:pt x="0" y="417195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5858491" y="7857491"/>
            <a:ext cx="2429509" cy="2429509"/>
          </a:xfrm>
          <a:custGeom>
            <a:avLst/>
            <a:gdLst/>
            <a:ahLst/>
            <a:cxnLst/>
            <a:rect l="l" t="t" r="r" b="b"/>
            <a:pathLst>
              <a:path w="2429509" h="2429509">
                <a:moveTo>
                  <a:pt x="2429509" y="2429509"/>
                </a:moveTo>
                <a:lnTo>
                  <a:pt x="0" y="2429509"/>
                </a:lnTo>
                <a:lnTo>
                  <a:pt x="0" y="0"/>
                </a:lnTo>
                <a:lnTo>
                  <a:pt x="2429509" y="0"/>
                </a:lnTo>
                <a:lnTo>
                  <a:pt x="2429509" y="2429509"/>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rot="5400000">
            <a:off x="17164449" y="8407839"/>
            <a:ext cx="546180" cy="1700922"/>
            <a:chOff x="0" y="0"/>
            <a:chExt cx="660400" cy="2056627"/>
          </a:xfrm>
        </p:grpSpPr>
        <p:sp>
          <p:nvSpPr>
            <p:cNvPr id="8" name="Freeform 8"/>
            <p:cNvSpPr/>
            <p:nvPr/>
          </p:nvSpPr>
          <p:spPr>
            <a:xfrm>
              <a:off x="0" y="0"/>
              <a:ext cx="660400" cy="2056627"/>
            </a:xfrm>
            <a:custGeom>
              <a:avLst/>
              <a:gdLst/>
              <a:ahLst/>
              <a:cxnLst/>
              <a:rect l="l" t="t" r="r" b="b"/>
              <a:pathLst>
                <a:path w="660400" h="2056627">
                  <a:moveTo>
                    <a:pt x="220252" y="2037558"/>
                  </a:moveTo>
                  <a:cubicBezTo>
                    <a:pt x="254109" y="2049072"/>
                    <a:pt x="292600" y="2056627"/>
                    <a:pt x="330378" y="2056627"/>
                  </a:cubicBezTo>
                  <a:cubicBezTo>
                    <a:pt x="368157" y="2056627"/>
                    <a:pt x="404509" y="2050150"/>
                    <a:pt x="438009" y="2038636"/>
                  </a:cubicBezTo>
                  <a:cubicBezTo>
                    <a:pt x="438723" y="2038277"/>
                    <a:pt x="439435" y="2038277"/>
                    <a:pt x="440148" y="2037917"/>
                  </a:cubicBezTo>
                  <a:cubicBezTo>
                    <a:pt x="565955" y="1991862"/>
                    <a:pt x="658618" y="1870248"/>
                    <a:pt x="660400" y="1700496"/>
                  </a:cubicBezTo>
                  <a:lnTo>
                    <a:pt x="660400" y="0"/>
                  </a:lnTo>
                  <a:lnTo>
                    <a:pt x="0" y="0"/>
                  </a:lnTo>
                  <a:lnTo>
                    <a:pt x="0" y="1699234"/>
                  </a:lnTo>
                  <a:cubicBezTo>
                    <a:pt x="1782" y="1870967"/>
                    <a:pt x="93019" y="1992582"/>
                    <a:pt x="220252" y="2037558"/>
                  </a:cubicBezTo>
                  <a:close/>
                </a:path>
              </a:pathLst>
            </a:custGeom>
            <a:solidFill>
              <a:srgbClr val="FC8846"/>
            </a:solidFill>
          </p:spPr>
        </p:sp>
        <p:sp>
          <p:nvSpPr>
            <p:cNvPr id="9" name="TextBox 9"/>
            <p:cNvSpPr txBox="1"/>
            <p:nvPr/>
          </p:nvSpPr>
          <p:spPr>
            <a:xfrm>
              <a:off x="0" y="-38100"/>
              <a:ext cx="660400" cy="1967727"/>
            </a:xfrm>
            <a:prstGeom prst="rect">
              <a:avLst/>
            </a:prstGeom>
          </p:spPr>
          <p:txBody>
            <a:bodyPr lIns="50800" tIns="50800" rIns="50800" bIns="50800" rtlCol="0" anchor="ctr"/>
            <a:lstStyle/>
            <a:p>
              <a:pPr algn="ctr">
                <a:lnSpc>
                  <a:spcPts val="2940"/>
                </a:lnSpc>
              </a:pPr>
              <a:endParaRPr/>
            </a:p>
          </p:txBody>
        </p:sp>
      </p:grpSp>
      <p:sp>
        <p:nvSpPr>
          <p:cNvPr id="10" name="Freeform 10"/>
          <p:cNvSpPr/>
          <p:nvPr/>
        </p:nvSpPr>
        <p:spPr>
          <a:xfrm>
            <a:off x="9431412" y="3887671"/>
            <a:ext cx="252546" cy="377564"/>
          </a:xfrm>
          <a:custGeom>
            <a:avLst/>
            <a:gdLst/>
            <a:ahLst/>
            <a:cxnLst/>
            <a:rect l="l" t="t" r="r" b="b"/>
            <a:pathLst>
              <a:path w="252546" h="377564">
                <a:moveTo>
                  <a:pt x="0" y="0"/>
                </a:moveTo>
                <a:lnTo>
                  <a:pt x="252546" y="0"/>
                </a:lnTo>
                <a:lnTo>
                  <a:pt x="252546" y="377564"/>
                </a:lnTo>
                <a:lnTo>
                  <a:pt x="0" y="3775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9431412" y="6399096"/>
            <a:ext cx="252546" cy="377564"/>
          </a:xfrm>
          <a:custGeom>
            <a:avLst/>
            <a:gdLst/>
            <a:ahLst/>
            <a:cxnLst/>
            <a:rect l="l" t="t" r="r" b="b"/>
            <a:pathLst>
              <a:path w="252546" h="377564">
                <a:moveTo>
                  <a:pt x="0" y="0"/>
                </a:moveTo>
                <a:lnTo>
                  <a:pt x="252546" y="0"/>
                </a:lnTo>
                <a:lnTo>
                  <a:pt x="252546" y="377564"/>
                </a:lnTo>
                <a:lnTo>
                  <a:pt x="0" y="3775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AutoShape 12"/>
          <p:cNvSpPr/>
          <p:nvPr/>
        </p:nvSpPr>
        <p:spPr>
          <a:xfrm>
            <a:off x="9431412" y="3305843"/>
            <a:ext cx="759334" cy="0"/>
          </a:xfrm>
          <a:prstGeom prst="line">
            <a:avLst/>
          </a:prstGeom>
          <a:ln w="38100" cap="flat">
            <a:solidFill>
              <a:srgbClr val="FC8846"/>
            </a:solidFill>
            <a:prstDash val="solid"/>
            <a:headEnd type="none" w="sm" len="sm"/>
            <a:tailEnd type="none" w="sm" len="sm"/>
          </a:ln>
        </p:spPr>
      </p:sp>
      <p:sp>
        <p:nvSpPr>
          <p:cNvPr id="13" name="Freeform 13"/>
          <p:cNvSpPr/>
          <p:nvPr/>
        </p:nvSpPr>
        <p:spPr>
          <a:xfrm>
            <a:off x="7846964" y="8712217"/>
            <a:ext cx="708121" cy="824595"/>
          </a:xfrm>
          <a:custGeom>
            <a:avLst/>
            <a:gdLst/>
            <a:ahLst/>
            <a:cxnLst/>
            <a:rect l="l" t="t" r="r" b="b"/>
            <a:pathLst>
              <a:path w="708121" h="824595">
                <a:moveTo>
                  <a:pt x="0" y="0"/>
                </a:moveTo>
                <a:lnTo>
                  <a:pt x="708122" y="0"/>
                </a:lnTo>
                <a:lnTo>
                  <a:pt x="708122" y="824595"/>
                </a:lnTo>
                <a:lnTo>
                  <a:pt x="0" y="8245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575497" y="481886"/>
            <a:ext cx="3951953" cy="2823957"/>
          </a:xfrm>
          <a:custGeom>
            <a:avLst/>
            <a:gdLst/>
            <a:ahLst/>
            <a:cxnLst/>
            <a:rect l="l" t="t" r="r" b="b"/>
            <a:pathLst>
              <a:path w="3951953" h="2823957">
                <a:moveTo>
                  <a:pt x="0" y="0"/>
                </a:moveTo>
                <a:lnTo>
                  <a:pt x="3951953" y="0"/>
                </a:lnTo>
                <a:lnTo>
                  <a:pt x="3951953" y="2823957"/>
                </a:lnTo>
                <a:lnTo>
                  <a:pt x="0" y="2823957"/>
                </a:lnTo>
                <a:lnTo>
                  <a:pt x="0" y="0"/>
                </a:lnTo>
                <a:close/>
              </a:path>
            </a:pathLst>
          </a:custGeom>
          <a:blipFill>
            <a:blip r:embed="rId10"/>
            <a:stretch>
              <a:fillRect b="-13055"/>
            </a:stretch>
          </a:blipFill>
        </p:spPr>
      </p:sp>
      <p:sp>
        <p:nvSpPr>
          <p:cNvPr id="15" name="Freeform 15"/>
          <p:cNvSpPr/>
          <p:nvPr/>
        </p:nvSpPr>
        <p:spPr>
          <a:xfrm>
            <a:off x="575497" y="6834738"/>
            <a:ext cx="3980987" cy="2732594"/>
          </a:xfrm>
          <a:custGeom>
            <a:avLst/>
            <a:gdLst/>
            <a:ahLst/>
            <a:cxnLst/>
            <a:rect l="l" t="t" r="r" b="b"/>
            <a:pathLst>
              <a:path w="3980987" h="2732594">
                <a:moveTo>
                  <a:pt x="0" y="0"/>
                </a:moveTo>
                <a:lnTo>
                  <a:pt x="3980986" y="0"/>
                </a:lnTo>
                <a:lnTo>
                  <a:pt x="3980986" y="2732593"/>
                </a:lnTo>
                <a:lnTo>
                  <a:pt x="0" y="2732593"/>
                </a:lnTo>
                <a:lnTo>
                  <a:pt x="0" y="0"/>
                </a:lnTo>
                <a:close/>
              </a:path>
            </a:pathLst>
          </a:custGeom>
          <a:blipFill>
            <a:blip r:embed="rId11"/>
            <a:stretch>
              <a:fillRect/>
            </a:stretch>
          </a:blipFill>
        </p:spPr>
      </p:sp>
      <p:sp>
        <p:nvSpPr>
          <p:cNvPr id="16" name="Freeform 16"/>
          <p:cNvSpPr/>
          <p:nvPr/>
        </p:nvSpPr>
        <p:spPr>
          <a:xfrm>
            <a:off x="5164676" y="3452262"/>
            <a:ext cx="3980987" cy="3382475"/>
          </a:xfrm>
          <a:custGeom>
            <a:avLst/>
            <a:gdLst/>
            <a:ahLst/>
            <a:cxnLst/>
            <a:rect l="l" t="t" r="r" b="b"/>
            <a:pathLst>
              <a:path w="3980987" h="3382475">
                <a:moveTo>
                  <a:pt x="0" y="0"/>
                </a:moveTo>
                <a:lnTo>
                  <a:pt x="3980986" y="0"/>
                </a:lnTo>
                <a:lnTo>
                  <a:pt x="3980986" y="3382476"/>
                </a:lnTo>
                <a:lnTo>
                  <a:pt x="0" y="3382476"/>
                </a:lnTo>
                <a:lnTo>
                  <a:pt x="0" y="0"/>
                </a:lnTo>
                <a:close/>
              </a:path>
            </a:pathLst>
          </a:custGeom>
          <a:blipFill>
            <a:blip r:embed="rId12"/>
            <a:stretch>
              <a:fillRect l="-3803" r="-3803" b="-7250"/>
            </a:stretch>
          </a:blipFill>
        </p:spPr>
      </p:sp>
      <p:sp>
        <p:nvSpPr>
          <p:cNvPr id="17" name="TextBox 17"/>
          <p:cNvSpPr txBox="1"/>
          <p:nvPr/>
        </p:nvSpPr>
        <p:spPr>
          <a:xfrm>
            <a:off x="16757036" y="9120237"/>
            <a:ext cx="502264" cy="285750"/>
          </a:xfrm>
          <a:prstGeom prst="rect">
            <a:avLst/>
          </a:prstGeom>
        </p:spPr>
        <p:txBody>
          <a:bodyPr lIns="0" tIns="0" rIns="0" bIns="0" rtlCol="0" anchor="t">
            <a:spAutoFit/>
          </a:bodyPr>
          <a:lstStyle/>
          <a:p>
            <a:pPr algn="r">
              <a:lnSpc>
                <a:spcPts val="2399"/>
              </a:lnSpc>
            </a:pPr>
            <a:r>
              <a:rPr lang="en-US" sz="1999" b="1">
                <a:solidFill>
                  <a:srgbClr val="FFFFFF"/>
                </a:solidFill>
                <a:latin typeface="Montserrat Bold"/>
                <a:ea typeface="Montserrat Bold"/>
                <a:cs typeface="Montserrat Bold"/>
                <a:sym typeface="Montserrat Bold"/>
              </a:rPr>
              <a:t>07</a:t>
            </a:r>
          </a:p>
        </p:txBody>
      </p:sp>
      <p:sp>
        <p:nvSpPr>
          <p:cNvPr id="18" name="TextBox 18"/>
          <p:cNvSpPr txBox="1"/>
          <p:nvPr/>
        </p:nvSpPr>
        <p:spPr>
          <a:xfrm>
            <a:off x="9431412" y="2083501"/>
            <a:ext cx="7155666" cy="993775"/>
          </a:xfrm>
          <a:prstGeom prst="rect">
            <a:avLst/>
          </a:prstGeom>
        </p:spPr>
        <p:txBody>
          <a:bodyPr lIns="0" tIns="0" rIns="0" bIns="0" rtlCol="0" anchor="t">
            <a:spAutoFit/>
          </a:bodyPr>
          <a:lstStyle/>
          <a:p>
            <a:pPr algn="l">
              <a:lnSpc>
                <a:spcPts val="7699"/>
              </a:lnSpc>
            </a:pPr>
            <a:r>
              <a:rPr lang="en-US" sz="6999">
                <a:solidFill>
                  <a:srgbClr val="1D60B7"/>
                </a:solidFill>
                <a:latin typeface="Bebas Neue Cyrillic"/>
                <a:ea typeface="Bebas Neue Cyrillic"/>
                <a:cs typeface="Bebas Neue Cyrillic"/>
                <a:sym typeface="Bebas Neue Cyrillic"/>
              </a:rPr>
              <a:t>OBSERVATION QUESTIONS</a:t>
            </a:r>
          </a:p>
        </p:txBody>
      </p:sp>
      <p:sp>
        <p:nvSpPr>
          <p:cNvPr id="19" name="TextBox 19"/>
          <p:cNvSpPr txBox="1"/>
          <p:nvPr/>
        </p:nvSpPr>
        <p:spPr>
          <a:xfrm>
            <a:off x="9967616" y="3944821"/>
            <a:ext cx="7469923" cy="949325"/>
          </a:xfrm>
          <a:prstGeom prst="rect">
            <a:avLst/>
          </a:prstGeom>
        </p:spPr>
        <p:txBody>
          <a:bodyPr lIns="0" tIns="0" rIns="0" bIns="0" rtlCol="0" anchor="t">
            <a:spAutoFit/>
          </a:bodyPr>
          <a:lstStyle/>
          <a:p>
            <a:pPr algn="just">
              <a:lnSpc>
                <a:spcPts val="2499"/>
              </a:lnSpc>
            </a:pPr>
            <a:r>
              <a:rPr lang="en-US" sz="2499" b="1">
                <a:solidFill>
                  <a:srgbClr val="1D60B7"/>
                </a:solidFill>
                <a:latin typeface="Montserrat Bold"/>
                <a:ea typeface="Montserrat Bold"/>
                <a:cs typeface="Montserrat Bold"/>
                <a:sym typeface="Montserrat Bold"/>
              </a:rPr>
              <a:t>Faktor apa yang paling memengaruhi kepuasan pelanggan (CSAT) secara keseluruhan?</a:t>
            </a:r>
          </a:p>
        </p:txBody>
      </p:sp>
      <p:sp>
        <p:nvSpPr>
          <p:cNvPr id="20" name="TextBox 20"/>
          <p:cNvSpPr txBox="1"/>
          <p:nvPr/>
        </p:nvSpPr>
        <p:spPr>
          <a:xfrm>
            <a:off x="9967616" y="6360996"/>
            <a:ext cx="7469923" cy="1727200"/>
          </a:xfrm>
          <a:prstGeom prst="rect">
            <a:avLst/>
          </a:prstGeom>
        </p:spPr>
        <p:txBody>
          <a:bodyPr lIns="0" tIns="0" rIns="0" bIns="0" rtlCol="0" anchor="t">
            <a:spAutoFit/>
          </a:bodyPr>
          <a:lstStyle/>
          <a:p>
            <a:pPr algn="just">
              <a:lnSpc>
                <a:spcPts val="3499"/>
              </a:lnSpc>
            </a:pPr>
            <a:r>
              <a:rPr lang="en-US" sz="2499" b="1">
                <a:solidFill>
                  <a:srgbClr val="1D60B7"/>
                </a:solidFill>
                <a:latin typeface="Montserrat Bold"/>
                <a:ea typeface="Montserrat Bold"/>
                <a:cs typeface="Montserrat Bold"/>
                <a:sym typeface="Montserrat Bold"/>
              </a:rPr>
              <a:t>Cabin Staff Service memiliki skor tertinggi (33%), diikuti oleh Seat Comfort (30%). Namun, Wifi &amp; Connectivity hanya mencapai 23%, menjadi faktor paling lemah.</a:t>
            </a:r>
          </a:p>
        </p:txBody>
      </p:sp>
      <p:sp>
        <p:nvSpPr>
          <p:cNvPr id="21" name="Freeform 21"/>
          <p:cNvSpPr/>
          <p:nvPr/>
        </p:nvSpPr>
        <p:spPr>
          <a:xfrm>
            <a:off x="1860134" y="4188291"/>
            <a:ext cx="1411711" cy="1411711"/>
          </a:xfrm>
          <a:custGeom>
            <a:avLst/>
            <a:gdLst/>
            <a:ahLst/>
            <a:cxnLst/>
            <a:rect l="l" t="t" r="r" b="b"/>
            <a:pathLst>
              <a:path w="1411711" h="1411711">
                <a:moveTo>
                  <a:pt x="0" y="0"/>
                </a:moveTo>
                <a:lnTo>
                  <a:pt x="1411711" y="0"/>
                </a:lnTo>
                <a:lnTo>
                  <a:pt x="1411711" y="1411711"/>
                </a:lnTo>
                <a:lnTo>
                  <a:pt x="0" y="141171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553673" y="0"/>
            <a:ext cx="14424465" cy="11428068"/>
            <a:chOff x="0" y="0"/>
            <a:chExt cx="3799036" cy="3009861"/>
          </a:xfrm>
        </p:grpSpPr>
        <p:sp>
          <p:nvSpPr>
            <p:cNvPr id="3" name="Freeform 3"/>
            <p:cNvSpPr/>
            <p:nvPr/>
          </p:nvSpPr>
          <p:spPr>
            <a:xfrm>
              <a:off x="0" y="0"/>
              <a:ext cx="3799036" cy="3009861"/>
            </a:xfrm>
            <a:custGeom>
              <a:avLst/>
              <a:gdLst/>
              <a:ahLst/>
              <a:cxnLst/>
              <a:rect l="l" t="t" r="r" b="b"/>
              <a:pathLst>
                <a:path w="3799036" h="3009861">
                  <a:moveTo>
                    <a:pt x="44548" y="0"/>
                  </a:moveTo>
                  <a:lnTo>
                    <a:pt x="3754488" y="0"/>
                  </a:lnTo>
                  <a:cubicBezTo>
                    <a:pt x="3779091" y="0"/>
                    <a:pt x="3799036" y="19945"/>
                    <a:pt x="3799036" y="44548"/>
                  </a:cubicBezTo>
                  <a:lnTo>
                    <a:pt x="3799036" y="2965314"/>
                  </a:lnTo>
                  <a:cubicBezTo>
                    <a:pt x="3799036" y="2977128"/>
                    <a:pt x="3794342" y="2988459"/>
                    <a:pt x="3785988" y="2996814"/>
                  </a:cubicBezTo>
                  <a:cubicBezTo>
                    <a:pt x="3777634" y="3005168"/>
                    <a:pt x="3766303" y="3009861"/>
                    <a:pt x="3754488" y="3009861"/>
                  </a:cubicBezTo>
                  <a:lnTo>
                    <a:pt x="44548" y="3009861"/>
                  </a:lnTo>
                  <a:cubicBezTo>
                    <a:pt x="32733" y="3009861"/>
                    <a:pt x="21402" y="3005168"/>
                    <a:pt x="13048" y="2996814"/>
                  </a:cubicBezTo>
                  <a:cubicBezTo>
                    <a:pt x="4693" y="2988459"/>
                    <a:pt x="0" y="2977128"/>
                    <a:pt x="0" y="2965314"/>
                  </a:cubicBezTo>
                  <a:lnTo>
                    <a:pt x="0" y="44548"/>
                  </a:lnTo>
                  <a:cubicBezTo>
                    <a:pt x="0" y="32733"/>
                    <a:pt x="4693" y="21402"/>
                    <a:pt x="13048" y="13048"/>
                  </a:cubicBezTo>
                  <a:cubicBezTo>
                    <a:pt x="21402" y="4693"/>
                    <a:pt x="32733" y="0"/>
                    <a:pt x="44548" y="0"/>
                  </a:cubicBezTo>
                  <a:close/>
                </a:path>
              </a:pathLst>
            </a:custGeom>
            <a:solidFill>
              <a:srgbClr val="1D60B7"/>
            </a:solidFill>
          </p:spPr>
        </p:sp>
        <p:sp>
          <p:nvSpPr>
            <p:cNvPr id="4" name="TextBox 4"/>
            <p:cNvSpPr txBox="1"/>
            <p:nvPr/>
          </p:nvSpPr>
          <p:spPr>
            <a:xfrm>
              <a:off x="0" y="9525"/>
              <a:ext cx="3799036" cy="3000336"/>
            </a:xfrm>
            <a:prstGeom prst="rect">
              <a:avLst/>
            </a:prstGeom>
          </p:spPr>
          <p:txBody>
            <a:bodyPr lIns="50800" tIns="50800" rIns="50800" bIns="50800" rtlCol="0" anchor="ctr"/>
            <a:lstStyle/>
            <a:p>
              <a:pPr algn="ctr">
                <a:lnSpc>
                  <a:spcPts val="2220"/>
                </a:lnSpc>
              </a:pPr>
              <a:endParaRPr/>
            </a:p>
          </p:txBody>
        </p:sp>
      </p:grpSp>
      <p:sp>
        <p:nvSpPr>
          <p:cNvPr id="5" name="Freeform 5"/>
          <p:cNvSpPr/>
          <p:nvPr/>
        </p:nvSpPr>
        <p:spPr>
          <a:xfrm>
            <a:off x="16202025" y="-2085975"/>
            <a:ext cx="4171950" cy="4171950"/>
          </a:xfrm>
          <a:custGeom>
            <a:avLst/>
            <a:gdLst/>
            <a:ahLst/>
            <a:cxnLst/>
            <a:rect l="l" t="t" r="r" b="b"/>
            <a:pathLst>
              <a:path w="4171950" h="4171950">
                <a:moveTo>
                  <a:pt x="0" y="0"/>
                </a:moveTo>
                <a:lnTo>
                  <a:pt x="4171950" y="0"/>
                </a:lnTo>
                <a:lnTo>
                  <a:pt x="4171950" y="4171950"/>
                </a:lnTo>
                <a:lnTo>
                  <a:pt x="0" y="417195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6" name="Freeform 6"/>
          <p:cNvSpPr/>
          <p:nvPr/>
        </p:nvSpPr>
        <p:spPr>
          <a:xfrm flipH="1" flipV="1">
            <a:off x="15858491" y="7857491"/>
            <a:ext cx="2429509" cy="2429509"/>
          </a:xfrm>
          <a:custGeom>
            <a:avLst/>
            <a:gdLst/>
            <a:ahLst/>
            <a:cxnLst/>
            <a:rect l="l" t="t" r="r" b="b"/>
            <a:pathLst>
              <a:path w="2429509" h="2429509">
                <a:moveTo>
                  <a:pt x="2429509" y="2429509"/>
                </a:moveTo>
                <a:lnTo>
                  <a:pt x="0" y="2429509"/>
                </a:lnTo>
                <a:lnTo>
                  <a:pt x="0" y="0"/>
                </a:lnTo>
                <a:lnTo>
                  <a:pt x="2429509" y="0"/>
                </a:lnTo>
                <a:lnTo>
                  <a:pt x="2429509" y="2429509"/>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rot="5400000">
            <a:off x="17164449" y="8407839"/>
            <a:ext cx="546180" cy="1700922"/>
            <a:chOff x="0" y="0"/>
            <a:chExt cx="660400" cy="2056627"/>
          </a:xfrm>
        </p:grpSpPr>
        <p:sp>
          <p:nvSpPr>
            <p:cNvPr id="8" name="Freeform 8"/>
            <p:cNvSpPr/>
            <p:nvPr/>
          </p:nvSpPr>
          <p:spPr>
            <a:xfrm>
              <a:off x="0" y="0"/>
              <a:ext cx="660400" cy="2056627"/>
            </a:xfrm>
            <a:custGeom>
              <a:avLst/>
              <a:gdLst/>
              <a:ahLst/>
              <a:cxnLst/>
              <a:rect l="l" t="t" r="r" b="b"/>
              <a:pathLst>
                <a:path w="660400" h="2056627">
                  <a:moveTo>
                    <a:pt x="220252" y="2037558"/>
                  </a:moveTo>
                  <a:cubicBezTo>
                    <a:pt x="254109" y="2049072"/>
                    <a:pt x="292600" y="2056627"/>
                    <a:pt x="330378" y="2056627"/>
                  </a:cubicBezTo>
                  <a:cubicBezTo>
                    <a:pt x="368157" y="2056627"/>
                    <a:pt x="404509" y="2050150"/>
                    <a:pt x="438009" y="2038636"/>
                  </a:cubicBezTo>
                  <a:cubicBezTo>
                    <a:pt x="438723" y="2038277"/>
                    <a:pt x="439435" y="2038277"/>
                    <a:pt x="440148" y="2037917"/>
                  </a:cubicBezTo>
                  <a:cubicBezTo>
                    <a:pt x="565955" y="1991862"/>
                    <a:pt x="658618" y="1870248"/>
                    <a:pt x="660400" y="1700496"/>
                  </a:cubicBezTo>
                  <a:lnTo>
                    <a:pt x="660400" y="0"/>
                  </a:lnTo>
                  <a:lnTo>
                    <a:pt x="0" y="0"/>
                  </a:lnTo>
                  <a:lnTo>
                    <a:pt x="0" y="1699234"/>
                  </a:lnTo>
                  <a:cubicBezTo>
                    <a:pt x="1782" y="1870967"/>
                    <a:pt x="93019" y="1992582"/>
                    <a:pt x="220252" y="2037558"/>
                  </a:cubicBezTo>
                  <a:close/>
                </a:path>
              </a:pathLst>
            </a:custGeom>
            <a:solidFill>
              <a:srgbClr val="FC8846"/>
            </a:solidFill>
          </p:spPr>
        </p:sp>
        <p:sp>
          <p:nvSpPr>
            <p:cNvPr id="9" name="TextBox 9"/>
            <p:cNvSpPr txBox="1"/>
            <p:nvPr/>
          </p:nvSpPr>
          <p:spPr>
            <a:xfrm>
              <a:off x="0" y="-38100"/>
              <a:ext cx="660400" cy="1967727"/>
            </a:xfrm>
            <a:prstGeom prst="rect">
              <a:avLst/>
            </a:prstGeom>
          </p:spPr>
          <p:txBody>
            <a:bodyPr lIns="50800" tIns="50800" rIns="50800" bIns="50800" rtlCol="0" anchor="ctr"/>
            <a:lstStyle/>
            <a:p>
              <a:pPr algn="ctr">
                <a:lnSpc>
                  <a:spcPts val="2940"/>
                </a:lnSpc>
              </a:pPr>
              <a:endParaRPr/>
            </a:p>
          </p:txBody>
        </p:sp>
      </p:grpSp>
      <p:sp>
        <p:nvSpPr>
          <p:cNvPr id="10" name="Freeform 10"/>
          <p:cNvSpPr/>
          <p:nvPr/>
        </p:nvSpPr>
        <p:spPr>
          <a:xfrm>
            <a:off x="9224598" y="3082694"/>
            <a:ext cx="252546" cy="377564"/>
          </a:xfrm>
          <a:custGeom>
            <a:avLst/>
            <a:gdLst/>
            <a:ahLst/>
            <a:cxnLst/>
            <a:rect l="l" t="t" r="r" b="b"/>
            <a:pathLst>
              <a:path w="252546" h="377564">
                <a:moveTo>
                  <a:pt x="0" y="0"/>
                </a:moveTo>
                <a:lnTo>
                  <a:pt x="252546" y="0"/>
                </a:lnTo>
                <a:lnTo>
                  <a:pt x="252546" y="377564"/>
                </a:lnTo>
                <a:lnTo>
                  <a:pt x="0" y="37756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9224598" y="4698769"/>
            <a:ext cx="213573" cy="319298"/>
          </a:xfrm>
          <a:custGeom>
            <a:avLst/>
            <a:gdLst/>
            <a:ahLst/>
            <a:cxnLst/>
            <a:rect l="l" t="t" r="r" b="b"/>
            <a:pathLst>
              <a:path w="213573" h="319298">
                <a:moveTo>
                  <a:pt x="0" y="0"/>
                </a:moveTo>
                <a:lnTo>
                  <a:pt x="213573" y="0"/>
                </a:lnTo>
                <a:lnTo>
                  <a:pt x="213573" y="319297"/>
                </a:lnTo>
                <a:lnTo>
                  <a:pt x="0" y="31929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AutoShape 12"/>
          <p:cNvSpPr/>
          <p:nvPr/>
        </p:nvSpPr>
        <p:spPr>
          <a:xfrm>
            <a:off x="9224598" y="2500865"/>
            <a:ext cx="759334" cy="0"/>
          </a:xfrm>
          <a:prstGeom prst="line">
            <a:avLst/>
          </a:prstGeom>
          <a:ln w="38100" cap="flat">
            <a:solidFill>
              <a:srgbClr val="FC8846"/>
            </a:solidFill>
            <a:prstDash val="solid"/>
            <a:headEnd type="none" w="sm" len="sm"/>
            <a:tailEnd type="none" w="sm" len="sm"/>
          </a:ln>
        </p:spPr>
      </p:sp>
      <p:sp>
        <p:nvSpPr>
          <p:cNvPr id="13" name="Freeform 13"/>
          <p:cNvSpPr/>
          <p:nvPr/>
        </p:nvSpPr>
        <p:spPr>
          <a:xfrm>
            <a:off x="7846964" y="8712217"/>
            <a:ext cx="708121" cy="824595"/>
          </a:xfrm>
          <a:custGeom>
            <a:avLst/>
            <a:gdLst/>
            <a:ahLst/>
            <a:cxnLst/>
            <a:rect l="l" t="t" r="r" b="b"/>
            <a:pathLst>
              <a:path w="708121" h="824595">
                <a:moveTo>
                  <a:pt x="0" y="0"/>
                </a:moveTo>
                <a:lnTo>
                  <a:pt x="708122" y="0"/>
                </a:lnTo>
                <a:lnTo>
                  <a:pt x="708122" y="824595"/>
                </a:lnTo>
                <a:lnTo>
                  <a:pt x="0" y="8245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4" name="Freeform 14"/>
          <p:cNvSpPr/>
          <p:nvPr/>
        </p:nvSpPr>
        <p:spPr>
          <a:xfrm>
            <a:off x="1021353" y="2147687"/>
            <a:ext cx="7533733" cy="5991626"/>
          </a:xfrm>
          <a:custGeom>
            <a:avLst/>
            <a:gdLst/>
            <a:ahLst/>
            <a:cxnLst/>
            <a:rect l="l" t="t" r="r" b="b"/>
            <a:pathLst>
              <a:path w="7533733" h="5991626">
                <a:moveTo>
                  <a:pt x="0" y="0"/>
                </a:moveTo>
                <a:lnTo>
                  <a:pt x="7533733" y="0"/>
                </a:lnTo>
                <a:lnTo>
                  <a:pt x="7533733" y="5991626"/>
                </a:lnTo>
                <a:lnTo>
                  <a:pt x="0" y="5991626"/>
                </a:lnTo>
                <a:lnTo>
                  <a:pt x="0" y="0"/>
                </a:lnTo>
                <a:close/>
              </a:path>
            </a:pathLst>
          </a:custGeom>
          <a:blipFill>
            <a:blip r:embed="rId10"/>
            <a:stretch>
              <a:fillRect/>
            </a:stretch>
          </a:blipFill>
        </p:spPr>
      </p:sp>
      <p:sp>
        <p:nvSpPr>
          <p:cNvPr id="15" name="TextBox 15"/>
          <p:cNvSpPr txBox="1"/>
          <p:nvPr/>
        </p:nvSpPr>
        <p:spPr>
          <a:xfrm>
            <a:off x="16757036" y="9120237"/>
            <a:ext cx="502264" cy="285750"/>
          </a:xfrm>
          <a:prstGeom prst="rect">
            <a:avLst/>
          </a:prstGeom>
        </p:spPr>
        <p:txBody>
          <a:bodyPr lIns="0" tIns="0" rIns="0" bIns="0" rtlCol="0" anchor="t">
            <a:spAutoFit/>
          </a:bodyPr>
          <a:lstStyle/>
          <a:p>
            <a:pPr algn="r">
              <a:lnSpc>
                <a:spcPts val="2399"/>
              </a:lnSpc>
            </a:pPr>
            <a:r>
              <a:rPr lang="en-US" sz="1999" b="1">
                <a:solidFill>
                  <a:srgbClr val="FFFFFF"/>
                </a:solidFill>
                <a:latin typeface="Montserrat Bold"/>
                <a:ea typeface="Montserrat Bold"/>
                <a:cs typeface="Montserrat Bold"/>
                <a:sym typeface="Montserrat Bold"/>
              </a:rPr>
              <a:t>08</a:t>
            </a:r>
          </a:p>
        </p:txBody>
      </p:sp>
      <p:sp>
        <p:nvSpPr>
          <p:cNvPr id="16" name="TextBox 16"/>
          <p:cNvSpPr txBox="1"/>
          <p:nvPr/>
        </p:nvSpPr>
        <p:spPr>
          <a:xfrm>
            <a:off x="9224598" y="1278523"/>
            <a:ext cx="7155666" cy="993775"/>
          </a:xfrm>
          <a:prstGeom prst="rect">
            <a:avLst/>
          </a:prstGeom>
        </p:spPr>
        <p:txBody>
          <a:bodyPr lIns="0" tIns="0" rIns="0" bIns="0" rtlCol="0" anchor="t">
            <a:spAutoFit/>
          </a:bodyPr>
          <a:lstStyle/>
          <a:p>
            <a:pPr algn="l">
              <a:lnSpc>
                <a:spcPts val="7699"/>
              </a:lnSpc>
            </a:pPr>
            <a:r>
              <a:rPr lang="en-US" sz="6999">
                <a:solidFill>
                  <a:srgbClr val="1D60B7"/>
                </a:solidFill>
                <a:latin typeface="Bebas Neue Cyrillic"/>
                <a:ea typeface="Bebas Neue Cyrillic"/>
                <a:cs typeface="Bebas Neue Cyrillic"/>
                <a:sym typeface="Bebas Neue Cyrillic"/>
              </a:rPr>
              <a:t>OBSERVATION QUESTIONS</a:t>
            </a:r>
          </a:p>
        </p:txBody>
      </p:sp>
      <p:sp>
        <p:nvSpPr>
          <p:cNvPr id="17" name="TextBox 17"/>
          <p:cNvSpPr txBox="1"/>
          <p:nvPr/>
        </p:nvSpPr>
        <p:spPr>
          <a:xfrm>
            <a:off x="9760802" y="3139844"/>
            <a:ext cx="7469923" cy="1577975"/>
          </a:xfrm>
          <a:prstGeom prst="rect">
            <a:avLst/>
          </a:prstGeom>
        </p:spPr>
        <p:txBody>
          <a:bodyPr lIns="0" tIns="0" rIns="0" bIns="0" rtlCol="0" anchor="t">
            <a:spAutoFit/>
          </a:bodyPr>
          <a:lstStyle/>
          <a:p>
            <a:pPr algn="just">
              <a:lnSpc>
                <a:spcPts val="2499"/>
              </a:lnSpc>
            </a:pPr>
            <a:r>
              <a:rPr lang="en-US" sz="2499" b="1">
                <a:solidFill>
                  <a:srgbClr val="1D60B7"/>
                </a:solidFill>
                <a:latin typeface="Montserrat Bold"/>
                <a:ea typeface="Montserrat Bold"/>
                <a:cs typeface="Montserrat Bold"/>
                <a:sym typeface="Montserrat Bold"/>
              </a:rPr>
              <a:t>Mengapa hampir setengah dari pelanggan (45.84%) tidak merekomendasikan layanan maskapai meskipun mayoritas (54.16%) merekomendasikannya?</a:t>
            </a:r>
          </a:p>
          <a:p>
            <a:pPr algn="just">
              <a:lnSpc>
                <a:spcPts val="2499"/>
              </a:lnSpc>
            </a:pPr>
            <a:endParaRPr lang="en-US" sz="2499" b="1">
              <a:solidFill>
                <a:srgbClr val="1D60B7"/>
              </a:solidFill>
              <a:latin typeface="Montserrat Bold"/>
              <a:ea typeface="Montserrat Bold"/>
              <a:cs typeface="Montserrat Bold"/>
              <a:sym typeface="Montserrat Bold"/>
            </a:endParaRPr>
          </a:p>
        </p:txBody>
      </p:sp>
      <p:sp>
        <p:nvSpPr>
          <p:cNvPr id="18" name="TextBox 18"/>
          <p:cNvSpPr txBox="1"/>
          <p:nvPr/>
        </p:nvSpPr>
        <p:spPr>
          <a:xfrm>
            <a:off x="9678054" y="4660669"/>
            <a:ext cx="7552671" cy="4430810"/>
          </a:xfrm>
          <a:prstGeom prst="rect">
            <a:avLst/>
          </a:prstGeom>
        </p:spPr>
        <p:txBody>
          <a:bodyPr lIns="0" tIns="0" rIns="0" bIns="0" rtlCol="0" anchor="t">
            <a:spAutoFit/>
          </a:bodyPr>
          <a:lstStyle/>
          <a:p>
            <a:pPr algn="just">
              <a:lnSpc>
                <a:spcPts val="2959"/>
              </a:lnSpc>
            </a:pPr>
            <a:r>
              <a:rPr lang="en-US" sz="2114" b="1">
                <a:solidFill>
                  <a:srgbClr val="1D60B7"/>
                </a:solidFill>
                <a:latin typeface="Montserrat Bold"/>
                <a:ea typeface="Montserrat Bold"/>
                <a:cs typeface="Montserrat Bold"/>
                <a:sym typeface="Montserrat Bold"/>
              </a:rPr>
              <a:t>Sebanyak 45.84% pelanggan tidak merekomendasikan layanan maskapai karena ketimpangan antara aspek memuaskan dan tidak memuaskan. </a:t>
            </a:r>
          </a:p>
          <a:p>
            <a:pPr marL="456453" lvl="1" indent="-228227" algn="just">
              <a:lnSpc>
                <a:spcPts val="2959"/>
              </a:lnSpc>
              <a:buFont typeface="Arial"/>
              <a:buChar char="•"/>
            </a:pPr>
            <a:r>
              <a:rPr lang="en-US" sz="2114" b="1">
                <a:solidFill>
                  <a:srgbClr val="1D60B7"/>
                </a:solidFill>
                <a:latin typeface="Montserrat Bold"/>
                <a:ea typeface="Montserrat Bold"/>
                <a:cs typeface="Montserrat Bold"/>
                <a:sym typeface="Montserrat Bold"/>
              </a:rPr>
              <a:t>Dengan Positive CSAT 35.40% dan Overall CSAT 36.30%, ketidakpuasan utamanya disebabkan oleh rendahnya skor pada Wifi &amp; Connectivity (23.01%), Inflight Entertainment (26%), dan Food &amp; Beverages (27%). Ketidakkonsistenan layanan ini membuat pelanggan ragu merekomendasikan maskapai, meskipun ada beberapa aspek yang lebih baik, seperti Cabin Staff Service (33%).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985</Words>
  <Application>Microsoft Office PowerPoint</Application>
  <PresentationFormat>Custom</PresentationFormat>
  <Paragraphs>121</Paragraphs>
  <Slides>16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Montserrat Bold Italics</vt:lpstr>
      <vt:lpstr>Montserrat Classic Bold</vt:lpstr>
      <vt:lpstr>Montserrat Italics</vt:lpstr>
      <vt:lpstr>Open Sans</vt:lpstr>
      <vt:lpstr>Montserrat Classic</vt:lpstr>
      <vt:lpstr>Montserrat Bold</vt:lpstr>
      <vt:lpstr>Arial</vt:lpstr>
      <vt:lpstr>Montserrat</vt:lpstr>
      <vt:lpstr>Open Sans Bold Italics</vt:lpstr>
      <vt:lpstr>Calibri</vt:lpstr>
      <vt:lpstr>Open Sans Bold</vt:lpstr>
      <vt:lpstr>Bebas Neue Cyrillic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Metode Penelitian</dc:title>
  <cp:lastModifiedBy>Dimas Hardianto</cp:lastModifiedBy>
  <cp:revision>2</cp:revision>
  <dcterms:created xsi:type="dcterms:W3CDTF">2006-08-16T00:00:00Z</dcterms:created>
  <dcterms:modified xsi:type="dcterms:W3CDTF">2025-01-27T10:51:52Z</dcterms:modified>
  <dc:identifier>DAGdHeZxgTk</dc:identifier>
</cp:coreProperties>
</file>