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61" r:id="rId9"/>
    <p:sldId id="262" r:id="rId10"/>
    <p:sldId id="266" r:id="rId11"/>
    <p:sldId id="264" r:id="rId12"/>
    <p:sldId id="265" r:id="rId13"/>
    <p:sldId id="267" r:id="rId14"/>
    <p:sldId id="268" r:id="rId15"/>
    <p:sldId id="272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40F5A-F317-4611-8CDC-6550E4977FCC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</dgm:pt>
    <dgm:pt modelId="{30048F9D-3315-4F4F-83B9-5D5BBBB08234}">
      <dgm:prSet phldrT="[Text]"/>
      <dgm:spPr/>
      <dgm:t>
        <a:bodyPr/>
        <a:lstStyle/>
        <a:p>
          <a:r>
            <a:rPr lang="en-US" dirty="0" smtClean="0"/>
            <a:t>Figure 1 – </a:t>
          </a:r>
          <a:r>
            <a:rPr lang="en-US" smtClean="0"/>
            <a:t>Finite Automaton</a:t>
          </a:r>
          <a:endParaRPr lang="en-US"/>
        </a:p>
      </dgm:t>
    </dgm:pt>
    <dgm:pt modelId="{E138022F-9324-4E55-87A8-87401629ED7B}" type="parTrans" cxnId="{FC04EE92-4537-48ED-9C84-833EDD445402}">
      <dgm:prSet/>
      <dgm:spPr/>
      <dgm:t>
        <a:bodyPr/>
        <a:lstStyle/>
        <a:p>
          <a:endParaRPr lang="en-US"/>
        </a:p>
      </dgm:t>
    </dgm:pt>
    <dgm:pt modelId="{BA0A11C5-3F8F-4ADC-B649-93BE1D61B575}" type="sibTrans" cxnId="{FC04EE92-4537-48ED-9C84-833EDD445402}">
      <dgm:prSet/>
      <dgm:spPr/>
      <dgm:t>
        <a:bodyPr/>
        <a:lstStyle/>
        <a:p>
          <a:endParaRPr lang="en-US"/>
        </a:p>
      </dgm:t>
    </dgm:pt>
    <dgm:pt modelId="{2C7F2E53-5C5B-4E2E-BC7C-573E14ABC9DE}" type="pres">
      <dgm:prSet presAssocID="{7E140F5A-F317-4611-8CDC-6550E4977FCC}" presName="rootNode" presStyleCnt="0">
        <dgm:presLayoutVars>
          <dgm:chMax/>
          <dgm:chPref/>
          <dgm:dir/>
          <dgm:animLvl val="lvl"/>
        </dgm:presLayoutVars>
      </dgm:prSet>
      <dgm:spPr/>
    </dgm:pt>
    <dgm:pt modelId="{AA76B62F-8DF5-46D1-8AFD-2B915E60C7D2}" type="pres">
      <dgm:prSet presAssocID="{30048F9D-3315-4F4F-83B9-5D5BBBB08234}" presName="composite" presStyleCnt="0"/>
      <dgm:spPr/>
    </dgm:pt>
    <dgm:pt modelId="{4EF1F691-C759-4249-83B9-1B98636C629C}" type="pres">
      <dgm:prSet presAssocID="{30048F9D-3315-4F4F-83B9-5D5BBBB08234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A515-BB40-4EE9-B398-A563A5434D64}" type="pres">
      <dgm:prSet presAssocID="{30048F9D-3315-4F4F-83B9-5D5BBBB08234}" presName="Image" presStyleLbl="bgImgPlace1" presStyleIdx="0" presStyleCnt="1" custScaleX="172808" custScaleY="138447"/>
      <dgm:spPr>
        <a:blipFill dpi="0" rotWithShape="1">
          <a:blip xmlns:r="http://schemas.openxmlformats.org/officeDocument/2006/relationships" r:embed="rId1"/>
          <a:srcRect/>
          <a:stretch>
            <a:fillRect l="4420" t="9418" r="-4420" b="-10460"/>
          </a:stretch>
        </a:blipFill>
      </dgm:spPr>
      <dgm:extLst>
        <a:ext uri="{E40237B7-FDA0-4F09-8148-C483321AD2D9}">
          <dgm14:cNvPr xmlns:dgm14="http://schemas.microsoft.com/office/drawing/2010/diagram" id="0" name="" descr="http://upload.wikimedia.org/wikipedia/commons/thumb/2/2a/CPT-FSM-abcd.svg/326px-CPT-FSM-abcd.svg.png"/>
        </a:ext>
      </dgm:extLst>
    </dgm:pt>
    <dgm:pt modelId="{37BFC922-3C5E-4600-B8F7-1F4AA4B1D941}" type="pres">
      <dgm:prSet presAssocID="{30048F9D-3315-4F4F-83B9-5D5BBBB08234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C04EE92-4537-48ED-9C84-833EDD445402}" srcId="{7E140F5A-F317-4611-8CDC-6550E4977FCC}" destId="{30048F9D-3315-4F4F-83B9-5D5BBBB08234}" srcOrd="0" destOrd="0" parTransId="{E138022F-9324-4E55-87A8-87401629ED7B}" sibTransId="{BA0A11C5-3F8F-4ADC-B649-93BE1D61B575}"/>
    <dgm:cxn modelId="{C7A1DF9B-0A7E-439B-8870-B76648418D35}" type="presOf" srcId="{30048F9D-3315-4F4F-83B9-5D5BBBB08234}" destId="{4EF1F691-C759-4249-83B9-1B98636C629C}" srcOrd="0" destOrd="0" presId="urn:microsoft.com/office/officeart/2008/layout/TitledPictureBlocks"/>
    <dgm:cxn modelId="{BF20758B-2CB2-4F32-8E68-01B1D7676415}" type="presOf" srcId="{7E140F5A-F317-4611-8CDC-6550E4977FCC}" destId="{2C7F2E53-5C5B-4E2E-BC7C-573E14ABC9DE}" srcOrd="0" destOrd="0" presId="urn:microsoft.com/office/officeart/2008/layout/TitledPictureBlocks"/>
    <dgm:cxn modelId="{C9F49C55-5521-48B7-A7D0-1B24A037298F}" type="presParOf" srcId="{2C7F2E53-5C5B-4E2E-BC7C-573E14ABC9DE}" destId="{AA76B62F-8DF5-46D1-8AFD-2B915E60C7D2}" srcOrd="0" destOrd="0" presId="urn:microsoft.com/office/officeart/2008/layout/TitledPictureBlocks"/>
    <dgm:cxn modelId="{BECDF260-F8D2-4A30-8592-5D3BC5B0FABE}" type="presParOf" srcId="{AA76B62F-8DF5-46D1-8AFD-2B915E60C7D2}" destId="{4EF1F691-C759-4249-83B9-1B98636C629C}" srcOrd="0" destOrd="0" presId="urn:microsoft.com/office/officeart/2008/layout/TitledPictureBlocks"/>
    <dgm:cxn modelId="{17FE1CD8-80F1-4B52-A2AA-A47A2AAEA258}" type="presParOf" srcId="{AA76B62F-8DF5-46D1-8AFD-2B915E60C7D2}" destId="{9036A515-BB40-4EE9-B398-A563A5434D64}" srcOrd="1" destOrd="0" presId="urn:microsoft.com/office/officeart/2008/layout/TitledPictureBlocks"/>
    <dgm:cxn modelId="{8A7BF495-3DA9-48E1-BCC5-BC167C18610F}" type="presParOf" srcId="{AA76B62F-8DF5-46D1-8AFD-2B915E60C7D2}" destId="{37BFC922-3C5E-4600-B8F7-1F4AA4B1D941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853FF-997D-4D75-BC95-B9255BDB5A7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</dgm:pt>
    <dgm:pt modelId="{4F2205F7-EEE0-4893-8E19-DAED463A2C6E}">
      <dgm:prSet phldrT="[Text]"/>
      <dgm:spPr/>
      <dgm:t>
        <a:bodyPr/>
        <a:lstStyle/>
        <a:p>
          <a:r>
            <a:rPr lang="en-US" dirty="0" smtClean="0"/>
            <a:t>Figure 2 - Node.js Event Processing Model</a:t>
          </a:r>
          <a:endParaRPr lang="en-US" dirty="0"/>
        </a:p>
      </dgm:t>
    </dgm:pt>
    <dgm:pt modelId="{EFF11EC0-C57A-4E8C-B8EF-BA0C0425D37C}" type="parTrans" cxnId="{B585D329-459D-4DED-84FF-6824F2FB69F1}">
      <dgm:prSet/>
      <dgm:spPr/>
      <dgm:t>
        <a:bodyPr/>
        <a:lstStyle/>
        <a:p>
          <a:endParaRPr lang="en-US"/>
        </a:p>
      </dgm:t>
    </dgm:pt>
    <dgm:pt modelId="{F1BF4FC6-2F28-4904-B0A7-A604DEA22751}" type="sibTrans" cxnId="{B585D329-459D-4DED-84FF-6824F2FB69F1}">
      <dgm:prSet/>
      <dgm:spPr/>
      <dgm:t>
        <a:bodyPr/>
        <a:lstStyle/>
        <a:p>
          <a:endParaRPr lang="en-US"/>
        </a:p>
      </dgm:t>
    </dgm:pt>
    <dgm:pt modelId="{909F55AE-B451-49DF-AC11-96FD41484B18}" type="pres">
      <dgm:prSet presAssocID="{1F0853FF-997D-4D75-BC95-B9255BDB5A73}" presName="rootNode" presStyleCnt="0">
        <dgm:presLayoutVars>
          <dgm:chMax/>
          <dgm:chPref/>
          <dgm:dir/>
          <dgm:animLvl val="lvl"/>
        </dgm:presLayoutVars>
      </dgm:prSet>
      <dgm:spPr/>
    </dgm:pt>
    <dgm:pt modelId="{C7BF6226-3F35-4C96-B805-6EC52EA23C62}" type="pres">
      <dgm:prSet presAssocID="{4F2205F7-EEE0-4893-8E19-DAED463A2C6E}" presName="composite" presStyleCnt="0"/>
      <dgm:spPr/>
    </dgm:pt>
    <dgm:pt modelId="{00F4BEE8-FBC1-4001-9FAE-928A4D34FA91}" type="pres">
      <dgm:prSet presAssocID="{4F2205F7-EEE0-4893-8E19-DAED463A2C6E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7535C-7885-40C4-85D9-F276DBB86706}" type="pres">
      <dgm:prSet presAssocID="{4F2205F7-EEE0-4893-8E19-DAED463A2C6E}" presName="Image" presStyleLbl="bgImgPlace1" presStyleIdx="0" presStyleCnt="1" custScaleX="155750" custScaleY="10455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52" t="791" r="-3852" b="791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:\Users\Dustin\Desktop\Node Event Processing.png"/>
        </a:ext>
      </dgm:extLst>
    </dgm:pt>
    <dgm:pt modelId="{B285D2E2-A281-4DF6-9720-814BB60221F7}" type="pres">
      <dgm:prSet presAssocID="{4F2205F7-EEE0-4893-8E19-DAED463A2C6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512A515-F51C-4623-B80E-0FEEDBA12724}" type="presOf" srcId="{1F0853FF-997D-4D75-BC95-B9255BDB5A73}" destId="{909F55AE-B451-49DF-AC11-96FD41484B18}" srcOrd="0" destOrd="0" presId="urn:microsoft.com/office/officeart/2008/layout/TitledPictureBlocks"/>
    <dgm:cxn modelId="{CD9764F9-9D95-4133-A9E3-D71BCC5FE267}" type="presOf" srcId="{4F2205F7-EEE0-4893-8E19-DAED463A2C6E}" destId="{00F4BEE8-FBC1-4001-9FAE-928A4D34FA91}" srcOrd="0" destOrd="0" presId="urn:microsoft.com/office/officeart/2008/layout/TitledPictureBlocks"/>
    <dgm:cxn modelId="{B585D329-459D-4DED-84FF-6824F2FB69F1}" srcId="{1F0853FF-997D-4D75-BC95-B9255BDB5A73}" destId="{4F2205F7-EEE0-4893-8E19-DAED463A2C6E}" srcOrd="0" destOrd="0" parTransId="{EFF11EC0-C57A-4E8C-B8EF-BA0C0425D37C}" sibTransId="{F1BF4FC6-2F28-4904-B0A7-A604DEA22751}"/>
    <dgm:cxn modelId="{88678176-0ADB-4BAE-9702-2A00051A2CDE}" type="presParOf" srcId="{909F55AE-B451-49DF-AC11-96FD41484B18}" destId="{C7BF6226-3F35-4C96-B805-6EC52EA23C62}" srcOrd="0" destOrd="0" presId="urn:microsoft.com/office/officeart/2008/layout/TitledPictureBlocks"/>
    <dgm:cxn modelId="{53820DB0-9101-409D-8B7B-BCC87FD8A9C8}" type="presParOf" srcId="{C7BF6226-3F35-4C96-B805-6EC52EA23C62}" destId="{00F4BEE8-FBC1-4001-9FAE-928A4D34FA91}" srcOrd="0" destOrd="0" presId="urn:microsoft.com/office/officeart/2008/layout/TitledPictureBlocks"/>
    <dgm:cxn modelId="{B7710546-AA80-438D-8627-5DA8E1382431}" type="presParOf" srcId="{C7BF6226-3F35-4C96-B805-6EC52EA23C62}" destId="{1AE7535C-7885-40C4-85D9-F276DBB86706}" srcOrd="1" destOrd="0" presId="urn:microsoft.com/office/officeart/2008/layout/TitledPictureBlocks"/>
    <dgm:cxn modelId="{83F46C53-2896-4AF1-A640-F439AADCA414}" type="presParOf" srcId="{C7BF6226-3F35-4C96-B805-6EC52EA23C62}" destId="{B285D2E2-A281-4DF6-9720-814BB60221F7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0853FF-997D-4D75-BC95-B9255BDB5A7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</dgm:pt>
    <dgm:pt modelId="{4F2205F7-EEE0-4893-8E19-DAED463A2C6E}">
      <dgm:prSet phldrT="[Text]"/>
      <dgm:spPr/>
      <dgm:t>
        <a:bodyPr/>
        <a:lstStyle/>
        <a:p>
          <a:r>
            <a:rPr lang="en-US" dirty="0" smtClean="0"/>
            <a:t>Figure 3 – FSM User &amp; Graph Documents</a:t>
          </a:r>
          <a:endParaRPr lang="en-US" dirty="0"/>
        </a:p>
      </dgm:t>
    </dgm:pt>
    <dgm:pt modelId="{EFF11EC0-C57A-4E8C-B8EF-BA0C0425D37C}" type="parTrans" cxnId="{B585D329-459D-4DED-84FF-6824F2FB69F1}">
      <dgm:prSet/>
      <dgm:spPr/>
      <dgm:t>
        <a:bodyPr/>
        <a:lstStyle/>
        <a:p>
          <a:endParaRPr lang="en-US"/>
        </a:p>
      </dgm:t>
    </dgm:pt>
    <dgm:pt modelId="{F1BF4FC6-2F28-4904-B0A7-A604DEA22751}" type="sibTrans" cxnId="{B585D329-459D-4DED-84FF-6824F2FB69F1}">
      <dgm:prSet/>
      <dgm:spPr/>
      <dgm:t>
        <a:bodyPr/>
        <a:lstStyle/>
        <a:p>
          <a:endParaRPr lang="en-US"/>
        </a:p>
      </dgm:t>
    </dgm:pt>
    <dgm:pt modelId="{909F55AE-B451-49DF-AC11-96FD41484B18}" type="pres">
      <dgm:prSet presAssocID="{1F0853FF-997D-4D75-BC95-B9255BDB5A73}" presName="rootNode" presStyleCnt="0">
        <dgm:presLayoutVars>
          <dgm:chMax/>
          <dgm:chPref/>
          <dgm:dir/>
          <dgm:animLvl val="lvl"/>
        </dgm:presLayoutVars>
      </dgm:prSet>
      <dgm:spPr/>
    </dgm:pt>
    <dgm:pt modelId="{C7BF6226-3F35-4C96-B805-6EC52EA23C62}" type="pres">
      <dgm:prSet presAssocID="{4F2205F7-EEE0-4893-8E19-DAED463A2C6E}" presName="composite" presStyleCnt="0"/>
      <dgm:spPr/>
    </dgm:pt>
    <dgm:pt modelId="{00F4BEE8-FBC1-4001-9FAE-928A4D34FA91}" type="pres">
      <dgm:prSet presAssocID="{4F2205F7-EEE0-4893-8E19-DAED463A2C6E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7535C-7885-40C4-85D9-F276DBB86706}" type="pres">
      <dgm:prSet presAssocID="{4F2205F7-EEE0-4893-8E19-DAED463A2C6E}" presName="Image" presStyleLbl="bgImgPlace1" presStyleIdx="0" presStyleCnt="1" custScaleX="168285" custScaleY="10455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extLst/>
    </dgm:pt>
    <dgm:pt modelId="{B285D2E2-A281-4DF6-9720-814BB60221F7}" type="pres">
      <dgm:prSet presAssocID="{4F2205F7-EEE0-4893-8E19-DAED463A2C6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818DE2C-4DA8-47F6-9DCD-C6A01F00949C}" type="presOf" srcId="{1F0853FF-997D-4D75-BC95-B9255BDB5A73}" destId="{909F55AE-B451-49DF-AC11-96FD41484B18}" srcOrd="0" destOrd="0" presId="urn:microsoft.com/office/officeart/2008/layout/TitledPictureBlocks"/>
    <dgm:cxn modelId="{B585D329-459D-4DED-84FF-6824F2FB69F1}" srcId="{1F0853FF-997D-4D75-BC95-B9255BDB5A73}" destId="{4F2205F7-EEE0-4893-8E19-DAED463A2C6E}" srcOrd="0" destOrd="0" parTransId="{EFF11EC0-C57A-4E8C-B8EF-BA0C0425D37C}" sibTransId="{F1BF4FC6-2F28-4904-B0A7-A604DEA22751}"/>
    <dgm:cxn modelId="{6214A4E9-9575-455B-9DD6-958AC1D49C7C}" type="presOf" srcId="{4F2205F7-EEE0-4893-8E19-DAED463A2C6E}" destId="{00F4BEE8-FBC1-4001-9FAE-928A4D34FA91}" srcOrd="0" destOrd="0" presId="urn:microsoft.com/office/officeart/2008/layout/TitledPictureBlocks"/>
    <dgm:cxn modelId="{A3824D7A-2F38-4CD7-A5E9-737126ABD482}" type="presParOf" srcId="{909F55AE-B451-49DF-AC11-96FD41484B18}" destId="{C7BF6226-3F35-4C96-B805-6EC52EA23C62}" srcOrd="0" destOrd="0" presId="urn:microsoft.com/office/officeart/2008/layout/TitledPictureBlocks"/>
    <dgm:cxn modelId="{98102EAA-25BE-4DA6-9778-600157EAC3CA}" type="presParOf" srcId="{C7BF6226-3F35-4C96-B805-6EC52EA23C62}" destId="{00F4BEE8-FBC1-4001-9FAE-928A4D34FA91}" srcOrd="0" destOrd="0" presId="urn:microsoft.com/office/officeart/2008/layout/TitledPictureBlocks"/>
    <dgm:cxn modelId="{D737ADD9-BB41-42E4-82E6-D643C7727D6B}" type="presParOf" srcId="{C7BF6226-3F35-4C96-B805-6EC52EA23C62}" destId="{1AE7535C-7885-40C4-85D9-F276DBB86706}" srcOrd="1" destOrd="0" presId="urn:microsoft.com/office/officeart/2008/layout/TitledPictureBlocks"/>
    <dgm:cxn modelId="{E8C9EFD1-C784-42AB-A7EE-8132C8C0CE16}" type="presParOf" srcId="{C7BF6226-3F35-4C96-B805-6EC52EA23C62}" destId="{B285D2E2-A281-4DF6-9720-814BB60221F7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6A515-BB40-4EE9-B398-A563A5434D64}">
      <dsp:nvSpPr>
        <dsp:cNvPr id="0" name=""/>
        <dsp:cNvSpPr/>
      </dsp:nvSpPr>
      <dsp:spPr>
        <a:xfrm>
          <a:off x="4662" y="2"/>
          <a:ext cx="8274703" cy="5617023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4420" t="9418" r="-4420" b="-1046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1F691-C759-4249-83B9-1B98636C629C}">
      <dsp:nvSpPr>
        <dsp:cNvPr id="0" name=""/>
        <dsp:cNvSpPr/>
      </dsp:nvSpPr>
      <dsp:spPr>
        <a:xfrm>
          <a:off x="1747824" y="6317"/>
          <a:ext cx="4788379" cy="698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Figure 1 – </a:t>
          </a:r>
          <a:r>
            <a:rPr lang="en-US" sz="3100" kern="1200" smtClean="0"/>
            <a:t>Finite Automaton</a:t>
          </a:r>
          <a:endParaRPr lang="en-US" sz="3100" kern="1200"/>
        </a:p>
      </dsp:txBody>
      <dsp:txXfrm>
        <a:off x="1747824" y="6317"/>
        <a:ext cx="4788379" cy="698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7535C-7885-40C4-85D9-F276DBB86706}">
      <dsp:nvSpPr>
        <dsp:cNvPr id="0" name=""/>
        <dsp:cNvSpPr/>
      </dsp:nvSpPr>
      <dsp:spPr>
        <a:xfrm>
          <a:off x="3647" y="1182314"/>
          <a:ext cx="7641009" cy="434616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52" t="791" r="-3852" b="791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4BEE8-FBC1-4001-9FAE-928A4D34FA91}">
      <dsp:nvSpPr>
        <dsp:cNvPr id="0" name=""/>
        <dsp:cNvSpPr/>
      </dsp:nvSpPr>
      <dsp:spPr>
        <a:xfrm>
          <a:off x="1371180" y="484398"/>
          <a:ext cx="4905945" cy="7157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Figure 2 - Node.js Event Processing Model</a:t>
          </a:r>
          <a:endParaRPr lang="en-US" sz="2100" kern="1200" dirty="0"/>
        </a:p>
      </dsp:txBody>
      <dsp:txXfrm>
        <a:off x="1371180" y="484398"/>
        <a:ext cx="4905945" cy="715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7535C-7885-40C4-85D9-F276DBB86706}">
      <dsp:nvSpPr>
        <dsp:cNvPr id="0" name=""/>
        <dsp:cNvSpPr/>
      </dsp:nvSpPr>
      <dsp:spPr>
        <a:xfrm>
          <a:off x="2" y="1249076"/>
          <a:ext cx="7953803" cy="418709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4BEE8-FBC1-4001-9FAE-928A4D34FA91}">
      <dsp:nvSpPr>
        <dsp:cNvPr id="0" name=""/>
        <dsp:cNvSpPr/>
      </dsp:nvSpPr>
      <dsp:spPr>
        <a:xfrm>
          <a:off x="1613709" y="576704"/>
          <a:ext cx="4726388" cy="689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Figure 3 – FSM User &amp; Graph Documents</a:t>
          </a:r>
          <a:endParaRPr lang="en-US" sz="2100" kern="1200" dirty="0"/>
        </a:p>
      </dsp:txBody>
      <dsp:txXfrm>
        <a:off x="1613709" y="576704"/>
        <a:ext cx="4726388" cy="689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2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D0EED3-A97F-46C8-8846-7CA2EF30E17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State Machine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Hardin</a:t>
            </a:r>
          </a:p>
          <a:p>
            <a:r>
              <a:rPr lang="en-US" dirty="0" smtClean="0"/>
              <a:t>Lawrence Technological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&amp;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JavaScript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 is a software platform for </a:t>
            </a:r>
            <a:r>
              <a:rPr lang="en-US" dirty="0" smtClean="0"/>
              <a:t>scalable</a:t>
            </a:r>
            <a:r>
              <a:rPr lang="en-US" dirty="0"/>
              <a:t> server-side and networking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Applications written in JavaScript</a:t>
            </a:r>
          </a:p>
          <a:p>
            <a:r>
              <a:rPr lang="en-US" dirty="0" smtClean="0"/>
              <a:t>Single threaded environment</a:t>
            </a:r>
          </a:p>
          <a:p>
            <a:r>
              <a:rPr lang="en-US" dirty="0" smtClean="0"/>
              <a:t>Asynchronous event driven model for processing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350383"/>
              </p:ext>
            </p:extLst>
          </p:nvPr>
        </p:nvGraphicFramePr>
        <p:xfrm>
          <a:off x="3868737" y="637309"/>
          <a:ext cx="7953808" cy="6012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Database</a:t>
            </a:r>
          </a:p>
          <a:p>
            <a:r>
              <a:rPr lang="en-US" dirty="0" smtClean="0"/>
              <a:t>Document Collections</a:t>
            </a:r>
          </a:p>
          <a:p>
            <a:r>
              <a:rPr lang="en-US" dirty="0" smtClean="0"/>
              <a:t>JavaScript Object Notation (JSON) format</a:t>
            </a:r>
          </a:p>
          <a:p>
            <a:pPr lvl="1"/>
            <a:r>
              <a:rPr lang="en-US" dirty="0" smtClean="0"/>
              <a:t>Hierarchical structures (i.e., objects)</a:t>
            </a:r>
          </a:p>
          <a:p>
            <a:pPr lvl="1"/>
            <a:r>
              <a:rPr lang="en-US" dirty="0" smtClean="0"/>
              <a:t>No normalization needed</a:t>
            </a:r>
          </a:p>
          <a:p>
            <a:pPr lvl="1"/>
            <a:r>
              <a:rPr lang="en-US" dirty="0" smtClean="0"/>
              <a:t>No schema for document keys</a:t>
            </a:r>
          </a:p>
          <a:p>
            <a:pPr lvl="1"/>
            <a:r>
              <a:rPr lang="en-US" dirty="0" smtClean="0"/>
              <a:t>Query Functionality</a:t>
            </a:r>
          </a:p>
          <a:p>
            <a:pPr lvl="2"/>
            <a:r>
              <a:rPr lang="en-US" dirty="0" err="1"/>
              <a:t>db.posts.find</a:t>
            </a:r>
            <a:r>
              <a:rPr lang="en-US" dirty="0"/>
              <a:t>({'tags': 'politics', '</a:t>
            </a:r>
            <a:r>
              <a:rPr lang="en-US" dirty="0" err="1"/>
              <a:t>vote_count</a:t>
            </a:r>
            <a:r>
              <a:rPr lang="en-US" dirty="0"/>
              <a:t>': {'$</a:t>
            </a:r>
            <a:r>
              <a:rPr lang="en-US" dirty="0" err="1"/>
              <a:t>gt</a:t>
            </a:r>
            <a:r>
              <a:rPr lang="en-US" dirty="0"/>
              <a:t>': 10}});</a:t>
            </a:r>
          </a:p>
        </p:txBody>
      </p:sp>
    </p:spTree>
    <p:extLst>
      <p:ext uri="{BB962C8B-B14F-4D97-AF65-F5344CB8AC3E}">
        <p14:creationId xmlns:p14="http://schemas.microsoft.com/office/powerpoint/2010/main" val="19478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V="1">
            <a:off x="4092166" y="2957331"/>
            <a:ext cx="12698025" cy="4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237803"/>
              </p:ext>
            </p:extLst>
          </p:nvPr>
        </p:nvGraphicFramePr>
        <p:xfrm>
          <a:off x="3732935" y="311384"/>
          <a:ext cx="7953808" cy="6012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2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Graphing Mechanics</a:t>
            </a:r>
          </a:p>
          <a:p>
            <a:pPr lvl="1"/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Navigation Map</a:t>
            </a:r>
          </a:p>
          <a:p>
            <a:pPr lvl="1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Export JSON</a:t>
            </a:r>
          </a:p>
          <a:p>
            <a:r>
              <a:rPr lang="en-US" dirty="0" smtClean="0"/>
              <a:t>Graph Management</a:t>
            </a:r>
          </a:p>
          <a:p>
            <a:r>
              <a:rPr lang="en-US" dirty="0" smtClean="0"/>
              <a:t>Applying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17857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Graphing</a:t>
            </a:r>
          </a:p>
          <a:p>
            <a:pPr lvl="1"/>
            <a:r>
              <a:rPr lang="en-US" dirty="0" smtClean="0"/>
              <a:t>Arched transitions</a:t>
            </a:r>
          </a:p>
          <a:p>
            <a:pPr lvl="2"/>
            <a:r>
              <a:rPr lang="en-US" dirty="0" smtClean="0"/>
              <a:t>Sizing &amp; interactions</a:t>
            </a:r>
          </a:p>
          <a:p>
            <a:pPr lvl="2"/>
            <a:r>
              <a:rPr lang="en-US" dirty="0" smtClean="0"/>
              <a:t>End arrows</a:t>
            </a:r>
          </a:p>
          <a:p>
            <a:r>
              <a:rPr lang="en-US" dirty="0" smtClean="0"/>
              <a:t>Navigation Map</a:t>
            </a:r>
          </a:p>
          <a:p>
            <a:pPr lvl="1"/>
            <a:r>
              <a:rPr lang="en-US" dirty="0" smtClean="0"/>
              <a:t>Zoom-in/Zoom-out offset</a:t>
            </a:r>
          </a:p>
          <a:p>
            <a:pPr lvl="1"/>
            <a:r>
              <a:rPr lang="en-US" dirty="0" smtClean="0"/>
              <a:t>1:1 scaling with canvas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07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graphing mechanics</a:t>
            </a:r>
          </a:p>
          <a:p>
            <a:pPr lvl="1"/>
            <a:r>
              <a:rPr lang="en-US" dirty="0" smtClean="0"/>
              <a:t>Arched transition’s arrow caps</a:t>
            </a:r>
          </a:p>
          <a:p>
            <a:pPr lvl="1"/>
            <a:r>
              <a:rPr lang="en-US" dirty="0" smtClean="0"/>
              <a:t>Self transition’s arrow caps</a:t>
            </a:r>
          </a:p>
          <a:p>
            <a:pPr lvl="1"/>
            <a:r>
              <a:rPr lang="en-US" dirty="0" smtClean="0"/>
              <a:t>Dynamically Resize Graph</a:t>
            </a:r>
          </a:p>
          <a:p>
            <a:r>
              <a:rPr lang="en-US" dirty="0" smtClean="0"/>
              <a:t>Cloud Integration</a:t>
            </a:r>
          </a:p>
          <a:p>
            <a:pPr lvl="1"/>
            <a:r>
              <a:rPr lang="en-US" dirty="0" smtClean="0"/>
              <a:t>Dropbox</a:t>
            </a:r>
          </a:p>
          <a:p>
            <a:pPr lvl="1"/>
            <a:r>
              <a:rPr lang="en-US" dirty="0" smtClean="0"/>
              <a:t>Google Drive</a:t>
            </a:r>
          </a:p>
          <a:p>
            <a:r>
              <a:rPr lang="en-US" dirty="0" smtClean="0"/>
              <a:t>Graph Management</a:t>
            </a:r>
          </a:p>
          <a:p>
            <a:pPr lvl="1"/>
            <a:r>
              <a:rPr lang="en-US" dirty="0" smtClean="0"/>
              <a:t>Rename/Delete</a:t>
            </a:r>
          </a:p>
          <a:p>
            <a:r>
              <a:rPr lang="en-US" dirty="0" smtClean="0"/>
              <a:t>Import JSON</a:t>
            </a:r>
          </a:p>
          <a:p>
            <a:r>
              <a:rPr lang="en-US" dirty="0" smtClean="0"/>
              <a:t>Performance Improvements </a:t>
            </a:r>
          </a:p>
          <a:p>
            <a:r>
              <a:rPr lang="en-US" dirty="0" smtClean="0"/>
              <a:t>Adobe </a:t>
            </a:r>
            <a:r>
              <a:rPr lang="en-US" dirty="0" err="1" smtClean="0"/>
              <a:t>PhoneGap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Finite State Machines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Application Overview</a:t>
            </a:r>
          </a:p>
          <a:p>
            <a:pPr lvl="1"/>
            <a:r>
              <a:rPr lang="en-US" smtClean="0"/>
              <a:t>Front-End Application</a:t>
            </a:r>
            <a:endParaRPr lang="en-US" dirty="0" smtClean="0"/>
          </a:p>
          <a:p>
            <a:pPr lvl="1"/>
            <a:r>
              <a:rPr lang="en-US" dirty="0" smtClean="0"/>
              <a:t>Server &amp; Database Application</a:t>
            </a:r>
          </a:p>
          <a:p>
            <a:pPr lvl="2"/>
            <a:r>
              <a:rPr lang="en-US" dirty="0" smtClean="0"/>
              <a:t>Node.js &amp; </a:t>
            </a:r>
            <a:r>
              <a:rPr lang="en-US" dirty="0" err="1" smtClean="0"/>
              <a:t>MongoDB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 smtClean="0"/>
              <a:t>Path Forward</a:t>
            </a:r>
            <a:endParaRPr lang="en-US" dirty="0"/>
          </a:p>
          <a:p>
            <a:r>
              <a:rPr lang="en-US" dirty="0" smtClean="0"/>
              <a:t>Questions/Comments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and easily graph state machines.</a:t>
            </a:r>
          </a:p>
          <a:p>
            <a:r>
              <a:rPr lang="en-US" dirty="0" smtClean="0"/>
              <a:t>Allow graphs to be accessible from any medium.</a:t>
            </a:r>
          </a:p>
        </p:txBody>
      </p:sp>
    </p:spTree>
    <p:extLst>
      <p:ext uri="{BB962C8B-B14F-4D97-AF65-F5344CB8AC3E}">
        <p14:creationId xmlns:p14="http://schemas.microsoft.com/office/powerpoint/2010/main" val="23750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 Components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Transition</a:t>
            </a:r>
          </a:p>
          <a:p>
            <a:r>
              <a:rPr lang="en-US" dirty="0" smtClean="0"/>
              <a:t>A system that consists of a finite number of states and transitions is called a </a:t>
            </a:r>
            <a:r>
              <a:rPr lang="en-US" i="1" dirty="0" smtClean="0"/>
              <a:t>finite-state machine.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9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58655"/>
              </p:ext>
            </p:extLst>
          </p:nvPr>
        </p:nvGraphicFramePr>
        <p:xfrm>
          <a:off x="3461657" y="391887"/>
          <a:ext cx="8284029" cy="5617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7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cross-platform solutions to graph state machines from any device.</a:t>
            </a:r>
          </a:p>
          <a:p>
            <a:r>
              <a:rPr lang="en-US" dirty="0" smtClean="0"/>
              <a:t>Ability to retrieve graphs from the cloud.</a:t>
            </a:r>
          </a:p>
          <a:p>
            <a:r>
              <a:rPr lang="en-US" dirty="0" smtClean="0"/>
              <a:t>Quick and easy way to graph without bloated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 and Server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r>
              <a:rPr lang="en-US" dirty="0" smtClean="0"/>
              <a:t>Additional Libraries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jQuery UI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err="1" smtClean="0"/>
              <a:t>gevent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&amp;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 smtClean="0"/>
              <a:t>Node.js</a:t>
            </a:r>
          </a:p>
          <a:p>
            <a:pPr lvl="2"/>
            <a:r>
              <a:rPr lang="en-US" dirty="0" smtClean="0"/>
              <a:t>Server Framework</a:t>
            </a:r>
          </a:p>
          <a:p>
            <a:pPr lvl="2"/>
            <a:r>
              <a:rPr lang="en-US" dirty="0" smtClean="0"/>
              <a:t>Single Threaded</a:t>
            </a:r>
          </a:p>
          <a:p>
            <a:pPr lvl="2"/>
            <a:r>
              <a:rPr lang="en-US" dirty="0" smtClean="0"/>
              <a:t>Asynchronous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NoSQL Database</a:t>
            </a:r>
          </a:p>
          <a:p>
            <a:pPr lvl="2"/>
            <a:r>
              <a:rPr lang="en-US" dirty="0" smtClean="0"/>
              <a:t>JSON Documents</a:t>
            </a:r>
            <a:endParaRPr lang="en-US" dirty="0"/>
          </a:p>
          <a:p>
            <a:r>
              <a:rPr lang="en-US" dirty="0"/>
              <a:t>Additional </a:t>
            </a:r>
            <a:r>
              <a:rPr lang="en-US" dirty="0" smtClean="0"/>
              <a:t>Server Modules</a:t>
            </a:r>
            <a:endParaRPr lang="en-US" dirty="0"/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Mongoose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6605</TotalTime>
  <Words>290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Finite State Machine Web Application</vt:lpstr>
      <vt:lpstr>Agenda</vt:lpstr>
      <vt:lpstr>Objectives</vt:lpstr>
      <vt:lpstr>Finite State Machines</vt:lpstr>
      <vt:lpstr>Finite State Machines</vt:lpstr>
      <vt:lpstr>Why?</vt:lpstr>
      <vt:lpstr>Application Overview</vt:lpstr>
      <vt:lpstr>Front-End</vt:lpstr>
      <vt:lpstr>Server &amp; Database</vt:lpstr>
      <vt:lpstr>Node.js &amp; MongoDB</vt:lpstr>
      <vt:lpstr>Node.js</vt:lpstr>
      <vt:lpstr>Node.js</vt:lpstr>
      <vt:lpstr>MongoDB</vt:lpstr>
      <vt:lpstr>MongoDB</vt:lpstr>
      <vt:lpstr>Demo</vt:lpstr>
      <vt:lpstr>Issues</vt:lpstr>
      <vt:lpstr>Path Forward</vt:lpstr>
      <vt:lpstr>Questions &amp;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 Web Application</dc:title>
  <dc:creator>Dustin Hardin</dc:creator>
  <cp:lastModifiedBy>Dustin Hardin</cp:lastModifiedBy>
  <cp:revision>62</cp:revision>
  <dcterms:created xsi:type="dcterms:W3CDTF">2014-07-09T00:09:12Z</dcterms:created>
  <dcterms:modified xsi:type="dcterms:W3CDTF">2014-08-22T18:59:56Z</dcterms:modified>
</cp:coreProperties>
</file>