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5" r:id="rId2"/>
    <p:sldId id="310" r:id="rId3"/>
    <p:sldId id="368" r:id="rId4"/>
    <p:sldId id="371" r:id="rId5"/>
    <p:sldId id="372" r:id="rId6"/>
    <p:sldId id="375" r:id="rId7"/>
    <p:sldId id="376" r:id="rId8"/>
    <p:sldId id="381" r:id="rId9"/>
    <p:sldId id="377" r:id="rId10"/>
    <p:sldId id="378" r:id="rId11"/>
    <p:sldId id="379" r:id="rId12"/>
    <p:sldId id="380" r:id="rId13"/>
    <p:sldId id="358" r:id="rId14"/>
    <p:sldId id="369" r:id="rId15"/>
    <p:sldId id="373" r:id="rId16"/>
    <p:sldId id="382" r:id="rId17"/>
    <p:sldId id="360" r:id="rId18"/>
    <p:sldId id="370" r:id="rId19"/>
    <p:sldId id="398" r:id="rId20"/>
    <p:sldId id="383" r:id="rId21"/>
    <p:sldId id="384" r:id="rId22"/>
    <p:sldId id="386" r:id="rId23"/>
    <p:sldId id="385" r:id="rId24"/>
    <p:sldId id="399" r:id="rId25"/>
    <p:sldId id="362" r:id="rId26"/>
    <p:sldId id="391" r:id="rId27"/>
    <p:sldId id="374" r:id="rId28"/>
    <p:sldId id="392" r:id="rId29"/>
    <p:sldId id="393" r:id="rId30"/>
    <p:sldId id="394" r:id="rId31"/>
    <p:sldId id="395" r:id="rId32"/>
    <p:sldId id="396" r:id="rId33"/>
    <p:sldId id="397" r:id="rId34"/>
    <p:sldId id="35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2F2"/>
    <a:srgbClr val="E5BCE5"/>
    <a:srgbClr val="FEE3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AD15-4D0C-4108-8CE6-195F67C0EC25}" type="datetimeFigureOut">
              <a:rPr lang="en-IN" smtClean="0"/>
              <a:t>17/09/22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97CAF-9A23-4AA6-9D5C-EBAD9EFDB935}" type="slidenum">
              <a:rPr lang="en-IN" smtClean="0"/>
              <a:t>‹#›</a:t>
            </a:fld>
            <a:endParaRPr lang="en-IN"/>
          </a:p>
        </p:txBody>
      </p:sp>
    </p:spTree>
    <p:extLst>
      <p:ext uri="{BB962C8B-B14F-4D97-AF65-F5344CB8AC3E}">
        <p14:creationId xmlns:p14="http://schemas.microsoft.com/office/powerpoint/2010/main" val="181052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EB7A-1D1C-230B-A4E8-1D0DFD6CB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8FC9F5-1B89-A0C3-AAD5-3D6ACD811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A8D0C1-F432-9B47-EB73-F2BCD424B7E2}"/>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5" name="Footer Placeholder 4">
            <a:extLst>
              <a:ext uri="{FF2B5EF4-FFF2-40B4-BE49-F238E27FC236}">
                <a16:creationId xmlns:a16="http://schemas.microsoft.com/office/drawing/2014/main" id="{8C32A2A4-B3DF-6AC9-0A7F-4E79DE9A38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9FFAD2-A2CA-620F-E113-48B3B12527DF}"/>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06914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2395-C6ED-E9C7-ABF0-27D1432FE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C63DE-DFEF-116E-35AB-5D4C12A1C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D7324-C14E-B0F4-CDED-3AB99C657C18}"/>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5" name="Footer Placeholder 4">
            <a:extLst>
              <a:ext uri="{FF2B5EF4-FFF2-40B4-BE49-F238E27FC236}">
                <a16:creationId xmlns:a16="http://schemas.microsoft.com/office/drawing/2014/main" id="{211EC9C8-ABD0-4DA8-710C-AE6B99E1E1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68EE240-5AFB-30E5-AD43-D4F854C2C13D}"/>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08097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A590A-8564-D43B-4843-4B2354E1B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78FE5-5ED2-9D11-B658-BFC90DFC0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4C967-086A-E332-0195-CBB2D2C20B85}"/>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5" name="Footer Placeholder 4">
            <a:extLst>
              <a:ext uri="{FF2B5EF4-FFF2-40B4-BE49-F238E27FC236}">
                <a16:creationId xmlns:a16="http://schemas.microsoft.com/office/drawing/2014/main" id="{3893FE18-9AED-CA82-5866-38475B66557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B705E7-F3A3-F304-9362-D0D0E6C40BE6}"/>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73333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59D-AEFA-858B-F7DE-6776F5E58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FEB47-277F-D8D9-F857-30A2531E38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CE29F-C26F-C7DB-AAA3-F76893C554D3}"/>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5" name="Footer Placeholder 4">
            <a:extLst>
              <a:ext uri="{FF2B5EF4-FFF2-40B4-BE49-F238E27FC236}">
                <a16:creationId xmlns:a16="http://schemas.microsoft.com/office/drawing/2014/main" id="{4CDFE089-829E-A371-FA7F-C7BBC3A1B3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3B3C7E-A548-076D-A840-7A31EE72F2D3}"/>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66619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3E48-1D2E-6EDA-240E-E6A0535C0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8064E4-B9D8-173F-8BA6-250971F7E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69FCF-CC15-E5D4-5CC8-78A32D6F55A1}"/>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5" name="Footer Placeholder 4">
            <a:extLst>
              <a:ext uri="{FF2B5EF4-FFF2-40B4-BE49-F238E27FC236}">
                <a16:creationId xmlns:a16="http://schemas.microsoft.com/office/drawing/2014/main" id="{5A82A88E-F209-A821-6529-8180739B382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78A856F-E8FC-0385-D160-F64394BCE041}"/>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89494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3905-3661-B9DB-49DC-30CEFB76A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394F3-B772-C3B1-933D-F3DE4AC0D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FBA747-1412-A1BF-8950-BF79E6B40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71F9E-820C-793E-EE14-4FE2B0B57649}"/>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6" name="Footer Placeholder 5">
            <a:extLst>
              <a:ext uri="{FF2B5EF4-FFF2-40B4-BE49-F238E27FC236}">
                <a16:creationId xmlns:a16="http://schemas.microsoft.com/office/drawing/2014/main" id="{4739741A-34A4-A1BF-79D3-89F4A503F19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A98626D-13E4-1FEA-018C-04F76156E835}"/>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13880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8C87-77A1-BA1D-5D96-29213E4718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4E8DBE-A9D4-D7C5-C110-E1184EA2C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DB777-BC43-D965-76A2-2711DF048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74C8BE-76FB-EC98-2C71-1E66734E8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93445A-8972-492A-DEC9-9EF9691709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1F4AD-1FAD-BABF-2AB6-BDF2531A09AE}"/>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8" name="Footer Placeholder 7">
            <a:extLst>
              <a:ext uri="{FF2B5EF4-FFF2-40B4-BE49-F238E27FC236}">
                <a16:creationId xmlns:a16="http://schemas.microsoft.com/office/drawing/2014/main" id="{7917147D-0847-D1D1-4D29-985FC237DEA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BB84494-D5A9-3E4A-0490-E30B7E5CF43F}"/>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40331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EA4C-754F-769B-BCB8-6EE830EC46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27012D-9852-E9ED-EE0D-5797446FCE37}"/>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4" name="Footer Placeholder 3">
            <a:extLst>
              <a:ext uri="{FF2B5EF4-FFF2-40B4-BE49-F238E27FC236}">
                <a16:creationId xmlns:a16="http://schemas.microsoft.com/office/drawing/2014/main" id="{096C0A61-FB7C-B575-1603-615A479CCC5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671139A-72D1-3E64-D90E-D1DF0418BD9E}"/>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291070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B276C-E272-7A1B-0DA4-198166A1879E}"/>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3" name="Footer Placeholder 2">
            <a:extLst>
              <a:ext uri="{FF2B5EF4-FFF2-40B4-BE49-F238E27FC236}">
                <a16:creationId xmlns:a16="http://schemas.microsoft.com/office/drawing/2014/main" id="{91A1C6C5-8998-1B19-BA21-20BA1C667F9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C3BDDB7-8F47-1325-8059-AD3DE58DAD3A}"/>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19256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5C24-2BBB-CB7B-38F9-2BD770CCA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25BA9-CE16-63B1-F832-E66BFEDA0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E23AEA-0A27-49E3-3157-763BFF12A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7BA36-F39B-D457-AE79-9F0ED09EE17A}"/>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6" name="Footer Placeholder 5">
            <a:extLst>
              <a:ext uri="{FF2B5EF4-FFF2-40B4-BE49-F238E27FC236}">
                <a16:creationId xmlns:a16="http://schemas.microsoft.com/office/drawing/2014/main" id="{DA02708E-38C8-EBC0-4B5D-7B01276EE7D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866B765-16B4-9455-D38E-353711FFCAE8}"/>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301344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7819-FD57-7211-09EE-1FD6EE615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DDBE36-0193-2608-4E87-0B43CBAD0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805F6C7-D3BA-3FF6-9E31-D0FFE75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3FB7B-86DB-E66E-96F8-16570C6FA0B0}"/>
              </a:ext>
            </a:extLst>
          </p:cNvPr>
          <p:cNvSpPr>
            <a:spLocks noGrp="1"/>
          </p:cNvSpPr>
          <p:nvPr>
            <p:ph type="dt" sz="half" idx="10"/>
          </p:nvPr>
        </p:nvSpPr>
        <p:spPr/>
        <p:txBody>
          <a:bodyPr/>
          <a:lstStyle/>
          <a:p>
            <a:fld id="{39E099F7-84EB-4AE2-B1CA-129B8EFD90DF}" type="datetimeFigureOut">
              <a:rPr lang="en-IN" smtClean="0"/>
              <a:t>17/09/22</a:t>
            </a:fld>
            <a:endParaRPr lang="en-IN" dirty="0"/>
          </a:p>
        </p:txBody>
      </p:sp>
      <p:sp>
        <p:nvSpPr>
          <p:cNvPr id="6" name="Footer Placeholder 5">
            <a:extLst>
              <a:ext uri="{FF2B5EF4-FFF2-40B4-BE49-F238E27FC236}">
                <a16:creationId xmlns:a16="http://schemas.microsoft.com/office/drawing/2014/main" id="{D644A7C8-185A-4918-8EF1-103F660D63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DDF227-73D4-5C71-87BC-FBA1C7808166}"/>
              </a:ext>
            </a:extLst>
          </p:cNvPr>
          <p:cNvSpPr>
            <a:spLocks noGrp="1"/>
          </p:cNvSpPr>
          <p:nvPr>
            <p:ph type="sldNum" sz="quarter" idx="12"/>
          </p:nvPr>
        </p:nvSpPr>
        <p:spPr/>
        <p:txBody>
          <a:bodyPr/>
          <a:lstStyle/>
          <a:p>
            <a:fld id="{B8B655CC-0D75-4C75-A0D0-AC8C0DF4017A}" type="slidenum">
              <a:rPr lang="en-IN" smtClean="0"/>
              <a:t>‹#›</a:t>
            </a:fld>
            <a:endParaRPr lang="en-IN" dirty="0"/>
          </a:p>
        </p:txBody>
      </p:sp>
    </p:spTree>
    <p:extLst>
      <p:ext uri="{BB962C8B-B14F-4D97-AF65-F5344CB8AC3E}">
        <p14:creationId xmlns:p14="http://schemas.microsoft.com/office/powerpoint/2010/main" val="11557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71033-F3A6-3BB9-78B1-0D58FC570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2E0AB-8F71-5416-C3AE-05DCC8CA3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37881-2AAC-D499-08CF-F0A30D0B5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099F7-84EB-4AE2-B1CA-129B8EFD90DF}" type="datetimeFigureOut">
              <a:rPr lang="en-IN" smtClean="0"/>
              <a:t>17/09/22</a:t>
            </a:fld>
            <a:endParaRPr lang="en-IN" dirty="0"/>
          </a:p>
        </p:txBody>
      </p:sp>
      <p:sp>
        <p:nvSpPr>
          <p:cNvPr id="5" name="Footer Placeholder 4">
            <a:extLst>
              <a:ext uri="{FF2B5EF4-FFF2-40B4-BE49-F238E27FC236}">
                <a16:creationId xmlns:a16="http://schemas.microsoft.com/office/drawing/2014/main" id="{738F7EB4-0B87-CEED-BAA6-04EBA6861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C5159CA-AB42-D17C-B4B4-E555CE4A8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55CC-0D75-4C75-A0D0-AC8C0DF4017A}" type="slidenum">
              <a:rPr lang="en-IN" smtClean="0"/>
              <a:t>‹#›</a:t>
            </a:fld>
            <a:endParaRPr lang="en-IN" dirty="0"/>
          </a:p>
        </p:txBody>
      </p:sp>
    </p:spTree>
    <p:extLst>
      <p:ext uri="{BB962C8B-B14F-4D97-AF65-F5344CB8AC3E}">
        <p14:creationId xmlns:p14="http://schemas.microsoft.com/office/powerpoint/2010/main" val="74519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BEEFE8-2B34-663E-6F8A-E44C08F0BEC9}"/>
              </a:ext>
            </a:extLst>
          </p:cNvPr>
          <p:cNvSpPr txBox="1"/>
          <p:nvPr/>
        </p:nvSpPr>
        <p:spPr>
          <a:xfrm>
            <a:off x="407710" y="1328099"/>
            <a:ext cx="6094428" cy="1107996"/>
          </a:xfrm>
          <a:prstGeom prst="rect">
            <a:avLst/>
          </a:prstGeom>
          <a:noFill/>
        </p:spPr>
        <p:txBody>
          <a:bodyPr wrap="square">
            <a:spAutoFit/>
          </a:bodyPr>
          <a:lstStyle/>
          <a:p>
            <a:r>
              <a:rPr lang="en-GB" sz="6600" b="1" dirty="0">
                <a:solidFill>
                  <a:srgbClr val="0070C0"/>
                </a:solidFill>
                <a:latin typeface="Segoe UI" panose="020B0502040204020203" pitchFamily="34" charset="0"/>
              </a:rPr>
              <a:t>Topics</a:t>
            </a:r>
            <a:endParaRPr lang="en-IN" sz="6600" dirty="0"/>
          </a:p>
        </p:txBody>
      </p:sp>
      <p:sp>
        <p:nvSpPr>
          <p:cNvPr id="6" name="TextBox 5">
            <a:extLst>
              <a:ext uri="{FF2B5EF4-FFF2-40B4-BE49-F238E27FC236}">
                <a16:creationId xmlns:a16="http://schemas.microsoft.com/office/drawing/2014/main" id="{418886C5-D130-B0C5-935D-4E7D7375D140}"/>
              </a:ext>
            </a:extLst>
          </p:cNvPr>
          <p:cNvSpPr txBox="1"/>
          <p:nvPr/>
        </p:nvSpPr>
        <p:spPr>
          <a:xfrm>
            <a:off x="0" y="0"/>
            <a:ext cx="12192000" cy="954107"/>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Data Science Batch</a:t>
            </a:r>
          </a:p>
          <a:p>
            <a:pPr algn="ctr"/>
            <a:r>
              <a:rPr lang="en-GB" sz="2800" b="1" dirty="0">
                <a:solidFill>
                  <a:schemeClr val="bg1"/>
                </a:solidFill>
                <a:latin typeface="Segoe UI" panose="020B0502040204020203" pitchFamily="34" charset="0"/>
              </a:rPr>
              <a:t> Module 5 : SQL</a:t>
            </a:r>
          </a:p>
        </p:txBody>
      </p:sp>
      <p:sp>
        <p:nvSpPr>
          <p:cNvPr id="7" name="TextBox 6">
            <a:extLst>
              <a:ext uri="{FF2B5EF4-FFF2-40B4-BE49-F238E27FC236}">
                <a16:creationId xmlns:a16="http://schemas.microsoft.com/office/drawing/2014/main" id="{321CD414-B4C6-E9ED-EA66-E16B4F256F00}"/>
              </a:ext>
            </a:extLst>
          </p:cNvPr>
          <p:cNvSpPr txBox="1"/>
          <p:nvPr/>
        </p:nvSpPr>
        <p:spPr>
          <a:xfrm>
            <a:off x="407710" y="2652191"/>
            <a:ext cx="8054972"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t>Introduction to DBMS</a:t>
            </a:r>
          </a:p>
          <a:p>
            <a:pPr marL="457200" indent="-457200">
              <a:buFont typeface="Arial" panose="020B0604020202020204" pitchFamily="34" charset="0"/>
              <a:buChar char="•"/>
            </a:pPr>
            <a:r>
              <a:rPr lang="en-GB" sz="2800" dirty="0"/>
              <a:t>Introduction to SQL</a:t>
            </a:r>
          </a:p>
          <a:p>
            <a:pPr marL="457200" indent="-457200">
              <a:buFont typeface="Arial" panose="020B0604020202020204" pitchFamily="34" charset="0"/>
              <a:buChar char="•"/>
            </a:pPr>
            <a:r>
              <a:rPr lang="en-GB" sz="2800" dirty="0"/>
              <a:t>Data Types</a:t>
            </a:r>
          </a:p>
          <a:p>
            <a:pPr marL="457200" indent="-457200">
              <a:buFont typeface="Arial" panose="020B0604020202020204" pitchFamily="34" charset="0"/>
              <a:buChar char="•"/>
            </a:pPr>
            <a:r>
              <a:rPr lang="en-GB" sz="2800" dirty="0"/>
              <a:t>Database Commands</a:t>
            </a:r>
          </a:p>
          <a:p>
            <a:pPr marL="457200" indent="-457200">
              <a:buFont typeface="Arial" panose="020B0604020202020204" pitchFamily="34" charset="0"/>
              <a:buChar char="•"/>
            </a:pPr>
            <a:r>
              <a:rPr lang="en-GB" sz="2800" dirty="0"/>
              <a:t>Table Commands</a:t>
            </a:r>
          </a:p>
          <a:p>
            <a:pPr marL="457200" indent="-457200">
              <a:buFont typeface="Arial" panose="020B0604020202020204" pitchFamily="34" charset="0"/>
              <a:buChar char="•"/>
            </a:pPr>
            <a:r>
              <a:rPr lang="en-GB" sz="2800" dirty="0"/>
              <a:t>Select Statement</a:t>
            </a:r>
          </a:p>
          <a:p>
            <a:pPr marL="457200" indent="-457200">
              <a:buFont typeface="Arial" panose="020B0604020202020204" pitchFamily="34" charset="0"/>
              <a:buChar char="•"/>
            </a:pPr>
            <a:r>
              <a:rPr lang="en-GB" sz="2800" dirty="0"/>
              <a:t>Joins</a:t>
            </a:r>
          </a:p>
          <a:p>
            <a:pPr marL="457200" indent="-457200">
              <a:buFont typeface="Arial" panose="020B0604020202020204" pitchFamily="34" charset="0"/>
              <a:buChar char="•"/>
            </a:pPr>
            <a:r>
              <a:rPr lang="en-GB" sz="2800" dirty="0"/>
              <a:t>Partition By</a:t>
            </a:r>
          </a:p>
        </p:txBody>
      </p:sp>
    </p:spTree>
    <p:extLst>
      <p:ext uri="{BB962C8B-B14F-4D97-AF65-F5344CB8AC3E}">
        <p14:creationId xmlns:p14="http://schemas.microsoft.com/office/powerpoint/2010/main" val="142078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String Data Types</a:t>
            </a:r>
            <a:endParaRPr lang="en-IN" sz="2800" b="1" dirty="0">
              <a:solidFill>
                <a:schemeClr val="bg1"/>
              </a:solidFill>
              <a:latin typeface="Segoe UI" panose="020B0502040204020203" pitchFamily="34" charset="0"/>
            </a:endParaRPr>
          </a:p>
        </p:txBody>
      </p:sp>
      <p:graphicFrame>
        <p:nvGraphicFramePr>
          <p:cNvPr id="3" name="Table 2">
            <a:extLst>
              <a:ext uri="{FF2B5EF4-FFF2-40B4-BE49-F238E27FC236}">
                <a16:creationId xmlns:a16="http://schemas.microsoft.com/office/drawing/2014/main" id="{60652F4D-F2D3-7DF7-93A3-3D17C0380073}"/>
              </a:ext>
            </a:extLst>
          </p:cNvPr>
          <p:cNvGraphicFramePr>
            <a:graphicFrameLocks noGrp="1"/>
          </p:cNvGraphicFramePr>
          <p:nvPr>
            <p:extLst>
              <p:ext uri="{D42A27DB-BD31-4B8C-83A1-F6EECF244321}">
                <p14:modId xmlns:p14="http://schemas.microsoft.com/office/powerpoint/2010/main" val="3441605950"/>
              </p:ext>
            </p:extLst>
          </p:nvPr>
        </p:nvGraphicFramePr>
        <p:xfrm>
          <a:off x="793375" y="990949"/>
          <a:ext cx="10735235" cy="4952654"/>
        </p:xfrm>
        <a:graphic>
          <a:graphicData uri="http://schemas.openxmlformats.org/drawingml/2006/table">
            <a:tbl>
              <a:tblPr/>
              <a:tblGrid>
                <a:gridCol w="2113938">
                  <a:extLst>
                    <a:ext uri="{9D8B030D-6E8A-4147-A177-3AD203B41FA5}">
                      <a16:colId xmlns:a16="http://schemas.microsoft.com/office/drawing/2014/main" val="3409698218"/>
                    </a:ext>
                  </a:extLst>
                </a:gridCol>
                <a:gridCol w="8621297">
                  <a:extLst>
                    <a:ext uri="{9D8B030D-6E8A-4147-A177-3AD203B41FA5}">
                      <a16:colId xmlns:a16="http://schemas.microsoft.com/office/drawing/2014/main" val="4282585240"/>
                    </a:ext>
                  </a:extLst>
                </a:gridCol>
              </a:tblGrid>
              <a:tr h="407865">
                <a:tc>
                  <a:txBody>
                    <a:bodyPr/>
                    <a:lstStyle/>
                    <a:p>
                      <a:pPr algn="ctr" rtl="0" fontAlgn="ctr"/>
                      <a:r>
                        <a:rPr lang="en-IN" sz="1600" b="1" i="0" u="none" strike="noStrike" dirty="0">
                          <a:solidFill>
                            <a:srgbClr val="0070C0"/>
                          </a:solidFill>
                          <a:effectLst/>
                          <a:latin typeface="Calibri" panose="020F0502020204030204" pitchFamily="34" charset="0"/>
                        </a:rPr>
                        <a:t>Data Type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600" b="1" i="0" u="none" strike="noStrike">
                          <a:solidFill>
                            <a:srgbClr val="0070C0"/>
                          </a:solidFill>
                          <a:effectLst/>
                          <a:latin typeface="Calibri" panose="020F0502020204030204" pitchFamily="34" charset="0"/>
                        </a:rPr>
                        <a:t>Description</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721444"/>
                  </a:ext>
                </a:extLst>
              </a:tr>
              <a:tr h="349599">
                <a:tc>
                  <a:txBody>
                    <a:bodyPr/>
                    <a:lstStyle/>
                    <a:p>
                      <a:pPr algn="ctr" rtl="0" fontAlgn="ctr"/>
                      <a:r>
                        <a:rPr lang="en-IN" sz="1400" b="0" i="0" u="none" strike="noStrike">
                          <a:solidFill>
                            <a:srgbClr val="000000"/>
                          </a:solidFill>
                          <a:effectLst/>
                          <a:latin typeface="Calibri" panose="020F0502020204030204" pitchFamily="34" charset="0"/>
                        </a:rPr>
                        <a:t>CHAR(Size)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Fixed length string that can contain numbers, letters, and special characters, Size can be 0 to 255 characters. Default is 1.</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095944"/>
                  </a:ext>
                </a:extLst>
              </a:tr>
              <a:tr h="349599">
                <a:tc>
                  <a:txBody>
                    <a:bodyPr/>
                    <a:lstStyle/>
                    <a:p>
                      <a:pPr algn="ctr" rtl="0" fontAlgn="ctr"/>
                      <a:r>
                        <a:rPr lang="en-IN" sz="1400" b="0" i="0" u="none" strike="noStrike">
                          <a:solidFill>
                            <a:srgbClr val="000000"/>
                          </a:solidFill>
                          <a:effectLst/>
                          <a:latin typeface="Calibri" panose="020F0502020204030204" pitchFamily="34" charset="0"/>
                        </a:rPr>
                        <a:t>VARCHAR(Size)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Variable length string that can contain numbers, letters, and special characters, Size can be from 0 to 65535 characters.</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275884"/>
                  </a:ext>
                </a:extLst>
              </a:tr>
              <a:tr h="349599">
                <a:tc>
                  <a:txBody>
                    <a:bodyPr/>
                    <a:lstStyle/>
                    <a:p>
                      <a:pPr algn="ctr" rtl="0" fontAlgn="ctr"/>
                      <a:r>
                        <a:rPr lang="en-IN" sz="1400" b="0" i="0" u="none" strike="noStrike">
                          <a:solidFill>
                            <a:srgbClr val="000000"/>
                          </a:solidFill>
                          <a:effectLst/>
                          <a:latin typeface="Calibri" panose="020F0502020204030204" pitchFamily="34" charset="0"/>
                        </a:rPr>
                        <a:t>BINARY(Size)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Same as  CHAR() but stores binary byte strings. Its size parameter specifies the column length in the bytes. Default is 1.</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369905"/>
                  </a:ext>
                </a:extLst>
              </a:tr>
              <a:tr h="349599">
                <a:tc>
                  <a:txBody>
                    <a:bodyPr/>
                    <a:lstStyle/>
                    <a:p>
                      <a:pPr algn="ctr" rtl="0" fontAlgn="ctr"/>
                      <a:r>
                        <a:rPr lang="en-IN" sz="1400" b="0" i="0" u="none" strike="noStrike">
                          <a:solidFill>
                            <a:srgbClr val="000000"/>
                          </a:solidFill>
                          <a:effectLst/>
                          <a:latin typeface="Calibri" panose="020F0502020204030204" pitchFamily="34" charset="0"/>
                        </a:rPr>
                        <a:t>VARBINARY(Size)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Same as VARCHAR() but stores binary byte strings. Its size parameter specifies the maximum column length in bytes.</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190700"/>
                  </a:ext>
                </a:extLst>
              </a:tr>
              <a:tr h="349599">
                <a:tc>
                  <a:txBody>
                    <a:bodyPr/>
                    <a:lstStyle/>
                    <a:p>
                      <a:pPr algn="ctr" rtl="0" fontAlgn="ctr"/>
                      <a:r>
                        <a:rPr lang="en-IN" sz="1400" b="0" i="0" u="none" strike="noStrike">
                          <a:solidFill>
                            <a:srgbClr val="000000"/>
                          </a:solidFill>
                          <a:effectLst/>
                          <a:latin typeface="Calibri" panose="020F0502020204030204" pitchFamily="34" charset="0"/>
                        </a:rPr>
                        <a:t>TEXT(Size)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String that can contain a maximum length of 255 characters.</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4946289"/>
                  </a:ext>
                </a:extLst>
              </a:tr>
              <a:tr h="349599">
                <a:tc>
                  <a:txBody>
                    <a:bodyPr/>
                    <a:lstStyle/>
                    <a:p>
                      <a:pPr algn="ctr" rtl="0" fontAlgn="ctr"/>
                      <a:r>
                        <a:rPr lang="en-IN" sz="1400" b="0" i="0" u="none" strike="noStrike">
                          <a:solidFill>
                            <a:srgbClr val="000000"/>
                          </a:solidFill>
                          <a:effectLst/>
                          <a:latin typeface="Calibri" panose="020F0502020204030204" pitchFamily="34" charset="0"/>
                        </a:rPr>
                        <a:t>TINYTEXT</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String with a maximum length of 255 characters.</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857940"/>
                  </a:ext>
                </a:extLst>
              </a:tr>
              <a:tr h="349599">
                <a:tc>
                  <a:txBody>
                    <a:bodyPr/>
                    <a:lstStyle/>
                    <a:p>
                      <a:pPr algn="ctr" rtl="0" fontAlgn="ctr"/>
                      <a:r>
                        <a:rPr lang="en-IN" sz="1400" b="0" i="0" u="none" strike="noStrike">
                          <a:solidFill>
                            <a:srgbClr val="000000"/>
                          </a:solidFill>
                          <a:effectLst/>
                          <a:latin typeface="Calibri" panose="020F0502020204030204" pitchFamily="34" charset="0"/>
                        </a:rPr>
                        <a:t>MEDIUMTEXT</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String with a maximum length of 16,777,215.</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973559"/>
                  </a:ext>
                </a:extLst>
              </a:tr>
              <a:tr h="349599">
                <a:tc>
                  <a:txBody>
                    <a:bodyPr/>
                    <a:lstStyle/>
                    <a:p>
                      <a:pPr algn="ctr" rtl="0" fontAlgn="ctr"/>
                      <a:r>
                        <a:rPr lang="en-IN" sz="1400" b="0" i="0" u="none" strike="noStrike">
                          <a:solidFill>
                            <a:srgbClr val="000000"/>
                          </a:solidFill>
                          <a:effectLst/>
                          <a:latin typeface="Calibri" panose="020F0502020204030204" pitchFamily="34" charset="0"/>
                        </a:rPr>
                        <a:t>LONGTEXT</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String with a maximum length of 4,294,967,295 characters.</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684798"/>
                  </a:ext>
                </a:extLst>
              </a:tr>
              <a:tr h="699199">
                <a:tc>
                  <a:txBody>
                    <a:bodyPr/>
                    <a:lstStyle/>
                    <a:p>
                      <a:pPr algn="ctr" rtl="0" fontAlgn="ctr"/>
                      <a:r>
                        <a:rPr lang="en-IN" sz="1400" b="0" i="0" u="none" strike="noStrike">
                          <a:solidFill>
                            <a:srgbClr val="000000"/>
                          </a:solidFill>
                          <a:effectLst/>
                          <a:latin typeface="Calibri" panose="020F0502020204030204" pitchFamily="34" charset="0"/>
                        </a:rPr>
                        <a:t>ENUM(val1, val2, val3,...)</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Used when a string object having only one value, chosen from a list of possible values. It contains 65535 values in an ENUM list. If you insert a value that is not in the list, a blank value will be inserted.</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541246"/>
                  </a:ext>
                </a:extLst>
              </a:tr>
              <a:tr h="699199">
                <a:tc>
                  <a:txBody>
                    <a:bodyPr/>
                    <a:lstStyle/>
                    <a:p>
                      <a:pPr algn="ctr" rtl="0" fontAlgn="ctr"/>
                      <a:r>
                        <a:rPr lang="en-IN" sz="1400" b="0" i="0" u="none" strike="noStrike">
                          <a:solidFill>
                            <a:srgbClr val="000000"/>
                          </a:solidFill>
                          <a:effectLst/>
                          <a:latin typeface="Calibri" panose="020F0502020204030204" pitchFamily="34" charset="0"/>
                        </a:rPr>
                        <a:t>SET( val1,val2,val3,....)</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Used to specify a string that can have 0 or more values, chosen from a list of possible values. You can list up to 64 values at one time in a SET list.</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2910972"/>
                  </a:ext>
                </a:extLst>
              </a:tr>
              <a:tr h="349599">
                <a:tc>
                  <a:txBody>
                    <a:bodyPr/>
                    <a:lstStyle/>
                    <a:p>
                      <a:pPr algn="ctr" rtl="0" fontAlgn="ctr"/>
                      <a:r>
                        <a:rPr lang="en-IN" sz="1400" b="0" i="0" u="none" strike="noStrike">
                          <a:solidFill>
                            <a:srgbClr val="000000"/>
                          </a:solidFill>
                          <a:effectLst/>
                          <a:latin typeface="Calibri" panose="020F0502020204030204" pitchFamily="34" charset="0"/>
                        </a:rPr>
                        <a:t>BLOB(size)</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Used for BLOBs (Binary Large Objects). It can hold up to 65,535 bytes.</a:t>
                      </a:r>
                    </a:p>
                  </a:txBody>
                  <a:tcPr marL="7484" marR="7484" marT="74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0405660"/>
                  </a:ext>
                </a:extLst>
              </a:tr>
            </a:tbl>
          </a:graphicData>
        </a:graphic>
      </p:graphicFrame>
    </p:spTree>
    <p:extLst>
      <p:ext uri="{BB962C8B-B14F-4D97-AF65-F5344CB8AC3E}">
        <p14:creationId xmlns:p14="http://schemas.microsoft.com/office/powerpoint/2010/main" val="405641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Numeric Data Types</a:t>
            </a:r>
            <a:endParaRPr lang="en-IN" sz="2800" b="1" dirty="0">
              <a:solidFill>
                <a:schemeClr val="bg1"/>
              </a:solidFill>
              <a:latin typeface="Segoe UI" panose="020B0502040204020203" pitchFamily="34" charset="0"/>
            </a:endParaRPr>
          </a:p>
        </p:txBody>
      </p:sp>
      <p:graphicFrame>
        <p:nvGraphicFramePr>
          <p:cNvPr id="7" name="Table 6">
            <a:extLst>
              <a:ext uri="{FF2B5EF4-FFF2-40B4-BE49-F238E27FC236}">
                <a16:creationId xmlns:a16="http://schemas.microsoft.com/office/drawing/2014/main" id="{BF96E0E6-672A-349B-F3C2-60D67347C3CE}"/>
              </a:ext>
            </a:extLst>
          </p:cNvPr>
          <p:cNvGraphicFramePr>
            <a:graphicFrameLocks noGrp="1"/>
          </p:cNvGraphicFramePr>
          <p:nvPr>
            <p:extLst>
              <p:ext uri="{D42A27DB-BD31-4B8C-83A1-F6EECF244321}">
                <p14:modId xmlns:p14="http://schemas.microsoft.com/office/powerpoint/2010/main" val="2128190390"/>
              </p:ext>
            </p:extLst>
          </p:nvPr>
        </p:nvGraphicFramePr>
        <p:xfrm>
          <a:off x="768068" y="1033974"/>
          <a:ext cx="10643286" cy="4649648"/>
        </p:xfrm>
        <a:graphic>
          <a:graphicData uri="http://schemas.openxmlformats.org/drawingml/2006/table">
            <a:tbl>
              <a:tblPr/>
              <a:tblGrid>
                <a:gridCol w="1575794">
                  <a:extLst>
                    <a:ext uri="{9D8B030D-6E8A-4147-A177-3AD203B41FA5}">
                      <a16:colId xmlns:a16="http://schemas.microsoft.com/office/drawing/2014/main" val="4041316239"/>
                    </a:ext>
                  </a:extLst>
                </a:gridCol>
                <a:gridCol w="9067492">
                  <a:extLst>
                    <a:ext uri="{9D8B030D-6E8A-4147-A177-3AD203B41FA5}">
                      <a16:colId xmlns:a16="http://schemas.microsoft.com/office/drawing/2014/main" val="2617697456"/>
                    </a:ext>
                  </a:extLst>
                </a:gridCol>
              </a:tblGrid>
              <a:tr h="339037">
                <a:tc>
                  <a:txBody>
                    <a:bodyPr/>
                    <a:lstStyle/>
                    <a:p>
                      <a:pPr algn="ctr" rtl="0" fontAlgn="ctr"/>
                      <a:r>
                        <a:rPr lang="en-IN" sz="1600" b="1" i="0" u="none" strike="noStrike">
                          <a:solidFill>
                            <a:srgbClr val="0070C0"/>
                          </a:solidFill>
                          <a:effectLst/>
                          <a:latin typeface="Calibri" panose="020F0502020204030204" pitchFamily="34" charset="0"/>
                        </a:rPr>
                        <a:t>Data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600" b="1" i="0" u="none" strike="noStrike">
                          <a:solidFill>
                            <a:srgbClr val="0070C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5480936"/>
                  </a:ext>
                </a:extLst>
              </a:tr>
              <a:tr h="290603">
                <a:tc>
                  <a:txBody>
                    <a:bodyPr/>
                    <a:lstStyle/>
                    <a:p>
                      <a:pPr algn="ctr" rtl="0" fontAlgn="ctr"/>
                      <a:r>
                        <a:rPr lang="en-IN" sz="1400" b="0" i="0" u="none" strike="noStrike">
                          <a:solidFill>
                            <a:srgbClr val="000000"/>
                          </a:solidFill>
                          <a:effectLst/>
                          <a:latin typeface="Calibri" panose="020F0502020204030204" pitchFamily="34" charset="0"/>
                        </a:rPr>
                        <a:t>BIT(Size)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Used for a bit-value type. The number of bits per value is specified in size. Its size can be 1 to 64. The default value is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39569"/>
                  </a:ext>
                </a:extLst>
              </a:tr>
              <a:tr h="581206">
                <a:tc>
                  <a:txBody>
                    <a:bodyPr/>
                    <a:lstStyle/>
                    <a:p>
                      <a:pPr algn="ctr" rtl="0" fontAlgn="ctr"/>
                      <a:r>
                        <a:rPr lang="en-IN" sz="1400" b="0" i="0" u="none" strike="noStrike">
                          <a:solidFill>
                            <a:srgbClr val="000000"/>
                          </a:solidFill>
                          <a:effectLst/>
                          <a:latin typeface="Calibri" panose="020F0502020204030204" pitchFamily="34" charset="0"/>
                        </a:rPr>
                        <a:t>INT(size)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Used for the integer value. Its signed range varies from -2147483648 to 2147483647 and unsigned range varies from 0 to 4294967295. The size parameter specifies the max display width that is 255.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703046"/>
                  </a:ext>
                </a:extLst>
              </a:tr>
              <a:tr h="290603">
                <a:tc>
                  <a:txBody>
                    <a:bodyPr/>
                    <a:lstStyle/>
                    <a:p>
                      <a:pPr algn="ctr" rtl="0" fontAlgn="ctr"/>
                      <a:r>
                        <a:rPr lang="en-IN" sz="1400" b="0" i="0" u="none" strike="noStrike">
                          <a:solidFill>
                            <a:srgbClr val="000000"/>
                          </a:solidFill>
                          <a:effectLst/>
                          <a:latin typeface="Calibri" panose="020F0502020204030204" pitchFamily="34" charset="0"/>
                        </a:rPr>
                        <a:t>INTEGER(size)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400" b="0" i="0" u="none" strike="noStrike">
                          <a:solidFill>
                            <a:srgbClr val="000000"/>
                          </a:solidFill>
                          <a:effectLst/>
                          <a:latin typeface="Calibri Light" panose="020F0302020204030204" pitchFamily="34" charset="0"/>
                        </a:rPr>
                        <a:t> Same  INT(size).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0727867"/>
                  </a:ext>
                </a:extLst>
              </a:tr>
              <a:tr h="581206">
                <a:tc>
                  <a:txBody>
                    <a:bodyPr/>
                    <a:lstStyle/>
                    <a:p>
                      <a:pPr algn="ctr" rtl="0" fontAlgn="ctr"/>
                      <a:r>
                        <a:rPr lang="en-IN" sz="1400" b="0" i="0" u="none" strike="noStrike">
                          <a:solidFill>
                            <a:srgbClr val="000000"/>
                          </a:solidFill>
                          <a:effectLst/>
                          <a:latin typeface="Calibri" panose="020F0502020204030204" pitchFamily="34" charset="0"/>
                        </a:rPr>
                        <a:t>FLOAT(size, 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Used to specify a floating point number. Its size parameter specifies the total number of digits. The number of digits after the decimal point is specified by </a:t>
                      </a:r>
                      <a:r>
                        <a:rPr lang="en-GB" sz="1000" b="1" i="0" u="none" strike="noStrike">
                          <a:solidFill>
                            <a:srgbClr val="333333"/>
                          </a:solidFill>
                          <a:effectLst/>
                          <a:latin typeface="Segoe UI" panose="020B0502040204020203" pitchFamily="34" charset="0"/>
                        </a:rPr>
                        <a:t>d</a:t>
                      </a:r>
                      <a:r>
                        <a:rPr lang="en-GB" sz="1000" b="0" i="0" u="none" strike="noStrike">
                          <a:solidFill>
                            <a:srgbClr val="333333"/>
                          </a:solidFill>
                          <a:effectLst/>
                          <a:latin typeface="Segoe UI" panose="020B0502040204020203" pitchFamily="34" charset="0"/>
                        </a:rPr>
                        <a:t> parameter.</a:t>
                      </a:r>
                      <a:endParaRPr lang="en-GB" sz="1400" b="0" i="0" u="none" strike="noStrike">
                        <a:solidFill>
                          <a:srgbClr val="000000"/>
                        </a:solidFill>
                        <a:effectLst/>
                        <a:latin typeface="Calibri Light" panose="020F03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719364"/>
                  </a:ext>
                </a:extLst>
              </a:tr>
              <a:tr h="581206">
                <a:tc>
                  <a:txBody>
                    <a:bodyPr/>
                    <a:lstStyle/>
                    <a:p>
                      <a:pPr algn="ctr" rtl="0" fontAlgn="ctr"/>
                      <a:r>
                        <a:rPr lang="en-IN" sz="1400" b="0" i="0" u="none" strike="noStrike">
                          <a:solidFill>
                            <a:srgbClr val="000000"/>
                          </a:solidFill>
                          <a:effectLst/>
                          <a:latin typeface="Calibri" panose="020F0502020204030204" pitchFamily="34" charset="0"/>
                        </a:rPr>
                        <a:t>FLOAT(p)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Used to specify a floating point number. MySQL used p parameter to determine whether to use FLOAT or DOUBLE. If p is between 0 to24, the data type becomes FLOAT (). If p is from 25 to 53, the data type becomes DOUBLE().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742231"/>
                  </a:ext>
                </a:extLst>
              </a:tr>
              <a:tr h="581206">
                <a:tc>
                  <a:txBody>
                    <a:bodyPr/>
                    <a:lstStyle/>
                    <a:p>
                      <a:pPr algn="ctr" rtl="0" fontAlgn="ctr"/>
                      <a:r>
                        <a:rPr lang="en-IN" sz="1400" b="0" i="0" u="none" strike="noStrike">
                          <a:solidFill>
                            <a:srgbClr val="000000"/>
                          </a:solidFill>
                          <a:effectLst/>
                          <a:latin typeface="Calibri" panose="020F0502020204030204" pitchFamily="34" charset="0"/>
                        </a:rPr>
                        <a:t>DOUBLE(size, 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It is a normal size floating point number. Its size parameter specifies the total number of digits. The number of digits after the decimal is specified by d parameter.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29801"/>
                  </a:ext>
                </a:extLst>
              </a:tr>
              <a:tr h="823375">
                <a:tc>
                  <a:txBody>
                    <a:bodyPr/>
                    <a:lstStyle/>
                    <a:p>
                      <a:pPr algn="ctr" rtl="0" fontAlgn="ctr"/>
                      <a:r>
                        <a:rPr lang="en-IN" sz="1400" b="0" i="0" u="none" strike="noStrike">
                          <a:solidFill>
                            <a:srgbClr val="000000"/>
                          </a:solidFill>
                          <a:effectLst/>
                          <a:latin typeface="Calibri" panose="020F0502020204030204" pitchFamily="34" charset="0"/>
                        </a:rPr>
                        <a:t>DECIMAL(size, 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It is used to specify a fixed point number. Its size parameter specifies the total number of digits. The number of digits after the decimal parameter is specified by </a:t>
                      </a:r>
                      <a:r>
                        <a:rPr lang="en-GB" sz="1000" b="1" i="0" u="none" strike="noStrike">
                          <a:solidFill>
                            <a:srgbClr val="333333"/>
                          </a:solidFill>
                          <a:effectLst/>
                          <a:latin typeface="Segoe UI" panose="020B0502040204020203" pitchFamily="34" charset="0"/>
                        </a:rPr>
                        <a:t>d</a:t>
                      </a:r>
                      <a:r>
                        <a:rPr lang="en-GB" sz="1000" b="0" i="0" u="none" strike="noStrike">
                          <a:solidFill>
                            <a:srgbClr val="333333"/>
                          </a:solidFill>
                          <a:effectLst/>
                          <a:latin typeface="Segoe UI" panose="020B0502040204020203" pitchFamily="34" charset="0"/>
                        </a:rPr>
                        <a:t> parameter. The maximum value for the size is 65, and the default value is 10. The maximum value for </a:t>
                      </a:r>
                      <a:r>
                        <a:rPr lang="en-GB" sz="1000" b="1" i="0" u="none" strike="noStrike">
                          <a:solidFill>
                            <a:srgbClr val="333333"/>
                          </a:solidFill>
                          <a:effectLst/>
                          <a:latin typeface="Segoe UI" panose="020B0502040204020203" pitchFamily="34" charset="0"/>
                        </a:rPr>
                        <a:t>d</a:t>
                      </a:r>
                      <a:r>
                        <a:rPr lang="en-GB" sz="1000" b="0" i="0" u="none" strike="noStrike">
                          <a:solidFill>
                            <a:srgbClr val="333333"/>
                          </a:solidFill>
                          <a:effectLst/>
                          <a:latin typeface="Segoe UI" panose="020B0502040204020203" pitchFamily="34" charset="0"/>
                        </a:rPr>
                        <a:t> is 30, and the default value is 0.</a:t>
                      </a:r>
                      <a:endParaRPr lang="en-GB" sz="1400" b="0" i="0" u="none" strike="noStrike">
                        <a:solidFill>
                          <a:srgbClr val="000000"/>
                        </a:solidFill>
                        <a:effectLst/>
                        <a:latin typeface="Calibri Light" panose="020F03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24264"/>
                  </a:ext>
                </a:extLst>
              </a:tr>
              <a:tr h="290603">
                <a:tc>
                  <a:txBody>
                    <a:bodyPr/>
                    <a:lstStyle/>
                    <a:p>
                      <a:pPr algn="ctr" rtl="0" fontAlgn="ctr"/>
                      <a:r>
                        <a:rPr lang="en-IN" sz="1400" b="0" i="0" u="none" strike="noStrike">
                          <a:solidFill>
                            <a:srgbClr val="000000"/>
                          </a:solidFill>
                          <a:effectLst/>
                          <a:latin typeface="Calibri" panose="020F0502020204030204" pitchFamily="34" charset="0"/>
                        </a:rPr>
                        <a:t>DEC(size, 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Same as DECIMAL(size, 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677000"/>
                  </a:ext>
                </a:extLst>
              </a:tr>
              <a:tr h="290603">
                <a:tc>
                  <a:txBody>
                    <a:bodyPr/>
                    <a:lstStyle/>
                    <a:p>
                      <a:pPr algn="ctr" rtl="0" fontAlgn="ctr"/>
                      <a:r>
                        <a:rPr lang="en-IN" sz="1400" b="0" i="0" u="none" strike="noStrike">
                          <a:solidFill>
                            <a:srgbClr val="000000"/>
                          </a:solidFill>
                          <a:effectLst/>
                          <a:latin typeface="Calibri" panose="020F0502020204030204" pitchFamily="34" charset="0"/>
                        </a:rPr>
                        <a:t>BOOL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Used to specify Boolean values true and false. Zero is considered as false, and nonzero values are considered as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709964"/>
                  </a:ext>
                </a:extLst>
              </a:tr>
            </a:tbl>
          </a:graphicData>
        </a:graphic>
      </p:graphicFrame>
    </p:spTree>
    <p:extLst>
      <p:ext uri="{BB962C8B-B14F-4D97-AF65-F5344CB8AC3E}">
        <p14:creationId xmlns:p14="http://schemas.microsoft.com/office/powerpoint/2010/main" val="45669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Date and Time Data Types</a:t>
            </a:r>
            <a:endParaRPr lang="en-IN" sz="2800" b="1" dirty="0">
              <a:solidFill>
                <a:schemeClr val="bg1"/>
              </a:solidFill>
              <a:latin typeface="Segoe UI" panose="020B0502040204020203" pitchFamily="34" charset="0"/>
            </a:endParaRPr>
          </a:p>
        </p:txBody>
      </p:sp>
      <p:graphicFrame>
        <p:nvGraphicFramePr>
          <p:cNvPr id="3" name="Table 2">
            <a:extLst>
              <a:ext uri="{FF2B5EF4-FFF2-40B4-BE49-F238E27FC236}">
                <a16:creationId xmlns:a16="http://schemas.microsoft.com/office/drawing/2014/main" id="{D3D37999-AAD5-579A-0173-225F9EC440D7}"/>
              </a:ext>
            </a:extLst>
          </p:cNvPr>
          <p:cNvGraphicFramePr>
            <a:graphicFrameLocks noGrp="1"/>
          </p:cNvGraphicFramePr>
          <p:nvPr>
            <p:extLst>
              <p:ext uri="{D42A27DB-BD31-4B8C-83A1-F6EECF244321}">
                <p14:modId xmlns:p14="http://schemas.microsoft.com/office/powerpoint/2010/main" val="1157606182"/>
              </p:ext>
            </p:extLst>
          </p:nvPr>
        </p:nvGraphicFramePr>
        <p:xfrm>
          <a:off x="1155761" y="1133709"/>
          <a:ext cx="9867900" cy="3009900"/>
        </p:xfrm>
        <a:graphic>
          <a:graphicData uri="http://schemas.openxmlformats.org/drawingml/2006/table">
            <a:tbl>
              <a:tblPr/>
              <a:tblGrid>
                <a:gridCol w="1358900">
                  <a:extLst>
                    <a:ext uri="{9D8B030D-6E8A-4147-A177-3AD203B41FA5}">
                      <a16:colId xmlns:a16="http://schemas.microsoft.com/office/drawing/2014/main" val="1548112417"/>
                    </a:ext>
                  </a:extLst>
                </a:gridCol>
                <a:gridCol w="8509000">
                  <a:extLst>
                    <a:ext uri="{9D8B030D-6E8A-4147-A177-3AD203B41FA5}">
                      <a16:colId xmlns:a16="http://schemas.microsoft.com/office/drawing/2014/main" val="2289413918"/>
                    </a:ext>
                  </a:extLst>
                </a:gridCol>
              </a:tblGrid>
              <a:tr h="266700">
                <a:tc>
                  <a:txBody>
                    <a:bodyPr/>
                    <a:lstStyle/>
                    <a:p>
                      <a:pPr algn="ctr" rtl="0" fontAlgn="ctr"/>
                      <a:r>
                        <a:rPr lang="en-IN" sz="1600" b="1" i="0" u="none" strike="noStrike">
                          <a:solidFill>
                            <a:srgbClr val="0070C0"/>
                          </a:solidFill>
                          <a:effectLst/>
                          <a:latin typeface="Calibri" panose="020F0502020204030204" pitchFamily="34" charset="0"/>
                        </a:rPr>
                        <a:t>Data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600" b="1" i="0" u="none" strike="noStrike">
                          <a:solidFill>
                            <a:srgbClr val="0070C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489898"/>
                  </a:ext>
                </a:extLst>
              </a:tr>
              <a:tr h="457200">
                <a:tc>
                  <a:txBody>
                    <a:bodyPr/>
                    <a:lstStyle/>
                    <a:p>
                      <a:pPr algn="ctr" rtl="0" fontAlgn="ctr"/>
                      <a:r>
                        <a:rPr lang="en-IN" sz="1400" b="0" i="0" u="none" strike="noStrike" dirty="0">
                          <a:solidFill>
                            <a:srgbClr val="000000"/>
                          </a:solidFill>
                          <a:effectLst/>
                          <a:latin typeface="Calibri" panose="020F0502020204030204" pitchFamily="34" charset="0"/>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It is used to specify date format YYYY-MM-DD. Its supported range is from '1000-01-01' to '9999-12-31'.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9220599"/>
                  </a:ext>
                </a:extLst>
              </a:tr>
              <a:tr h="457200">
                <a:tc>
                  <a:txBody>
                    <a:bodyPr/>
                    <a:lstStyle/>
                    <a:p>
                      <a:pPr algn="ctr" rtl="0" fontAlgn="ctr"/>
                      <a:r>
                        <a:rPr lang="en-IN" sz="1400" b="0" i="0" u="none" strike="noStrike">
                          <a:solidFill>
                            <a:srgbClr val="000000"/>
                          </a:solidFill>
                          <a:effectLst/>
                          <a:latin typeface="Calibri" panose="020F0502020204030204" pitchFamily="34" charset="0"/>
                        </a:rPr>
                        <a:t>DATETIME(fsp)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It is used to specify date and time combination. Its format is YYYY-MM-DD hh:mm:ss. Its supported range is from '1000-01-01 00:00:00' to 9999-12-31 23:59:59'.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67361"/>
                  </a:ext>
                </a:extLst>
              </a:tr>
              <a:tr h="914400">
                <a:tc>
                  <a:txBody>
                    <a:bodyPr/>
                    <a:lstStyle/>
                    <a:p>
                      <a:pPr algn="ctr" rtl="0" fontAlgn="ctr"/>
                      <a:r>
                        <a:rPr lang="en-IN" sz="1400" b="0" i="0" u="none" strike="noStrike">
                          <a:solidFill>
                            <a:srgbClr val="000000"/>
                          </a:solidFill>
                          <a:effectLst/>
                          <a:latin typeface="Calibri" panose="020F0502020204030204" pitchFamily="34" charset="0"/>
                        </a:rPr>
                        <a:t>TIMESTAMP(fsp)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It is used to specify the timestamp. Its value is stored as the number of seconds since the Unix epoch('1970-01-01 00:00:00' UTC). </a:t>
                      </a:r>
                      <a:br>
                        <a:rPr lang="en-GB" sz="1400" b="0" i="0" u="none" strike="noStrike" dirty="0">
                          <a:solidFill>
                            <a:srgbClr val="000000"/>
                          </a:solidFill>
                          <a:effectLst/>
                          <a:latin typeface="Calibri Light" panose="020F0302020204030204" pitchFamily="34" charset="0"/>
                        </a:rPr>
                      </a:br>
                      <a:r>
                        <a:rPr lang="en-GB" sz="1400" b="0" i="0" u="none" strike="noStrike" dirty="0">
                          <a:solidFill>
                            <a:srgbClr val="000000"/>
                          </a:solidFill>
                          <a:effectLst/>
                          <a:latin typeface="Calibri Light" panose="020F0302020204030204" pitchFamily="34" charset="0"/>
                        </a:rPr>
                        <a:t>Its format is YYYY-MM-DD </a:t>
                      </a:r>
                      <a:r>
                        <a:rPr lang="en-GB" sz="1400" b="0" i="0" u="none" strike="noStrike" dirty="0" err="1">
                          <a:solidFill>
                            <a:srgbClr val="000000"/>
                          </a:solidFill>
                          <a:effectLst/>
                          <a:latin typeface="Calibri Light" panose="020F0302020204030204" pitchFamily="34" charset="0"/>
                        </a:rPr>
                        <a:t>hh:mm:ss</a:t>
                      </a:r>
                      <a:r>
                        <a:rPr lang="en-GB" sz="1400" b="0" i="0" u="none" strike="noStrike" dirty="0">
                          <a:solidFill>
                            <a:srgbClr val="000000"/>
                          </a:solidFill>
                          <a:effectLst/>
                          <a:latin typeface="Calibri Light" panose="020F0302020204030204" pitchFamily="34" charset="0"/>
                        </a:rPr>
                        <a:t>. </a:t>
                      </a:r>
                      <a:br>
                        <a:rPr lang="en-GB" sz="1400" b="0" i="0" u="none" strike="noStrike" dirty="0">
                          <a:solidFill>
                            <a:srgbClr val="000000"/>
                          </a:solidFill>
                          <a:effectLst/>
                          <a:latin typeface="Calibri Light" panose="020F0302020204030204" pitchFamily="34" charset="0"/>
                        </a:rPr>
                      </a:br>
                      <a:r>
                        <a:rPr lang="en-GB" sz="1400" b="0" i="0" u="none" strike="noStrike" dirty="0">
                          <a:solidFill>
                            <a:srgbClr val="000000"/>
                          </a:solidFill>
                          <a:effectLst/>
                          <a:latin typeface="Calibri Light" panose="020F0302020204030204" pitchFamily="34" charset="0"/>
                        </a:rPr>
                        <a:t>Its supported range is from '1970-01-01 00:00:01' UTC to '2038-01-09 03:14:07' UTC.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471704"/>
                  </a:ext>
                </a:extLst>
              </a:tr>
              <a:tr h="457200">
                <a:tc>
                  <a:txBody>
                    <a:bodyPr/>
                    <a:lstStyle/>
                    <a:p>
                      <a:pPr algn="ctr" rtl="0" fontAlgn="ctr"/>
                      <a:r>
                        <a:rPr lang="en-IN" sz="1400" b="0" i="0" u="none" strike="noStrike">
                          <a:solidFill>
                            <a:srgbClr val="000000"/>
                          </a:solidFill>
                          <a:effectLst/>
                          <a:latin typeface="Calibri" panose="020F0502020204030204" pitchFamily="34" charset="0"/>
                        </a:rPr>
                        <a:t>TIME(fsp)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It is used to specify the time format. Its format is </a:t>
                      </a:r>
                      <a:r>
                        <a:rPr lang="en-GB" sz="1400" b="0" i="0" u="none" strike="noStrike" dirty="0" err="1">
                          <a:solidFill>
                            <a:srgbClr val="000000"/>
                          </a:solidFill>
                          <a:effectLst/>
                          <a:latin typeface="Calibri Light" panose="020F0302020204030204" pitchFamily="34" charset="0"/>
                        </a:rPr>
                        <a:t>hh:mm:ss</a:t>
                      </a:r>
                      <a:r>
                        <a:rPr lang="en-GB" sz="1400" b="0" i="0" u="none" strike="noStrike" dirty="0">
                          <a:solidFill>
                            <a:srgbClr val="000000"/>
                          </a:solidFill>
                          <a:effectLst/>
                          <a:latin typeface="Calibri Light" panose="020F0302020204030204" pitchFamily="34" charset="0"/>
                        </a:rPr>
                        <a:t>. Its supported range is from '-838:59:59' to '838:59:59'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503640"/>
                  </a:ext>
                </a:extLst>
              </a:tr>
              <a:tr h="457200">
                <a:tc>
                  <a:txBody>
                    <a:bodyPr/>
                    <a:lstStyle/>
                    <a:p>
                      <a:pPr algn="ctr" rtl="0" fontAlgn="ctr"/>
                      <a:r>
                        <a:rPr lang="en-IN" sz="1400" b="0" i="0" u="none" strike="noStrike">
                          <a:solidFill>
                            <a:srgbClr val="000000"/>
                          </a:solidFill>
                          <a:effectLst/>
                          <a:latin typeface="Calibri" panose="020F0502020204030204" pitchFamily="34" charset="0"/>
                        </a:rPr>
                        <a:t>YEAR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It is used to specify a year in four-digit format. Values allowed in four digit format from 1901 to 2155, and 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690464"/>
                  </a:ext>
                </a:extLst>
              </a:tr>
            </a:tbl>
          </a:graphicData>
        </a:graphic>
      </p:graphicFrame>
    </p:spTree>
    <p:extLst>
      <p:ext uri="{BB962C8B-B14F-4D97-AF65-F5344CB8AC3E}">
        <p14:creationId xmlns:p14="http://schemas.microsoft.com/office/powerpoint/2010/main" val="102869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70330" y="3583033"/>
            <a:ext cx="7044179" cy="1015663"/>
          </a:xfrm>
          <a:prstGeom prst="rect">
            <a:avLst/>
          </a:prstGeom>
          <a:noFill/>
        </p:spPr>
        <p:txBody>
          <a:bodyPr wrap="square" rtlCol="0">
            <a:spAutoFit/>
          </a:bodyPr>
          <a:lstStyle/>
          <a:p>
            <a:r>
              <a:rPr lang="en-GB" sz="6000" dirty="0">
                <a:latin typeface="Britannic Bold" panose="020B0903060703020204" pitchFamily="34" charset="0"/>
              </a:rPr>
              <a:t>Operators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56866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322722" y="675620"/>
            <a:ext cx="11139530" cy="3693319"/>
          </a:xfrm>
          <a:prstGeom prst="rect">
            <a:avLst/>
          </a:prstGeom>
          <a:noFill/>
        </p:spPr>
        <p:txBody>
          <a:bodyPr wrap="square" rtlCol="0">
            <a:spAutoFit/>
          </a:bodyPr>
          <a:lstStyle/>
          <a:p>
            <a:pPr marL="285750" indent="-285750" algn="l" rtl="0">
              <a:lnSpc>
                <a:spcPct val="150000"/>
              </a:lnSpc>
              <a:buFont typeface="Arial" panose="020B0604020202020204" pitchFamily="34" charset="0"/>
              <a:buChar char="•"/>
            </a:pPr>
            <a:r>
              <a:rPr lang="en-GB" b="0" i="0" dirty="0">
                <a:solidFill>
                  <a:srgbClr val="333333"/>
                </a:solidFill>
                <a:effectLst/>
                <a:latin typeface="+mj-lt"/>
              </a:rPr>
              <a:t>The SQL reserved words and characters are called operators, which are used with a WHERE clause in a SQL query.</a:t>
            </a:r>
          </a:p>
          <a:p>
            <a:pPr marL="285750" indent="-285750" algn="l" rtl="0">
              <a:lnSpc>
                <a:spcPct val="150000"/>
              </a:lnSpc>
              <a:buFont typeface="Arial" panose="020B0604020202020204" pitchFamily="34" charset="0"/>
              <a:buChar char="•"/>
            </a:pPr>
            <a:r>
              <a:rPr lang="en-GB" b="0" i="0" dirty="0">
                <a:solidFill>
                  <a:srgbClr val="333333"/>
                </a:solidFill>
                <a:effectLst/>
                <a:latin typeface="+mj-lt"/>
              </a:rPr>
              <a:t> In SQL, an operator can either be a unary or binary operator. </a:t>
            </a:r>
          </a:p>
          <a:p>
            <a:pPr marL="285750" indent="-285750" algn="l" rtl="0">
              <a:lnSpc>
                <a:spcPct val="150000"/>
              </a:lnSpc>
              <a:buFont typeface="Arial" panose="020B0604020202020204" pitchFamily="34" charset="0"/>
              <a:buChar char="•"/>
            </a:pPr>
            <a:r>
              <a:rPr lang="en-GB" b="0" i="0" dirty="0">
                <a:solidFill>
                  <a:srgbClr val="333333"/>
                </a:solidFill>
                <a:effectLst/>
                <a:latin typeface="+mj-lt"/>
              </a:rPr>
              <a:t>The unary operator uses only one operand for performing the unary operation, whereas the binary operator uses two operands for performing the binary operation.</a:t>
            </a:r>
          </a:p>
          <a:p>
            <a:pPr marL="285750" indent="-285750" algn="l" rtl="0">
              <a:lnSpc>
                <a:spcPct val="150000"/>
              </a:lnSpc>
              <a:buFont typeface="Arial" panose="020B0604020202020204" pitchFamily="34" charset="0"/>
              <a:buChar char="•"/>
            </a:pPr>
            <a:endParaRPr lang="en-GB" dirty="0">
              <a:solidFill>
                <a:srgbClr val="333333"/>
              </a:solidFill>
              <a:latin typeface="+mj-lt"/>
            </a:endParaRPr>
          </a:p>
          <a:p>
            <a:pPr algn="l" rtl="0">
              <a:lnSpc>
                <a:spcPct val="150000"/>
              </a:lnSpc>
            </a:pPr>
            <a:r>
              <a:rPr lang="en-GB" b="1" dirty="0">
                <a:solidFill>
                  <a:srgbClr val="0070C0"/>
                </a:solidFill>
                <a:latin typeface="Arial" panose="020B0604020202020204" pitchFamily="34" charset="0"/>
                <a:cs typeface="Arial" panose="020B0604020202020204" pitchFamily="34" charset="0"/>
              </a:rPr>
              <a:t>Types of Operators:</a:t>
            </a:r>
          </a:p>
          <a:p>
            <a:pPr marL="342900" indent="-342900" algn="just">
              <a:buFont typeface="+mj-lt"/>
              <a:buAutoNum type="arabicParenR"/>
            </a:pPr>
            <a:r>
              <a:rPr lang="en-GB" b="0" i="0" dirty="0">
                <a:solidFill>
                  <a:srgbClr val="000000"/>
                </a:solidFill>
                <a:effectLst/>
                <a:latin typeface="+mj-lt"/>
              </a:rPr>
              <a:t>Arithmetic Operators</a:t>
            </a:r>
          </a:p>
          <a:p>
            <a:pPr marL="342900" indent="-342900" algn="just">
              <a:buFont typeface="+mj-lt"/>
              <a:buAutoNum type="arabicParenR"/>
            </a:pPr>
            <a:r>
              <a:rPr lang="en-GB" b="0" i="0" dirty="0">
                <a:solidFill>
                  <a:srgbClr val="000000"/>
                </a:solidFill>
                <a:effectLst/>
                <a:latin typeface="+mj-lt"/>
              </a:rPr>
              <a:t>Comparison Operators</a:t>
            </a:r>
          </a:p>
          <a:p>
            <a:pPr marL="342900" indent="-342900" algn="just">
              <a:buFont typeface="+mj-lt"/>
              <a:buAutoNum type="arabicParenR"/>
            </a:pPr>
            <a:r>
              <a:rPr lang="en-GB" b="0" i="0" dirty="0">
                <a:solidFill>
                  <a:srgbClr val="000000"/>
                </a:solidFill>
                <a:effectLst/>
                <a:latin typeface="+mj-lt"/>
              </a:rPr>
              <a:t>Logical Operators</a:t>
            </a:r>
          </a:p>
          <a:p>
            <a:pPr marL="342900" indent="-342900" algn="just">
              <a:buFont typeface="+mj-lt"/>
              <a:buAutoNum type="arabicParenR"/>
            </a:pPr>
            <a:r>
              <a:rPr lang="en-GB" b="0" i="0" dirty="0">
                <a:solidFill>
                  <a:srgbClr val="000000"/>
                </a:solidFill>
                <a:effectLst/>
                <a:latin typeface="+mj-lt"/>
              </a:rPr>
              <a:t>Set Operators</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Operators</a:t>
            </a:r>
          </a:p>
        </p:txBody>
      </p:sp>
    </p:spTree>
    <p:extLst>
      <p:ext uri="{BB962C8B-B14F-4D97-AF65-F5344CB8AC3E}">
        <p14:creationId xmlns:p14="http://schemas.microsoft.com/office/powerpoint/2010/main" val="266731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Arithmetic and Comparison Operators</a:t>
            </a:r>
          </a:p>
        </p:txBody>
      </p:sp>
      <p:graphicFrame>
        <p:nvGraphicFramePr>
          <p:cNvPr id="3" name="Table 2">
            <a:extLst>
              <a:ext uri="{FF2B5EF4-FFF2-40B4-BE49-F238E27FC236}">
                <a16:creationId xmlns:a16="http://schemas.microsoft.com/office/drawing/2014/main" id="{29DFB31E-A6D2-4B3E-A3CE-C56658B06FBF}"/>
              </a:ext>
            </a:extLst>
          </p:cNvPr>
          <p:cNvGraphicFramePr>
            <a:graphicFrameLocks noGrp="1"/>
          </p:cNvGraphicFramePr>
          <p:nvPr>
            <p:extLst>
              <p:ext uri="{D42A27DB-BD31-4B8C-83A1-F6EECF244321}">
                <p14:modId xmlns:p14="http://schemas.microsoft.com/office/powerpoint/2010/main" val="3451156579"/>
              </p:ext>
            </p:extLst>
          </p:nvPr>
        </p:nvGraphicFramePr>
        <p:xfrm>
          <a:off x="2482911" y="1118020"/>
          <a:ext cx="7213600" cy="1670001"/>
        </p:xfrm>
        <a:graphic>
          <a:graphicData uri="http://schemas.openxmlformats.org/drawingml/2006/table">
            <a:tbl>
              <a:tblPr/>
              <a:tblGrid>
                <a:gridCol w="1447800">
                  <a:extLst>
                    <a:ext uri="{9D8B030D-6E8A-4147-A177-3AD203B41FA5}">
                      <a16:colId xmlns:a16="http://schemas.microsoft.com/office/drawing/2014/main" val="3743236948"/>
                    </a:ext>
                  </a:extLst>
                </a:gridCol>
                <a:gridCol w="5765800">
                  <a:extLst>
                    <a:ext uri="{9D8B030D-6E8A-4147-A177-3AD203B41FA5}">
                      <a16:colId xmlns:a16="http://schemas.microsoft.com/office/drawing/2014/main" val="467394631"/>
                    </a:ext>
                  </a:extLst>
                </a:gridCol>
              </a:tblGrid>
              <a:tr h="315946">
                <a:tc>
                  <a:txBody>
                    <a:bodyPr/>
                    <a:lstStyle/>
                    <a:p>
                      <a:pPr algn="ctr" rtl="0" fontAlgn="ctr"/>
                      <a:r>
                        <a:rPr lang="en-IN" sz="1600" b="1" i="0" u="none" strike="noStrike">
                          <a:solidFill>
                            <a:srgbClr val="0070C0"/>
                          </a:solidFill>
                          <a:effectLst/>
                          <a:latin typeface="Calibri" panose="020F0502020204030204" pitchFamily="34" charset="0"/>
                        </a:rPr>
                        <a:t>Operator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600" b="1" i="0" u="none" strike="noStrike">
                          <a:solidFill>
                            <a:srgbClr val="0070C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392675"/>
                  </a:ext>
                </a:extLst>
              </a:tr>
              <a:tr h="270811">
                <a:tc>
                  <a:txBody>
                    <a:bodyPr/>
                    <a:lstStyle/>
                    <a:p>
                      <a:pPr algn="ctr" rtl="0" fontAlgn="ctr"/>
                      <a:r>
                        <a:rPr lang="en-IN" sz="1400" b="0" i="0" u="none" strike="noStrike">
                          <a:solidFill>
                            <a:srgbClr val="000000"/>
                          </a:solidFill>
                          <a:effectLst/>
                          <a:latin typeface="Calibri" panose="020F0502020204030204" pitchFamily="34" charset="0"/>
                        </a:rPr>
                        <a:t>+ (Addition)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Adds values on either side of the operator.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993253"/>
                  </a:ext>
                </a:extLst>
              </a:tr>
              <a:tr h="270811">
                <a:tc>
                  <a:txBody>
                    <a:bodyPr/>
                    <a:lstStyle/>
                    <a:p>
                      <a:pPr algn="ctr" rtl="0" fontAlgn="ctr"/>
                      <a:r>
                        <a:rPr lang="en-IN" sz="1400" b="0" i="0" u="none" strike="noStrike">
                          <a:solidFill>
                            <a:srgbClr val="000000"/>
                          </a:solidFill>
                          <a:effectLst/>
                          <a:latin typeface="Calibri" panose="020F0502020204030204" pitchFamily="34" charset="0"/>
                        </a:rPr>
                        <a:t>- (Subtraction)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Subtracts right hand operand from left hand operand.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1364325"/>
                  </a:ext>
                </a:extLst>
              </a:tr>
              <a:tr h="270811">
                <a:tc>
                  <a:txBody>
                    <a:bodyPr/>
                    <a:lstStyle/>
                    <a:p>
                      <a:pPr algn="ctr" rtl="0" fontAlgn="ctr"/>
                      <a:r>
                        <a:rPr lang="en-IN" sz="1400" b="0" i="0" u="none" strike="noStrike">
                          <a:solidFill>
                            <a:srgbClr val="000000"/>
                          </a:solidFill>
                          <a:effectLst/>
                          <a:latin typeface="Calibri" panose="020F0502020204030204" pitchFamily="34" charset="0"/>
                        </a:rPr>
                        <a:t>* (Multiplication)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Multiplies values on either side of the operator.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6548591"/>
                  </a:ext>
                </a:extLst>
              </a:tr>
              <a:tr h="270811">
                <a:tc>
                  <a:txBody>
                    <a:bodyPr/>
                    <a:lstStyle/>
                    <a:p>
                      <a:pPr algn="ctr" rtl="0" fontAlgn="ctr"/>
                      <a:r>
                        <a:rPr lang="en-IN" sz="1400" b="0" i="0" u="none" strike="noStrike">
                          <a:solidFill>
                            <a:srgbClr val="000000"/>
                          </a:solidFill>
                          <a:effectLst/>
                          <a:latin typeface="Calibri" panose="020F0502020204030204" pitchFamily="34" charset="0"/>
                        </a:rPr>
                        <a:t>/ (Division)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Divides left hand operand by right hand operand.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6945349"/>
                  </a:ext>
                </a:extLst>
              </a:tr>
              <a:tr h="270811">
                <a:tc>
                  <a:txBody>
                    <a:bodyPr/>
                    <a:lstStyle/>
                    <a:p>
                      <a:pPr algn="ctr" rtl="0" fontAlgn="ctr"/>
                      <a:r>
                        <a:rPr lang="en-IN" sz="1400" b="0" i="0" u="none" strike="noStrike">
                          <a:solidFill>
                            <a:srgbClr val="000000"/>
                          </a:solidFill>
                          <a:effectLst/>
                          <a:latin typeface="Calibri" panose="020F0502020204030204" pitchFamily="34" charset="0"/>
                        </a:rPr>
                        <a:t>% (Modulus)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Divides left hand operand by right hand operand and returns remainder.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03732"/>
                  </a:ext>
                </a:extLst>
              </a:tr>
            </a:tbl>
          </a:graphicData>
        </a:graphic>
      </p:graphicFrame>
      <p:graphicFrame>
        <p:nvGraphicFramePr>
          <p:cNvPr id="6" name="Table 5">
            <a:extLst>
              <a:ext uri="{FF2B5EF4-FFF2-40B4-BE49-F238E27FC236}">
                <a16:creationId xmlns:a16="http://schemas.microsoft.com/office/drawing/2014/main" id="{DD6A7CD3-8611-0024-4699-06DEBA3673F3}"/>
              </a:ext>
            </a:extLst>
          </p:cNvPr>
          <p:cNvGraphicFramePr>
            <a:graphicFrameLocks noGrp="1"/>
          </p:cNvGraphicFramePr>
          <p:nvPr>
            <p:extLst>
              <p:ext uri="{D42A27DB-BD31-4B8C-83A1-F6EECF244321}">
                <p14:modId xmlns:p14="http://schemas.microsoft.com/office/powerpoint/2010/main" val="3944839918"/>
              </p:ext>
            </p:extLst>
          </p:nvPr>
        </p:nvGraphicFramePr>
        <p:xfrm>
          <a:off x="892983" y="3626224"/>
          <a:ext cx="10393456" cy="2774575"/>
        </p:xfrm>
        <a:graphic>
          <a:graphicData uri="http://schemas.openxmlformats.org/drawingml/2006/table">
            <a:tbl>
              <a:tblPr/>
              <a:tblGrid>
                <a:gridCol w="1479218">
                  <a:extLst>
                    <a:ext uri="{9D8B030D-6E8A-4147-A177-3AD203B41FA5}">
                      <a16:colId xmlns:a16="http://schemas.microsoft.com/office/drawing/2014/main" val="2729637997"/>
                    </a:ext>
                  </a:extLst>
                </a:gridCol>
                <a:gridCol w="8914238">
                  <a:extLst>
                    <a:ext uri="{9D8B030D-6E8A-4147-A177-3AD203B41FA5}">
                      <a16:colId xmlns:a16="http://schemas.microsoft.com/office/drawing/2014/main" val="1198218169"/>
                    </a:ext>
                  </a:extLst>
                </a:gridCol>
              </a:tblGrid>
              <a:tr h="318394">
                <a:tc>
                  <a:txBody>
                    <a:bodyPr/>
                    <a:lstStyle/>
                    <a:p>
                      <a:pPr algn="ctr" rtl="0" fontAlgn="ctr"/>
                      <a:r>
                        <a:rPr lang="en-IN" sz="1600" b="1" i="0" u="none" strike="noStrike">
                          <a:solidFill>
                            <a:srgbClr val="0070C0"/>
                          </a:solidFill>
                          <a:effectLst/>
                          <a:latin typeface="Calibri" panose="020F0502020204030204" pitchFamily="34" charset="0"/>
                        </a:rPr>
                        <a:t>Operator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600" b="1" i="0" u="none" strike="noStrike" dirty="0">
                          <a:solidFill>
                            <a:srgbClr val="0070C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007070"/>
                  </a:ext>
                </a:extLst>
              </a:tr>
              <a:tr h="272909">
                <a:tc>
                  <a:txBody>
                    <a:bodyPr/>
                    <a:lstStyle/>
                    <a:p>
                      <a:pPr algn="ctr" rtl="0" fontAlgn="ctr"/>
                      <a:r>
                        <a:rPr lang="en-IN" sz="14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values of two operands are equal or not,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384711"/>
                  </a:ext>
                </a:extLst>
              </a:tr>
              <a:tr h="272909">
                <a:tc>
                  <a:txBody>
                    <a:bodyPr/>
                    <a:lstStyle/>
                    <a:p>
                      <a:pPr algn="ctr" rtl="0" fontAlgn="ctr"/>
                      <a:r>
                        <a:rPr lang="en-IN" sz="1400" b="0" i="0" u="none" strike="noStrike">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values of two operands are equal or not, if values are not equal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322693"/>
                  </a:ext>
                </a:extLst>
              </a:tr>
              <a:tr h="272909">
                <a:tc>
                  <a:txBody>
                    <a:bodyPr/>
                    <a:lstStyle/>
                    <a:p>
                      <a:pPr algn="ctr" rtl="0" fontAlgn="ctr"/>
                      <a:r>
                        <a:rPr lang="en-IN" sz="1400" b="0" i="0" u="none" strike="noStrike">
                          <a:solidFill>
                            <a:srgbClr val="000000"/>
                          </a:solidFill>
                          <a:effectLst/>
                          <a:latin typeface="Calibri" panose="020F0502020204030204" pitchFamily="34" charset="0"/>
                        </a:rPr>
                        <a:t>&lt;&gt;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values of two operands are equal or not, if values are not equal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95241"/>
                  </a:ext>
                </a:extLst>
              </a:tr>
              <a:tr h="272909">
                <a:tc>
                  <a:txBody>
                    <a:bodyPr/>
                    <a:lstStyle/>
                    <a:p>
                      <a:pPr algn="ctr" rtl="0" fontAlgn="ctr"/>
                      <a:r>
                        <a:rPr lang="en-IN" sz="1400" b="0" i="0" u="none" strike="noStrike">
                          <a:solidFill>
                            <a:srgbClr val="000000"/>
                          </a:solidFill>
                          <a:effectLst/>
                          <a:latin typeface="Calibri" panose="020F0502020204030204" pitchFamily="34" charset="0"/>
                        </a:rPr>
                        <a: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 of left operand is greater than the value of right operand,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3469873"/>
                  </a:ext>
                </a:extLst>
              </a:tr>
              <a:tr h="272909">
                <a:tc>
                  <a:txBody>
                    <a:bodyPr/>
                    <a:lstStyle/>
                    <a:p>
                      <a:pPr algn="ctr" rtl="0" fontAlgn="ctr"/>
                      <a:r>
                        <a:rPr lang="en-IN" sz="1400" b="0" i="0" u="none" strike="noStrike">
                          <a:solidFill>
                            <a:srgbClr val="000000"/>
                          </a:solidFill>
                          <a:effectLst/>
                          <a:latin typeface="Calibri" panose="020F0502020204030204" pitchFamily="34" charset="0"/>
                        </a:rPr>
                        <a: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 of left operand is less than the value of right operand,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517326"/>
                  </a:ext>
                </a:extLst>
              </a:tr>
              <a:tr h="272909">
                <a:tc>
                  <a:txBody>
                    <a:bodyPr/>
                    <a:lstStyle/>
                    <a:p>
                      <a:pPr algn="ctr" rtl="0" fontAlgn="ctr"/>
                      <a:r>
                        <a:rPr lang="en-IN" sz="1400" b="0" i="0" u="none" strike="noStrike">
                          <a:solidFill>
                            <a:srgbClr val="000000"/>
                          </a:solidFill>
                          <a:effectLst/>
                          <a:latin typeface="Calibri" panose="020F0502020204030204" pitchFamily="34" charset="0"/>
                        </a:rPr>
                        <a: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 of left operand is greater than or equal to the value of right operand,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370518"/>
                  </a:ext>
                </a:extLst>
              </a:tr>
              <a:tr h="272909">
                <a:tc>
                  <a:txBody>
                    <a:bodyPr/>
                    <a:lstStyle/>
                    <a:p>
                      <a:pPr algn="ctr" rtl="0" fontAlgn="ctr"/>
                      <a:r>
                        <a:rPr lang="en-IN" sz="1400" b="0" i="0" u="none" strike="noStrike">
                          <a:solidFill>
                            <a:srgbClr val="000000"/>
                          </a:solidFill>
                          <a:effectLst/>
                          <a:latin typeface="Calibri" panose="020F0502020204030204" pitchFamily="34" charset="0"/>
                        </a:rPr>
                        <a: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 of left operand is less than or equal to the value of right operand,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169130"/>
                  </a:ext>
                </a:extLst>
              </a:tr>
              <a:tr h="272909">
                <a:tc>
                  <a:txBody>
                    <a:bodyPr/>
                    <a:lstStyle/>
                    <a:p>
                      <a:pPr algn="ctr" rtl="0" fontAlgn="ctr"/>
                      <a:r>
                        <a:rPr lang="en-IN" sz="1400" b="0" i="0" u="none" strike="noStrike">
                          <a:solidFill>
                            <a:srgbClr val="000000"/>
                          </a:solidFill>
                          <a:effectLst/>
                          <a:latin typeface="Calibri" panose="020F0502020204030204" pitchFamily="34" charset="0"/>
                        </a:rPr>
                        <a: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a:solidFill>
                            <a:srgbClr val="000000"/>
                          </a:solidFill>
                          <a:effectLst/>
                          <a:latin typeface="Calibri Light" panose="020F0302020204030204" pitchFamily="34" charset="0"/>
                        </a:rPr>
                        <a:t>Checks if the value of left operand is not less than the value of right operand,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4747841"/>
                  </a:ext>
                </a:extLst>
              </a:tr>
              <a:tr h="272909">
                <a:tc>
                  <a:txBody>
                    <a:bodyPr/>
                    <a:lstStyle/>
                    <a:p>
                      <a:pPr algn="ctr" rtl="0" fontAlgn="ctr"/>
                      <a:r>
                        <a:rPr lang="en-IN" sz="1400" b="0" i="0" u="none" strike="noStrike">
                          <a:solidFill>
                            <a:srgbClr val="000000"/>
                          </a:solidFill>
                          <a:effectLst/>
                          <a:latin typeface="Calibri" panose="020F0502020204030204" pitchFamily="34" charset="0"/>
                        </a:rPr>
                        <a: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400" b="0" i="0" u="none" strike="noStrike" dirty="0">
                          <a:solidFill>
                            <a:srgbClr val="000000"/>
                          </a:solidFill>
                          <a:effectLst/>
                          <a:latin typeface="Calibri Light" panose="020F0302020204030204" pitchFamily="34" charset="0"/>
                        </a:rPr>
                        <a:t>Checks if the value of left operand is not greater than the value of right operand, if yes then condition becomes true.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036904"/>
                  </a:ext>
                </a:extLst>
              </a:tr>
            </a:tbl>
          </a:graphicData>
        </a:graphic>
      </p:graphicFrame>
      <p:sp>
        <p:nvSpPr>
          <p:cNvPr id="7" name="TextBox 6">
            <a:extLst>
              <a:ext uri="{FF2B5EF4-FFF2-40B4-BE49-F238E27FC236}">
                <a16:creationId xmlns:a16="http://schemas.microsoft.com/office/drawing/2014/main" id="{534E0A74-310B-9532-400A-FF709A09D970}"/>
              </a:ext>
            </a:extLst>
          </p:cNvPr>
          <p:cNvSpPr txBox="1"/>
          <p:nvPr/>
        </p:nvSpPr>
        <p:spPr>
          <a:xfrm>
            <a:off x="4934601" y="736130"/>
            <a:ext cx="2310219" cy="369332"/>
          </a:xfrm>
          <a:prstGeom prst="rect">
            <a:avLst/>
          </a:prstGeom>
          <a:noFill/>
        </p:spPr>
        <p:txBody>
          <a:bodyPr wrap="square" rtlCol="0">
            <a:spAutoFit/>
          </a:bodyPr>
          <a:lstStyle/>
          <a:p>
            <a:r>
              <a:rPr lang="en-GB" dirty="0">
                <a:solidFill>
                  <a:srgbClr val="0070C0"/>
                </a:solidFill>
                <a:latin typeface="Arial" panose="020B0604020202020204" pitchFamily="34" charset="0"/>
                <a:cs typeface="Arial" panose="020B0604020202020204" pitchFamily="34" charset="0"/>
              </a:rPr>
              <a:t>Arithmetic Operators</a:t>
            </a:r>
            <a:endParaRPr lang="en-IN" dirty="0">
              <a:solidFill>
                <a:srgbClr val="0070C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A934BF7-5BB7-E626-2920-684A4B58E54A}"/>
              </a:ext>
            </a:extLst>
          </p:cNvPr>
          <p:cNvSpPr txBox="1"/>
          <p:nvPr/>
        </p:nvSpPr>
        <p:spPr>
          <a:xfrm>
            <a:off x="5064588" y="3231776"/>
            <a:ext cx="2528518" cy="369332"/>
          </a:xfrm>
          <a:prstGeom prst="rect">
            <a:avLst/>
          </a:prstGeom>
          <a:noFill/>
        </p:spPr>
        <p:txBody>
          <a:bodyPr wrap="square" rtlCol="0">
            <a:spAutoFit/>
          </a:bodyPr>
          <a:lstStyle/>
          <a:p>
            <a:r>
              <a:rPr lang="en-GB" dirty="0">
                <a:solidFill>
                  <a:srgbClr val="0070C0"/>
                </a:solidFill>
                <a:latin typeface="Arial" panose="020B0604020202020204" pitchFamily="34" charset="0"/>
                <a:cs typeface="Arial" panose="020B0604020202020204" pitchFamily="34" charset="0"/>
              </a:rPr>
              <a:t>Comparison Operators</a:t>
            </a:r>
            <a:endParaRPr lang="en-IN"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20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Logical and Set Operators</a:t>
            </a:r>
          </a:p>
        </p:txBody>
      </p:sp>
      <p:graphicFrame>
        <p:nvGraphicFramePr>
          <p:cNvPr id="6" name="Table 5">
            <a:extLst>
              <a:ext uri="{FF2B5EF4-FFF2-40B4-BE49-F238E27FC236}">
                <a16:creationId xmlns:a16="http://schemas.microsoft.com/office/drawing/2014/main" id="{DD6A7CD3-8611-0024-4699-06DEBA3673F3}"/>
              </a:ext>
            </a:extLst>
          </p:cNvPr>
          <p:cNvGraphicFramePr>
            <a:graphicFrameLocks noGrp="1"/>
          </p:cNvGraphicFramePr>
          <p:nvPr>
            <p:extLst>
              <p:ext uri="{D42A27DB-BD31-4B8C-83A1-F6EECF244321}">
                <p14:modId xmlns:p14="http://schemas.microsoft.com/office/powerpoint/2010/main" val="98496005"/>
              </p:ext>
            </p:extLst>
          </p:nvPr>
        </p:nvGraphicFramePr>
        <p:xfrm>
          <a:off x="892982" y="3823447"/>
          <a:ext cx="10393456" cy="1410030"/>
        </p:xfrm>
        <a:graphic>
          <a:graphicData uri="http://schemas.openxmlformats.org/drawingml/2006/table">
            <a:tbl>
              <a:tblPr/>
              <a:tblGrid>
                <a:gridCol w="1479218">
                  <a:extLst>
                    <a:ext uri="{9D8B030D-6E8A-4147-A177-3AD203B41FA5}">
                      <a16:colId xmlns:a16="http://schemas.microsoft.com/office/drawing/2014/main" val="2729637997"/>
                    </a:ext>
                  </a:extLst>
                </a:gridCol>
                <a:gridCol w="8914238">
                  <a:extLst>
                    <a:ext uri="{9D8B030D-6E8A-4147-A177-3AD203B41FA5}">
                      <a16:colId xmlns:a16="http://schemas.microsoft.com/office/drawing/2014/main" val="1198218169"/>
                    </a:ext>
                  </a:extLst>
                </a:gridCol>
              </a:tblGrid>
              <a:tr h="318394">
                <a:tc>
                  <a:txBody>
                    <a:bodyPr/>
                    <a:lstStyle/>
                    <a:p>
                      <a:pPr algn="ctr" rtl="0" fontAlgn="ctr"/>
                      <a:r>
                        <a:rPr lang="en-IN" sz="1600" b="1" i="0" u="none" strike="noStrike">
                          <a:solidFill>
                            <a:srgbClr val="0070C0"/>
                          </a:solidFill>
                          <a:effectLst/>
                          <a:latin typeface="Calibri" panose="020F0502020204030204" pitchFamily="34" charset="0"/>
                        </a:rPr>
                        <a:t>Operator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600" b="1" i="0" u="none" strike="noStrike" dirty="0">
                          <a:solidFill>
                            <a:srgbClr val="0070C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007070"/>
                  </a:ext>
                </a:extLst>
              </a:tr>
              <a:tr h="272909">
                <a:tc>
                  <a:txBody>
                    <a:bodyPr/>
                    <a:lstStyle/>
                    <a:p>
                      <a:pPr marL="0" algn="ctr" defTabSz="914400" rtl="0" eaLnBrk="1" fontAlgn="b" latinLnBrk="0" hangingPunct="1"/>
                      <a:r>
                        <a:rPr lang="en-IN" sz="1300" b="0" i="0" u="none" strike="noStrike" kern="1200" dirty="0">
                          <a:solidFill>
                            <a:srgbClr val="000000"/>
                          </a:solidFill>
                          <a:effectLst/>
                          <a:latin typeface="Calibri Light" panose="020F0302020204030204" pitchFamily="34" charset="0"/>
                          <a:ea typeface="+mn-ea"/>
                          <a:cs typeface="+mn-cs"/>
                        </a:rPr>
                        <a:t>Union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300" b="0" i="0" u="none" strike="noStrike" kern="1200" dirty="0">
                          <a:solidFill>
                            <a:srgbClr val="000000"/>
                          </a:solidFill>
                          <a:effectLst/>
                          <a:latin typeface="Calibri Light" panose="020F0302020204030204" pitchFamily="34" charset="0"/>
                          <a:ea typeface="+mn-ea"/>
                          <a:cs typeface="+mn-cs"/>
                        </a:rPr>
                        <a:t>combines the result of two or more SELECT statements and provides the single output..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384711"/>
                  </a:ext>
                </a:extLst>
              </a:tr>
              <a:tr h="272909">
                <a:tc>
                  <a:txBody>
                    <a:bodyPr/>
                    <a:lstStyle/>
                    <a:p>
                      <a:pPr marL="0" algn="ctr" defTabSz="914400" rtl="0" eaLnBrk="1" fontAlgn="b" latinLnBrk="0" hangingPunct="1"/>
                      <a:r>
                        <a:rPr lang="en-IN" sz="1300" b="0" i="0" u="none" strike="noStrike" kern="1200" dirty="0">
                          <a:solidFill>
                            <a:srgbClr val="000000"/>
                          </a:solidFill>
                          <a:effectLst/>
                          <a:latin typeface="Calibri Light" panose="020F0302020204030204" pitchFamily="34" charset="0"/>
                          <a:ea typeface="+mn-ea"/>
                          <a:cs typeface="+mn-cs"/>
                        </a:rPr>
                        <a:t>Union 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300" b="0" i="0" u="none" strike="noStrike" kern="1200" dirty="0">
                          <a:solidFill>
                            <a:srgbClr val="000000"/>
                          </a:solidFill>
                          <a:effectLst/>
                          <a:latin typeface="Calibri Light" panose="020F0302020204030204" pitchFamily="34" charset="0"/>
                          <a:ea typeface="+mn-ea"/>
                          <a:cs typeface="+mn-cs"/>
                        </a:rPr>
                        <a:t>Union Operator is the same as the UNION operator, but the only difference is that it also shows duplicate record.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322693"/>
                  </a:ext>
                </a:extLst>
              </a:tr>
              <a:tr h="272909">
                <a:tc>
                  <a:txBody>
                    <a:bodyPr/>
                    <a:lstStyle/>
                    <a:p>
                      <a:pPr marL="0" algn="ctr" defTabSz="914400" rtl="0" eaLnBrk="1" fontAlgn="b" latinLnBrk="0" hangingPunct="1"/>
                      <a:r>
                        <a:rPr lang="en-IN" sz="1300" b="0" i="0" u="none" strike="noStrike" kern="1200" dirty="0">
                          <a:solidFill>
                            <a:srgbClr val="000000"/>
                          </a:solidFill>
                          <a:effectLst/>
                          <a:latin typeface="Calibri Light" panose="020F0302020204030204" pitchFamily="34" charset="0"/>
                          <a:ea typeface="+mn-ea"/>
                          <a:cs typeface="+mn-cs"/>
                        </a:rPr>
                        <a:t>Intersect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300" b="0" i="0" u="none" strike="noStrike" kern="1200" dirty="0">
                          <a:solidFill>
                            <a:srgbClr val="000000"/>
                          </a:solidFill>
                          <a:effectLst/>
                          <a:latin typeface="Calibri Light" panose="020F0302020204030204" pitchFamily="34" charset="0"/>
                          <a:ea typeface="+mn-ea"/>
                          <a:cs typeface="+mn-cs"/>
                        </a:rPr>
                        <a:t>shows the common record from two or more SELECT statements.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95241"/>
                  </a:ext>
                </a:extLst>
              </a:tr>
              <a:tr h="272909">
                <a:tc>
                  <a:txBody>
                    <a:bodyPr/>
                    <a:lstStyle/>
                    <a:p>
                      <a:pPr marL="0" algn="ctr" defTabSz="914400" rtl="0" eaLnBrk="1" fontAlgn="b" latinLnBrk="0" hangingPunct="1"/>
                      <a:r>
                        <a:rPr lang="en-IN" sz="1300" b="0" i="0" u="none" strike="noStrike" kern="1200" dirty="0">
                          <a:solidFill>
                            <a:srgbClr val="000000"/>
                          </a:solidFill>
                          <a:effectLst/>
                          <a:latin typeface="Calibri Light" panose="020F0302020204030204" pitchFamily="34" charset="0"/>
                          <a:ea typeface="+mn-ea"/>
                          <a:cs typeface="+mn-cs"/>
                        </a:rPr>
                        <a:t>Minus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GB" sz="1300" b="0" i="0" u="none" strike="noStrike" kern="1200" dirty="0">
                          <a:solidFill>
                            <a:srgbClr val="000000"/>
                          </a:solidFill>
                          <a:effectLst/>
                          <a:latin typeface="Calibri Light" panose="020F0302020204030204" pitchFamily="34" charset="0"/>
                          <a:ea typeface="+mn-ea"/>
                          <a:cs typeface="+mn-cs"/>
                        </a:rPr>
                        <a:t>combines the result of two or more SELECT statements and shows only the results from the first data set.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3469873"/>
                  </a:ext>
                </a:extLst>
              </a:tr>
            </a:tbl>
          </a:graphicData>
        </a:graphic>
      </p:graphicFrame>
      <p:sp>
        <p:nvSpPr>
          <p:cNvPr id="7" name="TextBox 6">
            <a:extLst>
              <a:ext uri="{FF2B5EF4-FFF2-40B4-BE49-F238E27FC236}">
                <a16:creationId xmlns:a16="http://schemas.microsoft.com/office/drawing/2014/main" id="{534E0A74-310B-9532-400A-FF709A09D970}"/>
              </a:ext>
            </a:extLst>
          </p:cNvPr>
          <p:cNvSpPr txBox="1"/>
          <p:nvPr/>
        </p:nvSpPr>
        <p:spPr>
          <a:xfrm>
            <a:off x="4934601" y="736130"/>
            <a:ext cx="2310219" cy="369332"/>
          </a:xfrm>
          <a:prstGeom prst="rect">
            <a:avLst/>
          </a:prstGeom>
          <a:noFill/>
        </p:spPr>
        <p:txBody>
          <a:bodyPr wrap="square" rtlCol="0">
            <a:spAutoFit/>
          </a:bodyPr>
          <a:lstStyle/>
          <a:p>
            <a:r>
              <a:rPr lang="en-GB" dirty="0">
                <a:solidFill>
                  <a:srgbClr val="0070C0"/>
                </a:solidFill>
                <a:latin typeface="Arial" panose="020B0604020202020204" pitchFamily="34" charset="0"/>
                <a:cs typeface="Arial" panose="020B0604020202020204" pitchFamily="34" charset="0"/>
              </a:rPr>
              <a:t>Logical Operators</a:t>
            </a:r>
            <a:endParaRPr lang="en-IN" dirty="0">
              <a:solidFill>
                <a:srgbClr val="0070C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A934BF7-5BB7-E626-2920-684A4B58E54A}"/>
              </a:ext>
            </a:extLst>
          </p:cNvPr>
          <p:cNvSpPr txBox="1"/>
          <p:nvPr/>
        </p:nvSpPr>
        <p:spPr>
          <a:xfrm>
            <a:off x="5372298" y="3415553"/>
            <a:ext cx="1632048" cy="369332"/>
          </a:xfrm>
          <a:prstGeom prst="rect">
            <a:avLst/>
          </a:prstGeom>
          <a:noFill/>
        </p:spPr>
        <p:txBody>
          <a:bodyPr wrap="square" rtlCol="0">
            <a:spAutoFit/>
          </a:bodyPr>
          <a:lstStyle/>
          <a:p>
            <a:r>
              <a:rPr lang="en-GB" dirty="0">
                <a:solidFill>
                  <a:srgbClr val="0070C0"/>
                </a:solidFill>
                <a:latin typeface="Arial" panose="020B0604020202020204" pitchFamily="34" charset="0"/>
                <a:cs typeface="Arial" panose="020B0604020202020204" pitchFamily="34" charset="0"/>
              </a:rPr>
              <a:t>Set Operators</a:t>
            </a:r>
            <a:endParaRPr lang="en-IN" dirty="0">
              <a:solidFill>
                <a:srgbClr val="0070C0"/>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8F91C408-B9C9-A4FA-4A7B-D523C1215966}"/>
              </a:ext>
            </a:extLst>
          </p:cNvPr>
          <p:cNvGraphicFramePr>
            <a:graphicFrameLocks noGrp="1"/>
          </p:cNvGraphicFramePr>
          <p:nvPr>
            <p:extLst>
              <p:ext uri="{D42A27DB-BD31-4B8C-83A1-F6EECF244321}">
                <p14:modId xmlns:p14="http://schemas.microsoft.com/office/powerpoint/2010/main" val="1843291919"/>
              </p:ext>
            </p:extLst>
          </p:nvPr>
        </p:nvGraphicFramePr>
        <p:xfrm>
          <a:off x="831910" y="1221453"/>
          <a:ext cx="10515600" cy="1985207"/>
        </p:xfrm>
        <a:graphic>
          <a:graphicData uri="http://schemas.openxmlformats.org/drawingml/2006/table">
            <a:tbl>
              <a:tblPr/>
              <a:tblGrid>
                <a:gridCol w="1371600">
                  <a:extLst>
                    <a:ext uri="{9D8B030D-6E8A-4147-A177-3AD203B41FA5}">
                      <a16:colId xmlns:a16="http://schemas.microsoft.com/office/drawing/2014/main" val="1967243185"/>
                    </a:ext>
                  </a:extLst>
                </a:gridCol>
                <a:gridCol w="9144000">
                  <a:extLst>
                    <a:ext uri="{9D8B030D-6E8A-4147-A177-3AD203B41FA5}">
                      <a16:colId xmlns:a16="http://schemas.microsoft.com/office/drawing/2014/main" val="2808597994"/>
                    </a:ext>
                  </a:extLst>
                </a:gridCol>
              </a:tblGrid>
              <a:tr h="252663">
                <a:tc>
                  <a:txBody>
                    <a:bodyPr/>
                    <a:lstStyle/>
                    <a:p>
                      <a:pPr algn="ctr" rtl="0" fontAlgn="ctr"/>
                      <a:r>
                        <a:rPr lang="en-IN" sz="1500" b="1" i="0" u="none" strike="noStrike">
                          <a:solidFill>
                            <a:srgbClr val="0070C0"/>
                          </a:solidFill>
                          <a:effectLst/>
                          <a:latin typeface="Calibri" panose="020F0502020204030204" pitchFamily="34" charset="0"/>
                        </a:rPr>
                        <a:t>Operator</a:t>
                      </a:r>
                    </a:p>
                  </a:txBody>
                  <a:tcPr marL="7219" marR="7219" marT="72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500" b="1" i="0" u="none" strike="noStrike">
                          <a:solidFill>
                            <a:srgbClr val="0070C0"/>
                          </a:solidFill>
                          <a:effectLst/>
                          <a:latin typeface="Calibri" panose="020F0502020204030204" pitchFamily="34" charset="0"/>
                        </a:rPr>
                        <a:t>Description</a:t>
                      </a:r>
                    </a:p>
                  </a:txBody>
                  <a:tcPr marL="7219" marR="7219" marT="72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1937475"/>
                  </a:ext>
                </a:extLst>
              </a:tr>
              <a:tr h="216568">
                <a:tc>
                  <a:txBody>
                    <a:bodyPr/>
                    <a:lstStyle/>
                    <a:p>
                      <a:pPr algn="ctr" rtl="0" fontAlgn="b"/>
                      <a:r>
                        <a:rPr lang="en-IN" sz="1300" b="0" i="0" u="none" strike="noStrike" dirty="0">
                          <a:solidFill>
                            <a:srgbClr val="000000"/>
                          </a:solidFill>
                          <a:effectLst/>
                          <a:latin typeface="Calibri Light" panose="020F0302020204030204" pitchFamily="34" charset="0"/>
                        </a:rPr>
                        <a:t>ALL</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dirty="0">
                          <a:solidFill>
                            <a:srgbClr val="000000"/>
                          </a:solidFill>
                          <a:effectLst/>
                          <a:latin typeface="Calibri Light" panose="020F0302020204030204" pitchFamily="34" charset="0"/>
                        </a:rPr>
                        <a:t>The ALL operator is used to compare a value to all values in another value set.</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8781999"/>
                  </a:ext>
                </a:extLst>
              </a:tr>
              <a:tr h="216568">
                <a:tc>
                  <a:txBody>
                    <a:bodyPr/>
                    <a:lstStyle/>
                    <a:p>
                      <a:pPr algn="ctr" rtl="0" fontAlgn="b"/>
                      <a:r>
                        <a:rPr lang="en-IN" sz="1300" b="0" i="0" u="none" strike="noStrike" dirty="0">
                          <a:solidFill>
                            <a:srgbClr val="000000"/>
                          </a:solidFill>
                          <a:effectLst/>
                          <a:latin typeface="Calibri Light" panose="020F0302020204030204" pitchFamily="34" charset="0"/>
                        </a:rPr>
                        <a:t>AND</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dirty="0">
                          <a:solidFill>
                            <a:srgbClr val="000000"/>
                          </a:solidFill>
                          <a:effectLst/>
                          <a:latin typeface="Calibri Light" panose="020F0302020204030204" pitchFamily="34" charset="0"/>
                        </a:rPr>
                        <a:t>The AND operator allows the existence of multiple conditions in an SQL statement's WHERE clause.</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092548"/>
                  </a:ext>
                </a:extLst>
              </a:tr>
              <a:tr h="216568">
                <a:tc>
                  <a:txBody>
                    <a:bodyPr/>
                    <a:lstStyle/>
                    <a:p>
                      <a:pPr algn="ctr" rtl="0" fontAlgn="b"/>
                      <a:r>
                        <a:rPr lang="en-IN" sz="1300" b="0" i="0" u="none" strike="noStrike" dirty="0">
                          <a:solidFill>
                            <a:srgbClr val="000000"/>
                          </a:solidFill>
                          <a:effectLst/>
                          <a:latin typeface="Calibri Light" panose="020F0302020204030204" pitchFamily="34" charset="0"/>
                        </a:rPr>
                        <a:t>OR</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dirty="0">
                          <a:solidFill>
                            <a:srgbClr val="000000"/>
                          </a:solidFill>
                          <a:effectLst/>
                          <a:latin typeface="Calibri Light" panose="020F0302020204030204" pitchFamily="34" charset="0"/>
                        </a:rPr>
                        <a:t>The OR operator is used to combine multiple conditions in an SQL statement's WHERE clause.</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737210"/>
                  </a:ext>
                </a:extLst>
              </a:tr>
              <a:tr h="216568">
                <a:tc>
                  <a:txBody>
                    <a:bodyPr/>
                    <a:lstStyle/>
                    <a:p>
                      <a:pPr algn="ctr" rtl="0" fontAlgn="b"/>
                      <a:r>
                        <a:rPr lang="en-IN" sz="1300" b="0" i="0" u="none" strike="noStrike" dirty="0">
                          <a:solidFill>
                            <a:srgbClr val="000000"/>
                          </a:solidFill>
                          <a:effectLst/>
                          <a:latin typeface="Calibri Light" panose="020F0302020204030204" pitchFamily="34" charset="0"/>
                        </a:rPr>
                        <a:t>BETWEEN</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a:solidFill>
                            <a:srgbClr val="000000"/>
                          </a:solidFill>
                          <a:effectLst/>
                          <a:latin typeface="Calibri Light" panose="020F0302020204030204" pitchFamily="34" charset="0"/>
                        </a:rPr>
                        <a:t>The BETWEEN operator is used to search for values that are within a set of values, given the minimum value and the maximum value.</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579113"/>
                  </a:ext>
                </a:extLst>
              </a:tr>
              <a:tr h="216568">
                <a:tc>
                  <a:txBody>
                    <a:bodyPr/>
                    <a:lstStyle/>
                    <a:p>
                      <a:pPr algn="ctr" rtl="0" fontAlgn="b"/>
                      <a:r>
                        <a:rPr lang="en-IN" sz="1300" b="0" i="0" u="none" strike="noStrike">
                          <a:solidFill>
                            <a:srgbClr val="000000"/>
                          </a:solidFill>
                          <a:effectLst/>
                          <a:latin typeface="Calibri Light" panose="020F0302020204030204" pitchFamily="34" charset="0"/>
                        </a:rPr>
                        <a:t>IN</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a:solidFill>
                            <a:srgbClr val="000000"/>
                          </a:solidFill>
                          <a:effectLst/>
                          <a:latin typeface="Calibri Light" panose="020F0302020204030204" pitchFamily="34" charset="0"/>
                        </a:rPr>
                        <a:t>The IN operator is used to compare a value to a list of values that have been specified.</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8470347"/>
                  </a:ext>
                </a:extLst>
              </a:tr>
              <a:tr h="216568">
                <a:tc>
                  <a:txBody>
                    <a:bodyPr/>
                    <a:lstStyle/>
                    <a:p>
                      <a:pPr algn="ctr" rtl="0" fontAlgn="b"/>
                      <a:r>
                        <a:rPr lang="en-IN" sz="1300" b="0" i="0" u="none" strike="noStrike">
                          <a:solidFill>
                            <a:srgbClr val="000000"/>
                          </a:solidFill>
                          <a:effectLst/>
                          <a:latin typeface="Calibri Light" panose="020F0302020204030204" pitchFamily="34" charset="0"/>
                        </a:rPr>
                        <a:t>NOT</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a:solidFill>
                            <a:srgbClr val="000000"/>
                          </a:solidFill>
                          <a:effectLst/>
                          <a:latin typeface="Calibri Light" panose="020F0302020204030204" pitchFamily="34" charset="0"/>
                        </a:rPr>
                        <a:t>The NOT operator reverses the meaning of the logical operator with which it is used.</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871714"/>
                  </a:ext>
                </a:extLst>
              </a:tr>
              <a:tr h="216568">
                <a:tc>
                  <a:txBody>
                    <a:bodyPr/>
                    <a:lstStyle/>
                    <a:p>
                      <a:pPr algn="ctr" rtl="0" fontAlgn="b"/>
                      <a:r>
                        <a:rPr lang="en-IN" sz="1300" b="0" i="0" u="none" strike="noStrike">
                          <a:solidFill>
                            <a:srgbClr val="000000"/>
                          </a:solidFill>
                          <a:effectLst/>
                          <a:latin typeface="Calibri Light" panose="020F0302020204030204" pitchFamily="34" charset="0"/>
                        </a:rPr>
                        <a:t>ANY</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a:solidFill>
                            <a:srgbClr val="000000"/>
                          </a:solidFill>
                          <a:effectLst/>
                          <a:latin typeface="Calibri Light" panose="020F0302020204030204" pitchFamily="34" charset="0"/>
                        </a:rPr>
                        <a:t>The ANY operator is used to compare a value to any applicable value in the list as per the condition.</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6368409"/>
                  </a:ext>
                </a:extLst>
              </a:tr>
              <a:tr h="216568">
                <a:tc>
                  <a:txBody>
                    <a:bodyPr/>
                    <a:lstStyle/>
                    <a:p>
                      <a:pPr algn="ctr" rtl="0" fontAlgn="b"/>
                      <a:r>
                        <a:rPr lang="en-IN" sz="1300" b="0" i="0" u="none" strike="noStrike">
                          <a:solidFill>
                            <a:srgbClr val="000000"/>
                          </a:solidFill>
                          <a:effectLst/>
                          <a:latin typeface="Calibri Light" panose="020F0302020204030204" pitchFamily="34" charset="0"/>
                        </a:rPr>
                        <a:t>LIKE</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300" b="0" i="0" u="none" strike="noStrike" dirty="0">
                          <a:solidFill>
                            <a:srgbClr val="000000"/>
                          </a:solidFill>
                          <a:effectLst/>
                          <a:latin typeface="Calibri Light" panose="020F0302020204030204" pitchFamily="34" charset="0"/>
                        </a:rPr>
                        <a:t>The LIKE operator is used to compare a value to similar values using wildcard(%) operators.</a:t>
                      </a:r>
                    </a:p>
                  </a:txBody>
                  <a:tcPr marL="7219" marR="7219" marT="721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164540"/>
                  </a:ext>
                </a:extLst>
              </a:tr>
            </a:tbl>
          </a:graphicData>
        </a:graphic>
      </p:graphicFrame>
    </p:spTree>
    <p:extLst>
      <p:ext uri="{BB962C8B-B14F-4D97-AF65-F5344CB8AC3E}">
        <p14:creationId xmlns:p14="http://schemas.microsoft.com/office/powerpoint/2010/main" val="197756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177192" y="3690609"/>
            <a:ext cx="7389020" cy="1015663"/>
          </a:xfrm>
          <a:prstGeom prst="rect">
            <a:avLst/>
          </a:prstGeom>
          <a:noFill/>
        </p:spPr>
        <p:txBody>
          <a:bodyPr wrap="square" rtlCol="0">
            <a:spAutoFit/>
          </a:bodyPr>
          <a:lstStyle/>
          <a:p>
            <a:r>
              <a:rPr lang="en-GB" sz="6000" dirty="0">
                <a:latin typeface="Britannic Bold" panose="020B0903060703020204" pitchFamily="34" charset="0"/>
              </a:rPr>
              <a:t>SQL Commands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78677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SQL Commands</a:t>
            </a:r>
          </a:p>
        </p:txBody>
      </p:sp>
      <p:sp>
        <p:nvSpPr>
          <p:cNvPr id="5" name="TextBox 4">
            <a:extLst>
              <a:ext uri="{FF2B5EF4-FFF2-40B4-BE49-F238E27FC236}">
                <a16:creationId xmlns:a16="http://schemas.microsoft.com/office/drawing/2014/main" id="{DC31DD88-8266-52A0-886E-2D152359EEAA}"/>
              </a:ext>
            </a:extLst>
          </p:cNvPr>
          <p:cNvSpPr txBox="1"/>
          <p:nvPr/>
        </p:nvSpPr>
        <p:spPr>
          <a:xfrm>
            <a:off x="358580" y="612867"/>
            <a:ext cx="11139530" cy="5909310"/>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273239"/>
                </a:solidFill>
                <a:effectLst/>
                <a:latin typeface="+mj-lt"/>
              </a:rPr>
              <a:t>Structured Query Language(SQL) as we all know is the database language by the use of which we can perform certain operations on the existing database and also we can use this language to create a database. </a:t>
            </a:r>
          </a:p>
          <a:p>
            <a:pPr marL="285750" indent="-285750" algn="just" fontAlgn="base">
              <a:buFont typeface="Arial" panose="020B0604020202020204" pitchFamily="34" charset="0"/>
              <a:buChar char="•"/>
            </a:pPr>
            <a:r>
              <a:rPr lang="en-GB" b="0" i="0" dirty="0">
                <a:solidFill>
                  <a:srgbClr val="273239"/>
                </a:solidFill>
                <a:effectLst/>
                <a:latin typeface="+mj-lt"/>
              </a:rPr>
              <a:t>SQL uses certain commands like Create, Drop, Insert, etc. to carry out the required tasks. </a:t>
            </a:r>
          </a:p>
          <a:p>
            <a:pPr algn="just" fontAlgn="base"/>
            <a:endParaRPr lang="en-GB" b="0" i="0" dirty="0">
              <a:solidFill>
                <a:srgbClr val="273239"/>
              </a:solidFill>
              <a:effectLst/>
              <a:latin typeface="+mj-lt"/>
            </a:endParaRPr>
          </a:p>
          <a:p>
            <a:pPr algn="l" fontAlgn="base"/>
            <a:r>
              <a:rPr lang="en-GB" b="1" i="0" dirty="0">
                <a:solidFill>
                  <a:srgbClr val="273239"/>
                </a:solidFill>
                <a:effectLst/>
                <a:latin typeface="+mj-lt"/>
              </a:rPr>
              <a:t>These SQL</a:t>
            </a:r>
            <a:r>
              <a:rPr lang="en-GB" b="1" i="0" u="sng" dirty="0">
                <a:solidFill>
                  <a:srgbClr val="273239"/>
                </a:solidFill>
                <a:effectLst/>
                <a:latin typeface="+mj-lt"/>
              </a:rPr>
              <a:t> </a:t>
            </a:r>
            <a:r>
              <a:rPr lang="en-GB" b="1" i="0" dirty="0">
                <a:solidFill>
                  <a:srgbClr val="273239"/>
                </a:solidFill>
                <a:effectLst/>
                <a:latin typeface="+mj-lt"/>
              </a:rPr>
              <a:t>commands are mainly categorized into four categories as: </a:t>
            </a:r>
          </a:p>
          <a:p>
            <a:pPr algn="l" fontAlgn="base"/>
            <a:r>
              <a:rPr lang="en-GB" b="0" i="0" dirty="0">
                <a:solidFill>
                  <a:srgbClr val="0070C0"/>
                </a:solidFill>
                <a:effectLst/>
                <a:latin typeface="Arial" panose="020B0604020202020204" pitchFamily="34" charset="0"/>
                <a:cs typeface="Arial" panose="020B0604020202020204" pitchFamily="34" charset="0"/>
              </a:rPr>
              <a:t>1) DDL – Data Definition Language</a:t>
            </a:r>
          </a:p>
          <a:p>
            <a:pPr algn="l" fontAlgn="base"/>
            <a:r>
              <a:rPr lang="en-GB" dirty="0">
                <a:solidFill>
                  <a:srgbClr val="273239"/>
                </a:solidFill>
                <a:latin typeface="+mj-lt"/>
              </a:rPr>
              <a:t>DDL or Data Definition Language actually consists of the SQL commands that can be used to define the database schema. It simply deals with descriptions of the database schema and is used to create and modify the structure of database objects in the database. (Example : CREATE,DROP,ALTER,TRUNCATE)</a:t>
            </a:r>
          </a:p>
          <a:p>
            <a:pPr algn="l" fontAlgn="base"/>
            <a:endParaRPr lang="en-GB" dirty="0">
              <a:solidFill>
                <a:srgbClr val="273239"/>
              </a:solidFill>
              <a:latin typeface="+mj-lt"/>
            </a:endParaRPr>
          </a:p>
          <a:p>
            <a:pPr fontAlgn="base"/>
            <a:r>
              <a:rPr lang="en-GB" dirty="0">
                <a:solidFill>
                  <a:srgbClr val="0070C0"/>
                </a:solidFill>
                <a:latin typeface="Arial" panose="020B0604020202020204" pitchFamily="34" charset="0"/>
                <a:cs typeface="Arial" panose="020B0604020202020204" pitchFamily="34" charset="0"/>
              </a:rPr>
              <a:t>2) DQL – Data Query Language</a:t>
            </a:r>
          </a:p>
          <a:p>
            <a:pPr fontAlgn="base"/>
            <a:r>
              <a:rPr lang="en-GB" dirty="0">
                <a:solidFill>
                  <a:srgbClr val="273239"/>
                </a:solidFill>
                <a:latin typeface="+mj-lt"/>
              </a:rPr>
              <a:t>DQL statements are used for performing queries on the data within schema objects. The purpose of the DQL Command is to get some schema relation based on the query passed to it. (</a:t>
            </a:r>
            <a:r>
              <a:rPr lang="en-GB" b="1" dirty="0">
                <a:solidFill>
                  <a:srgbClr val="273239"/>
                </a:solidFill>
                <a:latin typeface="+mj-lt"/>
              </a:rPr>
              <a:t>Example : </a:t>
            </a:r>
            <a:r>
              <a:rPr lang="en-GB" dirty="0">
                <a:solidFill>
                  <a:srgbClr val="273239"/>
                </a:solidFill>
                <a:latin typeface="+mj-lt"/>
              </a:rPr>
              <a:t>SELECT)</a:t>
            </a:r>
          </a:p>
          <a:p>
            <a:pPr fontAlgn="base"/>
            <a:endParaRPr lang="en-GB" dirty="0">
              <a:solidFill>
                <a:srgbClr val="273239"/>
              </a:solidFill>
              <a:latin typeface="+mj-lt"/>
            </a:endParaRPr>
          </a:p>
          <a:p>
            <a:pPr algn="l" fontAlgn="base"/>
            <a:r>
              <a:rPr lang="en-GB" dirty="0">
                <a:solidFill>
                  <a:srgbClr val="0070C0"/>
                </a:solidFill>
                <a:latin typeface="Arial" panose="020B0604020202020204" pitchFamily="34" charset="0"/>
                <a:cs typeface="Arial" panose="020B0604020202020204" pitchFamily="34" charset="0"/>
              </a:rPr>
              <a:t>3) DML – Data Manipulation Language</a:t>
            </a:r>
          </a:p>
          <a:p>
            <a:pPr fontAlgn="base"/>
            <a:r>
              <a:rPr lang="en-GB" dirty="0">
                <a:solidFill>
                  <a:srgbClr val="273239"/>
                </a:solidFill>
                <a:latin typeface="+mj-lt"/>
              </a:rPr>
              <a:t>The SQL commands that deals with the manipulation of data present in the database belong to DML or Data Manipulation Language and this includes most of the SQL statements. (</a:t>
            </a:r>
            <a:r>
              <a:rPr lang="en-GB" b="1" dirty="0">
                <a:solidFill>
                  <a:srgbClr val="273239"/>
                </a:solidFill>
                <a:latin typeface="+mj-lt"/>
              </a:rPr>
              <a:t>Example : </a:t>
            </a:r>
            <a:r>
              <a:rPr lang="en-GB" dirty="0">
                <a:solidFill>
                  <a:srgbClr val="273239"/>
                </a:solidFill>
                <a:latin typeface="+mj-lt"/>
              </a:rPr>
              <a:t>INSERT,UPDATE,DELETE )</a:t>
            </a:r>
          </a:p>
          <a:p>
            <a:pPr fontAlgn="base"/>
            <a:endParaRPr lang="en-GB" dirty="0">
              <a:solidFill>
                <a:srgbClr val="273239"/>
              </a:solidFill>
              <a:latin typeface="+mj-lt"/>
            </a:endParaRPr>
          </a:p>
          <a:p>
            <a:pPr algn="l" fontAlgn="base"/>
            <a:r>
              <a:rPr lang="en-GB" dirty="0">
                <a:solidFill>
                  <a:srgbClr val="0070C0"/>
                </a:solidFill>
                <a:latin typeface="Arial" panose="020B0604020202020204" pitchFamily="34" charset="0"/>
                <a:cs typeface="Arial" panose="020B0604020202020204" pitchFamily="34" charset="0"/>
              </a:rPr>
              <a:t>4) DCL – Data Control Language</a:t>
            </a:r>
          </a:p>
          <a:p>
            <a:pPr fontAlgn="base"/>
            <a:r>
              <a:rPr lang="en-GB" dirty="0">
                <a:solidFill>
                  <a:srgbClr val="273239"/>
                </a:solidFill>
                <a:latin typeface="+mj-lt"/>
              </a:rPr>
              <a:t>DCL includes commands such as GRANT and REVOKE which mainly deal with the rights, permissions, and other controls of the database system. (</a:t>
            </a:r>
            <a:r>
              <a:rPr lang="en-GB" b="1" dirty="0">
                <a:solidFill>
                  <a:srgbClr val="273239"/>
                </a:solidFill>
                <a:latin typeface="+mj-lt"/>
              </a:rPr>
              <a:t>Example : </a:t>
            </a:r>
            <a:r>
              <a:rPr lang="en-GB" dirty="0">
                <a:solidFill>
                  <a:srgbClr val="273239"/>
                </a:solidFill>
                <a:latin typeface="+mj-lt"/>
              </a:rPr>
              <a:t>GRANT,REVOKE)</a:t>
            </a:r>
          </a:p>
        </p:txBody>
      </p:sp>
    </p:spTree>
    <p:extLst>
      <p:ext uri="{BB962C8B-B14F-4D97-AF65-F5344CB8AC3E}">
        <p14:creationId xmlns:p14="http://schemas.microsoft.com/office/powerpoint/2010/main" val="325956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SQL Keys</a:t>
            </a:r>
          </a:p>
        </p:txBody>
      </p:sp>
      <p:sp>
        <p:nvSpPr>
          <p:cNvPr id="5" name="TextBox 4">
            <a:extLst>
              <a:ext uri="{FF2B5EF4-FFF2-40B4-BE49-F238E27FC236}">
                <a16:creationId xmlns:a16="http://schemas.microsoft.com/office/drawing/2014/main" id="{DC31DD88-8266-52A0-886E-2D152359EEAA}"/>
              </a:ext>
            </a:extLst>
          </p:cNvPr>
          <p:cNvSpPr txBox="1"/>
          <p:nvPr/>
        </p:nvSpPr>
        <p:spPr>
          <a:xfrm>
            <a:off x="358580" y="612867"/>
            <a:ext cx="11139530" cy="4801314"/>
          </a:xfrm>
          <a:prstGeom prst="rect">
            <a:avLst/>
          </a:prstGeom>
          <a:noFill/>
        </p:spPr>
        <p:txBody>
          <a:bodyPr wrap="square" rtlCol="0">
            <a:spAutoFit/>
          </a:bodyPr>
          <a:lstStyle/>
          <a:p>
            <a:pPr algn="just" fontAlgn="base"/>
            <a:r>
              <a:rPr lang="en-GB" dirty="0">
                <a:solidFill>
                  <a:srgbClr val="0070C0"/>
                </a:solidFill>
                <a:latin typeface="Arial" panose="020B0604020202020204" pitchFamily="34" charset="0"/>
                <a:cs typeface="Arial" panose="020B0604020202020204" pitchFamily="34" charset="0"/>
              </a:rPr>
              <a:t>Key</a:t>
            </a:r>
          </a:p>
          <a:p>
            <a:pPr algn="just" fontAlgn="base"/>
            <a:r>
              <a:rPr lang="en-GB" dirty="0">
                <a:solidFill>
                  <a:srgbClr val="273239"/>
                </a:solidFill>
                <a:latin typeface="+mj-lt"/>
              </a:rPr>
              <a:t>a Key is defined as a column or a group of columns (attributes) leveraged to uniquely locate records in a table of a Relational Database.</a:t>
            </a:r>
          </a:p>
          <a:p>
            <a:pPr algn="just" fontAlgn="base"/>
            <a:endParaRPr lang="en-GB" dirty="0">
              <a:solidFill>
                <a:srgbClr val="273239"/>
              </a:solidFill>
              <a:latin typeface="+mj-lt"/>
            </a:endParaRPr>
          </a:p>
          <a:p>
            <a:pPr algn="l" fontAlgn="base"/>
            <a:r>
              <a:rPr lang="en-GB" b="0" i="0" dirty="0">
                <a:solidFill>
                  <a:srgbClr val="0070C0"/>
                </a:solidFill>
                <a:effectLst/>
                <a:latin typeface="Arial" panose="020B0604020202020204" pitchFamily="34" charset="0"/>
                <a:cs typeface="Arial" panose="020B0604020202020204" pitchFamily="34" charset="0"/>
              </a:rPr>
              <a:t>1) Primary Key</a:t>
            </a:r>
          </a:p>
          <a:p>
            <a:pPr algn="l" fontAlgn="base"/>
            <a:r>
              <a:rPr lang="en-GB" dirty="0">
                <a:solidFill>
                  <a:srgbClr val="273239"/>
                </a:solidFill>
                <a:latin typeface="+mj-lt"/>
              </a:rPr>
              <a:t>Primary key is that column of table which does not have duplicate values, null values and its values can not be changed.</a:t>
            </a:r>
          </a:p>
          <a:p>
            <a:pPr algn="l" fontAlgn="base"/>
            <a:r>
              <a:rPr lang="en-GB" dirty="0">
                <a:solidFill>
                  <a:srgbClr val="273239"/>
                </a:solidFill>
                <a:latin typeface="+mj-lt"/>
              </a:rPr>
              <a:t>Each table should have only one primary key.</a:t>
            </a:r>
          </a:p>
          <a:p>
            <a:pPr algn="l" fontAlgn="base"/>
            <a:endParaRPr lang="en-GB" dirty="0">
              <a:solidFill>
                <a:srgbClr val="273239"/>
              </a:solidFill>
              <a:latin typeface="+mj-lt"/>
            </a:endParaRPr>
          </a:p>
          <a:p>
            <a:pPr fontAlgn="base"/>
            <a:r>
              <a:rPr lang="en-GB" dirty="0">
                <a:solidFill>
                  <a:srgbClr val="0070C0"/>
                </a:solidFill>
                <a:latin typeface="Arial" panose="020B0604020202020204" pitchFamily="34" charset="0"/>
                <a:cs typeface="Arial" panose="020B0604020202020204" pitchFamily="34" charset="0"/>
              </a:rPr>
              <a:t>2) Unique Key</a:t>
            </a:r>
          </a:p>
          <a:p>
            <a:pPr fontAlgn="base"/>
            <a:r>
              <a:rPr lang="en-GB" dirty="0">
                <a:solidFill>
                  <a:srgbClr val="273239"/>
                </a:solidFill>
                <a:latin typeface="+mj-lt"/>
              </a:rPr>
              <a:t>A group of one or more table fields/columns that uniquely identify a record in a database table is known as a unique key in MySQL Keys.</a:t>
            </a:r>
          </a:p>
          <a:p>
            <a:pPr fontAlgn="base"/>
            <a:r>
              <a:rPr lang="en-GB" dirty="0">
                <a:solidFill>
                  <a:srgbClr val="273239"/>
                </a:solidFill>
                <a:latin typeface="+mj-lt"/>
              </a:rPr>
              <a:t>It’s similar to a primary key in that it can only accept one null value and cannot have duplicate values.</a:t>
            </a:r>
          </a:p>
          <a:p>
            <a:pPr fontAlgn="base"/>
            <a:endParaRPr lang="en-GB" dirty="0">
              <a:solidFill>
                <a:srgbClr val="273239"/>
              </a:solidFill>
              <a:latin typeface="+mj-lt"/>
            </a:endParaRPr>
          </a:p>
          <a:p>
            <a:pPr algn="l"/>
            <a:r>
              <a:rPr lang="en-GB" dirty="0">
                <a:solidFill>
                  <a:srgbClr val="0070C0"/>
                </a:solidFill>
                <a:latin typeface="Arial" panose="020B0604020202020204" pitchFamily="34" charset="0"/>
                <a:cs typeface="Arial" panose="020B0604020202020204" pitchFamily="34" charset="0"/>
              </a:rPr>
              <a:t>3) </a:t>
            </a:r>
            <a:r>
              <a:rPr lang="en-IN" dirty="0">
                <a:solidFill>
                  <a:srgbClr val="0070C0"/>
                </a:solidFill>
                <a:latin typeface="Arial" panose="020B0604020202020204" pitchFamily="34" charset="0"/>
                <a:cs typeface="Arial" panose="020B0604020202020204" pitchFamily="34" charset="0"/>
              </a:rPr>
              <a:t>Foreign Key</a:t>
            </a:r>
          </a:p>
          <a:p>
            <a:pPr fontAlgn="base"/>
            <a:r>
              <a:rPr lang="en-GB" dirty="0">
                <a:solidFill>
                  <a:srgbClr val="273239"/>
                </a:solidFill>
                <a:latin typeface="+mj-lt"/>
              </a:rPr>
              <a:t>You can have more than one Foreign Key for a table where each Foreign Key references a Primary Key of various parent tables. </a:t>
            </a:r>
          </a:p>
          <a:p>
            <a:pPr fontAlgn="base"/>
            <a:endParaRPr lang="en-GB" dirty="0">
              <a:solidFill>
                <a:srgbClr val="273239"/>
              </a:solidFill>
              <a:latin typeface="+mj-lt"/>
            </a:endParaRPr>
          </a:p>
        </p:txBody>
      </p:sp>
    </p:spTree>
    <p:extLst>
      <p:ext uri="{BB962C8B-B14F-4D97-AF65-F5344CB8AC3E}">
        <p14:creationId xmlns:p14="http://schemas.microsoft.com/office/powerpoint/2010/main" val="98154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266840" y="1763197"/>
            <a:ext cx="7044179" cy="2862322"/>
          </a:xfrm>
          <a:prstGeom prst="rect">
            <a:avLst/>
          </a:prstGeom>
          <a:noFill/>
        </p:spPr>
        <p:txBody>
          <a:bodyPr wrap="square" rtlCol="0">
            <a:spAutoFit/>
          </a:bodyPr>
          <a:lstStyle/>
          <a:p>
            <a:r>
              <a:rPr lang="en-GB" sz="6000" dirty="0">
                <a:latin typeface="Britannic Bold" panose="020B0903060703020204" pitchFamily="34" charset="0"/>
              </a:rPr>
              <a:t>Database management System (DBMS)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71219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Database Commands</a:t>
            </a:r>
          </a:p>
        </p:txBody>
      </p:sp>
      <p:sp>
        <p:nvSpPr>
          <p:cNvPr id="6" name="TextBox 5">
            <a:extLst>
              <a:ext uri="{FF2B5EF4-FFF2-40B4-BE49-F238E27FC236}">
                <a16:creationId xmlns:a16="http://schemas.microsoft.com/office/drawing/2014/main" id="{DAB07982-0BC4-2644-C4FC-E8B8A52A02FB}"/>
              </a:ext>
            </a:extLst>
          </p:cNvPr>
          <p:cNvSpPr txBox="1"/>
          <p:nvPr/>
        </p:nvSpPr>
        <p:spPr>
          <a:xfrm>
            <a:off x="519946" y="675620"/>
            <a:ext cx="11139530" cy="3416320"/>
          </a:xfrm>
          <a:prstGeom prst="rect">
            <a:avLst/>
          </a:prstGeom>
          <a:noFill/>
        </p:spPr>
        <p:txBody>
          <a:bodyPr wrap="square" rtlCol="0">
            <a:spAutoFit/>
          </a:bodyPr>
          <a:lstStyle/>
          <a:p>
            <a:pPr algn="just" fontAlgn="base"/>
            <a:r>
              <a:rPr lang="en-GB" dirty="0">
                <a:solidFill>
                  <a:srgbClr val="0070C0"/>
                </a:solidFill>
                <a:latin typeface="Arial" panose="020B0604020202020204" pitchFamily="34" charset="0"/>
                <a:cs typeface="Arial" panose="020B0604020202020204" pitchFamily="34" charset="0"/>
              </a:rPr>
              <a:t>CREATE DATABASE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create a new database</a:t>
            </a:r>
          </a:p>
          <a:p>
            <a:pPr algn="just" fontAlgn="base"/>
            <a:r>
              <a:rPr lang="en-GB" b="1" dirty="0">
                <a:solidFill>
                  <a:srgbClr val="273239"/>
                </a:solidFill>
                <a:latin typeface="+mj-lt"/>
              </a:rPr>
              <a:t>Syntax </a:t>
            </a:r>
            <a:r>
              <a:rPr lang="en-GB" dirty="0">
                <a:solidFill>
                  <a:srgbClr val="273239"/>
                </a:solidFill>
                <a:latin typeface="+mj-lt"/>
              </a:rPr>
              <a:t>: CREATE DATABASE database_name</a:t>
            </a: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DROP DATABASE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delete an existing database</a:t>
            </a:r>
          </a:p>
          <a:p>
            <a:pPr algn="just" fontAlgn="base"/>
            <a:r>
              <a:rPr lang="en-GB" b="1" dirty="0">
                <a:solidFill>
                  <a:srgbClr val="273239"/>
                </a:solidFill>
                <a:latin typeface="+mj-lt"/>
              </a:rPr>
              <a:t>Syntax </a:t>
            </a:r>
            <a:r>
              <a:rPr lang="en-GB" dirty="0">
                <a:solidFill>
                  <a:srgbClr val="273239"/>
                </a:solidFill>
                <a:latin typeface="+mj-lt"/>
              </a:rPr>
              <a:t>: DROP DATABASE database_name</a:t>
            </a: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USE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select a Database</a:t>
            </a:r>
          </a:p>
          <a:p>
            <a:pPr algn="just" fontAlgn="base"/>
            <a:r>
              <a:rPr lang="en-GB" b="1" dirty="0">
                <a:solidFill>
                  <a:srgbClr val="273239"/>
                </a:solidFill>
                <a:latin typeface="+mj-lt"/>
              </a:rPr>
              <a:t>Syntax </a:t>
            </a:r>
            <a:r>
              <a:rPr lang="en-GB" dirty="0">
                <a:solidFill>
                  <a:srgbClr val="273239"/>
                </a:solidFill>
                <a:latin typeface="+mj-lt"/>
              </a:rPr>
              <a:t>: USE database_name</a:t>
            </a:r>
          </a:p>
          <a:p>
            <a:pPr algn="just" fontAlgn="base"/>
            <a:endParaRPr lang="en-GB" dirty="0">
              <a:solidFill>
                <a:srgbClr val="273239"/>
              </a:solidFill>
              <a:latin typeface="+mj-lt"/>
            </a:endParaRPr>
          </a:p>
        </p:txBody>
      </p:sp>
    </p:spTree>
    <p:extLst>
      <p:ext uri="{BB962C8B-B14F-4D97-AF65-F5344CB8AC3E}">
        <p14:creationId xmlns:p14="http://schemas.microsoft.com/office/powerpoint/2010/main" val="250913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Table Commands</a:t>
            </a:r>
          </a:p>
        </p:txBody>
      </p:sp>
      <p:sp>
        <p:nvSpPr>
          <p:cNvPr id="6" name="TextBox 5">
            <a:extLst>
              <a:ext uri="{FF2B5EF4-FFF2-40B4-BE49-F238E27FC236}">
                <a16:creationId xmlns:a16="http://schemas.microsoft.com/office/drawing/2014/main" id="{DAB07982-0BC4-2644-C4FC-E8B8A52A02FB}"/>
              </a:ext>
            </a:extLst>
          </p:cNvPr>
          <p:cNvSpPr txBox="1"/>
          <p:nvPr/>
        </p:nvSpPr>
        <p:spPr>
          <a:xfrm>
            <a:off x="412370" y="639761"/>
            <a:ext cx="5091959" cy="5909310"/>
          </a:xfrm>
          <a:prstGeom prst="rect">
            <a:avLst/>
          </a:prstGeom>
          <a:noFill/>
        </p:spPr>
        <p:txBody>
          <a:bodyPr wrap="square" rtlCol="0">
            <a:spAutoFit/>
          </a:bodyPr>
          <a:lstStyle/>
          <a:p>
            <a:pPr algn="just" fontAlgn="base"/>
            <a:r>
              <a:rPr lang="en-GB" dirty="0">
                <a:solidFill>
                  <a:srgbClr val="0070C0"/>
                </a:solidFill>
                <a:latin typeface="Arial" panose="020B0604020202020204" pitchFamily="34" charset="0"/>
                <a:cs typeface="Arial" panose="020B0604020202020204" pitchFamily="34" charset="0"/>
              </a:rPr>
              <a:t>1) CREATE TABLE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create a new table</a:t>
            </a:r>
          </a:p>
          <a:p>
            <a:pPr algn="just"/>
            <a:r>
              <a:rPr lang="en-GB" b="1" dirty="0">
                <a:solidFill>
                  <a:srgbClr val="273239"/>
                </a:solidFill>
                <a:latin typeface="+mj-lt"/>
              </a:rPr>
              <a:t>Syntax </a:t>
            </a:r>
            <a:r>
              <a:rPr lang="en-GB" dirty="0">
                <a:solidFill>
                  <a:srgbClr val="273239"/>
                </a:solidFill>
                <a:latin typeface="+mj-lt"/>
              </a:rPr>
              <a:t>: </a:t>
            </a:r>
          </a:p>
          <a:p>
            <a:pPr algn="just"/>
            <a:r>
              <a:rPr lang="en-IN" b="1" i="0" dirty="0">
                <a:effectLst/>
                <a:latin typeface="inter-regular"/>
              </a:rPr>
              <a:t>CREATE TABLE </a:t>
            </a:r>
            <a:r>
              <a:rPr lang="en-IN" dirty="0">
                <a:solidFill>
                  <a:srgbClr val="273239"/>
                </a:solidFill>
                <a:latin typeface="+mj-lt"/>
              </a:rPr>
              <a:t>tablename</a:t>
            </a:r>
          </a:p>
          <a:p>
            <a:pPr algn="just"/>
            <a:r>
              <a:rPr lang="en-IN" dirty="0">
                <a:solidFill>
                  <a:srgbClr val="273239"/>
                </a:solidFill>
                <a:latin typeface="+mj-lt"/>
              </a:rPr>
              <a:t>(column1  data type </a:t>
            </a:r>
            <a:r>
              <a:rPr lang="en-IN" b="1" dirty="0">
                <a:solidFill>
                  <a:srgbClr val="273239"/>
                </a:solidFill>
                <a:latin typeface="+mj-lt"/>
              </a:rPr>
              <a:t>Key</a:t>
            </a:r>
            <a:r>
              <a:rPr lang="en-IN" dirty="0">
                <a:solidFill>
                  <a:srgbClr val="273239"/>
                </a:solidFill>
                <a:latin typeface="+mj-lt"/>
              </a:rPr>
              <a:t>,  </a:t>
            </a:r>
          </a:p>
          <a:p>
            <a:pPr algn="just"/>
            <a:r>
              <a:rPr lang="en-IN" dirty="0">
                <a:solidFill>
                  <a:srgbClr val="273239"/>
                </a:solidFill>
                <a:latin typeface="+mj-lt"/>
              </a:rPr>
              <a:t>column2  data type </a:t>
            </a:r>
            <a:r>
              <a:rPr lang="en-IN" b="1" dirty="0">
                <a:solidFill>
                  <a:srgbClr val="273239"/>
                </a:solidFill>
                <a:latin typeface="+mj-lt"/>
              </a:rPr>
              <a:t>Key</a:t>
            </a:r>
            <a:r>
              <a:rPr lang="en-IN" dirty="0">
                <a:solidFill>
                  <a:srgbClr val="273239"/>
                </a:solidFill>
                <a:latin typeface="+mj-lt"/>
              </a:rPr>
              <a:t>,  </a:t>
            </a:r>
          </a:p>
          <a:p>
            <a:pPr algn="just"/>
            <a:r>
              <a:rPr lang="en-IN" dirty="0">
                <a:solidFill>
                  <a:srgbClr val="273239"/>
                </a:solidFill>
                <a:latin typeface="+mj-lt"/>
              </a:rPr>
              <a:t>column3  data type,  </a:t>
            </a:r>
          </a:p>
          <a:p>
            <a:pPr algn="just"/>
            <a:r>
              <a:rPr lang="en-IN" dirty="0">
                <a:solidFill>
                  <a:srgbClr val="273239"/>
                </a:solidFill>
                <a:latin typeface="+mj-lt"/>
              </a:rPr>
              <a:t>...  </a:t>
            </a:r>
          </a:p>
          <a:p>
            <a:pPr algn="just"/>
            <a:r>
              <a:rPr lang="en-IN" dirty="0">
                <a:solidFill>
                  <a:srgbClr val="273239"/>
                </a:solidFill>
                <a:latin typeface="+mj-lt"/>
              </a:rPr>
              <a:t>columnN data type</a:t>
            </a:r>
            <a:r>
              <a:rPr lang="en-IN" b="0" i="0" dirty="0">
                <a:solidFill>
                  <a:srgbClr val="000000"/>
                </a:solidFill>
                <a:effectLst/>
                <a:latin typeface="inter-regular"/>
              </a:rPr>
              <a:t>);  </a:t>
            </a: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2) INSERT </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Insert records in a table</a:t>
            </a:r>
          </a:p>
          <a:p>
            <a:pPr algn="just" fontAlgn="base"/>
            <a:r>
              <a:rPr lang="en-GB" b="1" dirty="0">
                <a:solidFill>
                  <a:srgbClr val="273239"/>
                </a:solidFill>
                <a:latin typeface="+mj-lt"/>
              </a:rPr>
              <a:t>Syntax</a:t>
            </a:r>
            <a:r>
              <a:rPr lang="en-GB" dirty="0">
                <a:solidFill>
                  <a:srgbClr val="273239"/>
                </a:solidFill>
                <a:latin typeface="+mj-lt"/>
              </a:rPr>
              <a:t>: </a:t>
            </a:r>
            <a:r>
              <a:rPr lang="en-GB" b="1" dirty="0">
                <a:latin typeface="inter-regular"/>
              </a:rPr>
              <a:t>INSERT INTO </a:t>
            </a:r>
            <a:r>
              <a:rPr lang="en-GB" b="0" i="0" dirty="0">
                <a:solidFill>
                  <a:srgbClr val="000000"/>
                </a:solidFill>
                <a:effectLst/>
                <a:latin typeface="inter-regular"/>
              </a:rPr>
              <a:t>tablename (column1, column2,…)  </a:t>
            </a:r>
          </a:p>
          <a:p>
            <a:pPr algn="just"/>
            <a:r>
              <a:rPr lang="en-GB" b="1" dirty="0">
                <a:latin typeface="inter-regular"/>
              </a:rPr>
              <a:t>VALUES</a:t>
            </a:r>
            <a:r>
              <a:rPr lang="en-GB" b="0" i="0" dirty="0">
                <a:solidFill>
                  <a:srgbClr val="000000"/>
                </a:solidFill>
                <a:effectLst/>
                <a:latin typeface="inter-regular"/>
              </a:rPr>
              <a:t> (value1, value2,…);  </a:t>
            </a: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3) DELETE </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Delete specific rows from table</a:t>
            </a:r>
          </a:p>
          <a:p>
            <a:pPr algn="just" fontAlgn="base"/>
            <a:r>
              <a:rPr lang="en-GB" b="1" dirty="0">
                <a:solidFill>
                  <a:srgbClr val="273239"/>
                </a:solidFill>
                <a:latin typeface="+mj-lt"/>
              </a:rPr>
              <a:t>Syntax </a:t>
            </a:r>
            <a:r>
              <a:rPr lang="en-GB" dirty="0">
                <a:solidFill>
                  <a:srgbClr val="273239"/>
                </a:solidFill>
                <a:latin typeface="+mj-lt"/>
              </a:rPr>
              <a:t>: </a:t>
            </a:r>
            <a:r>
              <a:rPr lang="en-GB" b="1" dirty="0">
                <a:latin typeface="inter-regular"/>
              </a:rPr>
              <a:t>DELETE FROM</a:t>
            </a:r>
            <a:r>
              <a:rPr lang="en-GB" dirty="0">
                <a:solidFill>
                  <a:srgbClr val="273239"/>
                </a:solidFill>
                <a:latin typeface="+mj-lt"/>
              </a:rPr>
              <a:t> tablename </a:t>
            </a:r>
            <a:r>
              <a:rPr lang="en-GB" b="1" dirty="0">
                <a:latin typeface="inter-regular"/>
              </a:rPr>
              <a:t>WHERE</a:t>
            </a:r>
            <a:r>
              <a:rPr lang="en-GB" dirty="0">
                <a:solidFill>
                  <a:srgbClr val="273239"/>
                </a:solidFill>
                <a:latin typeface="+mj-lt"/>
              </a:rPr>
              <a:t> condition</a:t>
            </a:r>
          </a:p>
          <a:p>
            <a:pPr algn="just" fontAlgn="base"/>
            <a:r>
              <a:rPr lang="en-GB" b="1" dirty="0">
                <a:solidFill>
                  <a:srgbClr val="273239"/>
                </a:solidFill>
                <a:latin typeface="+mj-lt"/>
              </a:rPr>
              <a:t>Note</a:t>
            </a:r>
            <a:r>
              <a:rPr lang="en-GB" dirty="0">
                <a:solidFill>
                  <a:srgbClr val="273239"/>
                </a:solidFill>
                <a:latin typeface="+mj-lt"/>
              </a:rPr>
              <a:t> : If condition is not specified all the rows will</a:t>
            </a:r>
          </a:p>
          <a:p>
            <a:pPr algn="just" fontAlgn="base"/>
            <a:r>
              <a:rPr lang="en-GB" dirty="0">
                <a:solidFill>
                  <a:srgbClr val="273239"/>
                </a:solidFill>
                <a:latin typeface="+mj-lt"/>
              </a:rPr>
              <a:t>be deleted</a:t>
            </a:r>
          </a:p>
        </p:txBody>
      </p:sp>
      <p:sp>
        <p:nvSpPr>
          <p:cNvPr id="5" name="TextBox 4">
            <a:extLst>
              <a:ext uri="{FF2B5EF4-FFF2-40B4-BE49-F238E27FC236}">
                <a16:creationId xmlns:a16="http://schemas.microsoft.com/office/drawing/2014/main" id="{A6C93C4D-7E6C-BD5A-F8B9-46A84CCA3578}"/>
              </a:ext>
            </a:extLst>
          </p:cNvPr>
          <p:cNvSpPr txBox="1"/>
          <p:nvPr/>
        </p:nvSpPr>
        <p:spPr>
          <a:xfrm>
            <a:off x="6089711" y="612844"/>
            <a:ext cx="5091959" cy="5355312"/>
          </a:xfrm>
          <a:prstGeom prst="rect">
            <a:avLst/>
          </a:prstGeom>
          <a:noFill/>
        </p:spPr>
        <p:txBody>
          <a:bodyPr wrap="square" rtlCol="0">
            <a:spAutoFit/>
          </a:bodyPr>
          <a:lstStyle/>
          <a:p>
            <a:pPr algn="just" fontAlgn="base"/>
            <a:r>
              <a:rPr lang="en-GB" dirty="0">
                <a:solidFill>
                  <a:srgbClr val="0070C0"/>
                </a:solidFill>
                <a:latin typeface="Arial" panose="020B0604020202020204" pitchFamily="34" charset="0"/>
                <a:cs typeface="Arial" panose="020B0604020202020204" pitchFamily="34" charset="0"/>
              </a:rPr>
              <a:t>4) RENAME TABLE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Rename an existing table</a:t>
            </a:r>
          </a:p>
          <a:p>
            <a:pPr algn="just"/>
            <a:r>
              <a:rPr lang="en-GB" b="1" dirty="0">
                <a:solidFill>
                  <a:srgbClr val="273239"/>
                </a:solidFill>
                <a:latin typeface="+mj-lt"/>
              </a:rPr>
              <a:t>Syntax </a:t>
            </a:r>
            <a:r>
              <a:rPr lang="en-GB" dirty="0">
                <a:solidFill>
                  <a:srgbClr val="273239"/>
                </a:solidFill>
                <a:latin typeface="+mj-lt"/>
              </a:rPr>
              <a:t>: </a:t>
            </a:r>
          </a:p>
          <a:p>
            <a:pPr algn="just" fontAlgn="base"/>
            <a:r>
              <a:rPr lang="en-GB" b="1" dirty="0">
                <a:latin typeface="inter-regular"/>
              </a:rPr>
              <a:t>RENAME</a:t>
            </a:r>
            <a:r>
              <a:rPr lang="en-GB" dirty="0">
                <a:solidFill>
                  <a:srgbClr val="273239"/>
                </a:solidFill>
                <a:latin typeface="+mj-lt"/>
              </a:rPr>
              <a:t> </a:t>
            </a:r>
            <a:r>
              <a:rPr lang="en-GB" b="1" dirty="0">
                <a:latin typeface="inter-regular"/>
              </a:rPr>
              <a:t>TABLE</a:t>
            </a:r>
            <a:r>
              <a:rPr lang="en-GB" dirty="0">
                <a:solidFill>
                  <a:srgbClr val="273239"/>
                </a:solidFill>
                <a:latin typeface="+mj-lt"/>
              </a:rPr>
              <a:t> oldtablename </a:t>
            </a:r>
            <a:r>
              <a:rPr lang="en-GB" b="1" dirty="0">
                <a:latin typeface="inter-regular"/>
              </a:rPr>
              <a:t>TO</a:t>
            </a:r>
            <a:r>
              <a:rPr lang="en-GB" dirty="0">
                <a:solidFill>
                  <a:srgbClr val="273239"/>
                </a:solidFill>
                <a:latin typeface="+mj-lt"/>
              </a:rPr>
              <a:t> newtablename</a:t>
            </a:r>
          </a:p>
          <a:p>
            <a:pPr algn="just" fontAlgn="base"/>
            <a:endParaRPr lang="en-GB" dirty="0">
              <a:solidFill>
                <a:srgbClr val="273239"/>
              </a:solidFill>
              <a:latin typeface="+mj-lt"/>
            </a:endParaRP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5) TRUNCATE TABLE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delete all the rows from existing table</a:t>
            </a:r>
          </a:p>
          <a:p>
            <a:pPr algn="just" fontAlgn="base"/>
            <a:r>
              <a:rPr lang="en-GB" b="1" dirty="0">
                <a:solidFill>
                  <a:srgbClr val="273239"/>
                </a:solidFill>
                <a:latin typeface="+mj-lt"/>
              </a:rPr>
              <a:t>Syntax </a:t>
            </a:r>
            <a:r>
              <a:rPr lang="en-GB" dirty="0">
                <a:solidFill>
                  <a:srgbClr val="273239"/>
                </a:solidFill>
                <a:latin typeface="+mj-lt"/>
              </a:rPr>
              <a:t>: </a:t>
            </a:r>
            <a:r>
              <a:rPr lang="en-GB" b="1" dirty="0">
                <a:latin typeface="inter-regular"/>
              </a:rPr>
              <a:t>TRUNCATE TABLE </a:t>
            </a:r>
            <a:r>
              <a:rPr lang="en-IN" dirty="0">
                <a:solidFill>
                  <a:srgbClr val="273239"/>
                </a:solidFill>
                <a:latin typeface="+mj-lt"/>
              </a:rPr>
              <a:t>tablename</a:t>
            </a:r>
          </a:p>
          <a:p>
            <a:pPr algn="just" fontAlgn="base"/>
            <a:endParaRPr lang="en-GB" dirty="0">
              <a:solidFill>
                <a:srgbClr val="273239"/>
              </a:solidFill>
              <a:latin typeface="+mj-lt"/>
            </a:endParaRP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6) ALTER TABLE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add, modify, and delete columns of an existing table.</a:t>
            </a:r>
          </a:p>
          <a:p>
            <a:pPr algn="just" fontAlgn="base"/>
            <a:r>
              <a:rPr lang="en-GB" b="1" dirty="0">
                <a:solidFill>
                  <a:srgbClr val="273239"/>
                </a:solidFill>
                <a:latin typeface="+mj-lt"/>
              </a:rPr>
              <a:t>Syntax </a:t>
            </a:r>
            <a:r>
              <a:rPr lang="en-GB" dirty="0">
                <a:solidFill>
                  <a:srgbClr val="273239"/>
                </a:solidFill>
                <a:latin typeface="+mj-lt"/>
              </a:rPr>
              <a:t>: </a:t>
            </a:r>
            <a:r>
              <a:rPr lang="en-GB" b="1" dirty="0">
                <a:latin typeface="inter-regular"/>
              </a:rPr>
              <a:t>ALTER TABLE </a:t>
            </a:r>
            <a:r>
              <a:rPr lang="en-GB" dirty="0">
                <a:solidFill>
                  <a:srgbClr val="273239"/>
                </a:solidFill>
                <a:latin typeface="+mj-lt"/>
              </a:rPr>
              <a:t>tablename modification</a:t>
            </a:r>
          </a:p>
          <a:p>
            <a:pPr algn="just" fontAlgn="base"/>
            <a:endParaRPr lang="en-GB" dirty="0">
              <a:solidFill>
                <a:srgbClr val="273239"/>
              </a:solidFill>
              <a:latin typeface="+mj-lt"/>
            </a:endParaRPr>
          </a:p>
          <a:p>
            <a:pPr algn="just" fontAlgn="base"/>
            <a:r>
              <a:rPr lang="en-GB" dirty="0">
                <a:solidFill>
                  <a:srgbClr val="0070C0"/>
                </a:solidFill>
                <a:latin typeface="Arial" panose="020B0604020202020204" pitchFamily="34" charset="0"/>
                <a:cs typeface="Arial" panose="020B0604020202020204" pitchFamily="34" charset="0"/>
              </a:rPr>
              <a:t>7) DROP TABLE</a:t>
            </a:r>
            <a:endParaRPr lang="en-GB" dirty="0">
              <a:solidFill>
                <a:srgbClr val="273239"/>
              </a:solidFill>
              <a:latin typeface="+mj-lt"/>
              <a:cs typeface="Arial" panose="020B0604020202020204" pitchFamily="34" charset="0"/>
            </a:endParaRPr>
          </a:p>
          <a:p>
            <a:pPr algn="just" fontAlgn="base"/>
            <a:r>
              <a:rPr lang="en-GB" dirty="0">
                <a:solidFill>
                  <a:srgbClr val="273239"/>
                </a:solidFill>
                <a:latin typeface="+mj-lt"/>
              </a:rPr>
              <a:t>Used to delete a table</a:t>
            </a:r>
          </a:p>
          <a:p>
            <a:pPr algn="just" fontAlgn="base"/>
            <a:r>
              <a:rPr lang="en-GB" b="1" dirty="0">
                <a:solidFill>
                  <a:srgbClr val="273239"/>
                </a:solidFill>
                <a:latin typeface="+mj-lt"/>
              </a:rPr>
              <a:t>Syntax </a:t>
            </a:r>
            <a:r>
              <a:rPr lang="en-GB" dirty="0">
                <a:solidFill>
                  <a:srgbClr val="273239"/>
                </a:solidFill>
                <a:latin typeface="+mj-lt"/>
              </a:rPr>
              <a:t>: </a:t>
            </a:r>
            <a:r>
              <a:rPr lang="en-GB" b="1" dirty="0">
                <a:latin typeface="inter-regular"/>
              </a:rPr>
              <a:t>DROP TABLE </a:t>
            </a:r>
            <a:r>
              <a:rPr lang="en-IN" dirty="0">
                <a:solidFill>
                  <a:srgbClr val="273239"/>
                </a:solidFill>
                <a:latin typeface="+mj-lt"/>
              </a:rPr>
              <a:t>tablename</a:t>
            </a:r>
          </a:p>
          <a:p>
            <a:pPr algn="just" fontAlgn="base"/>
            <a:endParaRPr lang="en-GB" dirty="0">
              <a:solidFill>
                <a:srgbClr val="273239"/>
              </a:solidFill>
              <a:latin typeface="+mj-lt"/>
            </a:endParaRPr>
          </a:p>
        </p:txBody>
      </p:sp>
    </p:spTree>
    <p:extLst>
      <p:ext uri="{BB962C8B-B14F-4D97-AF65-F5344CB8AC3E}">
        <p14:creationId xmlns:p14="http://schemas.microsoft.com/office/powerpoint/2010/main" val="302659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SELECT Statements</a:t>
            </a:r>
          </a:p>
        </p:txBody>
      </p:sp>
      <p:sp>
        <p:nvSpPr>
          <p:cNvPr id="6" name="TextBox 5">
            <a:extLst>
              <a:ext uri="{FF2B5EF4-FFF2-40B4-BE49-F238E27FC236}">
                <a16:creationId xmlns:a16="http://schemas.microsoft.com/office/drawing/2014/main" id="{DAB07982-0BC4-2644-C4FC-E8B8A52A02FB}"/>
              </a:ext>
            </a:extLst>
          </p:cNvPr>
          <p:cNvSpPr txBox="1"/>
          <p:nvPr/>
        </p:nvSpPr>
        <p:spPr>
          <a:xfrm>
            <a:off x="412370" y="639761"/>
            <a:ext cx="10829371" cy="5909310"/>
          </a:xfrm>
          <a:prstGeom prst="rect">
            <a:avLst/>
          </a:prstGeom>
          <a:noFill/>
        </p:spPr>
        <p:txBody>
          <a:bodyPr wrap="square" rtlCol="0">
            <a:spAutoFit/>
          </a:bodyPr>
          <a:lstStyle/>
          <a:p>
            <a:pPr algn="just" fontAlgn="base"/>
            <a:r>
              <a:rPr lang="en-GB" dirty="0">
                <a:solidFill>
                  <a:srgbClr val="0070C0"/>
                </a:solidFill>
                <a:latin typeface="Arial" panose="020B0604020202020204" pitchFamily="34" charset="0"/>
                <a:cs typeface="Arial" panose="020B0604020202020204" pitchFamily="34" charset="0"/>
              </a:rPr>
              <a:t>SELECT</a:t>
            </a:r>
          </a:p>
          <a:p>
            <a:pPr algn="just" fontAlgn="base"/>
            <a:r>
              <a:rPr lang="en-GB" b="0" i="0" dirty="0">
                <a:solidFill>
                  <a:srgbClr val="333333"/>
                </a:solidFill>
                <a:effectLst/>
                <a:latin typeface="+mj-lt"/>
              </a:rPr>
              <a:t>The SELECT statement is the most commonly used command in Structured Query Language.</a:t>
            </a:r>
          </a:p>
          <a:p>
            <a:pPr algn="just" fontAlgn="base"/>
            <a:r>
              <a:rPr lang="en-GB" b="0" i="0" dirty="0">
                <a:solidFill>
                  <a:srgbClr val="333333"/>
                </a:solidFill>
                <a:effectLst/>
                <a:latin typeface="+mj-lt"/>
              </a:rPr>
              <a:t>It is used to access the records from one or more database tables</a:t>
            </a:r>
            <a:r>
              <a:rPr lang="en-GB" b="0" i="0" dirty="0">
                <a:solidFill>
                  <a:srgbClr val="273239"/>
                </a:solidFill>
                <a:effectLst/>
                <a:latin typeface="+mj-lt"/>
              </a:rPr>
              <a:t>.</a:t>
            </a:r>
          </a:p>
          <a:p>
            <a:pPr algn="just" fontAlgn="base"/>
            <a:r>
              <a:rPr lang="en-GB" b="1" dirty="0">
                <a:solidFill>
                  <a:srgbClr val="273239"/>
                </a:solidFill>
                <a:latin typeface="+mj-lt"/>
              </a:rPr>
              <a:t>Syntax:</a:t>
            </a:r>
          </a:p>
          <a:p>
            <a:pPr algn="just" fontAlgn="base"/>
            <a:r>
              <a:rPr lang="en-GB" b="1" dirty="0">
                <a:latin typeface="inter-regular"/>
              </a:rPr>
              <a:t>SELECT </a:t>
            </a:r>
            <a:r>
              <a:rPr lang="en-GB" b="0" i="0" dirty="0">
                <a:solidFill>
                  <a:srgbClr val="000000"/>
                </a:solidFill>
                <a:effectLst/>
                <a:latin typeface="inter-regular"/>
              </a:rPr>
              <a:t>Column_Name_1, Column_Name_2, ....., Column_Name_N </a:t>
            </a:r>
            <a:r>
              <a:rPr lang="en-GB" b="1" dirty="0">
                <a:latin typeface="inter-regular"/>
              </a:rPr>
              <a:t>FROM</a:t>
            </a:r>
            <a:r>
              <a:rPr lang="en-GB" b="0" i="0" dirty="0">
                <a:solidFill>
                  <a:srgbClr val="000000"/>
                </a:solidFill>
                <a:effectLst/>
                <a:latin typeface="inter-regular"/>
              </a:rPr>
              <a:t> Table_Name;  </a:t>
            </a:r>
          </a:p>
          <a:p>
            <a:pPr algn="just" fontAlgn="base"/>
            <a:r>
              <a:rPr lang="en-GB" b="1" dirty="0">
                <a:solidFill>
                  <a:srgbClr val="273239"/>
                </a:solidFill>
                <a:latin typeface="+mj-lt"/>
              </a:rPr>
              <a:t>                                                                               OR</a:t>
            </a:r>
          </a:p>
          <a:p>
            <a:pPr algn="just" fontAlgn="base"/>
            <a:r>
              <a:rPr lang="en-GB" b="1" dirty="0">
                <a:latin typeface="inter-regular"/>
              </a:rPr>
              <a:t>SELECT</a:t>
            </a:r>
            <a:r>
              <a:rPr lang="en-GB" b="0" i="0" dirty="0">
                <a:solidFill>
                  <a:srgbClr val="000000"/>
                </a:solidFill>
                <a:effectLst/>
                <a:latin typeface="inter-regular"/>
              </a:rPr>
              <a:t> * </a:t>
            </a:r>
            <a:r>
              <a:rPr lang="en-GB" b="1" dirty="0">
                <a:latin typeface="inter-regular"/>
              </a:rPr>
              <a:t>FROM</a:t>
            </a:r>
            <a:r>
              <a:rPr lang="en-GB" b="0" i="0" dirty="0">
                <a:solidFill>
                  <a:srgbClr val="000000"/>
                </a:solidFill>
                <a:effectLst/>
                <a:latin typeface="inter-regular"/>
              </a:rPr>
              <a:t> Table_Name;   ( To fetch all the records from the table)</a:t>
            </a:r>
          </a:p>
          <a:p>
            <a:pPr algn="just" fontAlgn="base"/>
            <a:endParaRPr lang="en-GB" dirty="0">
              <a:solidFill>
                <a:srgbClr val="000000"/>
              </a:solidFill>
              <a:latin typeface="inter-regular"/>
            </a:endParaRPr>
          </a:p>
          <a:p>
            <a:pPr algn="just" fontAlgn="base"/>
            <a:r>
              <a:rPr lang="en-GB" dirty="0">
                <a:solidFill>
                  <a:srgbClr val="0070C0"/>
                </a:solidFill>
                <a:latin typeface="Arial" panose="020B0604020202020204" pitchFamily="34" charset="0"/>
                <a:cs typeface="Arial" panose="020B0604020202020204" pitchFamily="34" charset="0"/>
              </a:rPr>
              <a:t>WHERE</a:t>
            </a:r>
          </a:p>
          <a:p>
            <a:pPr algn="just" fontAlgn="base"/>
            <a:r>
              <a:rPr lang="en-GB" dirty="0">
                <a:solidFill>
                  <a:srgbClr val="333333"/>
                </a:solidFill>
                <a:latin typeface="+mj-lt"/>
              </a:rPr>
              <a:t>WHERE clause filters the records. It returns only those queries which fulfil the specific conditions.</a:t>
            </a:r>
          </a:p>
          <a:p>
            <a:pPr algn="just" fontAlgn="base"/>
            <a:r>
              <a:rPr lang="en-GB" b="1" dirty="0">
                <a:solidFill>
                  <a:srgbClr val="333333"/>
                </a:solidFill>
                <a:latin typeface="+mj-lt"/>
              </a:rPr>
              <a:t>Syntax :</a:t>
            </a:r>
          </a:p>
          <a:p>
            <a:pPr algn="just"/>
            <a:r>
              <a:rPr lang="en-GB" b="1" dirty="0">
                <a:latin typeface="inter-regular"/>
              </a:rPr>
              <a:t>SELECT  </a:t>
            </a:r>
            <a:r>
              <a:rPr lang="en-GB" b="0" i="0" dirty="0">
                <a:solidFill>
                  <a:srgbClr val="000000"/>
                </a:solidFill>
                <a:effectLst/>
                <a:latin typeface="inter-regular"/>
              </a:rPr>
              <a:t>* </a:t>
            </a:r>
            <a:r>
              <a:rPr lang="en-GB" b="1" dirty="0">
                <a:latin typeface="inter-regular"/>
              </a:rPr>
              <a:t>FROM </a:t>
            </a:r>
            <a:r>
              <a:rPr lang="en-GB" b="0" i="0" dirty="0">
                <a:solidFill>
                  <a:srgbClr val="000000"/>
                </a:solidFill>
                <a:effectLst/>
                <a:latin typeface="inter-regular"/>
              </a:rPr>
              <a:t>   </a:t>
            </a:r>
            <a:r>
              <a:rPr lang="en-GB" b="0" i="0" dirty="0" err="1">
                <a:solidFill>
                  <a:srgbClr val="000000"/>
                </a:solidFill>
                <a:effectLst/>
                <a:latin typeface="inter-regular"/>
              </a:rPr>
              <a:t>table_name</a:t>
            </a:r>
            <a:r>
              <a:rPr lang="en-GB" b="0" i="0" dirty="0">
                <a:solidFill>
                  <a:srgbClr val="000000"/>
                </a:solidFill>
                <a:effectLst/>
                <a:latin typeface="inter-regular"/>
              </a:rPr>
              <a:t>  </a:t>
            </a:r>
          </a:p>
          <a:p>
            <a:pPr algn="just"/>
            <a:r>
              <a:rPr lang="en-GB" b="1" dirty="0">
                <a:latin typeface="inter-regular"/>
              </a:rPr>
              <a:t>WHERE</a:t>
            </a:r>
            <a:r>
              <a:rPr lang="en-GB" b="0" i="0" dirty="0">
                <a:solidFill>
                  <a:srgbClr val="000000"/>
                </a:solidFill>
                <a:effectLst/>
                <a:latin typeface="inter-regular"/>
              </a:rPr>
              <a:t> conditions ;</a:t>
            </a:r>
          </a:p>
          <a:p>
            <a:pPr algn="just"/>
            <a:endParaRPr lang="en-GB" dirty="0">
              <a:solidFill>
                <a:srgbClr val="000000"/>
              </a:solidFill>
              <a:latin typeface="inter-regular"/>
            </a:endParaRPr>
          </a:p>
          <a:p>
            <a:pPr algn="just"/>
            <a:r>
              <a:rPr lang="en-GB" dirty="0">
                <a:solidFill>
                  <a:srgbClr val="0070C0"/>
                </a:solidFill>
                <a:latin typeface="Arial" panose="020B0604020202020204" pitchFamily="34" charset="0"/>
                <a:cs typeface="Arial" panose="020B0604020202020204" pitchFamily="34" charset="0"/>
              </a:rPr>
              <a:t>ORDER BY </a:t>
            </a:r>
          </a:p>
          <a:p>
            <a:pPr algn="just"/>
            <a:r>
              <a:rPr lang="en-GB" dirty="0">
                <a:solidFill>
                  <a:srgbClr val="333333"/>
                </a:solidFill>
                <a:latin typeface="+mj-lt"/>
              </a:rPr>
              <a:t>ORDER BY clause in SQL is used to sort the records based on the columns stored in the tables.</a:t>
            </a:r>
          </a:p>
          <a:p>
            <a:pPr algn="just"/>
            <a:r>
              <a:rPr lang="en-GB" b="1" dirty="0">
                <a:solidFill>
                  <a:srgbClr val="333333"/>
                </a:solidFill>
                <a:latin typeface="+mj-lt"/>
              </a:rPr>
              <a:t>Syntax :</a:t>
            </a:r>
          </a:p>
          <a:p>
            <a:pPr algn="just"/>
            <a:r>
              <a:rPr lang="en-GB" b="1" dirty="0">
                <a:latin typeface="inter-regular"/>
              </a:rPr>
              <a:t>SELECT </a:t>
            </a:r>
            <a:r>
              <a:rPr lang="en-GB" b="0" i="0" dirty="0">
                <a:solidFill>
                  <a:srgbClr val="000000"/>
                </a:solidFill>
                <a:effectLst/>
                <a:latin typeface="inter-regular"/>
              </a:rPr>
              <a:t>* </a:t>
            </a:r>
            <a:r>
              <a:rPr lang="en-GB" b="1" dirty="0">
                <a:latin typeface="inter-regular"/>
              </a:rPr>
              <a:t>FROM</a:t>
            </a:r>
            <a:r>
              <a:rPr lang="en-GB" b="0" i="0" dirty="0">
                <a:solidFill>
                  <a:srgbClr val="000000"/>
                </a:solidFill>
                <a:effectLst/>
                <a:latin typeface="inter-regular"/>
              </a:rPr>
              <a:t> </a:t>
            </a:r>
            <a:r>
              <a:rPr lang="en-GB" b="0" i="0" dirty="0" err="1">
                <a:solidFill>
                  <a:srgbClr val="000000"/>
                </a:solidFill>
                <a:effectLst/>
                <a:latin typeface="inter-regular"/>
              </a:rPr>
              <a:t>TableName</a:t>
            </a:r>
            <a:r>
              <a:rPr lang="en-GB" b="0" i="0" dirty="0">
                <a:solidFill>
                  <a:srgbClr val="000000"/>
                </a:solidFill>
                <a:effectLst/>
                <a:latin typeface="inter-regular"/>
              </a:rPr>
              <a:t>  </a:t>
            </a:r>
            <a:r>
              <a:rPr lang="en-GB" b="1" dirty="0">
                <a:latin typeface="inter-regular"/>
              </a:rPr>
              <a:t>ORDER BY </a:t>
            </a:r>
            <a:r>
              <a:rPr lang="en-GB" b="0" i="0" dirty="0" err="1">
                <a:solidFill>
                  <a:srgbClr val="000000"/>
                </a:solidFill>
                <a:effectLst/>
                <a:latin typeface="inter-regular"/>
              </a:rPr>
              <a:t>ColumnName</a:t>
            </a:r>
            <a:r>
              <a:rPr lang="en-GB" b="0" i="0" dirty="0">
                <a:solidFill>
                  <a:srgbClr val="000000"/>
                </a:solidFill>
                <a:effectLst/>
                <a:latin typeface="inter-regular"/>
              </a:rPr>
              <a:t> </a:t>
            </a:r>
            <a:r>
              <a:rPr lang="en-GB" b="1" dirty="0">
                <a:latin typeface="inter-regular"/>
              </a:rPr>
              <a:t>ASC</a:t>
            </a:r>
            <a:r>
              <a:rPr lang="en-GB" b="0" i="0" dirty="0">
                <a:solidFill>
                  <a:srgbClr val="000000"/>
                </a:solidFill>
                <a:effectLst/>
                <a:latin typeface="inter-regular"/>
              </a:rPr>
              <a:t>; (For ascending order)</a:t>
            </a:r>
          </a:p>
          <a:p>
            <a:pPr algn="just"/>
            <a:endParaRPr lang="en-GB" dirty="0">
              <a:solidFill>
                <a:srgbClr val="000000"/>
              </a:solidFill>
              <a:latin typeface="inter-regular"/>
            </a:endParaRPr>
          </a:p>
          <a:p>
            <a:pPr algn="just"/>
            <a:r>
              <a:rPr lang="en-GB" b="1" dirty="0">
                <a:latin typeface="inter-regular"/>
              </a:rPr>
              <a:t>SELECT </a:t>
            </a:r>
            <a:r>
              <a:rPr lang="en-GB" b="0" i="0" dirty="0">
                <a:solidFill>
                  <a:srgbClr val="000000"/>
                </a:solidFill>
                <a:effectLst/>
                <a:latin typeface="inter-regular"/>
              </a:rPr>
              <a:t>* </a:t>
            </a:r>
            <a:r>
              <a:rPr lang="en-GB" b="1" dirty="0">
                <a:latin typeface="inter-regular"/>
              </a:rPr>
              <a:t>FROM</a:t>
            </a:r>
            <a:r>
              <a:rPr lang="en-GB" b="0" i="0" dirty="0">
                <a:solidFill>
                  <a:srgbClr val="000000"/>
                </a:solidFill>
                <a:effectLst/>
                <a:latin typeface="inter-regular"/>
              </a:rPr>
              <a:t> </a:t>
            </a:r>
            <a:r>
              <a:rPr lang="en-GB" b="0" i="0" dirty="0" err="1">
                <a:solidFill>
                  <a:srgbClr val="000000"/>
                </a:solidFill>
                <a:effectLst/>
                <a:latin typeface="inter-regular"/>
              </a:rPr>
              <a:t>TableName</a:t>
            </a:r>
            <a:r>
              <a:rPr lang="en-GB" b="0" i="0" dirty="0">
                <a:solidFill>
                  <a:srgbClr val="000000"/>
                </a:solidFill>
                <a:effectLst/>
                <a:latin typeface="inter-regular"/>
              </a:rPr>
              <a:t>  </a:t>
            </a:r>
            <a:r>
              <a:rPr lang="en-GB" b="1" dirty="0">
                <a:latin typeface="inter-regular"/>
              </a:rPr>
              <a:t>ORDER BY </a:t>
            </a:r>
            <a:r>
              <a:rPr lang="en-GB" b="0" i="0" dirty="0" err="1">
                <a:solidFill>
                  <a:srgbClr val="000000"/>
                </a:solidFill>
                <a:effectLst/>
                <a:latin typeface="inter-regular"/>
              </a:rPr>
              <a:t>ColumnName</a:t>
            </a:r>
            <a:r>
              <a:rPr lang="en-GB" b="0" i="0" dirty="0">
                <a:solidFill>
                  <a:srgbClr val="000000"/>
                </a:solidFill>
                <a:effectLst/>
                <a:latin typeface="inter-regular"/>
              </a:rPr>
              <a:t> </a:t>
            </a:r>
            <a:r>
              <a:rPr lang="en-GB" b="1" dirty="0">
                <a:latin typeface="inter-regular"/>
              </a:rPr>
              <a:t>DESC</a:t>
            </a:r>
            <a:r>
              <a:rPr lang="en-GB" b="0" i="0" dirty="0">
                <a:solidFill>
                  <a:srgbClr val="000000"/>
                </a:solidFill>
                <a:effectLst/>
                <a:latin typeface="inter-regular"/>
              </a:rPr>
              <a:t>; (For descending order)</a:t>
            </a:r>
            <a:endParaRPr lang="en-GB" dirty="0">
              <a:solidFill>
                <a:srgbClr val="333333"/>
              </a:solidFill>
              <a:latin typeface="+mj-lt"/>
            </a:endParaRPr>
          </a:p>
          <a:p>
            <a:pPr algn="just"/>
            <a:endParaRPr lang="en-GB" dirty="0">
              <a:solidFill>
                <a:srgbClr val="000000"/>
              </a:solidFill>
              <a:latin typeface="inter-regular"/>
            </a:endParaRPr>
          </a:p>
        </p:txBody>
      </p:sp>
    </p:spTree>
    <p:extLst>
      <p:ext uri="{BB962C8B-B14F-4D97-AF65-F5344CB8AC3E}">
        <p14:creationId xmlns:p14="http://schemas.microsoft.com/office/powerpoint/2010/main" val="1949053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SELECT Statements</a:t>
            </a:r>
          </a:p>
        </p:txBody>
      </p:sp>
      <p:sp>
        <p:nvSpPr>
          <p:cNvPr id="6" name="TextBox 5">
            <a:extLst>
              <a:ext uri="{FF2B5EF4-FFF2-40B4-BE49-F238E27FC236}">
                <a16:creationId xmlns:a16="http://schemas.microsoft.com/office/drawing/2014/main" id="{DAB07982-0BC4-2644-C4FC-E8B8A52A02FB}"/>
              </a:ext>
            </a:extLst>
          </p:cNvPr>
          <p:cNvSpPr txBox="1"/>
          <p:nvPr/>
        </p:nvSpPr>
        <p:spPr>
          <a:xfrm>
            <a:off x="412370" y="639761"/>
            <a:ext cx="10829371" cy="5355312"/>
          </a:xfrm>
          <a:prstGeom prst="rect">
            <a:avLst/>
          </a:prstGeom>
          <a:noFill/>
        </p:spPr>
        <p:txBody>
          <a:bodyPr wrap="square" rtlCol="0">
            <a:spAutoFit/>
          </a:bodyPr>
          <a:lstStyle/>
          <a:p>
            <a:pPr algn="just"/>
            <a:r>
              <a:rPr lang="en-GB" dirty="0">
                <a:solidFill>
                  <a:srgbClr val="0070C0"/>
                </a:solidFill>
                <a:latin typeface="Arial" panose="020B0604020202020204" pitchFamily="34" charset="0"/>
                <a:cs typeface="Arial" panose="020B0604020202020204" pitchFamily="34" charset="0"/>
              </a:rPr>
              <a:t>GROUP BY</a:t>
            </a:r>
          </a:p>
          <a:p>
            <a:pPr algn="just"/>
            <a:r>
              <a:rPr lang="en-GB" b="0" i="0" dirty="0">
                <a:solidFill>
                  <a:srgbClr val="333333"/>
                </a:solidFill>
                <a:effectLst/>
                <a:latin typeface="inter-regular"/>
              </a:rPr>
              <a:t>The </a:t>
            </a:r>
            <a:r>
              <a:rPr lang="en-GB" b="1" i="0" dirty="0">
                <a:solidFill>
                  <a:srgbClr val="333333"/>
                </a:solidFill>
                <a:effectLst/>
                <a:latin typeface="inter-bold"/>
              </a:rPr>
              <a:t>Group By</a:t>
            </a:r>
            <a:r>
              <a:rPr lang="en-GB" b="0" i="0" dirty="0">
                <a:solidFill>
                  <a:srgbClr val="333333"/>
                </a:solidFill>
                <a:effectLst/>
                <a:latin typeface="inter-regular"/>
              </a:rPr>
              <a:t> statement is used for organizing similar data into groups.</a:t>
            </a:r>
          </a:p>
          <a:p>
            <a:pPr algn="just"/>
            <a:r>
              <a:rPr lang="en-GB" b="0" i="0" dirty="0">
                <a:solidFill>
                  <a:srgbClr val="333333"/>
                </a:solidFill>
                <a:effectLst/>
                <a:latin typeface="inter-regular"/>
              </a:rPr>
              <a:t>The data is further organized with the help of equivalent function. </a:t>
            </a:r>
          </a:p>
          <a:p>
            <a:pPr algn="just"/>
            <a:r>
              <a:rPr lang="en-GB" b="0" i="0" dirty="0">
                <a:solidFill>
                  <a:srgbClr val="333333"/>
                </a:solidFill>
                <a:effectLst/>
                <a:latin typeface="inter-regular"/>
              </a:rPr>
              <a:t>It means, if different rows in a precise column have the same values, it will arrange those rows in a group.</a:t>
            </a:r>
          </a:p>
          <a:p>
            <a:pPr algn="just"/>
            <a:r>
              <a:rPr lang="en-GB" b="1" dirty="0">
                <a:solidFill>
                  <a:srgbClr val="333333"/>
                </a:solidFill>
                <a:latin typeface="+mj-lt"/>
              </a:rPr>
              <a:t>Syntax :</a:t>
            </a:r>
          </a:p>
          <a:p>
            <a:pPr algn="just"/>
            <a:r>
              <a:rPr lang="en-GB" b="1" dirty="0">
                <a:solidFill>
                  <a:srgbClr val="333333"/>
                </a:solidFill>
                <a:latin typeface="inter-bold"/>
              </a:rPr>
              <a:t>SELECT</a:t>
            </a:r>
            <a:r>
              <a:rPr lang="en-GB" b="0" i="0" dirty="0">
                <a:solidFill>
                  <a:srgbClr val="000000"/>
                </a:solidFill>
                <a:effectLst/>
                <a:latin typeface="inter-regular"/>
              </a:rPr>
              <a:t> column1, function_name(column2)  </a:t>
            </a:r>
          </a:p>
          <a:p>
            <a:pPr algn="just"/>
            <a:r>
              <a:rPr lang="en-GB" b="1" dirty="0">
                <a:solidFill>
                  <a:srgbClr val="333333"/>
                </a:solidFill>
                <a:latin typeface="inter-bold"/>
              </a:rPr>
              <a:t>FROM</a:t>
            </a:r>
            <a:r>
              <a:rPr lang="en-GB" b="0" i="0" dirty="0">
                <a:solidFill>
                  <a:srgbClr val="000000"/>
                </a:solidFill>
                <a:effectLst/>
                <a:latin typeface="inter-regular"/>
              </a:rPr>
              <a:t> tablename  </a:t>
            </a:r>
          </a:p>
          <a:p>
            <a:pPr algn="just"/>
            <a:r>
              <a:rPr lang="en-GB" b="1" dirty="0">
                <a:solidFill>
                  <a:srgbClr val="333333"/>
                </a:solidFill>
                <a:latin typeface="inter-bold"/>
              </a:rPr>
              <a:t>WHERE</a:t>
            </a:r>
            <a:r>
              <a:rPr lang="en-GB" b="0" i="0" dirty="0">
                <a:solidFill>
                  <a:srgbClr val="000000"/>
                </a:solidFill>
                <a:effectLst/>
                <a:latin typeface="inter-regular"/>
              </a:rPr>
              <a:t> condition  </a:t>
            </a:r>
          </a:p>
          <a:p>
            <a:pPr algn="just"/>
            <a:r>
              <a:rPr lang="en-GB" b="1" dirty="0">
                <a:solidFill>
                  <a:srgbClr val="333333"/>
                </a:solidFill>
                <a:latin typeface="inter-bold"/>
              </a:rPr>
              <a:t>GROUP BY </a:t>
            </a:r>
            <a:r>
              <a:rPr lang="en-GB" b="0" i="0" dirty="0">
                <a:solidFill>
                  <a:srgbClr val="000000"/>
                </a:solidFill>
                <a:effectLst/>
                <a:latin typeface="inter-regular"/>
              </a:rPr>
              <a:t>column1, column2  </a:t>
            </a:r>
          </a:p>
          <a:p>
            <a:pPr algn="just"/>
            <a:r>
              <a:rPr lang="en-GB" b="1" dirty="0">
                <a:solidFill>
                  <a:srgbClr val="333333"/>
                </a:solidFill>
                <a:latin typeface="inter-bold"/>
              </a:rPr>
              <a:t>ORDER BY </a:t>
            </a:r>
            <a:r>
              <a:rPr lang="en-GB" b="0" i="0" dirty="0">
                <a:solidFill>
                  <a:srgbClr val="000000"/>
                </a:solidFill>
                <a:effectLst/>
                <a:latin typeface="inter-regular"/>
              </a:rPr>
              <a:t>column1, column2; </a:t>
            </a:r>
          </a:p>
          <a:p>
            <a:pPr algn="just"/>
            <a:endParaRPr lang="en-GB" dirty="0">
              <a:solidFill>
                <a:srgbClr val="000000"/>
              </a:solidFill>
              <a:latin typeface="inter-regular"/>
            </a:endParaRPr>
          </a:p>
          <a:p>
            <a:pPr algn="just"/>
            <a:r>
              <a:rPr lang="en-GB" b="0" i="0" dirty="0">
                <a:solidFill>
                  <a:srgbClr val="000000"/>
                </a:solidFill>
                <a:effectLst/>
                <a:latin typeface="inter-regular"/>
              </a:rPr>
              <a:t>Example:</a:t>
            </a:r>
          </a:p>
          <a:p>
            <a:pPr algn="just"/>
            <a:r>
              <a:rPr lang="en-GB" b="1" dirty="0">
                <a:solidFill>
                  <a:srgbClr val="333333"/>
                </a:solidFill>
                <a:latin typeface="inter-bold"/>
              </a:rPr>
              <a:t>SELECT</a:t>
            </a:r>
            <a:r>
              <a:rPr lang="en-GB" b="0" i="0" dirty="0">
                <a:solidFill>
                  <a:srgbClr val="000000"/>
                </a:solidFill>
                <a:effectLst/>
                <a:latin typeface="inter-regular"/>
              </a:rPr>
              <a:t> </a:t>
            </a:r>
            <a:r>
              <a:rPr lang="en-GB" dirty="0">
                <a:solidFill>
                  <a:srgbClr val="000000"/>
                </a:solidFill>
                <a:latin typeface="inter-regular"/>
              </a:rPr>
              <a:t>Dept</a:t>
            </a:r>
            <a:r>
              <a:rPr lang="en-GB" b="0" i="0" dirty="0">
                <a:solidFill>
                  <a:srgbClr val="000000"/>
                </a:solidFill>
                <a:effectLst/>
                <a:latin typeface="inter-regular"/>
              </a:rPr>
              <a:t>Name, AVG(Salary)  AS </a:t>
            </a:r>
            <a:r>
              <a:rPr lang="en-GB" b="0" i="0" dirty="0" err="1">
                <a:solidFill>
                  <a:srgbClr val="000000"/>
                </a:solidFill>
                <a:effectLst/>
                <a:latin typeface="inter-regular"/>
              </a:rPr>
              <a:t>avg_sal</a:t>
            </a:r>
            <a:endParaRPr lang="en-GB" b="0" i="0" dirty="0">
              <a:solidFill>
                <a:srgbClr val="000000"/>
              </a:solidFill>
              <a:effectLst/>
              <a:latin typeface="inter-regular"/>
            </a:endParaRPr>
          </a:p>
          <a:p>
            <a:pPr algn="just"/>
            <a:r>
              <a:rPr lang="en-GB" b="1" dirty="0">
                <a:solidFill>
                  <a:srgbClr val="333333"/>
                </a:solidFill>
                <a:latin typeface="inter-bold"/>
              </a:rPr>
              <a:t>FROM</a:t>
            </a:r>
            <a:r>
              <a:rPr lang="en-GB" b="0" i="0" dirty="0">
                <a:solidFill>
                  <a:srgbClr val="000000"/>
                </a:solidFill>
                <a:effectLst/>
                <a:latin typeface="inter-regular"/>
              </a:rPr>
              <a:t> DEPT  </a:t>
            </a:r>
          </a:p>
          <a:p>
            <a:pPr algn="just"/>
            <a:r>
              <a:rPr lang="en-GB" b="1" dirty="0">
                <a:solidFill>
                  <a:srgbClr val="333333"/>
                </a:solidFill>
                <a:latin typeface="inter-bold"/>
              </a:rPr>
              <a:t>WHERE</a:t>
            </a:r>
            <a:r>
              <a:rPr lang="en-GB" b="0" i="0" dirty="0">
                <a:solidFill>
                  <a:srgbClr val="000000"/>
                </a:solidFill>
                <a:effectLst/>
                <a:latin typeface="inter-regular"/>
              </a:rPr>
              <a:t> condition  </a:t>
            </a:r>
          </a:p>
          <a:p>
            <a:pPr algn="just"/>
            <a:r>
              <a:rPr lang="en-GB" b="1" dirty="0">
                <a:solidFill>
                  <a:srgbClr val="333333"/>
                </a:solidFill>
                <a:latin typeface="inter-bold"/>
              </a:rPr>
              <a:t>GROUP BY  </a:t>
            </a:r>
            <a:r>
              <a:rPr lang="en-GB" dirty="0">
                <a:solidFill>
                  <a:srgbClr val="000000"/>
                </a:solidFill>
                <a:latin typeface="inter-regular"/>
              </a:rPr>
              <a:t>Dept</a:t>
            </a:r>
            <a:r>
              <a:rPr lang="en-GB" b="0" i="0" dirty="0">
                <a:solidFill>
                  <a:srgbClr val="000000"/>
                </a:solidFill>
                <a:effectLst/>
                <a:latin typeface="inter-regular"/>
              </a:rPr>
              <a:t>Name</a:t>
            </a:r>
          </a:p>
          <a:p>
            <a:pPr algn="just"/>
            <a:r>
              <a:rPr lang="en-GB" b="1" dirty="0">
                <a:solidFill>
                  <a:srgbClr val="333333"/>
                </a:solidFill>
                <a:latin typeface="inter-bold"/>
              </a:rPr>
              <a:t>ORDER BY </a:t>
            </a:r>
            <a:r>
              <a:rPr lang="en-GB" b="0" i="0" dirty="0" err="1">
                <a:solidFill>
                  <a:srgbClr val="000000"/>
                </a:solidFill>
                <a:effectLst/>
                <a:latin typeface="inter-regular"/>
              </a:rPr>
              <a:t>avg_sal</a:t>
            </a:r>
            <a:r>
              <a:rPr lang="en-GB" dirty="0">
                <a:solidFill>
                  <a:srgbClr val="000000"/>
                </a:solidFill>
                <a:latin typeface="inter-regular"/>
              </a:rPr>
              <a:t> ASC</a:t>
            </a:r>
            <a:r>
              <a:rPr lang="en-GB" b="0" i="0" dirty="0">
                <a:solidFill>
                  <a:srgbClr val="000000"/>
                </a:solidFill>
                <a:effectLst/>
                <a:latin typeface="inter-regular"/>
              </a:rPr>
              <a:t>; </a:t>
            </a:r>
          </a:p>
          <a:p>
            <a:pPr algn="just"/>
            <a:endParaRPr lang="en-GB" b="0" i="0" dirty="0">
              <a:solidFill>
                <a:srgbClr val="000000"/>
              </a:solidFill>
              <a:effectLst/>
              <a:latin typeface="inter-regular"/>
            </a:endParaRPr>
          </a:p>
          <a:p>
            <a:pPr algn="just"/>
            <a:endParaRPr lang="en-GB" dirty="0">
              <a:solidFill>
                <a:srgbClr val="000000"/>
              </a:solidFill>
              <a:latin typeface="inter-regular"/>
            </a:endParaRPr>
          </a:p>
        </p:txBody>
      </p:sp>
    </p:spTree>
    <p:extLst>
      <p:ext uri="{BB962C8B-B14F-4D97-AF65-F5344CB8AC3E}">
        <p14:creationId xmlns:p14="http://schemas.microsoft.com/office/powerpoint/2010/main" val="281748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SELECT Statements</a:t>
            </a:r>
          </a:p>
        </p:txBody>
      </p:sp>
      <p:sp>
        <p:nvSpPr>
          <p:cNvPr id="6" name="TextBox 5">
            <a:extLst>
              <a:ext uri="{FF2B5EF4-FFF2-40B4-BE49-F238E27FC236}">
                <a16:creationId xmlns:a16="http://schemas.microsoft.com/office/drawing/2014/main" id="{DAB07982-0BC4-2644-C4FC-E8B8A52A02FB}"/>
              </a:ext>
            </a:extLst>
          </p:cNvPr>
          <p:cNvSpPr txBox="1"/>
          <p:nvPr/>
        </p:nvSpPr>
        <p:spPr>
          <a:xfrm>
            <a:off x="412370" y="639761"/>
            <a:ext cx="10829371" cy="5909310"/>
          </a:xfrm>
          <a:prstGeom prst="rect">
            <a:avLst/>
          </a:prstGeom>
          <a:noFill/>
        </p:spPr>
        <p:txBody>
          <a:bodyPr wrap="square" rtlCol="0">
            <a:spAutoFit/>
          </a:bodyPr>
          <a:lstStyle/>
          <a:p>
            <a:pPr algn="just"/>
            <a:r>
              <a:rPr lang="en-GB" dirty="0">
                <a:solidFill>
                  <a:srgbClr val="0070C0"/>
                </a:solidFill>
                <a:latin typeface="Arial" panose="020B0604020202020204" pitchFamily="34" charset="0"/>
                <a:cs typeface="Arial" panose="020B0604020202020204" pitchFamily="34" charset="0"/>
              </a:rPr>
              <a:t>HAVING</a:t>
            </a:r>
          </a:p>
          <a:p>
            <a:pPr algn="l" fontAlgn="base"/>
            <a:r>
              <a:rPr lang="en-GB" b="0" i="0" dirty="0">
                <a:solidFill>
                  <a:srgbClr val="273239"/>
                </a:solidFill>
                <a:effectLst/>
                <a:latin typeface="urw-din"/>
              </a:rPr>
              <a:t>The difference between the having and where clause in SQL is that the where clause cann</a:t>
            </a:r>
            <a:r>
              <a:rPr lang="en-GB" b="0" i="1" dirty="0">
                <a:solidFill>
                  <a:srgbClr val="273239"/>
                </a:solidFill>
                <a:effectLst/>
                <a:latin typeface="urw-din"/>
              </a:rPr>
              <a:t>ot</a:t>
            </a:r>
            <a:r>
              <a:rPr lang="en-GB" b="0" i="0" dirty="0">
                <a:solidFill>
                  <a:srgbClr val="273239"/>
                </a:solidFill>
                <a:effectLst/>
                <a:latin typeface="urw-din"/>
              </a:rPr>
              <a:t> be used with aggregates, but the having clause can.</a:t>
            </a:r>
          </a:p>
          <a:p>
            <a:pPr algn="l" fontAlgn="base"/>
            <a:r>
              <a:rPr lang="en-GB" b="0" i="0" dirty="0">
                <a:solidFill>
                  <a:srgbClr val="273239"/>
                </a:solidFill>
                <a:effectLst/>
                <a:latin typeface="urw-din"/>
              </a:rPr>
              <a:t>The </a:t>
            </a:r>
            <a:r>
              <a:rPr lang="en-GB" b="1" i="0" dirty="0">
                <a:solidFill>
                  <a:srgbClr val="273239"/>
                </a:solidFill>
                <a:effectLst/>
                <a:latin typeface="urw-din"/>
              </a:rPr>
              <a:t>where </a:t>
            </a:r>
            <a:r>
              <a:rPr lang="en-GB" b="0" i="0" dirty="0">
                <a:solidFill>
                  <a:srgbClr val="273239"/>
                </a:solidFill>
                <a:effectLst/>
                <a:latin typeface="urw-din"/>
              </a:rPr>
              <a:t>clause works on row’s data, not on aggregated data.</a:t>
            </a:r>
          </a:p>
          <a:p>
            <a:pPr algn="just"/>
            <a:r>
              <a:rPr lang="en-GB" b="1" dirty="0">
                <a:solidFill>
                  <a:srgbClr val="333333"/>
                </a:solidFill>
                <a:latin typeface="+mj-lt"/>
              </a:rPr>
              <a:t>Syntax :</a:t>
            </a:r>
          </a:p>
          <a:p>
            <a:pPr algn="just"/>
            <a:r>
              <a:rPr lang="en-GB" b="1" dirty="0">
                <a:solidFill>
                  <a:srgbClr val="333333"/>
                </a:solidFill>
                <a:latin typeface="inter-bold"/>
              </a:rPr>
              <a:t>SELECT</a:t>
            </a:r>
            <a:r>
              <a:rPr lang="en-GB" b="0" i="0" dirty="0">
                <a:solidFill>
                  <a:srgbClr val="000000"/>
                </a:solidFill>
                <a:effectLst/>
                <a:latin typeface="inter-regular"/>
              </a:rPr>
              <a:t> column1, function_name(column2)  </a:t>
            </a:r>
          </a:p>
          <a:p>
            <a:pPr algn="just"/>
            <a:r>
              <a:rPr lang="en-GB" b="1" dirty="0">
                <a:solidFill>
                  <a:srgbClr val="333333"/>
                </a:solidFill>
                <a:latin typeface="inter-bold"/>
              </a:rPr>
              <a:t>FROM</a:t>
            </a:r>
            <a:r>
              <a:rPr lang="en-GB" b="0" i="0" dirty="0">
                <a:solidFill>
                  <a:srgbClr val="000000"/>
                </a:solidFill>
                <a:effectLst/>
                <a:latin typeface="inter-regular"/>
              </a:rPr>
              <a:t> tablename  </a:t>
            </a:r>
          </a:p>
          <a:p>
            <a:pPr algn="just"/>
            <a:r>
              <a:rPr lang="en-GB" b="1" dirty="0">
                <a:solidFill>
                  <a:srgbClr val="333333"/>
                </a:solidFill>
                <a:latin typeface="inter-bold"/>
              </a:rPr>
              <a:t>WHERE </a:t>
            </a:r>
            <a:r>
              <a:rPr lang="en-GB" b="0" i="0" dirty="0">
                <a:solidFill>
                  <a:srgbClr val="000000"/>
                </a:solidFill>
                <a:effectLst/>
                <a:latin typeface="inter-regular"/>
              </a:rPr>
              <a:t>column1, column2 </a:t>
            </a:r>
          </a:p>
          <a:p>
            <a:pPr algn="just"/>
            <a:r>
              <a:rPr lang="en-GB" b="1" dirty="0">
                <a:solidFill>
                  <a:srgbClr val="333333"/>
                </a:solidFill>
                <a:latin typeface="inter-bold"/>
              </a:rPr>
              <a:t>GROUP BY </a:t>
            </a:r>
            <a:r>
              <a:rPr lang="en-GB" b="0" i="0" dirty="0">
                <a:solidFill>
                  <a:srgbClr val="000000"/>
                </a:solidFill>
                <a:effectLst/>
                <a:latin typeface="inter-regular"/>
              </a:rPr>
              <a:t>column1, column2  </a:t>
            </a:r>
          </a:p>
          <a:p>
            <a:pPr algn="just"/>
            <a:r>
              <a:rPr lang="en-GB" b="1" dirty="0">
                <a:solidFill>
                  <a:srgbClr val="333333"/>
                </a:solidFill>
                <a:latin typeface="inter-bold"/>
              </a:rPr>
              <a:t>ORDER BY </a:t>
            </a:r>
            <a:r>
              <a:rPr lang="en-GB" b="0" i="0" dirty="0">
                <a:solidFill>
                  <a:srgbClr val="000000"/>
                </a:solidFill>
                <a:effectLst/>
                <a:latin typeface="inter-regular"/>
              </a:rPr>
              <a:t>column1, column2</a:t>
            </a:r>
          </a:p>
          <a:p>
            <a:pPr algn="just"/>
            <a:r>
              <a:rPr lang="en-GB" b="1" dirty="0">
                <a:solidFill>
                  <a:srgbClr val="333333"/>
                </a:solidFill>
                <a:latin typeface="inter-bold"/>
              </a:rPr>
              <a:t>HAVING</a:t>
            </a:r>
            <a:r>
              <a:rPr lang="en-GB" dirty="0">
                <a:solidFill>
                  <a:srgbClr val="000000"/>
                </a:solidFill>
                <a:latin typeface="inter-regular"/>
              </a:rPr>
              <a:t> condition</a:t>
            </a:r>
            <a:r>
              <a:rPr lang="en-GB" b="0" i="0" dirty="0">
                <a:solidFill>
                  <a:srgbClr val="000000"/>
                </a:solidFill>
                <a:effectLst/>
                <a:latin typeface="inter-regular"/>
              </a:rPr>
              <a:t>;</a:t>
            </a:r>
          </a:p>
          <a:p>
            <a:pPr algn="just"/>
            <a:r>
              <a:rPr lang="en-GB" b="0" i="0" dirty="0">
                <a:solidFill>
                  <a:srgbClr val="000000"/>
                </a:solidFill>
                <a:effectLst/>
                <a:latin typeface="inter-regular"/>
              </a:rPr>
              <a:t> </a:t>
            </a:r>
          </a:p>
          <a:p>
            <a:pPr algn="just"/>
            <a:endParaRPr lang="en-GB" dirty="0">
              <a:solidFill>
                <a:srgbClr val="000000"/>
              </a:solidFill>
              <a:latin typeface="inter-regular"/>
            </a:endParaRPr>
          </a:p>
          <a:p>
            <a:pPr algn="just"/>
            <a:r>
              <a:rPr lang="en-GB" b="0" i="0" dirty="0">
                <a:solidFill>
                  <a:srgbClr val="000000"/>
                </a:solidFill>
                <a:effectLst/>
                <a:latin typeface="inter-regular"/>
              </a:rPr>
              <a:t>Example:</a:t>
            </a:r>
          </a:p>
          <a:p>
            <a:pPr algn="just"/>
            <a:r>
              <a:rPr lang="en-GB" b="1" dirty="0">
                <a:solidFill>
                  <a:srgbClr val="333333"/>
                </a:solidFill>
                <a:latin typeface="inter-bold"/>
              </a:rPr>
              <a:t>SELECT</a:t>
            </a:r>
            <a:r>
              <a:rPr lang="en-GB" b="0" i="0" dirty="0">
                <a:solidFill>
                  <a:srgbClr val="000000"/>
                </a:solidFill>
                <a:effectLst/>
                <a:latin typeface="inter-regular"/>
              </a:rPr>
              <a:t> </a:t>
            </a:r>
            <a:r>
              <a:rPr lang="en-GB" dirty="0">
                <a:solidFill>
                  <a:srgbClr val="000000"/>
                </a:solidFill>
                <a:latin typeface="inter-regular"/>
              </a:rPr>
              <a:t>Dept</a:t>
            </a:r>
            <a:r>
              <a:rPr lang="en-GB" b="0" i="0" dirty="0">
                <a:solidFill>
                  <a:srgbClr val="000000"/>
                </a:solidFill>
                <a:effectLst/>
                <a:latin typeface="inter-regular"/>
              </a:rPr>
              <a:t>Name, AVG(Salary)  AS avg_sal</a:t>
            </a:r>
          </a:p>
          <a:p>
            <a:pPr algn="just"/>
            <a:r>
              <a:rPr lang="en-GB" b="1" dirty="0">
                <a:solidFill>
                  <a:srgbClr val="333333"/>
                </a:solidFill>
                <a:latin typeface="inter-bold"/>
              </a:rPr>
              <a:t>FROM</a:t>
            </a:r>
            <a:r>
              <a:rPr lang="en-GB" b="0" i="0" dirty="0">
                <a:solidFill>
                  <a:srgbClr val="000000"/>
                </a:solidFill>
                <a:effectLst/>
                <a:latin typeface="inter-regular"/>
              </a:rPr>
              <a:t> DEPT  </a:t>
            </a:r>
          </a:p>
          <a:p>
            <a:pPr algn="just"/>
            <a:r>
              <a:rPr lang="en-GB" b="1" dirty="0">
                <a:solidFill>
                  <a:srgbClr val="333333"/>
                </a:solidFill>
                <a:latin typeface="inter-bold"/>
              </a:rPr>
              <a:t>GROUP BY  </a:t>
            </a:r>
            <a:r>
              <a:rPr lang="en-GB" dirty="0">
                <a:solidFill>
                  <a:srgbClr val="000000"/>
                </a:solidFill>
                <a:latin typeface="inter-regular"/>
              </a:rPr>
              <a:t>Dept</a:t>
            </a:r>
            <a:r>
              <a:rPr lang="en-GB" b="0" i="0" dirty="0">
                <a:solidFill>
                  <a:srgbClr val="000000"/>
                </a:solidFill>
                <a:effectLst/>
                <a:latin typeface="inter-regular"/>
              </a:rPr>
              <a:t>Name</a:t>
            </a:r>
          </a:p>
          <a:p>
            <a:pPr algn="just"/>
            <a:r>
              <a:rPr lang="en-GB" b="1" dirty="0">
                <a:solidFill>
                  <a:srgbClr val="333333"/>
                </a:solidFill>
                <a:latin typeface="inter-bold"/>
              </a:rPr>
              <a:t>ORDER BY </a:t>
            </a:r>
            <a:r>
              <a:rPr lang="en-GB" b="0" i="0" dirty="0">
                <a:solidFill>
                  <a:srgbClr val="000000"/>
                </a:solidFill>
                <a:effectLst/>
                <a:latin typeface="inter-regular"/>
              </a:rPr>
              <a:t>avg_sal</a:t>
            </a:r>
            <a:r>
              <a:rPr lang="en-GB" dirty="0">
                <a:solidFill>
                  <a:srgbClr val="000000"/>
                </a:solidFill>
                <a:latin typeface="inter-regular"/>
              </a:rPr>
              <a:t> ASC</a:t>
            </a:r>
          </a:p>
          <a:p>
            <a:pPr algn="just"/>
            <a:r>
              <a:rPr lang="en-GB" b="1" dirty="0">
                <a:solidFill>
                  <a:srgbClr val="333333"/>
                </a:solidFill>
                <a:latin typeface="inter-bold"/>
              </a:rPr>
              <a:t>HAVING</a:t>
            </a:r>
            <a:r>
              <a:rPr lang="en-GB" b="0" i="0" dirty="0">
                <a:solidFill>
                  <a:srgbClr val="000000"/>
                </a:solidFill>
                <a:effectLst/>
                <a:latin typeface="inter-regular"/>
              </a:rPr>
              <a:t> avg_sal &gt; 10000; </a:t>
            </a:r>
          </a:p>
          <a:p>
            <a:pPr algn="just"/>
            <a:endParaRPr lang="en-GB" b="0" i="0" dirty="0">
              <a:solidFill>
                <a:srgbClr val="000000"/>
              </a:solidFill>
              <a:effectLst/>
              <a:latin typeface="inter-regular"/>
            </a:endParaRPr>
          </a:p>
          <a:p>
            <a:pPr algn="just"/>
            <a:endParaRPr lang="en-GB" dirty="0">
              <a:solidFill>
                <a:srgbClr val="000000"/>
              </a:solidFill>
              <a:latin typeface="inter-regular"/>
            </a:endParaRPr>
          </a:p>
        </p:txBody>
      </p:sp>
    </p:spTree>
    <p:extLst>
      <p:ext uri="{BB962C8B-B14F-4D97-AF65-F5344CB8AC3E}">
        <p14:creationId xmlns:p14="http://schemas.microsoft.com/office/powerpoint/2010/main" val="232731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213051" y="3609926"/>
            <a:ext cx="7389020" cy="1015663"/>
          </a:xfrm>
          <a:prstGeom prst="rect">
            <a:avLst/>
          </a:prstGeom>
          <a:noFill/>
        </p:spPr>
        <p:txBody>
          <a:bodyPr wrap="square" rtlCol="0">
            <a:spAutoFit/>
          </a:bodyPr>
          <a:lstStyle/>
          <a:p>
            <a:r>
              <a:rPr lang="en-GB" sz="6000" dirty="0">
                <a:latin typeface="Britannic Bold" panose="020B0903060703020204" pitchFamily="34" charset="0"/>
              </a:rPr>
              <a:t>SQL Joins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392192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Joins</a:t>
            </a:r>
          </a:p>
        </p:txBody>
      </p:sp>
      <p:sp>
        <p:nvSpPr>
          <p:cNvPr id="6" name="TextBox 5">
            <a:extLst>
              <a:ext uri="{FF2B5EF4-FFF2-40B4-BE49-F238E27FC236}">
                <a16:creationId xmlns:a16="http://schemas.microsoft.com/office/drawing/2014/main" id="{7759B22E-F851-9188-071B-A67EF3663CEF}"/>
              </a:ext>
            </a:extLst>
          </p:cNvPr>
          <p:cNvSpPr txBox="1"/>
          <p:nvPr/>
        </p:nvSpPr>
        <p:spPr>
          <a:xfrm>
            <a:off x="412370" y="639761"/>
            <a:ext cx="10829371" cy="4247317"/>
          </a:xfrm>
          <a:prstGeom prst="rect">
            <a:avLst/>
          </a:prstGeom>
          <a:noFill/>
        </p:spPr>
        <p:txBody>
          <a:bodyPr wrap="square" rtlCol="0">
            <a:spAutoFit/>
          </a:bodyPr>
          <a:lstStyle/>
          <a:p>
            <a:pPr algn="just"/>
            <a:r>
              <a:rPr lang="en-GB" b="0" i="0" dirty="0">
                <a:solidFill>
                  <a:srgbClr val="333333"/>
                </a:solidFill>
                <a:effectLst/>
                <a:latin typeface="inter-regular"/>
              </a:rPr>
              <a:t>Suppose we have one table we record demographic records of employees (Age, Gender, Postal Code…)</a:t>
            </a:r>
          </a:p>
          <a:p>
            <a:pPr algn="just"/>
            <a:r>
              <a:rPr lang="en-GB" b="0" i="0" dirty="0">
                <a:solidFill>
                  <a:srgbClr val="333333"/>
                </a:solidFill>
                <a:effectLst/>
                <a:latin typeface="inter-regular"/>
              </a:rPr>
              <a:t>and one more table where we store</a:t>
            </a:r>
            <a:r>
              <a:rPr lang="en-GB" dirty="0">
                <a:solidFill>
                  <a:srgbClr val="333333"/>
                </a:solidFill>
                <a:latin typeface="inter-regular"/>
              </a:rPr>
              <a:t> their financial transactions records (Salary, Expenses …)</a:t>
            </a:r>
          </a:p>
          <a:p>
            <a:pPr algn="just"/>
            <a:r>
              <a:rPr lang="en-GB" b="0" i="0" dirty="0">
                <a:solidFill>
                  <a:srgbClr val="333333"/>
                </a:solidFill>
                <a:effectLst/>
                <a:latin typeface="inter-regular"/>
              </a:rPr>
              <a:t>Each of these table have Employee ID in common.</a:t>
            </a:r>
          </a:p>
          <a:p>
            <a:pPr algn="just"/>
            <a:r>
              <a:rPr lang="en-GB" dirty="0">
                <a:solidFill>
                  <a:srgbClr val="333333"/>
                </a:solidFill>
                <a:latin typeface="inter-regular"/>
              </a:rPr>
              <a:t>Now if we want to combine the records of these two tables we can use join clause.</a:t>
            </a:r>
          </a:p>
          <a:p>
            <a:pPr algn="just"/>
            <a:endParaRPr lang="en-GB" b="0" i="0" dirty="0">
              <a:solidFill>
                <a:srgbClr val="333333"/>
              </a:solidFill>
              <a:effectLst/>
              <a:latin typeface="inter-regular"/>
            </a:endParaRPr>
          </a:p>
          <a:p>
            <a:pPr algn="just"/>
            <a:r>
              <a:rPr lang="en-GB" b="0" i="0" dirty="0">
                <a:solidFill>
                  <a:srgbClr val="333333"/>
                </a:solidFill>
                <a:effectLst/>
                <a:latin typeface="inter-regular"/>
              </a:rPr>
              <a:t>The SQL JOIN clause takes records from two or more tables in a database and combines it together.</a:t>
            </a:r>
          </a:p>
          <a:p>
            <a:pPr algn="just"/>
            <a:endParaRPr lang="en-GB" b="1" i="0" dirty="0">
              <a:solidFill>
                <a:srgbClr val="333333"/>
              </a:solidFill>
              <a:effectLst/>
              <a:latin typeface="inter-bold"/>
            </a:endParaRPr>
          </a:p>
          <a:p>
            <a:pPr algn="just"/>
            <a:r>
              <a:rPr lang="en-GB" b="1" i="0" dirty="0">
                <a:solidFill>
                  <a:srgbClr val="333333"/>
                </a:solidFill>
                <a:effectLst/>
                <a:latin typeface="inter-bold"/>
              </a:rPr>
              <a:t>SQL</a:t>
            </a:r>
            <a:r>
              <a:rPr lang="en-GB" b="0" i="0" dirty="0">
                <a:solidFill>
                  <a:srgbClr val="333333"/>
                </a:solidFill>
                <a:effectLst/>
                <a:latin typeface="inter-regular"/>
              </a:rPr>
              <a:t> defines following types of JOIN :</a:t>
            </a:r>
            <a:endParaRPr lang="en-GB" dirty="0">
              <a:solidFill>
                <a:srgbClr val="000000"/>
              </a:solidFill>
              <a:latin typeface="inter-regular"/>
            </a:endParaRPr>
          </a:p>
          <a:p>
            <a:pPr algn="just">
              <a:buFont typeface="+mj-lt"/>
              <a:buAutoNum type="arabicPeriod"/>
            </a:pPr>
            <a:r>
              <a:rPr lang="en-GB" b="0" i="0" dirty="0">
                <a:solidFill>
                  <a:srgbClr val="000000"/>
                </a:solidFill>
                <a:effectLst/>
                <a:latin typeface="inter-regular"/>
              </a:rPr>
              <a:t>inner join</a:t>
            </a:r>
          </a:p>
          <a:p>
            <a:pPr algn="just">
              <a:buFont typeface="+mj-lt"/>
              <a:buAutoNum type="arabicPeriod"/>
            </a:pPr>
            <a:r>
              <a:rPr lang="en-GB" b="0" i="0" dirty="0">
                <a:solidFill>
                  <a:srgbClr val="000000"/>
                </a:solidFill>
                <a:effectLst/>
                <a:latin typeface="inter-regular"/>
              </a:rPr>
              <a:t>left outer join</a:t>
            </a:r>
          </a:p>
          <a:p>
            <a:pPr algn="just">
              <a:buFont typeface="+mj-lt"/>
              <a:buAutoNum type="arabicPeriod"/>
            </a:pPr>
            <a:r>
              <a:rPr lang="en-GB" b="0" i="0" dirty="0">
                <a:solidFill>
                  <a:srgbClr val="000000"/>
                </a:solidFill>
                <a:effectLst/>
                <a:latin typeface="inter-regular"/>
              </a:rPr>
              <a:t>right outer join</a:t>
            </a:r>
          </a:p>
          <a:p>
            <a:pPr algn="just">
              <a:buFont typeface="+mj-lt"/>
              <a:buAutoNum type="arabicPeriod"/>
            </a:pPr>
            <a:r>
              <a:rPr lang="en-GB" b="0" i="0" dirty="0">
                <a:solidFill>
                  <a:srgbClr val="000000"/>
                </a:solidFill>
                <a:effectLst/>
                <a:latin typeface="inter-regular"/>
              </a:rPr>
              <a:t>full outer join</a:t>
            </a:r>
          </a:p>
          <a:p>
            <a:pPr algn="just">
              <a:buFont typeface="+mj-lt"/>
              <a:buAutoNum type="arabicPeriod"/>
            </a:pPr>
            <a:r>
              <a:rPr lang="en-GB" b="0" i="0" dirty="0">
                <a:solidFill>
                  <a:srgbClr val="000000"/>
                </a:solidFill>
                <a:effectLst/>
                <a:latin typeface="inter-regular"/>
              </a:rPr>
              <a:t>cross join</a:t>
            </a:r>
          </a:p>
          <a:p>
            <a:pPr algn="just"/>
            <a:endParaRPr lang="en-GB" b="0" i="0" dirty="0">
              <a:solidFill>
                <a:srgbClr val="000000"/>
              </a:solidFill>
              <a:effectLst/>
              <a:latin typeface="inter-regular"/>
            </a:endParaRPr>
          </a:p>
          <a:p>
            <a:pPr algn="just"/>
            <a:endParaRPr lang="en-GB" dirty="0">
              <a:solidFill>
                <a:srgbClr val="000000"/>
              </a:solidFill>
              <a:latin typeface="inter-regular"/>
            </a:endParaRPr>
          </a:p>
        </p:txBody>
      </p:sp>
    </p:spTree>
    <p:extLst>
      <p:ext uri="{BB962C8B-B14F-4D97-AF65-F5344CB8AC3E}">
        <p14:creationId xmlns:p14="http://schemas.microsoft.com/office/powerpoint/2010/main" val="1842807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inner join</a:t>
            </a:r>
          </a:p>
        </p:txBody>
      </p:sp>
      <p:sp>
        <p:nvSpPr>
          <p:cNvPr id="6" name="TextBox 5">
            <a:extLst>
              <a:ext uri="{FF2B5EF4-FFF2-40B4-BE49-F238E27FC236}">
                <a16:creationId xmlns:a16="http://schemas.microsoft.com/office/drawing/2014/main" id="{7759B22E-F851-9188-071B-A67EF3663CEF}"/>
              </a:ext>
            </a:extLst>
          </p:cNvPr>
          <p:cNvSpPr txBox="1"/>
          <p:nvPr/>
        </p:nvSpPr>
        <p:spPr>
          <a:xfrm>
            <a:off x="412370" y="639761"/>
            <a:ext cx="10829371" cy="2585323"/>
          </a:xfrm>
          <a:prstGeom prst="rect">
            <a:avLst/>
          </a:prstGeom>
          <a:noFill/>
        </p:spPr>
        <p:txBody>
          <a:bodyPr wrap="square" rtlCol="0">
            <a:spAutoFit/>
          </a:bodyPr>
          <a:lstStyle/>
          <a:p>
            <a:pPr algn="just"/>
            <a:r>
              <a:rPr lang="en-GB" b="1" i="0" dirty="0">
                <a:solidFill>
                  <a:srgbClr val="333333"/>
                </a:solidFill>
                <a:effectLst/>
                <a:latin typeface="inter-bold"/>
              </a:rPr>
              <a:t>The INNER JOIN keyword selects records that have matching values in both tables.</a:t>
            </a:r>
          </a:p>
          <a:p>
            <a:pPr algn="just"/>
            <a:endParaRPr lang="en-GB" b="1" i="0" dirty="0">
              <a:solidFill>
                <a:srgbClr val="333333"/>
              </a:solidFill>
              <a:effectLst/>
              <a:latin typeface="inter-bold"/>
            </a:endParaRPr>
          </a:p>
          <a:p>
            <a:pPr algn="just"/>
            <a:r>
              <a:rPr lang="en-GB" b="1" i="0" dirty="0">
                <a:solidFill>
                  <a:srgbClr val="333333"/>
                </a:solidFill>
                <a:effectLst/>
                <a:latin typeface="inter-bold"/>
              </a:rPr>
              <a:t>Syntax :</a:t>
            </a:r>
          </a:p>
          <a:p>
            <a:pPr algn="just"/>
            <a:r>
              <a:rPr lang="en-GB" b="1" i="0" dirty="0">
                <a:solidFill>
                  <a:srgbClr val="333333"/>
                </a:solidFill>
                <a:effectLst/>
                <a:latin typeface="inter-bold"/>
              </a:rPr>
              <a:t>SELECT </a:t>
            </a:r>
            <a:r>
              <a:rPr lang="en-GB" dirty="0" err="1">
                <a:solidFill>
                  <a:srgbClr val="333333"/>
                </a:solidFill>
                <a:latin typeface="+mj-lt"/>
              </a:rPr>
              <a:t>column_name</a:t>
            </a:r>
            <a:r>
              <a:rPr lang="en-GB" dirty="0">
                <a:solidFill>
                  <a:srgbClr val="333333"/>
                </a:solidFill>
                <a:latin typeface="+mj-lt"/>
              </a:rPr>
              <a:t>(s)</a:t>
            </a:r>
          </a:p>
          <a:p>
            <a:pPr algn="just"/>
            <a:r>
              <a:rPr lang="en-GB" b="1" i="0" dirty="0">
                <a:solidFill>
                  <a:srgbClr val="333333"/>
                </a:solidFill>
                <a:effectLst/>
                <a:latin typeface="inter-bold"/>
              </a:rPr>
              <a:t>FROM </a:t>
            </a:r>
            <a:r>
              <a:rPr lang="en-GB" dirty="0">
                <a:solidFill>
                  <a:srgbClr val="333333"/>
                </a:solidFill>
                <a:latin typeface="+mj-lt"/>
              </a:rPr>
              <a:t>table1</a:t>
            </a:r>
          </a:p>
          <a:p>
            <a:pPr algn="just"/>
            <a:r>
              <a:rPr lang="en-GB" b="1" i="0" dirty="0">
                <a:solidFill>
                  <a:srgbClr val="333333"/>
                </a:solidFill>
                <a:effectLst/>
                <a:latin typeface="inter-bold"/>
              </a:rPr>
              <a:t>INNER JOIN </a:t>
            </a:r>
            <a:r>
              <a:rPr lang="en-GB" dirty="0">
                <a:solidFill>
                  <a:srgbClr val="333333"/>
                </a:solidFill>
                <a:latin typeface="+mj-lt"/>
              </a:rPr>
              <a:t>table2</a:t>
            </a:r>
          </a:p>
          <a:p>
            <a:pPr algn="just"/>
            <a:r>
              <a:rPr lang="en-GB" b="1" i="0" dirty="0">
                <a:solidFill>
                  <a:srgbClr val="333333"/>
                </a:solidFill>
                <a:effectLst/>
                <a:latin typeface="inter-bold"/>
              </a:rPr>
              <a:t>ON </a:t>
            </a:r>
            <a:r>
              <a:rPr lang="en-GB" dirty="0">
                <a:solidFill>
                  <a:srgbClr val="333333"/>
                </a:solidFill>
                <a:latin typeface="+mj-lt"/>
              </a:rPr>
              <a:t>table1.column_name = table2.column_name;</a:t>
            </a:r>
          </a:p>
          <a:p>
            <a:pPr algn="just"/>
            <a:endParaRPr lang="en-GB" b="1" dirty="0">
              <a:solidFill>
                <a:srgbClr val="333333"/>
              </a:solidFill>
              <a:latin typeface="+mj-lt"/>
            </a:endParaRPr>
          </a:p>
          <a:p>
            <a:pPr algn="just"/>
            <a:r>
              <a:rPr lang="en-GB" dirty="0">
                <a:solidFill>
                  <a:srgbClr val="333333"/>
                </a:solidFill>
                <a:latin typeface="+mj-lt"/>
              </a:rPr>
              <a:t>Note: </a:t>
            </a:r>
            <a:r>
              <a:rPr lang="en-GB" dirty="0" err="1">
                <a:solidFill>
                  <a:srgbClr val="333333"/>
                </a:solidFill>
                <a:latin typeface="+mj-lt"/>
              </a:rPr>
              <a:t>column_name</a:t>
            </a:r>
            <a:r>
              <a:rPr lang="en-GB" dirty="0">
                <a:solidFill>
                  <a:srgbClr val="333333"/>
                </a:solidFill>
                <a:latin typeface="+mj-lt"/>
              </a:rPr>
              <a:t>  should be having some common values in both the tables</a:t>
            </a:r>
          </a:p>
        </p:txBody>
      </p:sp>
      <p:pic>
        <p:nvPicPr>
          <p:cNvPr id="9219" name="Picture 3" descr="SQL INNER JOIN">
            <a:extLst>
              <a:ext uri="{FF2B5EF4-FFF2-40B4-BE49-F238E27FC236}">
                <a16:creationId xmlns:a16="http://schemas.microsoft.com/office/drawing/2014/main" id="{3EA3BC85-332B-AAD2-ABBB-5E8A74279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220" y="3498446"/>
            <a:ext cx="2969559" cy="215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28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left join</a:t>
            </a:r>
          </a:p>
        </p:txBody>
      </p:sp>
      <p:sp>
        <p:nvSpPr>
          <p:cNvPr id="6" name="TextBox 5">
            <a:extLst>
              <a:ext uri="{FF2B5EF4-FFF2-40B4-BE49-F238E27FC236}">
                <a16:creationId xmlns:a16="http://schemas.microsoft.com/office/drawing/2014/main" id="{7759B22E-F851-9188-071B-A67EF3663CEF}"/>
              </a:ext>
            </a:extLst>
          </p:cNvPr>
          <p:cNvSpPr txBox="1"/>
          <p:nvPr/>
        </p:nvSpPr>
        <p:spPr>
          <a:xfrm>
            <a:off x="412370" y="639761"/>
            <a:ext cx="10829371" cy="2585323"/>
          </a:xfrm>
          <a:prstGeom prst="rect">
            <a:avLst/>
          </a:prstGeom>
          <a:noFill/>
        </p:spPr>
        <p:txBody>
          <a:bodyPr wrap="square" rtlCol="0">
            <a:spAutoFit/>
          </a:bodyPr>
          <a:lstStyle/>
          <a:p>
            <a:pPr algn="just"/>
            <a:r>
              <a:rPr lang="en-GB" b="1" i="0" dirty="0">
                <a:solidFill>
                  <a:srgbClr val="333333"/>
                </a:solidFill>
                <a:effectLst/>
                <a:latin typeface="inter-bold"/>
              </a:rPr>
              <a:t>The LEFT JOIN keyword returns all records from the left table (table1), and the matching records from the right table (table2).</a:t>
            </a:r>
          </a:p>
          <a:p>
            <a:pPr algn="just"/>
            <a:endParaRPr lang="en-GB" b="1" i="0" dirty="0">
              <a:solidFill>
                <a:srgbClr val="333333"/>
              </a:solidFill>
              <a:effectLst/>
              <a:latin typeface="inter-bold"/>
            </a:endParaRPr>
          </a:p>
          <a:p>
            <a:pPr algn="just"/>
            <a:r>
              <a:rPr lang="en-GB" b="1" i="0" dirty="0">
                <a:solidFill>
                  <a:srgbClr val="333333"/>
                </a:solidFill>
                <a:effectLst/>
                <a:latin typeface="inter-bold"/>
              </a:rPr>
              <a:t>Syntax :</a:t>
            </a:r>
          </a:p>
          <a:p>
            <a:pPr algn="just"/>
            <a:r>
              <a:rPr lang="en-GB" b="1" i="0" dirty="0">
                <a:solidFill>
                  <a:srgbClr val="333333"/>
                </a:solidFill>
                <a:effectLst/>
                <a:latin typeface="inter-bold"/>
              </a:rPr>
              <a:t>SELECT </a:t>
            </a:r>
            <a:r>
              <a:rPr lang="en-GB" dirty="0" err="1">
                <a:solidFill>
                  <a:srgbClr val="333333"/>
                </a:solidFill>
                <a:latin typeface="+mj-lt"/>
              </a:rPr>
              <a:t>column_name</a:t>
            </a:r>
            <a:r>
              <a:rPr lang="en-GB" dirty="0">
                <a:solidFill>
                  <a:srgbClr val="333333"/>
                </a:solidFill>
                <a:latin typeface="+mj-lt"/>
              </a:rPr>
              <a:t>(s)</a:t>
            </a:r>
          </a:p>
          <a:p>
            <a:pPr algn="just"/>
            <a:r>
              <a:rPr lang="en-GB" b="1" i="0" dirty="0">
                <a:solidFill>
                  <a:srgbClr val="333333"/>
                </a:solidFill>
                <a:effectLst/>
                <a:latin typeface="inter-bold"/>
              </a:rPr>
              <a:t>FROM </a:t>
            </a:r>
            <a:r>
              <a:rPr lang="en-GB" dirty="0">
                <a:solidFill>
                  <a:srgbClr val="333333"/>
                </a:solidFill>
                <a:latin typeface="+mj-lt"/>
              </a:rPr>
              <a:t>table1</a:t>
            </a:r>
          </a:p>
          <a:p>
            <a:pPr algn="just"/>
            <a:r>
              <a:rPr lang="en-GB" b="1" i="0" dirty="0">
                <a:solidFill>
                  <a:srgbClr val="333333"/>
                </a:solidFill>
                <a:effectLst/>
                <a:latin typeface="inter-bold"/>
              </a:rPr>
              <a:t>LEFT JOIN </a:t>
            </a:r>
            <a:r>
              <a:rPr lang="en-GB" dirty="0">
                <a:solidFill>
                  <a:srgbClr val="333333"/>
                </a:solidFill>
                <a:latin typeface="+mj-lt"/>
              </a:rPr>
              <a:t>table2</a:t>
            </a:r>
          </a:p>
          <a:p>
            <a:pPr algn="just"/>
            <a:r>
              <a:rPr lang="en-GB" b="1" i="0" dirty="0">
                <a:solidFill>
                  <a:srgbClr val="333333"/>
                </a:solidFill>
                <a:effectLst/>
                <a:latin typeface="inter-bold"/>
              </a:rPr>
              <a:t>ON </a:t>
            </a:r>
            <a:r>
              <a:rPr lang="en-GB" dirty="0">
                <a:solidFill>
                  <a:srgbClr val="333333"/>
                </a:solidFill>
                <a:latin typeface="+mj-lt"/>
              </a:rPr>
              <a:t>table1.column_name = table2.column_name;</a:t>
            </a:r>
          </a:p>
          <a:p>
            <a:pPr algn="just"/>
            <a:endParaRPr lang="en-GB" b="1" dirty="0">
              <a:solidFill>
                <a:srgbClr val="333333"/>
              </a:solidFill>
              <a:latin typeface="+mj-lt"/>
            </a:endParaRPr>
          </a:p>
        </p:txBody>
      </p:sp>
      <p:pic>
        <p:nvPicPr>
          <p:cNvPr id="10242" name="Picture 2" descr="SQL LEFT JOIN">
            <a:extLst>
              <a:ext uri="{FF2B5EF4-FFF2-40B4-BE49-F238E27FC236}">
                <a16:creationId xmlns:a16="http://schemas.microsoft.com/office/drawing/2014/main" id="{9E70E1A0-D136-7218-F411-57BB65919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235" y="3832131"/>
            <a:ext cx="2663639" cy="1931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833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right join</a:t>
            </a:r>
          </a:p>
        </p:txBody>
      </p:sp>
      <p:sp>
        <p:nvSpPr>
          <p:cNvPr id="6" name="TextBox 5">
            <a:extLst>
              <a:ext uri="{FF2B5EF4-FFF2-40B4-BE49-F238E27FC236}">
                <a16:creationId xmlns:a16="http://schemas.microsoft.com/office/drawing/2014/main" id="{7759B22E-F851-9188-071B-A67EF3663CEF}"/>
              </a:ext>
            </a:extLst>
          </p:cNvPr>
          <p:cNvSpPr txBox="1"/>
          <p:nvPr/>
        </p:nvSpPr>
        <p:spPr>
          <a:xfrm>
            <a:off x="412370" y="639761"/>
            <a:ext cx="10829371" cy="2585323"/>
          </a:xfrm>
          <a:prstGeom prst="rect">
            <a:avLst/>
          </a:prstGeom>
          <a:noFill/>
        </p:spPr>
        <p:txBody>
          <a:bodyPr wrap="square" rtlCol="0">
            <a:spAutoFit/>
          </a:bodyPr>
          <a:lstStyle/>
          <a:p>
            <a:pPr algn="just"/>
            <a:r>
              <a:rPr lang="en-GB" b="1" i="0" dirty="0">
                <a:solidFill>
                  <a:srgbClr val="333333"/>
                </a:solidFill>
                <a:effectLst/>
                <a:latin typeface="inter-bold"/>
              </a:rPr>
              <a:t>The RIGHT JOIN keyword returns all records from the right table (table2), and the matching records from the left table (table1).</a:t>
            </a:r>
          </a:p>
          <a:p>
            <a:pPr algn="just"/>
            <a:endParaRPr lang="en-GB" b="1" i="0" dirty="0">
              <a:solidFill>
                <a:srgbClr val="333333"/>
              </a:solidFill>
              <a:effectLst/>
              <a:latin typeface="inter-bold"/>
            </a:endParaRPr>
          </a:p>
          <a:p>
            <a:pPr algn="just"/>
            <a:r>
              <a:rPr lang="en-GB" b="1" i="0" dirty="0">
                <a:solidFill>
                  <a:srgbClr val="333333"/>
                </a:solidFill>
                <a:effectLst/>
                <a:latin typeface="inter-bold"/>
              </a:rPr>
              <a:t>Syntax :</a:t>
            </a:r>
          </a:p>
          <a:p>
            <a:pPr algn="just"/>
            <a:r>
              <a:rPr lang="en-GB" b="1" i="0" dirty="0">
                <a:solidFill>
                  <a:srgbClr val="333333"/>
                </a:solidFill>
                <a:effectLst/>
                <a:latin typeface="inter-bold"/>
              </a:rPr>
              <a:t>SELECT </a:t>
            </a:r>
            <a:r>
              <a:rPr lang="en-GB" dirty="0" err="1">
                <a:solidFill>
                  <a:srgbClr val="333333"/>
                </a:solidFill>
                <a:latin typeface="+mj-lt"/>
              </a:rPr>
              <a:t>column_name</a:t>
            </a:r>
            <a:r>
              <a:rPr lang="en-GB" dirty="0">
                <a:solidFill>
                  <a:srgbClr val="333333"/>
                </a:solidFill>
                <a:latin typeface="+mj-lt"/>
              </a:rPr>
              <a:t>(s)</a:t>
            </a:r>
          </a:p>
          <a:p>
            <a:pPr algn="just"/>
            <a:r>
              <a:rPr lang="en-GB" b="1" i="0" dirty="0">
                <a:solidFill>
                  <a:srgbClr val="333333"/>
                </a:solidFill>
                <a:effectLst/>
                <a:latin typeface="inter-bold"/>
              </a:rPr>
              <a:t>FROM </a:t>
            </a:r>
            <a:r>
              <a:rPr lang="en-GB" dirty="0">
                <a:solidFill>
                  <a:srgbClr val="333333"/>
                </a:solidFill>
                <a:latin typeface="+mj-lt"/>
              </a:rPr>
              <a:t>table1</a:t>
            </a:r>
          </a:p>
          <a:p>
            <a:pPr algn="just"/>
            <a:r>
              <a:rPr lang="en-GB" b="1" i="0" dirty="0">
                <a:solidFill>
                  <a:srgbClr val="333333"/>
                </a:solidFill>
                <a:effectLst/>
                <a:latin typeface="inter-bold"/>
              </a:rPr>
              <a:t>RIGHT JOIN </a:t>
            </a:r>
            <a:r>
              <a:rPr lang="en-GB" dirty="0">
                <a:solidFill>
                  <a:srgbClr val="333333"/>
                </a:solidFill>
                <a:latin typeface="+mj-lt"/>
              </a:rPr>
              <a:t>table2</a:t>
            </a:r>
          </a:p>
          <a:p>
            <a:pPr algn="just"/>
            <a:r>
              <a:rPr lang="en-GB" b="1" i="0" dirty="0">
                <a:solidFill>
                  <a:srgbClr val="333333"/>
                </a:solidFill>
                <a:effectLst/>
                <a:latin typeface="inter-bold"/>
              </a:rPr>
              <a:t>ON </a:t>
            </a:r>
            <a:r>
              <a:rPr lang="en-GB" dirty="0">
                <a:solidFill>
                  <a:srgbClr val="333333"/>
                </a:solidFill>
                <a:latin typeface="+mj-lt"/>
              </a:rPr>
              <a:t>table1.column_name = table2.column_name;</a:t>
            </a:r>
          </a:p>
          <a:p>
            <a:pPr algn="just"/>
            <a:endParaRPr lang="en-GB" b="1" dirty="0">
              <a:solidFill>
                <a:srgbClr val="333333"/>
              </a:solidFill>
              <a:latin typeface="+mj-lt"/>
            </a:endParaRPr>
          </a:p>
        </p:txBody>
      </p:sp>
      <p:pic>
        <p:nvPicPr>
          <p:cNvPr id="11267" name="Picture 3" descr="SQL RIGHT JOIN">
            <a:extLst>
              <a:ext uri="{FF2B5EF4-FFF2-40B4-BE49-F238E27FC236}">
                <a16:creationId xmlns:a16="http://schemas.microsoft.com/office/drawing/2014/main" id="{E516DCAB-736B-A986-D5DB-471197F86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743" y="3930742"/>
            <a:ext cx="2578514" cy="186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1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3693319"/>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Database</a:t>
            </a:r>
          </a:p>
          <a:p>
            <a:pPr algn="l" rtl="0"/>
            <a:r>
              <a:rPr lang="en-GB" dirty="0">
                <a:latin typeface="+mj-lt"/>
              </a:rPr>
              <a:t>The database is a collection of inter-related data which is used to retrieve, insert and delete the data efficiently. </a:t>
            </a:r>
          </a:p>
          <a:p>
            <a:pPr algn="l" rtl="0"/>
            <a:r>
              <a:rPr lang="en-GB" dirty="0">
                <a:latin typeface="+mj-lt"/>
              </a:rPr>
              <a:t>It is also used to organize the data in the form of a table, schema, views, and reports, etc.</a:t>
            </a:r>
          </a:p>
          <a:p>
            <a:pPr algn="l" rtl="0"/>
            <a:r>
              <a:rPr lang="en-GB" b="1" dirty="0">
                <a:latin typeface="+mj-lt"/>
              </a:rPr>
              <a:t>Example: </a:t>
            </a:r>
            <a:r>
              <a:rPr lang="en-GB" dirty="0">
                <a:latin typeface="+mj-lt"/>
              </a:rPr>
              <a:t>Employee data base organizes the data about Recruiters, Managers, Accountants etc.</a:t>
            </a:r>
          </a:p>
          <a:p>
            <a:pPr algn="l" rtl="0"/>
            <a:endParaRPr lang="en-GB" dirty="0">
              <a:solidFill>
                <a:srgbClr val="333333"/>
              </a:solidFill>
              <a:latin typeface="inter-regular"/>
            </a:endParaRPr>
          </a:p>
          <a:p>
            <a:r>
              <a:rPr lang="en-IN" b="1" dirty="0">
                <a:solidFill>
                  <a:srgbClr val="0070C0"/>
                </a:solidFill>
                <a:latin typeface="Arial" panose="020B0604020202020204" pitchFamily="34" charset="0"/>
                <a:cs typeface="Arial" panose="020B0604020202020204" pitchFamily="34" charset="0"/>
              </a:rPr>
              <a:t>Database Management System</a:t>
            </a:r>
          </a:p>
          <a:p>
            <a:pPr algn="just">
              <a:buFont typeface="Arial" panose="020B0604020202020204" pitchFamily="34" charset="0"/>
              <a:buChar char="•"/>
            </a:pPr>
            <a:r>
              <a:rPr lang="en-GB" dirty="0">
                <a:latin typeface="+mj-lt"/>
              </a:rPr>
              <a:t>Database management system is a software which is used to manage the database. For example: MySQL, Oracle, etc are a very popular commercial database which is used in different applications.</a:t>
            </a:r>
          </a:p>
          <a:p>
            <a:pPr algn="just"/>
            <a:endParaRPr lang="en-GB" dirty="0">
              <a:latin typeface="+mj-lt"/>
            </a:endParaRPr>
          </a:p>
          <a:p>
            <a:pPr algn="just">
              <a:buFont typeface="Arial" panose="020B0604020202020204" pitchFamily="34" charset="0"/>
              <a:buChar char="•"/>
            </a:pPr>
            <a:r>
              <a:rPr lang="en-GB" dirty="0">
                <a:latin typeface="+mj-lt"/>
              </a:rPr>
              <a:t>DBMS provides an interface to perform various operations like database creation, storing data in it, updating data, creating a table in the database and a lot more.</a:t>
            </a:r>
          </a:p>
          <a:p>
            <a:pPr algn="just"/>
            <a:endParaRPr lang="en-GB" dirty="0">
              <a:latin typeface="+mj-lt"/>
            </a:endParaRPr>
          </a:p>
          <a:p>
            <a:pPr algn="just">
              <a:buFont typeface="Arial" panose="020B0604020202020204" pitchFamily="34" charset="0"/>
              <a:buChar char="•"/>
            </a:pPr>
            <a:r>
              <a:rPr lang="en-GB" dirty="0">
                <a:latin typeface="+mj-lt"/>
              </a:rPr>
              <a:t>It provides protection and security to the database. In the case of multiple users, it also maintains data consistency.</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DBMS</a:t>
            </a:r>
          </a:p>
        </p:txBody>
      </p:sp>
    </p:spTree>
    <p:extLst>
      <p:ext uri="{BB962C8B-B14F-4D97-AF65-F5344CB8AC3E}">
        <p14:creationId xmlns:p14="http://schemas.microsoft.com/office/powerpoint/2010/main" val="206143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Full outer join</a:t>
            </a:r>
          </a:p>
        </p:txBody>
      </p:sp>
      <p:sp>
        <p:nvSpPr>
          <p:cNvPr id="6" name="TextBox 5">
            <a:extLst>
              <a:ext uri="{FF2B5EF4-FFF2-40B4-BE49-F238E27FC236}">
                <a16:creationId xmlns:a16="http://schemas.microsoft.com/office/drawing/2014/main" id="{7759B22E-F851-9188-071B-A67EF3663CEF}"/>
              </a:ext>
            </a:extLst>
          </p:cNvPr>
          <p:cNvSpPr txBox="1"/>
          <p:nvPr/>
        </p:nvSpPr>
        <p:spPr>
          <a:xfrm>
            <a:off x="412370" y="639761"/>
            <a:ext cx="10829371" cy="3693319"/>
          </a:xfrm>
          <a:prstGeom prst="rect">
            <a:avLst/>
          </a:prstGeom>
          <a:noFill/>
        </p:spPr>
        <p:txBody>
          <a:bodyPr wrap="square" rtlCol="0">
            <a:spAutoFit/>
          </a:bodyPr>
          <a:lstStyle/>
          <a:p>
            <a:pPr algn="just"/>
            <a:r>
              <a:rPr lang="en-GB" b="1" i="0" dirty="0">
                <a:solidFill>
                  <a:srgbClr val="333333"/>
                </a:solidFill>
                <a:effectLst/>
                <a:latin typeface="inter-bold"/>
              </a:rPr>
              <a:t>The FULL OUTER JOIN keyword returns all records when there is a match in left (table1) or right (table2) table records.</a:t>
            </a:r>
          </a:p>
          <a:p>
            <a:pPr algn="just"/>
            <a:endParaRPr lang="en-GB" b="1" i="0" dirty="0">
              <a:solidFill>
                <a:srgbClr val="333333"/>
              </a:solidFill>
              <a:effectLst/>
              <a:latin typeface="inter-bold"/>
            </a:endParaRPr>
          </a:p>
          <a:p>
            <a:pPr algn="just"/>
            <a:r>
              <a:rPr lang="en-GB" b="1" i="0" dirty="0">
                <a:solidFill>
                  <a:srgbClr val="333333"/>
                </a:solidFill>
                <a:effectLst/>
                <a:latin typeface="inter-bold"/>
              </a:rPr>
              <a:t>Syntax :</a:t>
            </a:r>
          </a:p>
          <a:p>
            <a:pPr algn="just"/>
            <a:r>
              <a:rPr lang="en-GB" b="1" i="0" dirty="0">
                <a:solidFill>
                  <a:srgbClr val="333333"/>
                </a:solidFill>
                <a:effectLst/>
                <a:latin typeface="inter-bold"/>
              </a:rPr>
              <a:t>SELECT </a:t>
            </a:r>
            <a:r>
              <a:rPr lang="en-GB" dirty="0">
                <a:solidFill>
                  <a:srgbClr val="333333"/>
                </a:solidFill>
                <a:latin typeface="+mj-lt"/>
              </a:rPr>
              <a:t>column_name(s)</a:t>
            </a:r>
          </a:p>
          <a:p>
            <a:pPr algn="just"/>
            <a:r>
              <a:rPr lang="en-GB" b="1" i="0" dirty="0">
                <a:solidFill>
                  <a:srgbClr val="333333"/>
                </a:solidFill>
                <a:effectLst/>
                <a:latin typeface="inter-bold"/>
              </a:rPr>
              <a:t>FROM </a:t>
            </a:r>
            <a:r>
              <a:rPr lang="en-GB" dirty="0">
                <a:solidFill>
                  <a:srgbClr val="333333"/>
                </a:solidFill>
                <a:latin typeface="+mj-lt"/>
              </a:rPr>
              <a:t>table1</a:t>
            </a:r>
            <a:r>
              <a:rPr lang="en-GB" b="1" i="0" dirty="0">
                <a:solidFill>
                  <a:srgbClr val="333333"/>
                </a:solidFill>
                <a:effectLst/>
                <a:latin typeface="inter-bold"/>
              </a:rPr>
              <a:t> t1</a:t>
            </a:r>
          </a:p>
          <a:p>
            <a:pPr algn="just"/>
            <a:r>
              <a:rPr lang="en-GB" b="1" i="0" dirty="0">
                <a:solidFill>
                  <a:srgbClr val="333333"/>
                </a:solidFill>
                <a:effectLst/>
                <a:latin typeface="inter-bold"/>
              </a:rPr>
              <a:t>LEFT JOIN </a:t>
            </a:r>
            <a:r>
              <a:rPr lang="en-GB" dirty="0">
                <a:solidFill>
                  <a:srgbClr val="333333"/>
                </a:solidFill>
                <a:latin typeface="+mj-lt"/>
              </a:rPr>
              <a:t>table2</a:t>
            </a:r>
            <a:r>
              <a:rPr lang="en-GB" b="1" i="0" dirty="0">
                <a:solidFill>
                  <a:srgbClr val="333333"/>
                </a:solidFill>
                <a:effectLst/>
                <a:latin typeface="inter-bold"/>
              </a:rPr>
              <a:t> t2 ON t1.</a:t>
            </a:r>
            <a:r>
              <a:rPr lang="en-GB" dirty="0">
                <a:solidFill>
                  <a:srgbClr val="333333"/>
                </a:solidFill>
                <a:latin typeface="+mj-lt"/>
              </a:rPr>
              <a:t> column_name</a:t>
            </a:r>
            <a:r>
              <a:rPr lang="en-GB" b="1" i="0" dirty="0">
                <a:solidFill>
                  <a:srgbClr val="333333"/>
                </a:solidFill>
                <a:effectLst/>
                <a:latin typeface="inter-bold"/>
              </a:rPr>
              <a:t> = t2.</a:t>
            </a:r>
            <a:r>
              <a:rPr lang="en-GB" dirty="0">
                <a:solidFill>
                  <a:srgbClr val="333333"/>
                </a:solidFill>
                <a:latin typeface="+mj-lt"/>
              </a:rPr>
              <a:t> column_name </a:t>
            </a:r>
            <a:endParaRPr lang="en-GB" b="1" i="0" dirty="0">
              <a:solidFill>
                <a:srgbClr val="333333"/>
              </a:solidFill>
              <a:effectLst/>
              <a:latin typeface="inter-bold"/>
            </a:endParaRPr>
          </a:p>
          <a:p>
            <a:pPr algn="just"/>
            <a:r>
              <a:rPr lang="en-GB" b="1" i="0" dirty="0">
                <a:solidFill>
                  <a:srgbClr val="333333"/>
                </a:solidFill>
                <a:effectLst/>
                <a:latin typeface="inter-bold"/>
              </a:rPr>
              <a:t>UNION ALL</a:t>
            </a:r>
          </a:p>
          <a:p>
            <a:pPr algn="just"/>
            <a:r>
              <a:rPr lang="en-GB" b="1" i="0" dirty="0">
                <a:solidFill>
                  <a:srgbClr val="333333"/>
                </a:solidFill>
                <a:effectLst/>
                <a:latin typeface="inter-bold"/>
              </a:rPr>
              <a:t>SELECT </a:t>
            </a:r>
            <a:r>
              <a:rPr lang="en-GB" dirty="0">
                <a:solidFill>
                  <a:srgbClr val="333333"/>
                </a:solidFill>
                <a:latin typeface="+mj-lt"/>
              </a:rPr>
              <a:t>column_name(s)</a:t>
            </a:r>
          </a:p>
          <a:p>
            <a:pPr algn="just"/>
            <a:r>
              <a:rPr lang="en-GB" b="1" i="0" dirty="0">
                <a:solidFill>
                  <a:srgbClr val="333333"/>
                </a:solidFill>
                <a:effectLst/>
                <a:latin typeface="inter-bold"/>
              </a:rPr>
              <a:t>FROM </a:t>
            </a:r>
            <a:r>
              <a:rPr lang="en-GB" dirty="0">
                <a:solidFill>
                  <a:srgbClr val="333333"/>
                </a:solidFill>
                <a:latin typeface="+mj-lt"/>
              </a:rPr>
              <a:t>table1</a:t>
            </a:r>
            <a:r>
              <a:rPr lang="en-GB" b="1" i="0" dirty="0">
                <a:solidFill>
                  <a:srgbClr val="333333"/>
                </a:solidFill>
                <a:effectLst/>
                <a:latin typeface="inter-bold"/>
              </a:rPr>
              <a:t> t1</a:t>
            </a:r>
          </a:p>
          <a:p>
            <a:pPr algn="just"/>
            <a:r>
              <a:rPr lang="en-GB" b="1" i="0" dirty="0">
                <a:solidFill>
                  <a:srgbClr val="333333"/>
                </a:solidFill>
                <a:effectLst/>
                <a:latin typeface="inter-bold"/>
              </a:rPr>
              <a:t>RIGHT JOIN </a:t>
            </a:r>
            <a:r>
              <a:rPr lang="en-GB" dirty="0">
                <a:solidFill>
                  <a:srgbClr val="333333"/>
                </a:solidFill>
                <a:latin typeface="+mj-lt"/>
              </a:rPr>
              <a:t>table2</a:t>
            </a:r>
            <a:r>
              <a:rPr lang="en-GB" b="1" i="0" dirty="0">
                <a:solidFill>
                  <a:srgbClr val="333333"/>
                </a:solidFill>
                <a:effectLst/>
                <a:latin typeface="inter-bold"/>
              </a:rPr>
              <a:t> t2 ON t1.</a:t>
            </a:r>
            <a:r>
              <a:rPr lang="en-GB" dirty="0">
                <a:solidFill>
                  <a:srgbClr val="333333"/>
                </a:solidFill>
                <a:latin typeface="+mj-lt"/>
              </a:rPr>
              <a:t> column_name</a:t>
            </a:r>
            <a:r>
              <a:rPr lang="en-GB" b="1" i="0" dirty="0">
                <a:solidFill>
                  <a:srgbClr val="333333"/>
                </a:solidFill>
                <a:effectLst/>
                <a:latin typeface="inter-bold"/>
              </a:rPr>
              <a:t> = t2.</a:t>
            </a:r>
            <a:r>
              <a:rPr lang="en-GB" dirty="0">
                <a:solidFill>
                  <a:srgbClr val="333333"/>
                </a:solidFill>
                <a:latin typeface="+mj-lt"/>
              </a:rPr>
              <a:t> column_name </a:t>
            </a:r>
            <a:endParaRPr lang="en-GB" b="1" i="0" dirty="0">
              <a:solidFill>
                <a:srgbClr val="333333"/>
              </a:solidFill>
              <a:effectLst/>
              <a:latin typeface="inter-bold"/>
            </a:endParaRPr>
          </a:p>
          <a:p>
            <a:pPr algn="just"/>
            <a:endParaRPr lang="en-GB" b="1" i="0" dirty="0">
              <a:solidFill>
                <a:srgbClr val="333333"/>
              </a:solidFill>
              <a:effectLst/>
              <a:latin typeface="inter-bold"/>
            </a:endParaRPr>
          </a:p>
          <a:p>
            <a:pPr algn="just"/>
            <a:endParaRPr lang="en-GB" b="1" dirty="0">
              <a:solidFill>
                <a:srgbClr val="333333"/>
              </a:solidFill>
              <a:latin typeface="+mj-lt"/>
            </a:endParaRPr>
          </a:p>
        </p:txBody>
      </p:sp>
      <p:pic>
        <p:nvPicPr>
          <p:cNvPr id="12291" name="Picture 3" descr="SQL FULL OUTER JOIN">
            <a:extLst>
              <a:ext uri="{FF2B5EF4-FFF2-40B4-BE49-F238E27FC236}">
                <a16:creationId xmlns:a16="http://schemas.microsoft.com/office/drawing/2014/main" id="{0375A010-B1CA-91D0-B45E-3D40B442C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052" y="4134940"/>
            <a:ext cx="2742006" cy="198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248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213051" y="3609926"/>
            <a:ext cx="7389020" cy="1015663"/>
          </a:xfrm>
          <a:prstGeom prst="rect">
            <a:avLst/>
          </a:prstGeom>
          <a:noFill/>
        </p:spPr>
        <p:txBody>
          <a:bodyPr wrap="square" rtlCol="0">
            <a:spAutoFit/>
          </a:bodyPr>
          <a:lstStyle/>
          <a:p>
            <a:r>
              <a:rPr lang="en-GB" sz="6000" dirty="0">
                <a:latin typeface="Britannic Bold" panose="020B0903060703020204" pitchFamily="34" charset="0"/>
              </a:rPr>
              <a:t>Partition By</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1688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Partition By</a:t>
            </a:r>
          </a:p>
        </p:txBody>
      </p:sp>
      <p:sp>
        <p:nvSpPr>
          <p:cNvPr id="6" name="TextBox 5">
            <a:extLst>
              <a:ext uri="{FF2B5EF4-FFF2-40B4-BE49-F238E27FC236}">
                <a16:creationId xmlns:a16="http://schemas.microsoft.com/office/drawing/2014/main" id="{7759B22E-F851-9188-071B-A67EF3663CEF}"/>
              </a:ext>
            </a:extLst>
          </p:cNvPr>
          <p:cNvSpPr txBox="1"/>
          <p:nvPr/>
        </p:nvSpPr>
        <p:spPr>
          <a:xfrm>
            <a:off x="412370" y="639761"/>
            <a:ext cx="10829371" cy="3416320"/>
          </a:xfrm>
          <a:prstGeom prst="rect">
            <a:avLst/>
          </a:prstGeom>
          <a:noFill/>
        </p:spPr>
        <p:txBody>
          <a:bodyPr wrap="square" rtlCol="0">
            <a:spAutoFit/>
          </a:bodyPr>
          <a:lstStyle/>
          <a:p>
            <a:pPr algn="l" fontAlgn="base"/>
            <a:r>
              <a:rPr lang="en-GB" b="0" i="0" dirty="0">
                <a:solidFill>
                  <a:srgbClr val="273239"/>
                </a:solidFill>
                <a:effectLst/>
                <a:latin typeface="+mj-lt"/>
              </a:rPr>
              <a:t>A </a:t>
            </a:r>
            <a:r>
              <a:rPr lang="en-GB" b="1" i="0" dirty="0">
                <a:solidFill>
                  <a:srgbClr val="273239"/>
                </a:solidFill>
                <a:effectLst/>
                <a:latin typeface="+mj-lt"/>
              </a:rPr>
              <a:t>PARTITION BY </a:t>
            </a:r>
            <a:r>
              <a:rPr lang="en-GB" b="0" i="0" dirty="0">
                <a:solidFill>
                  <a:srgbClr val="273239"/>
                </a:solidFill>
                <a:effectLst/>
                <a:latin typeface="+mj-lt"/>
              </a:rPr>
              <a:t>clause is used to partition rows of table into groups. It is useful when we have to perform a calculation on individual rows of a group using other rows of that group.</a:t>
            </a:r>
          </a:p>
          <a:p>
            <a:pPr algn="l" fontAlgn="base">
              <a:buFont typeface="Arial" panose="020B0604020202020204" pitchFamily="34" charset="0"/>
              <a:buChar char="•"/>
            </a:pPr>
            <a:r>
              <a:rPr lang="en-GB" b="0" i="0" dirty="0">
                <a:solidFill>
                  <a:srgbClr val="273239"/>
                </a:solidFill>
                <a:effectLst/>
                <a:latin typeface="+mj-lt"/>
              </a:rPr>
              <a:t>It is always used inside OVER() clause.</a:t>
            </a:r>
          </a:p>
          <a:p>
            <a:pPr algn="l" fontAlgn="base">
              <a:buFont typeface="Arial" panose="020B0604020202020204" pitchFamily="34" charset="0"/>
              <a:buChar char="•"/>
            </a:pPr>
            <a:r>
              <a:rPr lang="en-GB" b="0" i="0" dirty="0">
                <a:solidFill>
                  <a:srgbClr val="273239"/>
                </a:solidFill>
                <a:effectLst/>
                <a:latin typeface="+mj-lt"/>
              </a:rPr>
              <a:t>The partition formed by partition clause are also known as </a:t>
            </a:r>
            <a:r>
              <a:rPr lang="en-GB" b="1" i="0" dirty="0">
                <a:solidFill>
                  <a:srgbClr val="273239"/>
                </a:solidFill>
                <a:effectLst/>
                <a:latin typeface="+mj-lt"/>
              </a:rPr>
              <a:t>Window</a:t>
            </a:r>
            <a:r>
              <a:rPr lang="en-GB" b="0" i="0" dirty="0">
                <a:solidFill>
                  <a:srgbClr val="273239"/>
                </a:solidFill>
                <a:effectLst/>
                <a:latin typeface="+mj-lt"/>
              </a:rPr>
              <a:t>.</a:t>
            </a:r>
          </a:p>
          <a:p>
            <a:pPr algn="l" fontAlgn="base">
              <a:buFont typeface="Arial" panose="020B0604020202020204" pitchFamily="34" charset="0"/>
              <a:buChar char="•"/>
            </a:pPr>
            <a:r>
              <a:rPr lang="en-GB" b="0" i="0" dirty="0">
                <a:solidFill>
                  <a:srgbClr val="273239"/>
                </a:solidFill>
                <a:effectLst/>
                <a:latin typeface="+mj-lt"/>
              </a:rPr>
              <a:t>This clause works on windows functions only. Like- RANK(), LEAD(), LAG() etc.</a:t>
            </a:r>
          </a:p>
          <a:p>
            <a:pPr algn="l" fontAlgn="base">
              <a:buFont typeface="Arial" panose="020B0604020202020204" pitchFamily="34" charset="0"/>
              <a:buChar char="•"/>
            </a:pPr>
            <a:r>
              <a:rPr lang="en-GB" b="0" i="0" dirty="0">
                <a:solidFill>
                  <a:srgbClr val="273239"/>
                </a:solidFill>
                <a:effectLst/>
                <a:latin typeface="+mj-lt"/>
              </a:rPr>
              <a:t>If this clause is omitted in OVER() clause, then whole table is considered as a single partition.</a:t>
            </a:r>
          </a:p>
          <a:p>
            <a:pPr algn="just"/>
            <a:endParaRPr lang="en-GB" b="0" i="0" dirty="0">
              <a:solidFill>
                <a:srgbClr val="000000"/>
              </a:solidFill>
              <a:effectLst/>
              <a:latin typeface="inter-regular"/>
            </a:endParaRPr>
          </a:p>
          <a:p>
            <a:pPr algn="just"/>
            <a:r>
              <a:rPr lang="en-GB" b="1" dirty="0">
                <a:solidFill>
                  <a:srgbClr val="000000"/>
                </a:solidFill>
                <a:latin typeface="inter-regular"/>
              </a:rPr>
              <a:t>Syntax:</a:t>
            </a:r>
          </a:p>
          <a:p>
            <a:pPr algn="just"/>
            <a:endParaRPr lang="en-GB" b="1" dirty="0">
              <a:solidFill>
                <a:srgbClr val="000000"/>
              </a:solidFill>
              <a:latin typeface="inter-regular"/>
            </a:endParaRPr>
          </a:p>
          <a:p>
            <a:pPr algn="just"/>
            <a:r>
              <a:rPr lang="en-GB" b="1" dirty="0">
                <a:solidFill>
                  <a:srgbClr val="273239"/>
                </a:solidFill>
                <a:latin typeface="urw-din"/>
              </a:rPr>
              <a:t>SELECT</a:t>
            </a:r>
            <a:r>
              <a:rPr lang="en-GB" b="0" i="0" dirty="0">
                <a:solidFill>
                  <a:srgbClr val="000000"/>
                </a:solidFill>
                <a:effectLst/>
                <a:latin typeface="inter-regular"/>
              </a:rPr>
              <a:t> </a:t>
            </a:r>
            <a:r>
              <a:rPr lang="en-GB" dirty="0">
                <a:solidFill>
                  <a:srgbClr val="333333"/>
                </a:solidFill>
                <a:latin typeface="+mj-lt"/>
              </a:rPr>
              <a:t>columnname(s)</a:t>
            </a:r>
            <a:r>
              <a:rPr lang="en-GB" b="0" i="0" dirty="0">
                <a:solidFill>
                  <a:srgbClr val="000000"/>
                </a:solidFill>
                <a:effectLst/>
                <a:latin typeface="inter-regular"/>
              </a:rPr>
              <a:t>,</a:t>
            </a:r>
          </a:p>
          <a:p>
            <a:pPr algn="just"/>
            <a:r>
              <a:rPr lang="en-GB" dirty="0">
                <a:solidFill>
                  <a:srgbClr val="000000"/>
                </a:solidFill>
                <a:latin typeface="inter-regular"/>
              </a:rPr>
              <a:t>window_function</a:t>
            </a:r>
            <a:r>
              <a:rPr lang="en-GB" b="0" i="0" dirty="0">
                <a:solidFill>
                  <a:srgbClr val="000000"/>
                </a:solidFill>
                <a:effectLst/>
                <a:latin typeface="inter-regular"/>
              </a:rPr>
              <a:t>(columnname) </a:t>
            </a:r>
            <a:r>
              <a:rPr lang="en-GB" b="1" dirty="0">
                <a:solidFill>
                  <a:srgbClr val="273239"/>
                </a:solidFill>
                <a:latin typeface="urw-din"/>
              </a:rPr>
              <a:t>OVER</a:t>
            </a:r>
            <a:r>
              <a:rPr lang="en-GB" b="0" i="0" dirty="0">
                <a:solidFill>
                  <a:srgbClr val="000000"/>
                </a:solidFill>
                <a:effectLst/>
                <a:latin typeface="inter-regular"/>
              </a:rPr>
              <a:t>(</a:t>
            </a:r>
            <a:r>
              <a:rPr lang="en-GB" b="1" dirty="0">
                <a:solidFill>
                  <a:srgbClr val="273239"/>
                </a:solidFill>
                <a:latin typeface="urw-din"/>
              </a:rPr>
              <a:t>PARTITION BY </a:t>
            </a:r>
            <a:r>
              <a:rPr lang="en-GB" b="0" i="0" dirty="0">
                <a:solidFill>
                  <a:srgbClr val="000000"/>
                </a:solidFill>
                <a:effectLst/>
                <a:latin typeface="inter-regular"/>
              </a:rPr>
              <a:t>expression)</a:t>
            </a:r>
          </a:p>
          <a:p>
            <a:pPr algn="just"/>
            <a:r>
              <a:rPr lang="en-GB" b="0" i="0" dirty="0">
                <a:solidFill>
                  <a:srgbClr val="000000"/>
                </a:solidFill>
                <a:effectLst/>
                <a:latin typeface="inter-regular"/>
              </a:rPr>
              <a:t> </a:t>
            </a:r>
            <a:r>
              <a:rPr lang="en-GB" b="1" dirty="0">
                <a:solidFill>
                  <a:srgbClr val="273239"/>
                </a:solidFill>
                <a:latin typeface="urw-din"/>
              </a:rPr>
              <a:t>FROM</a:t>
            </a:r>
            <a:r>
              <a:rPr lang="en-GB" b="0" i="0" dirty="0">
                <a:solidFill>
                  <a:srgbClr val="000000"/>
                </a:solidFill>
                <a:effectLst/>
                <a:latin typeface="inter-regular"/>
              </a:rPr>
              <a:t>  tablename:</a:t>
            </a:r>
          </a:p>
        </p:txBody>
      </p:sp>
    </p:spTree>
    <p:extLst>
      <p:ext uri="{BB962C8B-B14F-4D97-AF65-F5344CB8AC3E}">
        <p14:creationId xmlns:p14="http://schemas.microsoft.com/office/powerpoint/2010/main" val="2454133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Window functions</a:t>
            </a:r>
            <a:endParaRPr lang="en-IN" sz="2800" b="1" dirty="0">
              <a:solidFill>
                <a:schemeClr val="bg1"/>
              </a:solidFill>
              <a:latin typeface="Segoe UI" panose="020B0502040204020203" pitchFamily="34" charset="0"/>
            </a:endParaRPr>
          </a:p>
        </p:txBody>
      </p:sp>
      <p:sp>
        <p:nvSpPr>
          <p:cNvPr id="5" name="TextBox 4">
            <a:extLst>
              <a:ext uri="{FF2B5EF4-FFF2-40B4-BE49-F238E27FC236}">
                <a16:creationId xmlns:a16="http://schemas.microsoft.com/office/drawing/2014/main" id="{657C4314-72B9-93BE-CA80-2D1EF5BEBB0F}"/>
              </a:ext>
            </a:extLst>
          </p:cNvPr>
          <p:cNvSpPr txBox="1"/>
          <p:nvPr/>
        </p:nvSpPr>
        <p:spPr>
          <a:xfrm>
            <a:off x="145676" y="675945"/>
            <a:ext cx="6100482" cy="369332"/>
          </a:xfrm>
          <a:prstGeom prst="rect">
            <a:avLst/>
          </a:prstGeom>
          <a:noFill/>
        </p:spPr>
        <p:txBody>
          <a:bodyPr wrap="square">
            <a:spAutoFit/>
          </a:bodyPr>
          <a:lstStyle/>
          <a:p>
            <a:r>
              <a:rPr lang="en-GB" dirty="0"/>
              <a:t>		</a:t>
            </a:r>
            <a:endParaRPr lang="en-IN" dirty="0"/>
          </a:p>
        </p:txBody>
      </p:sp>
      <p:graphicFrame>
        <p:nvGraphicFramePr>
          <p:cNvPr id="7" name="Table 6">
            <a:extLst>
              <a:ext uri="{FF2B5EF4-FFF2-40B4-BE49-F238E27FC236}">
                <a16:creationId xmlns:a16="http://schemas.microsoft.com/office/drawing/2014/main" id="{054E9774-B90A-0A0A-FA75-E1362684BF1B}"/>
              </a:ext>
            </a:extLst>
          </p:cNvPr>
          <p:cNvGraphicFramePr>
            <a:graphicFrameLocks noGrp="1"/>
          </p:cNvGraphicFramePr>
          <p:nvPr>
            <p:extLst>
              <p:ext uri="{D42A27DB-BD31-4B8C-83A1-F6EECF244321}">
                <p14:modId xmlns:p14="http://schemas.microsoft.com/office/powerpoint/2010/main" val="2653855093"/>
              </p:ext>
            </p:extLst>
          </p:nvPr>
        </p:nvGraphicFramePr>
        <p:xfrm>
          <a:off x="2173566" y="1045276"/>
          <a:ext cx="8297210" cy="3401220"/>
        </p:xfrm>
        <a:graphic>
          <a:graphicData uri="http://schemas.openxmlformats.org/drawingml/2006/table">
            <a:tbl>
              <a:tblPr/>
              <a:tblGrid>
                <a:gridCol w="1555727">
                  <a:extLst>
                    <a:ext uri="{9D8B030D-6E8A-4147-A177-3AD203B41FA5}">
                      <a16:colId xmlns:a16="http://schemas.microsoft.com/office/drawing/2014/main" val="1524445204"/>
                    </a:ext>
                  </a:extLst>
                </a:gridCol>
                <a:gridCol w="6741483">
                  <a:extLst>
                    <a:ext uri="{9D8B030D-6E8A-4147-A177-3AD203B41FA5}">
                      <a16:colId xmlns:a16="http://schemas.microsoft.com/office/drawing/2014/main" val="604162513"/>
                    </a:ext>
                  </a:extLst>
                </a:gridCol>
              </a:tblGrid>
              <a:tr h="423548">
                <a:tc>
                  <a:txBody>
                    <a:bodyPr/>
                    <a:lstStyle/>
                    <a:p>
                      <a:pPr algn="ctr" rtl="0" fontAlgn="ctr"/>
                      <a:r>
                        <a:rPr lang="en-IN" sz="1500" b="1" i="0" u="none" strike="noStrike">
                          <a:solidFill>
                            <a:srgbClr val="0070C0"/>
                          </a:solidFill>
                          <a:effectLst/>
                          <a:latin typeface="Calibri" panose="020F0502020204030204" pitchFamily="34" charset="0"/>
                        </a:rPr>
                        <a:t>function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500" b="1" i="0" u="none" strike="noStrike">
                          <a:solidFill>
                            <a:srgbClr val="0070C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7184335"/>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RANK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a:solidFill>
                            <a:srgbClr val="000000"/>
                          </a:solidFill>
                          <a:effectLst/>
                          <a:latin typeface="Calibri Light" panose="020F0302020204030204" pitchFamily="34" charset="0"/>
                        </a:rPr>
                        <a:t>assign rank to each row within a partition with gaps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327864"/>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DENSE_RANK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kern="1200" dirty="0">
                          <a:solidFill>
                            <a:srgbClr val="000000"/>
                          </a:solidFill>
                          <a:effectLst/>
                          <a:latin typeface="Calibri Light" panose="020F0302020204030204" pitchFamily="34" charset="0"/>
                          <a:ea typeface="+mn-ea"/>
                          <a:cs typeface="+mn-cs"/>
                        </a:rPr>
                        <a:t>assign rank to each row within a partition without gaps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797128"/>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PERCENT_RANK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kern="1200" dirty="0">
                          <a:solidFill>
                            <a:srgbClr val="000000"/>
                          </a:solidFill>
                          <a:effectLst/>
                          <a:latin typeface="Calibri Light" panose="020F0302020204030204" pitchFamily="34" charset="0"/>
                          <a:ea typeface="+mn-ea"/>
                          <a:cs typeface="+mn-cs"/>
                        </a:rPr>
                        <a:t>returns the percentile rank of a row within a partition that ranges from 0 to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529857"/>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CUME_DIST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dirty="0">
                          <a:solidFill>
                            <a:srgbClr val="000000"/>
                          </a:solidFill>
                          <a:effectLst/>
                          <a:latin typeface="Calibri Light" panose="020F0302020204030204" pitchFamily="34" charset="0"/>
                        </a:rPr>
                        <a:t>returns the cumulative distribution of a value within a set of values.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286902"/>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LEAD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dirty="0">
                          <a:solidFill>
                            <a:srgbClr val="000000"/>
                          </a:solidFill>
                          <a:effectLst/>
                          <a:latin typeface="Calibri Light" panose="020F0302020204030204" pitchFamily="34" charset="0"/>
                        </a:rPr>
                        <a:t>returns values from the next row in the partition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67516"/>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LAG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dirty="0">
                          <a:solidFill>
                            <a:srgbClr val="000000"/>
                          </a:solidFill>
                          <a:effectLst/>
                          <a:latin typeface="Calibri Light" panose="020F0302020204030204" pitchFamily="34" charset="0"/>
                        </a:rPr>
                        <a:t>returns values from the previous row in the partition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5509543"/>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FIRST_VALUE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kern="1200" dirty="0">
                          <a:solidFill>
                            <a:srgbClr val="000000"/>
                          </a:solidFill>
                          <a:effectLst/>
                          <a:latin typeface="Calibri Light" panose="020F0302020204030204" pitchFamily="34" charset="0"/>
                          <a:ea typeface="+mn-ea"/>
                          <a:cs typeface="+mn-cs"/>
                        </a:rPr>
                        <a:t>returns the value of the expression from the first row of the window frame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107172"/>
                  </a:ext>
                </a:extLst>
              </a:tr>
              <a:tr h="372209">
                <a:tc>
                  <a:txBody>
                    <a:bodyPr/>
                    <a:lstStyle/>
                    <a:p>
                      <a:pPr algn="ctr" rtl="0" fontAlgn="b"/>
                      <a:r>
                        <a:rPr lang="en-IN" sz="1600" b="0" i="0" u="none" strike="noStrike">
                          <a:solidFill>
                            <a:srgbClr val="000000"/>
                          </a:solidFill>
                          <a:effectLst/>
                          <a:latin typeface="Calibri Light" panose="020F0302020204030204" pitchFamily="34" charset="0"/>
                        </a:rPr>
                        <a:t>LAST_VALUE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GB" sz="1600" b="0" i="0" u="none" strike="noStrike" kern="1200" dirty="0">
                          <a:solidFill>
                            <a:srgbClr val="000000"/>
                          </a:solidFill>
                          <a:effectLst/>
                          <a:latin typeface="Calibri Light" panose="020F0302020204030204" pitchFamily="34" charset="0"/>
                          <a:ea typeface="+mn-ea"/>
                          <a:cs typeface="+mn-cs"/>
                        </a:rPr>
                        <a:t>returns the value of the expression from the last row of the window frame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189890"/>
                  </a:ext>
                </a:extLst>
              </a:tr>
            </a:tbl>
          </a:graphicData>
        </a:graphic>
      </p:graphicFrame>
    </p:spTree>
    <p:extLst>
      <p:ext uri="{BB962C8B-B14F-4D97-AF65-F5344CB8AC3E}">
        <p14:creationId xmlns:p14="http://schemas.microsoft.com/office/powerpoint/2010/main" val="2614718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Thank you PowerPoint Presentation and Slides | SlideTeam">
            <a:extLst>
              <a:ext uri="{FF2B5EF4-FFF2-40B4-BE49-F238E27FC236}">
                <a16:creationId xmlns:a16="http://schemas.microsoft.com/office/drawing/2014/main" id="{04A4988E-EEBA-C57E-DE70-0D39451DB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180" y="1361590"/>
            <a:ext cx="5179639" cy="413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6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729570"/>
            <a:ext cx="11139530" cy="3970318"/>
          </a:xfrm>
          <a:prstGeom prst="rect">
            <a:avLst/>
          </a:prstGeom>
          <a:noFill/>
        </p:spPr>
        <p:txBody>
          <a:bodyPr wrap="square" rtlCol="0">
            <a:spAutoFit/>
          </a:bodyPr>
          <a:lstStyle/>
          <a:p>
            <a:pPr algn="l" rtl="0"/>
            <a:r>
              <a:rPr lang="en-GB" dirty="0">
                <a:solidFill>
                  <a:srgbClr val="0070C0"/>
                </a:solidFill>
                <a:latin typeface="Arial Black" panose="020B0A04020102020204" pitchFamily="34" charset="0"/>
              </a:rPr>
              <a:t>Relational DBMS:</a:t>
            </a:r>
          </a:p>
          <a:p>
            <a:pPr marL="285750" indent="-285750" algn="l" rtl="0">
              <a:buFont typeface="Arial" panose="020B0604020202020204" pitchFamily="34" charset="0"/>
              <a:buChar char="•"/>
            </a:pPr>
            <a:r>
              <a:rPr lang="en-GB" b="0" i="0" dirty="0">
                <a:solidFill>
                  <a:srgbClr val="333333"/>
                </a:solidFill>
                <a:effectLst/>
                <a:latin typeface="+mj-lt"/>
              </a:rPr>
              <a:t>A relational database is one that stores data in tables. </a:t>
            </a:r>
          </a:p>
          <a:p>
            <a:pPr marL="285750" indent="-285750" algn="l" rtl="0">
              <a:buFont typeface="Arial" panose="020B0604020202020204" pitchFamily="34" charset="0"/>
              <a:buChar char="•"/>
            </a:pPr>
            <a:r>
              <a:rPr lang="en-GB" b="0" i="0" dirty="0">
                <a:solidFill>
                  <a:srgbClr val="333333"/>
                </a:solidFill>
                <a:effectLst/>
                <a:latin typeface="+mj-lt"/>
              </a:rPr>
              <a:t>The relationship between each data point is clear and searching through those relationships is relatively easy.</a:t>
            </a:r>
          </a:p>
          <a:p>
            <a:pPr marL="285750" indent="-285750" algn="l" rtl="0">
              <a:buFont typeface="Arial" panose="020B0604020202020204" pitchFamily="34" charset="0"/>
              <a:buChar char="•"/>
            </a:pPr>
            <a:r>
              <a:rPr lang="en-GB" b="0" i="0" dirty="0">
                <a:solidFill>
                  <a:srgbClr val="333333"/>
                </a:solidFill>
                <a:effectLst/>
                <a:latin typeface="+mj-lt"/>
              </a:rPr>
              <a:t>The relationship between tables and field types is called a </a:t>
            </a:r>
            <a:r>
              <a:rPr lang="en-GB" b="1" i="0" dirty="0">
                <a:solidFill>
                  <a:srgbClr val="333333"/>
                </a:solidFill>
                <a:effectLst/>
                <a:latin typeface="+mj-lt"/>
              </a:rPr>
              <a:t>schema</a:t>
            </a:r>
            <a:r>
              <a:rPr lang="en-GB" b="0" i="0" dirty="0">
                <a:solidFill>
                  <a:srgbClr val="333333"/>
                </a:solidFill>
                <a:effectLst/>
                <a:latin typeface="+mj-lt"/>
              </a:rPr>
              <a:t>. </a:t>
            </a:r>
          </a:p>
          <a:p>
            <a:pPr marL="285750" indent="-285750" algn="l" rtl="0">
              <a:buFont typeface="Arial" panose="020B0604020202020204" pitchFamily="34" charset="0"/>
              <a:buChar char="•"/>
            </a:pPr>
            <a:r>
              <a:rPr lang="en-GB" b="0" i="0" dirty="0">
                <a:solidFill>
                  <a:srgbClr val="333333"/>
                </a:solidFill>
                <a:effectLst/>
                <a:latin typeface="+mj-lt"/>
              </a:rPr>
              <a:t>Relational databases are also called </a:t>
            </a:r>
            <a:r>
              <a:rPr lang="en-GB" b="1" i="0" dirty="0">
                <a:solidFill>
                  <a:srgbClr val="333333"/>
                </a:solidFill>
                <a:effectLst/>
                <a:latin typeface="+mj-lt"/>
              </a:rPr>
              <a:t>SQL databases</a:t>
            </a:r>
            <a:r>
              <a:rPr lang="en-GB" b="0" i="0" dirty="0">
                <a:solidFill>
                  <a:srgbClr val="333333"/>
                </a:solidFill>
                <a:effectLst/>
                <a:latin typeface="+mj-lt"/>
              </a:rPr>
              <a:t>. </a:t>
            </a:r>
          </a:p>
          <a:p>
            <a:pPr marL="285750" indent="-285750" algn="l" rtl="0">
              <a:buFont typeface="Arial" panose="020B0604020202020204" pitchFamily="34" charset="0"/>
              <a:buChar char="•"/>
            </a:pPr>
            <a:r>
              <a:rPr lang="en-GB" b="0" i="0" dirty="0">
                <a:solidFill>
                  <a:srgbClr val="333333"/>
                </a:solidFill>
                <a:effectLst/>
                <a:latin typeface="+mj-lt"/>
              </a:rPr>
              <a:t>SQL stands for Structured Query Language and it’s the language relational databases are written in. </a:t>
            </a:r>
          </a:p>
          <a:p>
            <a:pPr marL="285750" indent="-285750" algn="l" rtl="0">
              <a:buFont typeface="Arial" panose="020B0604020202020204" pitchFamily="34" charset="0"/>
              <a:buChar char="•"/>
            </a:pPr>
            <a:r>
              <a:rPr lang="en-GB" b="0" i="0" dirty="0">
                <a:solidFill>
                  <a:srgbClr val="333333"/>
                </a:solidFill>
                <a:effectLst/>
                <a:latin typeface="+mj-lt"/>
              </a:rPr>
              <a:t>SQL is used to execute queries, retrieve data, and edit data by updating, deleting, or creating new records.</a:t>
            </a:r>
          </a:p>
          <a:p>
            <a:pPr algn="l" rtl="0"/>
            <a:endParaRPr lang="en-GB" dirty="0">
              <a:solidFill>
                <a:srgbClr val="0070C0"/>
              </a:solidFill>
              <a:latin typeface="Arial Black" panose="020B0A04020102020204" pitchFamily="34" charset="0"/>
            </a:endParaRPr>
          </a:p>
          <a:p>
            <a:pPr algn="l" rtl="0"/>
            <a:r>
              <a:rPr lang="en-GB" dirty="0">
                <a:solidFill>
                  <a:srgbClr val="0070C0"/>
                </a:solidFill>
                <a:latin typeface="Arial Black" panose="020B0A04020102020204" pitchFamily="34" charset="0"/>
              </a:rPr>
              <a:t>Non Relational DBMS:</a:t>
            </a:r>
          </a:p>
          <a:p>
            <a:pPr marL="285750" indent="-285750" algn="l" rtl="0">
              <a:buFont typeface="Arial" panose="020B0604020202020204" pitchFamily="34" charset="0"/>
              <a:buChar char="•"/>
            </a:pPr>
            <a:r>
              <a:rPr lang="en-GB" dirty="0">
                <a:solidFill>
                  <a:srgbClr val="333333"/>
                </a:solidFill>
                <a:latin typeface="+mj-lt"/>
              </a:rPr>
              <a:t>A non-relational database is any database that does not use the tabular schema of rows and columns like in relational databases. </a:t>
            </a:r>
          </a:p>
          <a:p>
            <a:pPr marL="285750" indent="-285750" algn="l" rtl="0">
              <a:buFont typeface="Arial" panose="020B0604020202020204" pitchFamily="34" charset="0"/>
              <a:buChar char="•"/>
            </a:pPr>
            <a:r>
              <a:rPr lang="en-GB" dirty="0">
                <a:solidFill>
                  <a:srgbClr val="333333"/>
                </a:solidFill>
                <a:latin typeface="+mj-lt"/>
              </a:rPr>
              <a:t>Rather, its storage model is optimized for the type of data it’s storing.</a:t>
            </a:r>
          </a:p>
          <a:p>
            <a:pPr marL="285750" indent="-285750" algn="l" rtl="0">
              <a:buFont typeface="Arial" panose="020B0604020202020204" pitchFamily="34" charset="0"/>
              <a:buChar char="•"/>
            </a:pPr>
            <a:r>
              <a:rPr lang="en-GB" dirty="0">
                <a:solidFill>
                  <a:srgbClr val="333333"/>
                </a:solidFill>
                <a:latin typeface="+mj-lt"/>
              </a:rPr>
              <a:t>Non-relational databases are also known as NoSQL databases which stands for “Not Only SQL.” Where relational databases only use SQL, non-relational databases can use other types of query language.</a:t>
            </a: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T</a:t>
            </a:r>
            <a:r>
              <a:rPr lang="en-IN" sz="2800" b="1" dirty="0">
                <a:solidFill>
                  <a:schemeClr val="bg1"/>
                </a:solidFill>
                <a:latin typeface="Segoe UI" panose="020B0502040204020203" pitchFamily="34" charset="0"/>
              </a:rPr>
              <a:t>ypes of Database</a:t>
            </a:r>
          </a:p>
        </p:txBody>
      </p:sp>
    </p:spTree>
    <p:extLst>
      <p:ext uri="{BB962C8B-B14F-4D97-AF65-F5344CB8AC3E}">
        <p14:creationId xmlns:p14="http://schemas.microsoft.com/office/powerpoint/2010/main" val="4488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IN" sz="2800" b="1" dirty="0">
                <a:solidFill>
                  <a:schemeClr val="bg1"/>
                </a:solidFill>
                <a:latin typeface="Segoe UI" panose="020B0502040204020203" pitchFamily="34" charset="0"/>
              </a:rPr>
              <a:t>RDBMS vs Non RDBMS</a:t>
            </a:r>
          </a:p>
        </p:txBody>
      </p:sp>
      <p:pic>
        <p:nvPicPr>
          <p:cNvPr id="1026" name="Picture 2" descr="Non-relational data and NoSQL - Azure Architecture Center | Microsoft Docs">
            <a:extLst>
              <a:ext uri="{FF2B5EF4-FFF2-40B4-BE49-F238E27FC236}">
                <a16:creationId xmlns:a16="http://schemas.microsoft.com/office/drawing/2014/main" id="{9AC17B7D-AE8E-52B6-0C92-7E2220D6A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878" y="1073244"/>
            <a:ext cx="3176998" cy="34270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777E441-80E5-C6AB-53D2-2C4E633969E0}"/>
              </a:ext>
            </a:extLst>
          </p:cNvPr>
          <p:cNvGraphicFramePr>
            <a:graphicFrameLocks noGrp="1"/>
          </p:cNvGraphicFramePr>
          <p:nvPr>
            <p:extLst>
              <p:ext uri="{D42A27DB-BD31-4B8C-83A1-F6EECF244321}">
                <p14:modId xmlns:p14="http://schemas.microsoft.com/office/powerpoint/2010/main" val="4011640492"/>
              </p:ext>
            </p:extLst>
          </p:nvPr>
        </p:nvGraphicFramePr>
        <p:xfrm>
          <a:off x="894080" y="1748585"/>
          <a:ext cx="5638800" cy="2076356"/>
        </p:xfrm>
        <a:graphic>
          <a:graphicData uri="http://schemas.openxmlformats.org/drawingml/2006/table">
            <a:tbl>
              <a:tblPr/>
              <a:tblGrid>
                <a:gridCol w="1301262">
                  <a:extLst>
                    <a:ext uri="{9D8B030D-6E8A-4147-A177-3AD203B41FA5}">
                      <a16:colId xmlns:a16="http://schemas.microsoft.com/office/drawing/2014/main" val="4204850802"/>
                    </a:ext>
                  </a:extLst>
                </a:gridCol>
                <a:gridCol w="1214511">
                  <a:extLst>
                    <a:ext uri="{9D8B030D-6E8A-4147-A177-3AD203B41FA5}">
                      <a16:colId xmlns:a16="http://schemas.microsoft.com/office/drawing/2014/main" val="2110522404"/>
                    </a:ext>
                  </a:extLst>
                </a:gridCol>
                <a:gridCol w="1041009">
                  <a:extLst>
                    <a:ext uri="{9D8B030D-6E8A-4147-A177-3AD203B41FA5}">
                      <a16:colId xmlns:a16="http://schemas.microsoft.com/office/drawing/2014/main" val="245800741"/>
                    </a:ext>
                  </a:extLst>
                </a:gridCol>
                <a:gridCol w="1041009">
                  <a:extLst>
                    <a:ext uri="{9D8B030D-6E8A-4147-A177-3AD203B41FA5}">
                      <a16:colId xmlns:a16="http://schemas.microsoft.com/office/drawing/2014/main" val="702712277"/>
                    </a:ext>
                  </a:extLst>
                </a:gridCol>
                <a:gridCol w="1041009">
                  <a:extLst>
                    <a:ext uri="{9D8B030D-6E8A-4147-A177-3AD203B41FA5}">
                      <a16:colId xmlns:a16="http://schemas.microsoft.com/office/drawing/2014/main" val="4130586964"/>
                    </a:ext>
                  </a:extLst>
                </a:gridCol>
              </a:tblGrid>
              <a:tr h="519089">
                <a:tc>
                  <a:txBody>
                    <a:bodyPr/>
                    <a:lstStyle/>
                    <a:p>
                      <a:pPr algn="ctr" fontAlgn="b"/>
                      <a:r>
                        <a:rPr lang="en-IN" sz="1400" b="1" i="0" u="none" strike="noStrike" dirty="0">
                          <a:solidFill>
                            <a:srgbClr val="000000"/>
                          </a:solidFill>
                          <a:effectLst/>
                          <a:latin typeface="Calibri" panose="020F0502020204030204" pitchFamily="34" charset="0"/>
                        </a:rPr>
                        <a:t>Customer 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CC"/>
                    </a:solidFill>
                  </a:tcPr>
                </a:tc>
                <a:tc>
                  <a:txBody>
                    <a:bodyPr/>
                    <a:lstStyle/>
                    <a:p>
                      <a:pPr algn="ctr" fontAlgn="b"/>
                      <a:r>
                        <a:rPr lang="en-IN" sz="1400" b="1" i="0" u="none" strike="noStrike" dirty="0">
                          <a:solidFill>
                            <a:srgbClr val="000000"/>
                          </a:solidFill>
                          <a:effectLst/>
                          <a:latin typeface="Calibri" panose="020F0502020204030204" pitchFamily="34" charset="0"/>
                        </a:rPr>
                        <a:t>OrderDate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CC"/>
                    </a:solidFill>
                  </a:tcPr>
                </a:tc>
                <a:tc>
                  <a:txBody>
                    <a:bodyPr/>
                    <a:lstStyle/>
                    <a:p>
                      <a:pPr algn="ctr" fontAlgn="b"/>
                      <a:r>
                        <a:rPr lang="en-IN" sz="1400" b="1" i="0" u="none" strike="noStrike" dirty="0">
                          <a:solidFill>
                            <a:srgbClr val="000000"/>
                          </a:solidFill>
                          <a:effectLst/>
                          <a:latin typeface="Calibri" panose="020F0502020204030204" pitchFamily="34" charset="0"/>
                        </a:rPr>
                        <a:t>ProductID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CC"/>
                    </a:solidFill>
                  </a:tcPr>
                </a:tc>
                <a:tc>
                  <a:txBody>
                    <a:bodyPr/>
                    <a:lstStyle/>
                    <a:p>
                      <a:pPr algn="ctr" fontAlgn="b"/>
                      <a:r>
                        <a:rPr lang="en-IN" sz="1400" b="1" i="0" u="none" strike="noStrike" dirty="0">
                          <a:solidFill>
                            <a:srgbClr val="000000"/>
                          </a:solidFill>
                          <a:effectLst/>
                          <a:latin typeface="Calibri" panose="020F0502020204030204" pitchFamily="34" charset="0"/>
                        </a:rPr>
                        <a:t>Quantity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CC"/>
                    </a:solidFill>
                  </a:tcPr>
                </a:tc>
                <a:tc>
                  <a:txBody>
                    <a:bodyPr/>
                    <a:lstStyle/>
                    <a:p>
                      <a:pPr algn="ctr" fontAlgn="b"/>
                      <a:r>
                        <a:rPr lang="en-IN" sz="1400" b="1" i="0" u="none" strike="noStrike" dirty="0">
                          <a:solidFill>
                            <a:srgbClr val="000000"/>
                          </a:solidFill>
                          <a:effectLst/>
                          <a:latin typeface="Calibri" panose="020F0502020204030204" pitchFamily="34" charset="0"/>
                        </a:rPr>
                        <a:t>Cost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CC"/>
                    </a:solidFill>
                  </a:tcPr>
                </a:tc>
                <a:extLst>
                  <a:ext uri="{0D108BD9-81ED-4DB2-BD59-A6C34878D82A}">
                    <a16:rowId xmlns:a16="http://schemas.microsoft.com/office/drawing/2014/main" val="2428148150"/>
                  </a:ext>
                </a:extLst>
              </a:tr>
              <a:tr h="519089">
                <a:tc>
                  <a:txBody>
                    <a:bodyPr/>
                    <a:lstStyle/>
                    <a:p>
                      <a:pPr algn="ctr" fontAlgn="b"/>
                      <a:r>
                        <a:rPr lang="en-IN" sz="1400" b="0" i="0" u="none" strike="noStrike" dirty="0">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04-01-2017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2010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520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905799"/>
                  </a:ext>
                </a:extLst>
              </a:tr>
              <a:tr h="519089">
                <a:tc>
                  <a:txBody>
                    <a:bodyPr/>
                    <a:lstStyle/>
                    <a:p>
                      <a:pPr algn="ctr" fontAlgn="b"/>
                      <a:r>
                        <a:rPr lang="en-IN" sz="1400" b="0" i="0" u="none" strike="noStrike">
                          <a:solidFill>
                            <a:srgbClr val="000000"/>
                          </a:solidFill>
                          <a:effectLst/>
                          <a:latin typeface="Calibri" panose="020F0502020204030204" pitchFamily="34" charset="0"/>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04-01-2017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4365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230681"/>
                  </a:ext>
                </a:extLst>
              </a:tr>
              <a:tr h="519089">
                <a:tc>
                  <a:txBody>
                    <a:bodyPr/>
                    <a:lstStyle/>
                    <a:p>
                      <a:pPr algn="ctr" fontAlgn="b"/>
                      <a:r>
                        <a:rPr lang="en-IN" sz="1400" b="0" i="0" u="none" strike="noStrike">
                          <a:solidFill>
                            <a:srgbClr val="000000"/>
                          </a:solidFill>
                          <a:effectLst/>
                          <a:latin typeface="Calibri" panose="020F0502020204030204" pitchFamily="34" charset="0"/>
                        </a:rPr>
                        <a:t>220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05/082017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1285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650316"/>
                  </a:ext>
                </a:extLst>
              </a:tr>
            </a:tbl>
          </a:graphicData>
        </a:graphic>
      </p:graphicFrame>
      <p:sp>
        <p:nvSpPr>
          <p:cNvPr id="6" name="TextBox 5">
            <a:extLst>
              <a:ext uri="{FF2B5EF4-FFF2-40B4-BE49-F238E27FC236}">
                <a16:creationId xmlns:a16="http://schemas.microsoft.com/office/drawing/2014/main" id="{F7E90370-1CFB-B97C-E841-C42BDCE4CC37}"/>
              </a:ext>
            </a:extLst>
          </p:cNvPr>
          <p:cNvSpPr txBox="1"/>
          <p:nvPr/>
        </p:nvSpPr>
        <p:spPr>
          <a:xfrm>
            <a:off x="1281804" y="4877587"/>
            <a:ext cx="4021716" cy="400110"/>
          </a:xfrm>
          <a:prstGeom prst="rect">
            <a:avLst/>
          </a:prstGeom>
          <a:noFill/>
        </p:spPr>
        <p:txBody>
          <a:bodyPr wrap="square" rtlCol="0">
            <a:spAutoFit/>
          </a:bodyPr>
          <a:lstStyle/>
          <a:p>
            <a:r>
              <a:rPr lang="en-GB" sz="2000" b="1" dirty="0"/>
              <a:t>Relational Database</a:t>
            </a:r>
            <a:endParaRPr lang="en-IN" sz="2000" b="1" dirty="0"/>
          </a:p>
        </p:txBody>
      </p:sp>
      <p:sp>
        <p:nvSpPr>
          <p:cNvPr id="8" name="TextBox 7">
            <a:extLst>
              <a:ext uri="{FF2B5EF4-FFF2-40B4-BE49-F238E27FC236}">
                <a16:creationId xmlns:a16="http://schemas.microsoft.com/office/drawing/2014/main" id="{B4BD81F7-7A9E-C309-1FDE-C1E05A59C4BD}"/>
              </a:ext>
            </a:extLst>
          </p:cNvPr>
          <p:cNvSpPr txBox="1"/>
          <p:nvPr/>
        </p:nvSpPr>
        <p:spPr>
          <a:xfrm>
            <a:off x="7895964" y="4877587"/>
            <a:ext cx="4021716" cy="400110"/>
          </a:xfrm>
          <a:prstGeom prst="rect">
            <a:avLst/>
          </a:prstGeom>
          <a:noFill/>
        </p:spPr>
        <p:txBody>
          <a:bodyPr wrap="square" rtlCol="0">
            <a:spAutoFit/>
          </a:bodyPr>
          <a:lstStyle/>
          <a:p>
            <a:r>
              <a:rPr lang="en-GB" sz="2000" b="1" dirty="0"/>
              <a:t>Non Relational Database</a:t>
            </a:r>
            <a:endParaRPr lang="en-IN" sz="2000" b="1" dirty="0"/>
          </a:p>
        </p:txBody>
      </p:sp>
    </p:spTree>
    <p:extLst>
      <p:ext uri="{BB962C8B-B14F-4D97-AF65-F5344CB8AC3E}">
        <p14:creationId xmlns:p14="http://schemas.microsoft.com/office/powerpoint/2010/main" val="158592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5574-EBA7-449B-2AE3-F7D7FA3CD525}"/>
              </a:ext>
            </a:extLst>
          </p:cNvPr>
          <p:cNvSpPr txBox="1"/>
          <p:nvPr/>
        </p:nvSpPr>
        <p:spPr>
          <a:xfrm>
            <a:off x="519946" y="684746"/>
            <a:ext cx="11139530" cy="3970318"/>
          </a:xfrm>
          <a:prstGeom prst="rect">
            <a:avLst/>
          </a:prstGeom>
          <a:noFill/>
        </p:spPr>
        <p:txBody>
          <a:bodyPr wrap="square" rtlCol="0">
            <a:spAutoFit/>
          </a:bodyPr>
          <a:lstStyle/>
          <a:p>
            <a:pPr algn="l" rtl="0"/>
            <a:r>
              <a:rPr lang="en-GB" b="1" dirty="0">
                <a:solidFill>
                  <a:srgbClr val="0070C0"/>
                </a:solidFill>
                <a:latin typeface="Arial" panose="020B0604020202020204" pitchFamily="34" charset="0"/>
                <a:cs typeface="Arial" panose="020B0604020202020204" pitchFamily="34" charset="0"/>
              </a:rPr>
              <a:t>Tables</a:t>
            </a:r>
            <a:r>
              <a:rPr lang="en-GB" b="1" dirty="0">
                <a:solidFill>
                  <a:srgbClr val="0070C0"/>
                </a:solidFill>
                <a:latin typeface="Arial Black" panose="020B0A04020102020204" pitchFamily="34" charset="0"/>
              </a:rPr>
              <a:t>:</a:t>
            </a:r>
          </a:p>
          <a:p>
            <a:pPr algn="l" rtl="0"/>
            <a:r>
              <a:rPr lang="en-GB" dirty="0">
                <a:solidFill>
                  <a:srgbClr val="333333"/>
                </a:solidFill>
                <a:latin typeface="+mj-lt"/>
              </a:rPr>
              <a:t>The data in an RDBMS is stored in database objects which are called as tables. This table is basically a collection of related data entries and it consists of numerous columns and rows.</a:t>
            </a:r>
          </a:p>
          <a:p>
            <a:r>
              <a:rPr lang="en-GB" b="1" dirty="0">
                <a:solidFill>
                  <a:srgbClr val="0070C0"/>
                </a:solidFill>
                <a:latin typeface="Arial" panose="020B0604020202020204" pitchFamily="34" charset="0"/>
                <a:cs typeface="Arial" panose="020B0604020202020204" pitchFamily="34" charset="0"/>
              </a:rPr>
              <a:t>Field:</a:t>
            </a:r>
          </a:p>
          <a:p>
            <a:r>
              <a:rPr lang="en-GB" dirty="0">
                <a:solidFill>
                  <a:srgbClr val="333333"/>
                </a:solidFill>
                <a:latin typeface="+mj-lt"/>
              </a:rPr>
              <a:t>A field is a column in a table that is designed to maintain specific information about every record in the table.</a:t>
            </a:r>
          </a:p>
          <a:p>
            <a:r>
              <a:rPr lang="en-GB" b="1" dirty="0">
                <a:solidFill>
                  <a:srgbClr val="0070C0"/>
                </a:solidFill>
                <a:latin typeface="Arial" panose="020B0604020202020204" pitchFamily="34" charset="0"/>
                <a:cs typeface="Arial" panose="020B0604020202020204" pitchFamily="34" charset="0"/>
              </a:rPr>
              <a:t>Record or a Row:</a:t>
            </a:r>
          </a:p>
          <a:p>
            <a:r>
              <a:rPr lang="en-GB" dirty="0">
                <a:solidFill>
                  <a:srgbClr val="333333"/>
                </a:solidFill>
                <a:latin typeface="+mj-lt"/>
              </a:rPr>
              <a:t>A record is a horizontal entity in a table.</a:t>
            </a:r>
          </a:p>
          <a:p>
            <a:r>
              <a:rPr lang="en-GB" b="1" dirty="0">
                <a:solidFill>
                  <a:srgbClr val="0070C0"/>
                </a:solidFill>
                <a:latin typeface="Arial" panose="020B0604020202020204" pitchFamily="34" charset="0"/>
                <a:cs typeface="Arial" panose="020B0604020202020204" pitchFamily="34" charset="0"/>
              </a:rPr>
              <a:t>Column:</a:t>
            </a:r>
          </a:p>
          <a:p>
            <a:pPr algn="l" rtl="0"/>
            <a:r>
              <a:rPr lang="en-GB" dirty="0">
                <a:solidFill>
                  <a:srgbClr val="333333"/>
                </a:solidFill>
                <a:latin typeface="+mj-lt"/>
              </a:rPr>
              <a:t>A column is a vertical entity in a table that contains all information associated with a specific field in a table.</a:t>
            </a:r>
          </a:p>
          <a:p>
            <a:r>
              <a:rPr lang="en-IN" b="1" dirty="0">
                <a:solidFill>
                  <a:srgbClr val="0070C0"/>
                </a:solidFill>
                <a:latin typeface="Arial" panose="020B0604020202020204" pitchFamily="34" charset="0"/>
                <a:cs typeface="Arial" panose="020B0604020202020204" pitchFamily="34" charset="0"/>
              </a:rPr>
              <a:t>NULL value:</a:t>
            </a:r>
          </a:p>
          <a:p>
            <a:r>
              <a:rPr lang="en-GB" dirty="0">
                <a:solidFill>
                  <a:srgbClr val="333333"/>
                </a:solidFill>
                <a:latin typeface="+mj-lt"/>
              </a:rPr>
              <a:t>A field with a NULL value is the one that has been left blank during a record creation.</a:t>
            </a:r>
          </a:p>
          <a:p>
            <a:r>
              <a:rPr lang="en-GB" b="1" dirty="0">
                <a:solidFill>
                  <a:srgbClr val="0070C0"/>
                </a:solidFill>
                <a:latin typeface="Arial" panose="020B0604020202020204" pitchFamily="34" charset="0"/>
                <a:cs typeface="Arial" panose="020B0604020202020204" pitchFamily="34" charset="0"/>
              </a:rPr>
              <a:t>SQL Constraints:</a:t>
            </a:r>
          </a:p>
          <a:p>
            <a:r>
              <a:rPr lang="en-GB" dirty="0">
                <a:solidFill>
                  <a:srgbClr val="333333"/>
                </a:solidFill>
                <a:latin typeface="+mj-lt"/>
              </a:rPr>
              <a:t>Constraints are the rules enforced on data columns on a table. These are used to limit the type of data that can go into a table. This ensures the accuracy and reliability of the data in the database.</a:t>
            </a:r>
            <a:endParaRPr lang="en-IN" dirty="0">
              <a:solidFill>
                <a:srgbClr val="333333"/>
              </a:solidFill>
              <a:latin typeface="+mj-lt"/>
            </a:endParaRPr>
          </a:p>
        </p:txBody>
      </p:sp>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RDBMS Objects</a:t>
            </a:r>
            <a:endParaRPr lang="en-IN" sz="2800" b="1" dirty="0">
              <a:solidFill>
                <a:schemeClr val="bg1"/>
              </a:solidFill>
              <a:latin typeface="Segoe UI" panose="020B0502040204020203" pitchFamily="34" charset="0"/>
            </a:endParaRPr>
          </a:p>
        </p:txBody>
      </p:sp>
      <p:pic>
        <p:nvPicPr>
          <p:cNvPr id="1026" name="Picture 2" descr="What Is a Relational Database? {Examples, Advantages &amp; Disadvantages}">
            <a:extLst>
              <a:ext uri="{FF2B5EF4-FFF2-40B4-BE49-F238E27FC236}">
                <a16:creationId xmlns:a16="http://schemas.microsoft.com/office/drawing/2014/main" id="{DECE8294-245E-79D2-DE89-B7DE5A6EF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272" y="5093589"/>
            <a:ext cx="6089455" cy="15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3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SQL</a:t>
            </a:r>
            <a:endParaRPr lang="en-IN" sz="2800" b="1" dirty="0">
              <a:solidFill>
                <a:schemeClr val="bg1"/>
              </a:solidFill>
              <a:latin typeface="Segoe UI" panose="020B0502040204020203" pitchFamily="34" charset="0"/>
            </a:endParaRPr>
          </a:p>
        </p:txBody>
      </p:sp>
      <p:sp>
        <p:nvSpPr>
          <p:cNvPr id="5" name="TextBox 4">
            <a:extLst>
              <a:ext uri="{FF2B5EF4-FFF2-40B4-BE49-F238E27FC236}">
                <a16:creationId xmlns:a16="http://schemas.microsoft.com/office/drawing/2014/main" id="{24FA3D37-E776-2F93-03C8-3623D551292B}"/>
              </a:ext>
            </a:extLst>
          </p:cNvPr>
          <p:cNvSpPr txBox="1"/>
          <p:nvPr/>
        </p:nvSpPr>
        <p:spPr>
          <a:xfrm>
            <a:off x="519946" y="684746"/>
            <a:ext cx="11139530" cy="4385816"/>
          </a:xfrm>
          <a:prstGeom prst="rect">
            <a:avLst/>
          </a:prstGeom>
          <a:noFill/>
        </p:spPr>
        <p:txBody>
          <a:bodyPr wrap="square" rtlCol="0">
            <a:spAutoFit/>
          </a:bodyPr>
          <a:lstStyle/>
          <a:p>
            <a:pPr marL="285750" indent="-285750" algn="l" rtl="0">
              <a:buFont typeface="Arial" panose="020B0604020202020204" pitchFamily="34" charset="0"/>
              <a:buChar char="•"/>
            </a:pPr>
            <a:r>
              <a:rPr lang="en-GB" b="0" i="0" dirty="0">
                <a:solidFill>
                  <a:srgbClr val="000000"/>
                </a:solidFill>
                <a:effectLst/>
                <a:latin typeface="+mj-lt"/>
                <a:cs typeface="Heebo" panose="020B0604020202020204" pitchFamily="2" charset="-79"/>
              </a:rPr>
              <a:t>SQL stands for </a:t>
            </a:r>
            <a:r>
              <a:rPr lang="en-IN" b="0" i="0" dirty="0">
                <a:solidFill>
                  <a:srgbClr val="333333"/>
                </a:solidFill>
                <a:effectLst/>
                <a:latin typeface="+mj-lt"/>
              </a:rPr>
              <a:t>Structured Query Language.</a:t>
            </a:r>
          </a:p>
          <a:p>
            <a:pPr marL="285750" indent="-285750" algn="l" rtl="0">
              <a:buFont typeface="Arial" panose="020B0604020202020204" pitchFamily="34" charset="0"/>
              <a:buChar char="•"/>
            </a:pPr>
            <a:r>
              <a:rPr lang="en-GB" dirty="0">
                <a:solidFill>
                  <a:srgbClr val="333333"/>
                </a:solidFill>
                <a:latin typeface="+mj-lt"/>
              </a:rPr>
              <a:t>This database language is mainly designed for maintaining the data in relational database management systems.</a:t>
            </a:r>
            <a:endParaRPr lang="en-IN" dirty="0">
              <a:solidFill>
                <a:srgbClr val="333333"/>
              </a:solidFill>
              <a:latin typeface="+mj-lt"/>
            </a:endParaRPr>
          </a:p>
          <a:p>
            <a:pPr marL="285750" indent="-285750" algn="l" rtl="0">
              <a:buFont typeface="Arial" panose="020B0604020202020204" pitchFamily="34" charset="0"/>
              <a:buChar char="•"/>
            </a:pPr>
            <a:r>
              <a:rPr lang="en-IN" dirty="0">
                <a:solidFill>
                  <a:srgbClr val="333333"/>
                </a:solidFill>
                <a:latin typeface="+mj-lt"/>
                <a:cs typeface="Heebo" panose="020B0604020202020204" pitchFamily="2" charset="-79"/>
              </a:rPr>
              <a:t>It is used </a:t>
            </a:r>
            <a:r>
              <a:rPr lang="en-GB" b="0" i="0" dirty="0">
                <a:solidFill>
                  <a:srgbClr val="333333"/>
                </a:solidFill>
                <a:effectLst/>
                <a:latin typeface="+mj-lt"/>
              </a:rPr>
              <a:t>to perform operations on the records stored in the database, such as updating records, inserting records, deleting records, creating and modifying database tables, views, etc.</a:t>
            </a:r>
            <a:endParaRPr lang="en-IN" b="0" i="0" dirty="0">
              <a:solidFill>
                <a:srgbClr val="333333"/>
              </a:solidFill>
              <a:effectLst/>
              <a:latin typeface="+mj-lt"/>
              <a:cs typeface="Heebo" panose="020B0604020202020204" pitchFamily="2" charset="-79"/>
            </a:endParaRPr>
          </a:p>
          <a:p>
            <a:pPr marL="285750" indent="-285750" algn="l" rtl="0">
              <a:buFont typeface="Arial" panose="020B0604020202020204" pitchFamily="34" charset="0"/>
              <a:buChar char="•"/>
            </a:pPr>
            <a:r>
              <a:rPr lang="en-GB" b="1" i="0" dirty="0">
                <a:solidFill>
                  <a:srgbClr val="FF0000"/>
                </a:solidFill>
                <a:effectLst/>
                <a:latin typeface="inter-regular"/>
              </a:rPr>
              <a:t>SQL is not a database system, but it is a query language.</a:t>
            </a:r>
          </a:p>
          <a:p>
            <a:pPr algn="l" rtl="0"/>
            <a:endParaRPr lang="en-GB" b="1" dirty="0">
              <a:solidFill>
                <a:srgbClr val="FF0000"/>
              </a:solidFill>
              <a:latin typeface="inter-regular"/>
              <a:cs typeface="Heebo" panose="020B0604020202020204" pitchFamily="2" charset="-79"/>
            </a:endParaRPr>
          </a:p>
          <a:p>
            <a:pPr algn="l" rtl="0"/>
            <a:r>
              <a:rPr lang="en-GB" b="1" i="0" dirty="0">
                <a:solidFill>
                  <a:srgbClr val="0070C0"/>
                </a:solidFill>
                <a:effectLst/>
                <a:latin typeface="Arial" panose="020B0604020202020204" pitchFamily="34" charset="0"/>
                <a:cs typeface="Arial" panose="020B0604020202020204" pitchFamily="34" charset="0"/>
              </a:rPr>
              <a:t>Why SQL?</a:t>
            </a:r>
          </a:p>
          <a:p>
            <a:pPr algn="just">
              <a:lnSpc>
                <a:spcPct val="150000"/>
              </a:lnSpc>
              <a:buFont typeface="Arial" panose="020B0604020202020204" pitchFamily="34" charset="0"/>
              <a:buChar char="•"/>
            </a:pPr>
            <a:r>
              <a:rPr lang="en-GB" dirty="0">
                <a:solidFill>
                  <a:srgbClr val="333333"/>
                </a:solidFill>
                <a:latin typeface="+mj-lt"/>
              </a:rPr>
              <a:t>It also helps them to describe the structured data.</a:t>
            </a:r>
          </a:p>
          <a:p>
            <a:pPr algn="just">
              <a:lnSpc>
                <a:spcPct val="150000"/>
              </a:lnSpc>
              <a:buFont typeface="Arial" panose="020B0604020202020204" pitchFamily="34" charset="0"/>
              <a:buChar char="•"/>
            </a:pPr>
            <a:r>
              <a:rPr lang="en-GB" dirty="0">
                <a:solidFill>
                  <a:srgbClr val="333333"/>
                </a:solidFill>
                <a:latin typeface="+mj-lt"/>
              </a:rPr>
              <a:t>It also helps in creating the view, stored procedure, and functions in the relational database.</a:t>
            </a:r>
          </a:p>
          <a:p>
            <a:pPr algn="just">
              <a:lnSpc>
                <a:spcPct val="150000"/>
              </a:lnSpc>
              <a:buFont typeface="Arial" panose="020B0604020202020204" pitchFamily="34" charset="0"/>
              <a:buChar char="•"/>
            </a:pPr>
            <a:r>
              <a:rPr lang="en-GB" dirty="0">
                <a:solidFill>
                  <a:srgbClr val="333333"/>
                </a:solidFill>
                <a:latin typeface="+mj-lt"/>
              </a:rPr>
              <a:t>It allows you to define the data and modify that stored data in the relational database.</a:t>
            </a:r>
          </a:p>
          <a:p>
            <a:pPr algn="just">
              <a:lnSpc>
                <a:spcPct val="150000"/>
              </a:lnSpc>
              <a:buFont typeface="Arial" panose="020B0604020202020204" pitchFamily="34" charset="0"/>
              <a:buChar char="•"/>
            </a:pPr>
            <a:r>
              <a:rPr lang="en-GB" dirty="0">
                <a:solidFill>
                  <a:srgbClr val="333333"/>
                </a:solidFill>
                <a:latin typeface="+mj-lt"/>
              </a:rPr>
              <a:t>It also allows SQL users to set the permissions or constraints on table columns, views, and stored procedures.</a:t>
            </a:r>
          </a:p>
          <a:p>
            <a:pPr algn="just">
              <a:lnSpc>
                <a:spcPct val="150000"/>
              </a:lnSpc>
            </a:pPr>
            <a:endParaRPr lang="en-GB" dirty="0">
              <a:solidFill>
                <a:srgbClr val="333333"/>
              </a:solidFill>
              <a:latin typeface="+mj-lt"/>
            </a:endParaRPr>
          </a:p>
          <a:p>
            <a:pPr algn="l" rtl="0"/>
            <a:endParaRPr lang="en-IN" b="1"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16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8D2FE7-6BD9-5AAE-5083-5822EEDF66DC}"/>
              </a:ext>
            </a:extLst>
          </p:cNvPr>
          <p:cNvSpPr txBox="1"/>
          <p:nvPr/>
        </p:nvSpPr>
        <p:spPr>
          <a:xfrm>
            <a:off x="275805" y="3690609"/>
            <a:ext cx="7044179" cy="1015663"/>
          </a:xfrm>
          <a:prstGeom prst="rect">
            <a:avLst/>
          </a:prstGeom>
          <a:noFill/>
        </p:spPr>
        <p:txBody>
          <a:bodyPr wrap="square" rtlCol="0">
            <a:spAutoFit/>
          </a:bodyPr>
          <a:lstStyle/>
          <a:p>
            <a:r>
              <a:rPr lang="en-GB" sz="6000" dirty="0">
                <a:latin typeface="Britannic Bold" panose="020B0903060703020204" pitchFamily="34" charset="0"/>
              </a:rPr>
              <a:t>Data Types</a:t>
            </a:r>
          </a:p>
        </p:txBody>
      </p:sp>
      <p:sp>
        <p:nvSpPr>
          <p:cNvPr id="6" name="Rectangle 5">
            <a:extLst>
              <a:ext uri="{FF2B5EF4-FFF2-40B4-BE49-F238E27FC236}">
                <a16:creationId xmlns:a16="http://schemas.microsoft.com/office/drawing/2014/main" id="{BDB9C418-C2CF-E13D-28D1-59E02AC3C7C6}"/>
              </a:ext>
            </a:extLst>
          </p:cNvPr>
          <p:cNvSpPr/>
          <p:nvPr/>
        </p:nvSpPr>
        <p:spPr>
          <a:xfrm>
            <a:off x="0" y="4706272"/>
            <a:ext cx="12192000" cy="215172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FF00"/>
              </a:highlight>
            </a:endParaRPr>
          </a:p>
        </p:txBody>
      </p:sp>
    </p:spTree>
    <p:extLst>
      <p:ext uri="{BB962C8B-B14F-4D97-AF65-F5344CB8AC3E}">
        <p14:creationId xmlns:p14="http://schemas.microsoft.com/office/powerpoint/2010/main" val="232061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D43C2-6482-FB7F-223B-398698E19CF5}"/>
              </a:ext>
            </a:extLst>
          </p:cNvPr>
          <p:cNvSpPr txBox="1"/>
          <p:nvPr/>
        </p:nvSpPr>
        <p:spPr>
          <a:xfrm>
            <a:off x="-6289" y="0"/>
            <a:ext cx="12192000" cy="523220"/>
          </a:xfrm>
          <a:prstGeom prst="rect">
            <a:avLst/>
          </a:prstGeom>
          <a:solidFill>
            <a:srgbClr val="002060"/>
          </a:solidFill>
        </p:spPr>
        <p:txBody>
          <a:bodyPr wrap="square" rtlCol="0" anchor="ctr">
            <a:spAutoFit/>
          </a:bodyPr>
          <a:lstStyle/>
          <a:p>
            <a:pPr algn="ctr"/>
            <a:r>
              <a:rPr lang="en-GB" sz="2800" b="1" dirty="0">
                <a:solidFill>
                  <a:schemeClr val="bg1"/>
                </a:solidFill>
                <a:latin typeface="Segoe UI" panose="020B0502040204020203" pitchFamily="34" charset="0"/>
              </a:rPr>
              <a:t>Data Types</a:t>
            </a:r>
            <a:endParaRPr lang="en-IN" sz="2800" b="1" dirty="0">
              <a:solidFill>
                <a:schemeClr val="bg1"/>
              </a:solidFill>
              <a:latin typeface="Segoe UI" panose="020B0502040204020203" pitchFamily="34" charset="0"/>
            </a:endParaRPr>
          </a:p>
        </p:txBody>
      </p:sp>
      <p:sp>
        <p:nvSpPr>
          <p:cNvPr id="5" name="TextBox 4">
            <a:extLst>
              <a:ext uri="{FF2B5EF4-FFF2-40B4-BE49-F238E27FC236}">
                <a16:creationId xmlns:a16="http://schemas.microsoft.com/office/drawing/2014/main" id="{24FA3D37-E776-2F93-03C8-3623D551292B}"/>
              </a:ext>
            </a:extLst>
          </p:cNvPr>
          <p:cNvSpPr txBox="1"/>
          <p:nvPr/>
        </p:nvSpPr>
        <p:spPr>
          <a:xfrm>
            <a:off x="519946" y="684746"/>
            <a:ext cx="11139530" cy="3277820"/>
          </a:xfrm>
          <a:prstGeom prst="rect">
            <a:avLst/>
          </a:prstGeom>
          <a:noFill/>
        </p:spPr>
        <p:txBody>
          <a:bodyPr wrap="square" rtlCol="0">
            <a:spAutoFit/>
          </a:bodyPr>
          <a:lstStyle/>
          <a:p>
            <a:pPr marL="285750" indent="-285750" algn="l" rtl="0">
              <a:buFont typeface="Arial" panose="020B0604020202020204" pitchFamily="34" charset="0"/>
              <a:buChar char="•"/>
            </a:pPr>
            <a:r>
              <a:rPr lang="en-GB" b="0" i="0" dirty="0">
                <a:solidFill>
                  <a:srgbClr val="333333"/>
                </a:solidFill>
                <a:effectLst/>
                <a:latin typeface="+mj-lt"/>
              </a:rPr>
              <a:t>Data types are used to represent the nature of the data that can be stored in the database table. </a:t>
            </a:r>
          </a:p>
          <a:p>
            <a:pPr marL="285750" indent="-285750" algn="l" rtl="0">
              <a:buFont typeface="Arial" panose="020B0604020202020204" pitchFamily="34" charset="0"/>
              <a:buChar char="•"/>
            </a:pPr>
            <a:r>
              <a:rPr lang="en-GB" b="0" i="0" dirty="0">
                <a:solidFill>
                  <a:srgbClr val="333333"/>
                </a:solidFill>
                <a:effectLst/>
                <a:latin typeface="+mj-lt"/>
              </a:rPr>
              <a:t>For example, in a particular column of a table, if we want to store a string type of data then we will have to declare a string data type of this column.</a:t>
            </a:r>
          </a:p>
          <a:p>
            <a:pPr algn="l" rtl="0"/>
            <a:endParaRPr lang="en-GB" b="1" dirty="0">
              <a:solidFill>
                <a:srgbClr val="FF0000"/>
              </a:solidFill>
              <a:latin typeface="inter-regular"/>
              <a:cs typeface="Heebo" panose="020B0604020202020204" pitchFamily="2" charset="-79"/>
            </a:endParaRPr>
          </a:p>
          <a:p>
            <a:pPr algn="l" rtl="0"/>
            <a:endParaRPr lang="en-GB" b="1" dirty="0">
              <a:solidFill>
                <a:srgbClr val="FF0000"/>
              </a:solidFill>
              <a:latin typeface="inter-regular"/>
              <a:cs typeface="Heebo" panose="020B0604020202020204" pitchFamily="2" charset="-79"/>
            </a:endParaRPr>
          </a:p>
          <a:p>
            <a:pPr algn="just"/>
            <a:r>
              <a:rPr lang="en-GB" b="0" i="0" dirty="0">
                <a:solidFill>
                  <a:srgbClr val="333333"/>
                </a:solidFill>
                <a:effectLst/>
                <a:latin typeface="+mj-lt"/>
              </a:rPr>
              <a:t>Data types mainly classified into three categories for every database.</a:t>
            </a:r>
          </a:p>
          <a:p>
            <a:pPr algn="just">
              <a:buFont typeface="Arial" panose="020B0604020202020204" pitchFamily="34" charset="0"/>
              <a:buChar char="•"/>
            </a:pPr>
            <a:r>
              <a:rPr lang="en-GB" b="1" i="0" dirty="0">
                <a:solidFill>
                  <a:srgbClr val="000000"/>
                </a:solidFill>
                <a:effectLst/>
                <a:latin typeface="+mj-lt"/>
              </a:rPr>
              <a:t>String Data types</a:t>
            </a:r>
          </a:p>
          <a:p>
            <a:pPr algn="just">
              <a:buFont typeface="Arial" panose="020B0604020202020204" pitchFamily="34" charset="0"/>
              <a:buChar char="•"/>
            </a:pPr>
            <a:r>
              <a:rPr lang="en-GB" b="1" i="0" dirty="0">
                <a:solidFill>
                  <a:srgbClr val="000000"/>
                </a:solidFill>
                <a:effectLst/>
                <a:latin typeface="+mj-lt"/>
              </a:rPr>
              <a:t>Numeric Data types</a:t>
            </a:r>
          </a:p>
          <a:p>
            <a:pPr algn="just">
              <a:buFont typeface="Arial" panose="020B0604020202020204" pitchFamily="34" charset="0"/>
              <a:buChar char="•"/>
            </a:pPr>
            <a:r>
              <a:rPr lang="en-GB" b="1" i="0" dirty="0">
                <a:solidFill>
                  <a:srgbClr val="000000"/>
                </a:solidFill>
                <a:effectLst/>
                <a:latin typeface="+mj-lt"/>
              </a:rPr>
              <a:t>Date and time Data types</a:t>
            </a:r>
          </a:p>
          <a:p>
            <a:pPr algn="just">
              <a:lnSpc>
                <a:spcPct val="150000"/>
              </a:lnSpc>
            </a:pPr>
            <a:endParaRPr lang="en-GB" dirty="0">
              <a:solidFill>
                <a:srgbClr val="333333"/>
              </a:solidFill>
              <a:latin typeface="+mj-lt"/>
            </a:endParaRPr>
          </a:p>
          <a:p>
            <a:pPr algn="l" rtl="0"/>
            <a:endParaRPr lang="en-IN" b="1"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50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2972</TotalTime>
  <Words>3768</Words>
  <Application>Microsoft Macintosh PowerPoint</Application>
  <PresentationFormat>Widescreen</PresentationFormat>
  <Paragraphs>455</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Britannic Bold</vt:lpstr>
      <vt:lpstr>Calibri</vt:lpstr>
      <vt:lpstr>Calibri Light</vt:lpstr>
      <vt:lpstr>inter-bold</vt:lpstr>
      <vt:lpstr>inter-regular</vt:lpstr>
      <vt:lpstr>Segoe UI</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Sharma</dc:creator>
  <cp:lastModifiedBy>Microsoft Office User</cp:lastModifiedBy>
  <cp:revision>117</cp:revision>
  <dcterms:created xsi:type="dcterms:W3CDTF">2022-07-08T10:51:48Z</dcterms:created>
  <dcterms:modified xsi:type="dcterms:W3CDTF">2022-09-17T06:01:00Z</dcterms:modified>
</cp:coreProperties>
</file>