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8"/>
  </p:notesMasterIdLst>
  <p:handoutMasterIdLst>
    <p:handoutMasterId r:id="rId29"/>
  </p:handoutMasterIdLst>
  <p:sldIdLst>
    <p:sldId id="256" r:id="rId2"/>
    <p:sldId id="257"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7" r:id="rId26"/>
    <p:sldId id="328" r:id="rId27"/>
  </p:sldIdLst>
  <p:sldSz cx="9144000" cy="6858000" type="screen4x3"/>
  <p:notesSz cx="6858000" cy="8724900"/>
  <p:defaultTextStyle>
    <a:defPPr>
      <a:defRPr lang="hu-HU"/>
    </a:defPPr>
    <a:lvl1pPr algn="ctr" rtl="0" eaLnBrk="0" fontAlgn="base" hangingPunct="0">
      <a:spcBef>
        <a:spcPct val="0"/>
      </a:spcBef>
      <a:spcAft>
        <a:spcPct val="0"/>
      </a:spcAft>
      <a:defRPr sz="2400" b="1" kern="1200">
        <a:solidFill>
          <a:schemeClr val="bg1"/>
        </a:solidFill>
        <a:latin typeface="Times New Roman" pitchFamily="18" charset="0"/>
        <a:ea typeface="+mn-ea"/>
        <a:cs typeface="+mn-cs"/>
      </a:defRPr>
    </a:lvl1pPr>
    <a:lvl2pPr marL="457200" algn="ctr" rtl="0" eaLnBrk="0" fontAlgn="base" hangingPunct="0">
      <a:spcBef>
        <a:spcPct val="0"/>
      </a:spcBef>
      <a:spcAft>
        <a:spcPct val="0"/>
      </a:spcAft>
      <a:defRPr sz="2400" b="1" kern="1200">
        <a:solidFill>
          <a:schemeClr val="bg1"/>
        </a:solidFill>
        <a:latin typeface="Times New Roman" pitchFamily="18" charset="0"/>
        <a:ea typeface="+mn-ea"/>
        <a:cs typeface="+mn-cs"/>
      </a:defRPr>
    </a:lvl2pPr>
    <a:lvl3pPr marL="914400" algn="ctr" rtl="0" eaLnBrk="0" fontAlgn="base" hangingPunct="0">
      <a:spcBef>
        <a:spcPct val="0"/>
      </a:spcBef>
      <a:spcAft>
        <a:spcPct val="0"/>
      </a:spcAft>
      <a:defRPr sz="2400" b="1" kern="1200">
        <a:solidFill>
          <a:schemeClr val="bg1"/>
        </a:solidFill>
        <a:latin typeface="Times New Roman" pitchFamily="18" charset="0"/>
        <a:ea typeface="+mn-ea"/>
        <a:cs typeface="+mn-cs"/>
      </a:defRPr>
    </a:lvl3pPr>
    <a:lvl4pPr marL="1371600" algn="ctr" rtl="0" eaLnBrk="0" fontAlgn="base" hangingPunct="0">
      <a:spcBef>
        <a:spcPct val="0"/>
      </a:spcBef>
      <a:spcAft>
        <a:spcPct val="0"/>
      </a:spcAft>
      <a:defRPr sz="2400" b="1" kern="1200">
        <a:solidFill>
          <a:schemeClr val="bg1"/>
        </a:solidFill>
        <a:latin typeface="Times New Roman" pitchFamily="18" charset="0"/>
        <a:ea typeface="+mn-ea"/>
        <a:cs typeface="+mn-cs"/>
      </a:defRPr>
    </a:lvl4pPr>
    <a:lvl5pPr marL="1828800" algn="ctr" rtl="0" eaLnBrk="0" fontAlgn="base" hangingPunct="0">
      <a:spcBef>
        <a:spcPct val="0"/>
      </a:spcBef>
      <a:spcAft>
        <a:spcPct val="0"/>
      </a:spcAft>
      <a:defRPr sz="2400" b="1" kern="1200">
        <a:solidFill>
          <a:schemeClr val="bg1"/>
        </a:solidFill>
        <a:latin typeface="Times New Roman" pitchFamily="18" charset="0"/>
        <a:ea typeface="+mn-ea"/>
        <a:cs typeface="+mn-cs"/>
      </a:defRPr>
    </a:lvl5pPr>
    <a:lvl6pPr marL="2286000" algn="l" defTabSz="914400" rtl="0" eaLnBrk="1" latinLnBrk="0" hangingPunct="1">
      <a:defRPr sz="2400" b="1" kern="1200">
        <a:solidFill>
          <a:schemeClr val="bg1"/>
        </a:solidFill>
        <a:latin typeface="Times New Roman" pitchFamily="18" charset="0"/>
        <a:ea typeface="+mn-ea"/>
        <a:cs typeface="+mn-cs"/>
      </a:defRPr>
    </a:lvl6pPr>
    <a:lvl7pPr marL="2743200" algn="l" defTabSz="914400" rtl="0" eaLnBrk="1" latinLnBrk="0" hangingPunct="1">
      <a:defRPr sz="2400" b="1" kern="1200">
        <a:solidFill>
          <a:schemeClr val="bg1"/>
        </a:solidFill>
        <a:latin typeface="Times New Roman" pitchFamily="18" charset="0"/>
        <a:ea typeface="+mn-ea"/>
        <a:cs typeface="+mn-cs"/>
      </a:defRPr>
    </a:lvl7pPr>
    <a:lvl8pPr marL="3200400" algn="l" defTabSz="914400" rtl="0" eaLnBrk="1" latinLnBrk="0" hangingPunct="1">
      <a:defRPr sz="2400" b="1" kern="1200">
        <a:solidFill>
          <a:schemeClr val="bg1"/>
        </a:solidFill>
        <a:latin typeface="Times New Roman" pitchFamily="18" charset="0"/>
        <a:ea typeface="+mn-ea"/>
        <a:cs typeface="+mn-cs"/>
      </a:defRPr>
    </a:lvl8pPr>
    <a:lvl9pPr marL="3657600" algn="l" defTabSz="914400" rtl="0" eaLnBrk="1" latinLnBrk="0" hangingPunct="1">
      <a:defRPr sz="2400" b="1"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8080"/>
    <a:srgbClr val="0099CC"/>
    <a:srgbClr val="66FF33"/>
    <a:srgbClr val="FF5050"/>
    <a:srgbClr val="FF0066"/>
    <a:srgbClr val="FF0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1430" y="-4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image" Target="../media/image13.wmf"/><Relationship Id="rId4" Type="http://schemas.openxmlformats.org/officeDocument/2006/relationships/image" Target="../media/image7.emf"/><Relationship Id="rId9"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descr="Szottes"/>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pattFill prst="sphere">
                  <a:fgClr>
                    <a:srgbClr val="66FF33"/>
                  </a:fgClr>
                  <a:bgClr>
                    <a:srgbClr val="FFFFFF"/>
                  </a:bgClr>
                </a:patt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l">
              <a:defRPr sz="1200"/>
            </a:lvl1pPr>
          </a:lstStyle>
          <a:p>
            <a:endParaRPr lang="hu-HU" altLang="hu-HU"/>
          </a:p>
        </p:txBody>
      </p:sp>
      <p:sp>
        <p:nvSpPr>
          <p:cNvPr id="44035" name="Rectangle 3" descr="Szottes"/>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pattFill prst="sphere">
                  <a:fgClr>
                    <a:srgbClr val="66FF33"/>
                  </a:fgClr>
                  <a:bgClr>
                    <a:srgbClr val="FFFFFF"/>
                  </a:bgClr>
                </a:patt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1200"/>
            </a:lvl1pPr>
          </a:lstStyle>
          <a:p>
            <a:endParaRPr lang="hu-HU" altLang="hu-HU"/>
          </a:p>
        </p:txBody>
      </p:sp>
      <p:sp>
        <p:nvSpPr>
          <p:cNvPr id="44036" name="Rectangle 4" descr="Szottes"/>
          <p:cNvSpPr>
            <a:spLocks noGrp="1" noChangeArrowheads="1"/>
          </p:cNvSpPr>
          <p:nvPr>
            <p:ph type="ftr" sz="quarter" idx="2"/>
          </p:nvPr>
        </p:nvSpPr>
        <p:spPr bwMode="auto">
          <a:xfrm>
            <a:off x="0" y="8305800"/>
            <a:ext cx="2971800" cy="381000"/>
          </a:xfrm>
          <a:prstGeom prst="rect">
            <a:avLst/>
          </a:prstGeom>
          <a:noFill/>
          <a:ln>
            <a:noFill/>
          </a:ln>
          <a:effectLst/>
          <a:extLst>
            <a:ext uri="{909E8E84-426E-40DD-AFC4-6F175D3DCCD1}">
              <a14:hiddenFill xmlns:a14="http://schemas.microsoft.com/office/drawing/2010/main">
                <a:pattFill prst="sphere">
                  <a:fgClr>
                    <a:srgbClr val="66FF33"/>
                  </a:fgClr>
                  <a:bgClr>
                    <a:srgbClr val="FFFFFF"/>
                  </a:bgClr>
                </a:patt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l">
              <a:defRPr sz="1200"/>
            </a:lvl1pPr>
          </a:lstStyle>
          <a:p>
            <a:endParaRPr lang="hu-HU" altLang="hu-HU"/>
          </a:p>
        </p:txBody>
      </p:sp>
      <p:sp>
        <p:nvSpPr>
          <p:cNvPr id="44037" name="Rectangle 5" descr="Szottes"/>
          <p:cNvSpPr>
            <a:spLocks noGrp="1" noChangeArrowheads="1"/>
          </p:cNvSpPr>
          <p:nvPr>
            <p:ph type="sldNum" sz="quarter" idx="3"/>
          </p:nvPr>
        </p:nvSpPr>
        <p:spPr bwMode="auto">
          <a:xfrm>
            <a:off x="3886200" y="8305800"/>
            <a:ext cx="2971800" cy="381000"/>
          </a:xfrm>
          <a:prstGeom prst="rect">
            <a:avLst/>
          </a:prstGeom>
          <a:noFill/>
          <a:ln>
            <a:noFill/>
          </a:ln>
          <a:effectLst/>
          <a:extLst>
            <a:ext uri="{909E8E84-426E-40DD-AFC4-6F175D3DCCD1}">
              <a14:hiddenFill xmlns:a14="http://schemas.microsoft.com/office/drawing/2010/main">
                <a:pattFill prst="sphere">
                  <a:fgClr>
                    <a:srgbClr val="66FF33"/>
                  </a:fgClr>
                  <a:bgClr>
                    <a:srgbClr val="FFFFFF"/>
                  </a:bgClr>
                </a:patt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lvl1pPr>
          </a:lstStyle>
          <a:p>
            <a:fld id="{4D45ACED-D75F-4A34-9326-79A0C5C8925A}" type="slidenum">
              <a:rPr lang="hu-HU" altLang="hu-HU"/>
              <a:pPr/>
              <a:t>‹#›</a:t>
            </a:fld>
            <a:endParaRPr lang="hu-HU" altLang="hu-HU"/>
          </a:p>
        </p:txBody>
      </p:sp>
    </p:spTree>
    <p:extLst>
      <p:ext uri="{BB962C8B-B14F-4D97-AF65-F5344CB8AC3E}">
        <p14:creationId xmlns:p14="http://schemas.microsoft.com/office/powerpoint/2010/main" val="1151296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hu-HU" altLang="hu-HU"/>
          </a:p>
        </p:txBody>
      </p:sp>
      <p:sp>
        <p:nvSpPr>
          <p:cNvPr id="4099" name="Rectangle 3"/>
          <p:cNvSpPr>
            <a:spLocks noGrp="1" noChangeArrowheads="1"/>
          </p:cNvSpPr>
          <p:nvPr>
            <p:ph type="dt" idx="1"/>
          </p:nvPr>
        </p:nvSpPr>
        <p:spPr bwMode="auto">
          <a:xfrm>
            <a:off x="3886200" y="0"/>
            <a:ext cx="2971800"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hu-HU" altLang="hu-HU"/>
          </a:p>
        </p:txBody>
      </p:sp>
      <p:sp>
        <p:nvSpPr>
          <p:cNvPr id="4100" name="Rectangle 4"/>
          <p:cNvSpPr>
            <a:spLocks noGrp="1" noRot="1" noChangeAspect="1" noChangeArrowheads="1" noTextEdit="1"/>
          </p:cNvSpPr>
          <p:nvPr>
            <p:ph type="sldImg" idx="2"/>
          </p:nvPr>
        </p:nvSpPr>
        <p:spPr bwMode="auto">
          <a:xfrm>
            <a:off x="1247775" y="654050"/>
            <a:ext cx="4362450" cy="32718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144963"/>
            <a:ext cx="5029200"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hu-HU" altLang="hu-HU" smtClean="0"/>
              <a:t>Click to edit Master text styles</a:t>
            </a:r>
          </a:p>
          <a:p>
            <a:pPr lvl="1"/>
            <a:r>
              <a:rPr lang="hu-HU" altLang="hu-HU" smtClean="0"/>
              <a:t>Second level</a:t>
            </a:r>
          </a:p>
          <a:p>
            <a:pPr lvl="2"/>
            <a:r>
              <a:rPr lang="hu-HU" altLang="hu-HU" smtClean="0"/>
              <a:t>Third level</a:t>
            </a:r>
          </a:p>
          <a:p>
            <a:pPr lvl="3"/>
            <a:r>
              <a:rPr lang="hu-HU" altLang="hu-HU" smtClean="0"/>
              <a:t>Fourth level</a:t>
            </a:r>
          </a:p>
          <a:p>
            <a:pPr lvl="4"/>
            <a:r>
              <a:rPr lang="hu-HU" altLang="hu-HU" smtClean="0"/>
              <a:t>Fifth level</a:t>
            </a:r>
          </a:p>
        </p:txBody>
      </p:sp>
      <p:sp>
        <p:nvSpPr>
          <p:cNvPr id="4102" name="Rectangle 6"/>
          <p:cNvSpPr>
            <a:spLocks noGrp="1" noChangeArrowheads="1"/>
          </p:cNvSpPr>
          <p:nvPr>
            <p:ph type="ftr" sz="quarter" idx="4"/>
          </p:nvPr>
        </p:nvSpPr>
        <p:spPr bwMode="auto">
          <a:xfrm>
            <a:off x="0" y="8288338"/>
            <a:ext cx="2971800"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hu-HU" altLang="hu-HU"/>
          </a:p>
        </p:txBody>
      </p:sp>
      <p:sp>
        <p:nvSpPr>
          <p:cNvPr id="4103" name="Rectangle 7"/>
          <p:cNvSpPr>
            <a:spLocks noGrp="1" noChangeArrowheads="1"/>
          </p:cNvSpPr>
          <p:nvPr>
            <p:ph type="sldNum" sz="quarter" idx="5"/>
          </p:nvPr>
        </p:nvSpPr>
        <p:spPr bwMode="auto">
          <a:xfrm>
            <a:off x="3886200" y="8288338"/>
            <a:ext cx="2971800"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97BA11E8-2AC9-49B8-940D-EC6257BE0370}" type="slidenum">
              <a:rPr lang="hu-HU" altLang="hu-HU"/>
              <a:pPr/>
              <a:t>‹#›</a:t>
            </a:fld>
            <a:endParaRPr lang="hu-HU" altLang="hu-HU"/>
          </a:p>
        </p:txBody>
      </p:sp>
    </p:spTree>
    <p:extLst>
      <p:ext uri="{BB962C8B-B14F-4D97-AF65-F5344CB8AC3E}">
        <p14:creationId xmlns:p14="http://schemas.microsoft.com/office/powerpoint/2010/main" val="811078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CD841-5E52-4362-9DC4-7C70DE1A1BCB}" type="slidenum">
              <a:rPr lang="hu-HU" altLang="hu-HU"/>
              <a:pPr/>
              <a:t>1</a:t>
            </a:fld>
            <a:endParaRPr lang="hu-HU" altLang="hu-HU"/>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4B4F3-ACE0-4D32-89B6-4A7A09D68ECA}" type="slidenum">
              <a:rPr lang="hu-HU" altLang="hu-HU"/>
              <a:pPr/>
              <a:t>10</a:t>
            </a:fld>
            <a:endParaRPr lang="hu-HU" altLang="hu-HU"/>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43F26E-13F8-4EB9-BC9B-DCBD6DC2C41C}" type="slidenum">
              <a:rPr lang="hu-HU" altLang="hu-HU"/>
              <a:pPr/>
              <a:t>11</a:t>
            </a:fld>
            <a:endParaRPr lang="hu-HU" altLang="hu-HU"/>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318674-F0B7-47A3-9F04-0CF5996DE390}" type="slidenum">
              <a:rPr lang="hu-HU" altLang="hu-HU"/>
              <a:pPr/>
              <a:t>12</a:t>
            </a:fld>
            <a:endParaRPr lang="hu-HU" altLang="hu-HU"/>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9C6807-A1AC-4547-B867-6376A87F4014}" type="slidenum">
              <a:rPr lang="hu-HU" altLang="hu-HU"/>
              <a:pPr/>
              <a:t>13</a:t>
            </a:fld>
            <a:endParaRPr lang="hu-HU" altLang="hu-HU"/>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D30F42-3442-4FD0-A46D-1171336A0C03}" type="slidenum">
              <a:rPr lang="hu-HU" altLang="hu-HU"/>
              <a:pPr/>
              <a:t>14</a:t>
            </a:fld>
            <a:endParaRPr lang="hu-HU" altLang="hu-HU"/>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DB6E2-FDC1-4919-BCD4-CC21D685DE79}" type="slidenum">
              <a:rPr lang="hu-HU" altLang="hu-HU"/>
              <a:pPr/>
              <a:t>15</a:t>
            </a:fld>
            <a:endParaRPr lang="hu-HU" altLang="hu-HU"/>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61E150-BCF4-4867-900D-C756475B43A4}" type="slidenum">
              <a:rPr lang="hu-HU" altLang="hu-HU"/>
              <a:pPr/>
              <a:t>16</a:t>
            </a:fld>
            <a:endParaRPr lang="hu-HU" altLang="hu-HU"/>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3653E-B26C-4FE3-AC9A-321A3A73EC7E}" type="slidenum">
              <a:rPr lang="hu-HU" altLang="hu-HU"/>
              <a:pPr/>
              <a:t>17</a:t>
            </a:fld>
            <a:endParaRPr lang="hu-HU" altLang="hu-HU"/>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12BE-BCC0-4EE8-8105-992E1142E185}" type="slidenum">
              <a:rPr lang="hu-HU" altLang="hu-HU"/>
              <a:pPr/>
              <a:t>18</a:t>
            </a:fld>
            <a:endParaRPr lang="hu-HU" altLang="hu-HU"/>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5BF98-611B-4173-B316-00C03CDE0EF0}" type="slidenum">
              <a:rPr lang="hu-HU" altLang="hu-HU"/>
              <a:pPr/>
              <a:t>19</a:t>
            </a:fld>
            <a:endParaRPr lang="hu-HU" altLang="hu-HU"/>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101DE-704D-4D0D-871F-BB0254738D24}" type="slidenum">
              <a:rPr lang="hu-HU" altLang="hu-HU"/>
              <a:pPr/>
              <a:t>2</a:t>
            </a:fld>
            <a:endParaRPr lang="hu-HU" altLang="hu-HU"/>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03C03-EBC8-47E6-9B3D-334D69762BC1}" type="slidenum">
              <a:rPr lang="hu-HU" altLang="hu-HU"/>
              <a:pPr/>
              <a:t>20</a:t>
            </a:fld>
            <a:endParaRPr lang="hu-HU" altLang="hu-HU"/>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7DF14-3B2C-42F4-9898-A10FDEF641E5}" type="slidenum">
              <a:rPr lang="hu-HU" altLang="hu-HU"/>
              <a:pPr/>
              <a:t>21</a:t>
            </a:fld>
            <a:endParaRPr lang="hu-HU" altLang="hu-HU"/>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EDD0A4-D740-4223-A3D8-13E6C2F0B8CC}" type="slidenum">
              <a:rPr lang="hu-HU" altLang="hu-HU"/>
              <a:pPr/>
              <a:t>22</a:t>
            </a:fld>
            <a:endParaRPr lang="hu-HU" altLang="hu-HU"/>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6060B-3E18-4C5D-8F30-9B00F0C78204}" type="slidenum">
              <a:rPr lang="hu-HU" altLang="hu-HU"/>
              <a:pPr/>
              <a:t>23</a:t>
            </a:fld>
            <a:endParaRPr lang="hu-HU" altLang="hu-HU"/>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88A40-D197-443E-BB05-CA96F4C03758}" type="slidenum">
              <a:rPr lang="hu-HU" altLang="hu-HU"/>
              <a:pPr/>
              <a:t>24</a:t>
            </a:fld>
            <a:endParaRPr lang="hu-HU" altLang="hu-HU"/>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8C747-0487-4EF1-95BA-88C535FB3812}" type="slidenum">
              <a:rPr lang="hu-HU" altLang="hu-HU"/>
              <a:pPr/>
              <a:t>25</a:t>
            </a:fld>
            <a:endParaRPr lang="hu-HU" altLang="hu-HU"/>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C6354-21E8-4830-A501-A249BAB4FF83}" type="slidenum">
              <a:rPr lang="hu-HU" altLang="hu-HU"/>
              <a:pPr/>
              <a:t>26</a:t>
            </a:fld>
            <a:endParaRPr lang="hu-HU" altLang="hu-HU"/>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019E5-2E4E-4D36-8195-6EEC6159E404}" type="slidenum">
              <a:rPr lang="hu-HU" altLang="hu-HU"/>
              <a:pPr/>
              <a:t>3</a:t>
            </a:fld>
            <a:endParaRPr lang="hu-HU" altLang="hu-HU"/>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D7AEF-3E59-4718-A21E-7BC62EFAA727}" type="slidenum">
              <a:rPr lang="hu-HU" altLang="hu-HU"/>
              <a:pPr/>
              <a:t>4</a:t>
            </a:fld>
            <a:endParaRPr lang="hu-HU" altLang="hu-HU"/>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9DA6C-F218-4424-A646-57EBB5B9A761}" type="slidenum">
              <a:rPr lang="hu-HU" altLang="hu-HU"/>
              <a:pPr/>
              <a:t>5</a:t>
            </a:fld>
            <a:endParaRPr lang="hu-HU" altLang="hu-HU"/>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50150-D758-4191-8F32-1D4AA455B3F5}" type="slidenum">
              <a:rPr lang="hu-HU" altLang="hu-HU"/>
              <a:pPr/>
              <a:t>6</a:t>
            </a:fld>
            <a:endParaRPr lang="hu-HU" altLang="hu-HU"/>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07325F-DB25-4A5C-8CDF-E423337C9828}" type="slidenum">
              <a:rPr lang="hu-HU" altLang="hu-HU"/>
              <a:pPr/>
              <a:t>7</a:t>
            </a:fld>
            <a:endParaRPr lang="hu-HU" altLang="hu-HU"/>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BBD50-3E70-4E06-8C81-0C570BEBB7CE}" type="slidenum">
              <a:rPr lang="hu-HU" altLang="hu-HU"/>
              <a:pPr/>
              <a:t>8</a:t>
            </a:fld>
            <a:endParaRPr lang="hu-HU" altLang="hu-HU"/>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796E0-FD80-486C-B675-2727A567DD2A}" type="slidenum">
              <a:rPr lang="hu-HU" altLang="hu-HU"/>
              <a:pPr/>
              <a:t>9</a:t>
            </a:fld>
            <a:endParaRPr lang="hu-HU" altLang="hu-HU"/>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lvl1pPr>
              <a:defRPr/>
            </a:lvl1pPr>
          </a:lstStyle>
          <a:p>
            <a:r>
              <a:rPr lang="hu-HU" altLang="hu-HU" smtClean="0"/>
              <a:t>2017</a:t>
            </a:r>
            <a:endParaRPr lang="hu-HU" altLang="hu-HU"/>
          </a:p>
        </p:txBody>
      </p:sp>
      <p:sp>
        <p:nvSpPr>
          <p:cNvPr id="5" name="Élőláb helye 4"/>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lvl1pPr>
              <a:defRPr/>
            </a:lvl1pPr>
          </a:lstStyle>
          <a:p>
            <a:fld id="{5FE9E830-BF31-4F0A-BE17-11D7ECBBD0C7}" type="slidenum">
              <a:rPr lang="hu-HU" altLang="hu-HU"/>
              <a:pPr/>
              <a:t>‹#›</a:t>
            </a:fld>
            <a:endParaRPr lang="hu-HU" altLang="hu-HU"/>
          </a:p>
        </p:txBody>
      </p:sp>
    </p:spTree>
    <p:extLst>
      <p:ext uri="{BB962C8B-B14F-4D97-AF65-F5344CB8AC3E}">
        <p14:creationId xmlns:p14="http://schemas.microsoft.com/office/powerpoint/2010/main" val="1720614578"/>
      </p:ext>
    </p:extLst>
  </p:cSld>
  <p:clrMapOvr>
    <a:masterClrMapping/>
  </p:clrMapOvr>
  <p:transition>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a:defRPr/>
            </a:lvl1pPr>
          </a:lstStyle>
          <a:p>
            <a:r>
              <a:rPr lang="hu-HU" altLang="hu-HU" smtClean="0"/>
              <a:t>2017</a:t>
            </a:r>
            <a:endParaRPr lang="hu-HU" altLang="hu-HU"/>
          </a:p>
        </p:txBody>
      </p:sp>
      <p:sp>
        <p:nvSpPr>
          <p:cNvPr id="5" name="Élőláb helye 4"/>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lvl1pPr>
              <a:defRPr/>
            </a:lvl1pPr>
          </a:lstStyle>
          <a:p>
            <a:fld id="{F7BA35AF-6146-412B-9CD5-DF52FA37B89D}" type="slidenum">
              <a:rPr lang="hu-HU" altLang="hu-HU"/>
              <a:pPr/>
              <a:t>‹#›</a:t>
            </a:fld>
            <a:endParaRPr lang="hu-HU" altLang="hu-HU"/>
          </a:p>
        </p:txBody>
      </p:sp>
    </p:spTree>
    <p:extLst>
      <p:ext uri="{BB962C8B-B14F-4D97-AF65-F5344CB8AC3E}">
        <p14:creationId xmlns:p14="http://schemas.microsoft.com/office/powerpoint/2010/main" val="305320401"/>
      </p:ext>
    </p:extLst>
  </p:cSld>
  <p:clrMapOvr>
    <a:masterClrMapping/>
  </p:clrMapOvr>
  <p:transition>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15100" y="609600"/>
            <a:ext cx="1943100" cy="5486400"/>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685800" y="609600"/>
            <a:ext cx="5676900" cy="5486400"/>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a:defRPr/>
            </a:lvl1pPr>
          </a:lstStyle>
          <a:p>
            <a:r>
              <a:rPr lang="hu-HU" altLang="hu-HU" smtClean="0"/>
              <a:t>2017</a:t>
            </a:r>
            <a:endParaRPr lang="hu-HU" altLang="hu-HU"/>
          </a:p>
        </p:txBody>
      </p:sp>
      <p:sp>
        <p:nvSpPr>
          <p:cNvPr id="5" name="Élőláb helye 4"/>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lvl1pPr>
              <a:defRPr/>
            </a:lvl1pPr>
          </a:lstStyle>
          <a:p>
            <a:fld id="{47F722D5-1BC1-470A-BEE1-51D290E99C94}" type="slidenum">
              <a:rPr lang="hu-HU" altLang="hu-HU"/>
              <a:pPr/>
              <a:t>‹#›</a:t>
            </a:fld>
            <a:endParaRPr lang="hu-HU" altLang="hu-HU"/>
          </a:p>
        </p:txBody>
      </p:sp>
    </p:spTree>
    <p:extLst>
      <p:ext uri="{BB962C8B-B14F-4D97-AF65-F5344CB8AC3E}">
        <p14:creationId xmlns:p14="http://schemas.microsoft.com/office/powerpoint/2010/main" val="4201171781"/>
      </p:ext>
    </p:extLst>
  </p:cSld>
  <p:clrMapOvr>
    <a:masterClrMapping/>
  </p:clrMapOvr>
  <p:transition>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a:defRPr/>
            </a:lvl1pPr>
          </a:lstStyle>
          <a:p>
            <a:r>
              <a:rPr lang="hu-HU" altLang="hu-HU" smtClean="0"/>
              <a:t>2017</a:t>
            </a:r>
            <a:endParaRPr lang="hu-HU" altLang="hu-HU"/>
          </a:p>
        </p:txBody>
      </p:sp>
      <p:sp>
        <p:nvSpPr>
          <p:cNvPr id="5" name="Élőláb helye 4"/>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lvl1pPr>
              <a:defRPr/>
            </a:lvl1pPr>
          </a:lstStyle>
          <a:p>
            <a:fld id="{856CC51B-31AB-44F3-913B-A091CD2DC4F7}" type="slidenum">
              <a:rPr lang="hu-HU" altLang="hu-HU"/>
              <a:pPr/>
              <a:t>‹#›</a:t>
            </a:fld>
            <a:endParaRPr lang="hu-HU" altLang="hu-HU"/>
          </a:p>
        </p:txBody>
      </p:sp>
    </p:spTree>
    <p:extLst>
      <p:ext uri="{BB962C8B-B14F-4D97-AF65-F5344CB8AC3E}">
        <p14:creationId xmlns:p14="http://schemas.microsoft.com/office/powerpoint/2010/main" val="96966337"/>
      </p:ext>
    </p:extLst>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smtClean="0"/>
              <a:t>Mintaszöveg szerkesztése</a:t>
            </a:r>
          </a:p>
        </p:txBody>
      </p:sp>
      <p:sp>
        <p:nvSpPr>
          <p:cNvPr id="4" name="Dátum helye 3"/>
          <p:cNvSpPr>
            <a:spLocks noGrp="1"/>
          </p:cNvSpPr>
          <p:nvPr>
            <p:ph type="dt" sz="half" idx="10"/>
          </p:nvPr>
        </p:nvSpPr>
        <p:spPr/>
        <p:txBody>
          <a:bodyPr/>
          <a:lstStyle>
            <a:lvl1pPr>
              <a:defRPr/>
            </a:lvl1pPr>
          </a:lstStyle>
          <a:p>
            <a:r>
              <a:rPr lang="hu-HU" altLang="hu-HU" smtClean="0"/>
              <a:t>2017</a:t>
            </a:r>
            <a:endParaRPr lang="hu-HU" altLang="hu-HU"/>
          </a:p>
        </p:txBody>
      </p:sp>
      <p:sp>
        <p:nvSpPr>
          <p:cNvPr id="5" name="Élőláb helye 4"/>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lvl1pPr>
              <a:defRPr/>
            </a:lvl1pPr>
          </a:lstStyle>
          <a:p>
            <a:fld id="{3A57355F-060C-4D38-91FC-2C0C4BBF97EE}" type="slidenum">
              <a:rPr lang="hu-HU" altLang="hu-HU"/>
              <a:pPr/>
              <a:t>‹#›</a:t>
            </a:fld>
            <a:endParaRPr lang="hu-HU" altLang="hu-HU"/>
          </a:p>
        </p:txBody>
      </p:sp>
    </p:spTree>
    <p:extLst>
      <p:ext uri="{BB962C8B-B14F-4D97-AF65-F5344CB8AC3E}">
        <p14:creationId xmlns:p14="http://schemas.microsoft.com/office/powerpoint/2010/main" val="739376414"/>
      </p:ext>
    </p:extLst>
  </p:cSld>
  <p:clrMapOvr>
    <a:masterClrMapping/>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lvl1pPr>
              <a:defRPr/>
            </a:lvl1pPr>
          </a:lstStyle>
          <a:p>
            <a:r>
              <a:rPr lang="hu-HU" altLang="hu-HU" smtClean="0"/>
              <a:t>2017</a:t>
            </a:r>
            <a:endParaRPr lang="hu-HU" altLang="hu-HU"/>
          </a:p>
        </p:txBody>
      </p:sp>
      <p:sp>
        <p:nvSpPr>
          <p:cNvPr id="6" name="Élőláb helye 5"/>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7" name="Dia számának helye 6"/>
          <p:cNvSpPr>
            <a:spLocks noGrp="1"/>
          </p:cNvSpPr>
          <p:nvPr>
            <p:ph type="sldNum" sz="quarter" idx="12"/>
          </p:nvPr>
        </p:nvSpPr>
        <p:spPr/>
        <p:txBody>
          <a:bodyPr/>
          <a:lstStyle>
            <a:lvl1pPr>
              <a:defRPr/>
            </a:lvl1pPr>
          </a:lstStyle>
          <a:p>
            <a:fld id="{4B7C4F7F-C7DA-4E0B-A43B-AF466D4F2EF1}" type="slidenum">
              <a:rPr lang="hu-HU" altLang="hu-HU"/>
              <a:pPr/>
              <a:t>‹#›</a:t>
            </a:fld>
            <a:endParaRPr lang="hu-HU" altLang="hu-HU"/>
          </a:p>
        </p:txBody>
      </p:sp>
    </p:spTree>
    <p:extLst>
      <p:ext uri="{BB962C8B-B14F-4D97-AF65-F5344CB8AC3E}">
        <p14:creationId xmlns:p14="http://schemas.microsoft.com/office/powerpoint/2010/main" val="720793157"/>
      </p:ext>
    </p:extLst>
  </p:cSld>
  <p:clrMapOvr>
    <a:masterClrMapping/>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lvl1pPr>
              <a:defRPr/>
            </a:lvl1pPr>
          </a:lstStyle>
          <a:p>
            <a:r>
              <a:rPr lang="hu-HU" altLang="hu-HU" smtClean="0"/>
              <a:t>2017</a:t>
            </a:r>
            <a:endParaRPr lang="hu-HU" altLang="hu-HU"/>
          </a:p>
        </p:txBody>
      </p:sp>
      <p:sp>
        <p:nvSpPr>
          <p:cNvPr id="8" name="Élőláb helye 7"/>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9" name="Dia számának helye 8"/>
          <p:cNvSpPr>
            <a:spLocks noGrp="1"/>
          </p:cNvSpPr>
          <p:nvPr>
            <p:ph type="sldNum" sz="quarter" idx="12"/>
          </p:nvPr>
        </p:nvSpPr>
        <p:spPr/>
        <p:txBody>
          <a:bodyPr/>
          <a:lstStyle>
            <a:lvl1pPr>
              <a:defRPr/>
            </a:lvl1pPr>
          </a:lstStyle>
          <a:p>
            <a:fld id="{E9C9166D-E061-42E4-BCEC-8FB9892B9F2C}" type="slidenum">
              <a:rPr lang="hu-HU" altLang="hu-HU"/>
              <a:pPr/>
              <a:t>‹#›</a:t>
            </a:fld>
            <a:endParaRPr lang="hu-HU" altLang="hu-HU"/>
          </a:p>
        </p:txBody>
      </p:sp>
    </p:spTree>
    <p:extLst>
      <p:ext uri="{BB962C8B-B14F-4D97-AF65-F5344CB8AC3E}">
        <p14:creationId xmlns:p14="http://schemas.microsoft.com/office/powerpoint/2010/main" val="3060834406"/>
      </p:ext>
    </p:extLst>
  </p:cSld>
  <p:clrMapOvr>
    <a:masterClrMapping/>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lvl1pPr>
              <a:defRPr/>
            </a:lvl1pPr>
          </a:lstStyle>
          <a:p>
            <a:r>
              <a:rPr lang="hu-HU" altLang="hu-HU" smtClean="0"/>
              <a:t>2017</a:t>
            </a:r>
            <a:endParaRPr lang="hu-HU" altLang="hu-HU"/>
          </a:p>
        </p:txBody>
      </p:sp>
      <p:sp>
        <p:nvSpPr>
          <p:cNvPr id="4" name="Élőláb helye 3"/>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5" name="Dia számának helye 4"/>
          <p:cNvSpPr>
            <a:spLocks noGrp="1"/>
          </p:cNvSpPr>
          <p:nvPr>
            <p:ph type="sldNum" sz="quarter" idx="12"/>
          </p:nvPr>
        </p:nvSpPr>
        <p:spPr/>
        <p:txBody>
          <a:bodyPr/>
          <a:lstStyle>
            <a:lvl1pPr>
              <a:defRPr/>
            </a:lvl1pPr>
          </a:lstStyle>
          <a:p>
            <a:fld id="{E0018AF4-134F-44CB-9BE3-7CEEC197A52F}" type="slidenum">
              <a:rPr lang="hu-HU" altLang="hu-HU"/>
              <a:pPr/>
              <a:t>‹#›</a:t>
            </a:fld>
            <a:endParaRPr lang="hu-HU" altLang="hu-HU"/>
          </a:p>
        </p:txBody>
      </p:sp>
    </p:spTree>
    <p:extLst>
      <p:ext uri="{BB962C8B-B14F-4D97-AF65-F5344CB8AC3E}">
        <p14:creationId xmlns:p14="http://schemas.microsoft.com/office/powerpoint/2010/main" val="1410847619"/>
      </p:ext>
    </p:extLst>
  </p:cSld>
  <p:clrMapOvr>
    <a:masterClrMapping/>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lvl1pPr>
              <a:defRPr/>
            </a:lvl1pPr>
          </a:lstStyle>
          <a:p>
            <a:r>
              <a:rPr lang="hu-HU" altLang="hu-HU" smtClean="0"/>
              <a:t>2017</a:t>
            </a:r>
            <a:endParaRPr lang="hu-HU" altLang="hu-HU"/>
          </a:p>
        </p:txBody>
      </p:sp>
      <p:sp>
        <p:nvSpPr>
          <p:cNvPr id="3" name="Élőláb helye 2"/>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4" name="Dia számának helye 3"/>
          <p:cNvSpPr>
            <a:spLocks noGrp="1"/>
          </p:cNvSpPr>
          <p:nvPr>
            <p:ph type="sldNum" sz="quarter" idx="12"/>
          </p:nvPr>
        </p:nvSpPr>
        <p:spPr/>
        <p:txBody>
          <a:bodyPr/>
          <a:lstStyle>
            <a:lvl1pPr>
              <a:defRPr/>
            </a:lvl1pPr>
          </a:lstStyle>
          <a:p>
            <a:fld id="{31185463-36A6-469C-B80C-EBF77E83FAA4}" type="slidenum">
              <a:rPr lang="hu-HU" altLang="hu-HU"/>
              <a:pPr/>
              <a:t>‹#›</a:t>
            </a:fld>
            <a:endParaRPr lang="hu-HU" altLang="hu-HU"/>
          </a:p>
        </p:txBody>
      </p:sp>
    </p:spTree>
    <p:extLst>
      <p:ext uri="{BB962C8B-B14F-4D97-AF65-F5344CB8AC3E}">
        <p14:creationId xmlns:p14="http://schemas.microsoft.com/office/powerpoint/2010/main" val="1766377223"/>
      </p:ext>
    </p:extLst>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lvl1pPr>
              <a:defRPr/>
            </a:lvl1pPr>
          </a:lstStyle>
          <a:p>
            <a:r>
              <a:rPr lang="hu-HU" altLang="hu-HU" smtClean="0"/>
              <a:t>2017</a:t>
            </a:r>
            <a:endParaRPr lang="hu-HU" altLang="hu-HU"/>
          </a:p>
        </p:txBody>
      </p:sp>
      <p:sp>
        <p:nvSpPr>
          <p:cNvPr id="6" name="Élőláb helye 5"/>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7" name="Dia számának helye 6"/>
          <p:cNvSpPr>
            <a:spLocks noGrp="1"/>
          </p:cNvSpPr>
          <p:nvPr>
            <p:ph type="sldNum" sz="quarter" idx="12"/>
          </p:nvPr>
        </p:nvSpPr>
        <p:spPr/>
        <p:txBody>
          <a:bodyPr/>
          <a:lstStyle>
            <a:lvl1pPr>
              <a:defRPr/>
            </a:lvl1pPr>
          </a:lstStyle>
          <a:p>
            <a:fld id="{78FC35BD-15AD-4B27-9B86-EA8A173BC795}" type="slidenum">
              <a:rPr lang="hu-HU" altLang="hu-HU"/>
              <a:pPr/>
              <a:t>‹#›</a:t>
            </a:fld>
            <a:endParaRPr lang="hu-HU" altLang="hu-HU"/>
          </a:p>
        </p:txBody>
      </p:sp>
    </p:spTree>
    <p:extLst>
      <p:ext uri="{BB962C8B-B14F-4D97-AF65-F5344CB8AC3E}">
        <p14:creationId xmlns:p14="http://schemas.microsoft.com/office/powerpoint/2010/main" val="1021321528"/>
      </p:ext>
    </p:extLst>
  </p:cSld>
  <p:clrMapOvr>
    <a:masterClrMapping/>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lvl1pPr>
              <a:defRPr/>
            </a:lvl1pPr>
          </a:lstStyle>
          <a:p>
            <a:r>
              <a:rPr lang="hu-HU" altLang="hu-HU" smtClean="0"/>
              <a:t>2017</a:t>
            </a:r>
            <a:endParaRPr lang="hu-HU" altLang="hu-HU"/>
          </a:p>
        </p:txBody>
      </p:sp>
      <p:sp>
        <p:nvSpPr>
          <p:cNvPr id="6" name="Élőláb helye 5"/>
          <p:cNvSpPr>
            <a:spLocks noGrp="1"/>
          </p:cNvSpPr>
          <p:nvPr>
            <p:ph type="ftr" sz="quarter" idx="11"/>
          </p:nvPr>
        </p:nvSpPr>
        <p:spPr/>
        <p:txBody>
          <a:bodyPr/>
          <a:lstStyle>
            <a:lvl1pPr>
              <a:defRPr/>
            </a:lvl1pPr>
          </a:lstStyle>
          <a:p>
            <a:r>
              <a:rPr lang="hu-HU" altLang="hu-HU" smtClean="0"/>
              <a:t>Gábor Németh: Parallel architectures</a:t>
            </a:r>
            <a:endParaRPr lang="hu-HU" altLang="hu-HU"/>
          </a:p>
        </p:txBody>
      </p:sp>
      <p:sp>
        <p:nvSpPr>
          <p:cNvPr id="7" name="Dia számának helye 6"/>
          <p:cNvSpPr>
            <a:spLocks noGrp="1"/>
          </p:cNvSpPr>
          <p:nvPr>
            <p:ph type="sldNum" sz="quarter" idx="12"/>
          </p:nvPr>
        </p:nvSpPr>
        <p:spPr/>
        <p:txBody>
          <a:bodyPr/>
          <a:lstStyle>
            <a:lvl1pPr>
              <a:defRPr/>
            </a:lvl1pPr>
          </a:lstStyle>
          <a:p>
            <a:fld id="{A255770A-41E9-4F6B-BEC7-A54A5BDB4BB7}" type="slidenum">
              <a:rPr lang="hu-HU" altLang="hu-HU"/>
              <a:pPr/>
              <a:t>‹#›</a:t>
            </a:fld>
            <a:endParaRPr lang="hu-HU" altLang="hu-HU"/>
          </a:p>
        </p:txBody>
      </p:sp>
    </p:spTree>
    <p:extLst>
      <p:ext uri="{BB962C8B-B14F-4D97-AF65-F5344CB8AC3E}">
        <p14:creationId xmlns:p14="http://schemas.microsoft.com/office/powerpoint/2010/main" val="3481044771"/>
      </p:ext>
    </p:extLst>
  </p:cSld>
  <p:clrMapOvr>
    <a:masterClrMapping/>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hu-HU" altLang="hu-HU"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hu-HU" altLang="hu-HU" smtClean="0"/>
              <a:t>Click to edit Master text styles</a:t>
            </a:r>
          </a:p>
          <a:p>
            <a:pPr lvl="1"/>
            <a:r>
              <a:rPr lang="hu-HU" altLang="hu-HU" smtClean="0"/>
              <a:t>Second level</a:t>
            </a:r>
          </a:p>
          <a:p>
            <a:pPr lvl="2"/>
            <a:r>
              <a:rPr lang="hu-HU" altLang="hu-HU" smtClean="0"/>
              <a:t>Third level</a:t>
            </a:r>
          </a:p>
          <a:p>
            <a:pPr lvl="3"/>
            <a:r>
              <a:rPr lang="hu-HU" altLang="hu-HU" smtClean="0"/>
              <a:t>Fourth level</a:t>
            </a:r>
          </a:p>
          <a:p>
            <a:pPr lvl="4"/>
            <a:r>
              <a:rPr lang="hu-HU" altLang="hu-HU"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solidFill>
                  <a:schemeClr val="tx1"/>
                </a:solidFill>
              </a:defRPr>
            </a:lvl1pPr>
          </a:lstStyle>
          <a:p>
            <a:r>
              <a:rPr lang="hu-HU" altLang="hu-HU" smtClean="0"/>
              <a:t>2017</a:t>
            </a:r>
            <a:endParaRPr lang="hu-HU" altLang="hu-HU"/>
          </a:p>
        </p:txBody>
      </p:sp>
      <p:sp>
        <p:nvSpPr>
          <p:cNvPr id="1029" name="Rectangle 5"/>
          <p:cNvSpPr>
            <a:spLocks noGrp="1" noChangeArrowheads="1"/>
          </p:cNvSpPr>
          <p:nvPr>
            <p:ph type="ftr" sz="quarter" idx="3"/>
          </p:nvPr>
        </p:nvSpPr>
        <p:spPr bwMode="auto">
          <a:xfrm>
            <a:off x="2409825" y="6248400"/>
            <a:ext cx="432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r>
              <a:rPr lang="hu-HU" altLang="hu-HU" smtClean="0"/>
              <a:t>Gábor Németh: Parallel architectures</a:t>
            </a:r>
            <a:endParaRPr lang="hu-HU" altLang="hu-HU"/>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fld id="{0C95E063-9236-4527-A54F-07357A9A82E8}" type="slidenum">
              <a:rPr lang="hu-HU" altLang="hu-HU"/>
              <a:pPr/>
              <a:t>‹#›</a:t>
            </a:fld>
            <a:endParaRPr lang="hu-HU" altLang="hu-HU"/>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d"/>
  </p:transition>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Microsoft_Word_97_-_2003_Document1.doc"/></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Microsoft_Word_97_-_2003_Document2.doc"/></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oleObject" Target="../embeddings/Microsoft_Word_97_-_2003_Document3.doc"/></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8.emf"/><Relationship Id="rId18" Type="http://schemas.openxmlformats.org/officeDocument/2006/relationships/oleObject" Target="../embeddings/oleObject11.bin"/><Relationship Id="rId3" Type="http://schemas.openxmlformats.org/officeDocument/2006/relationships/notesSlide" Target="../notesSlides/notesSlide3.xml"/><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8.bin"/><Relationship Id="rId17" Type="http://schemas.openxmlformats.org/officeDocument/2006/relationships/image" Target="../media/image10.emf"/><Relationship Id="rId2" Type="http://schemas.openxmlformats.org/officeDocument/2006/relationships/slideLayout" Target="../slideLayouts/slideLayout6.xml"/><Relationship Id="rId16" Type="http://schemas.openxmlformats.org/officeDocument/2006/relationships/oleObject" Target="../embeddings/oleObject10.bin"/><Relationship Id="rId20" Type="http://schemas.openxmlformats.org/officeDocument/2006/relationships/oleObject" Target="../embeddings/oleObject12.bin"/><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7.emf"/><Relationship Id="rId5" Type="http://schemas.openxmlformats.org/officeDocument/2006/relationships/image" Target="../media/image4.wmf"/><Relationship Id="rId15" Type="http://schemas.openxmlformats.org/officeDocument/2006/relationships/image" Target="../media/image9.emf"/><Relationship Id="rId23" Type="http://schemas.openxmlformats.org/officeDocument/2006/relationships/image" Target="../media/image13.wmf"/><Relationship Id="rId10" Type="http://schemas.openxmlformats.org/officeDocument/2006/relationships/oleObject" Target="../embeddings/oleObject7.bin"/><Relationship Id="rId19" Type="http://schemas.openxmlformats.org/officeDocument/2006/relationships/image" Target="../media/image11.emf"/><Relationship Id="rId4" Type="http://schemas.openxmlformats.org/officeDocument/2006/relationships/oleObject" Target="../embeddings/oleObject4.bin"/><Relationship Id="rId9" Type="http://schemas.openxmlformats.org/officeDocument/2006/relationships/image" Target="../media/image6.emf"/><Relationship Id="rId14" Type="http://schemas.openxmlformats.org/officeDocument/2006/relationships/oleObject" Target="../embeddings/oleObject9.bin"/><Relationship Id="rId22"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85800" y="2286000"/>
            <a:ext cx="7772400" cy="1851025"/>
          </a:xfrm>
        </p:spPr>
        <p:txBody>
          <a:bodyPr/>
          <a:lstStyle/>
          <a:p>
            <a:r>
              <a:rPr lang="hu-HU" altLang="hu-HU" sz="3200" b="1" dirty="0" smtClean="0"/>
              <a:t>PARALLEL</a:t>
            </a:r>
            <a:r>
              <a:rPr lang="en-US" altLang="hu-HU" sz="3200" b="1" dirty="0" smtClean="0"/>
              <a:t> </a:t>
            </a:r>
            <a:r>
              <a:rPr lang="hu-HU" altLang="hu-HU" sz="3200" b="1" dirty="0"/>
              <a:t>ARCHITE</a:t>
            </a:r>
            <a:r>
              <a:rPr lang="en-US" altLang="hu-HU" sz="3200" b="1" dirty="0"/>
              <a:t>C</a:t>
            </a:r>
            <a:r>
              <a:rPr lang="hu-HU" altLang="hu-HU" sz="3200" b="1" dirty="0"/>
              <a:t>T</a:t>
            </a:r>
            <a:r>
              <a:rPr lang="en-US" altLang="hu-HU" sz="3200" b="1" dirty="0"/>
              <a:t>U</a:t>
            </a:r>
            <a:r>
              <a:rPr lang="hu-HU" altLang="hu-HU" sz="3200" b="1" dirty="0"/>
              <a:t>R</a:t>
            </a:r>
            <a:r>
              <a:rPr lang="en-US" altLang="hu-HU" sz="3200" b="1" dirty="0"/>
              <a:t>ES</a:t>
            </a:r>
            <a:r>
              <a:rPr lang="hu-HU" altLang="hu-HU" sz="3200" b="1" dirty="0"/>
              <a:t> – </a:t>
            </a:r>
            <a:r>
              <a:rPr lang="hu-HU" altLang="hu-HU" sz="3200" b="1" dirty="0" smtClean="0"/>
              <a:t>2</a:t>
            </a:r>
            <a:r>
              <a:rPr lang="hu-HU" altLang="hu-HU" sz="3200" b="1" dirty="0"/>
              <a:t/>
            </a:r>
            <a:br>
              <a:rPr lang="hu-HU" altLang="hu-HU" sz="3200" b="1" dirty="0"/>
            </a:br>
            <a:r>
              <a:rPr lang="en-US" altLang="hu-HU" sz="3200" b="1" dirty="0"/>
              <a:t/>
            </a:r>
            <a:br>
              <a:rPr lang="en-US" altLang="hu-HU" sz="3200" b="1" dirty="0"/>
            </a:br>
            <a:r>
              <a:rPr lang="en-US" altLang="hu-HU" sz="3200" b="1" dirty="0">
                <a:solidFill>
                  <a:srgbClr val="FF0000"/>
                </a:solidFill>
                <a:effectLst>
                  <a:outerShdw blurRad="38100" dist="38100" dir="2700000" algn="tl">
                    <a:srgbClr val="000000">
                      <a:alpha val="43137"/>
                    </a:srgbClr>
                  </a:outerShdw>
                </a:effectLst>
              </a:rPr>
              <a:t>DISTRIBUTED SYSTEM BASICS</a:t>
            </a:r>
            <a:endParaRPr lang="hu-HU" altLang="hu-HU" dirty="0">
              <a:solidFill>
                <a:srgbClr val="FF0000"/>
              </a:solidFill>
              <a:effectLst>
                <a:outerShdw blurRad="38100" dist="38100" dir="2700000" algn="tl">
                  <a:srgbClr val="000000">
                    <a:alpha val="43137"/>
                  </a:srgbClr>
                </a:outerShdw>
              </a:effectLst>
            </a:endParaRPr>
          </a:p>
        </p:txBody>
      </p:sp>
      <p:sp>
        <p:nvSpPr>
          <p:cNvPr id="2053" name="Rectangle 5"/>
          <p:cNvSpPr>
            <a:spLocks noGrp="1" noChangeArrowheads="1"/>
          </p:cNvSpPr>
          <p:nvPr>
            <p:ph type="subTitle" idx="1"/>
          </p:nvPr>
        </p:nvSpPr>
        <p:spPr>
          <a:xfrm>
            <a:off x="1371600" y="4630738"/>
            <a:ext cx="6400800" cy="744537"/>
          </a:xfrm>
        </p:spPr>
        <p:txBody>
          <a:bodyPr/>
          <a:lstStyle/>
          <a:p>
            <a:r>
              <a:rPr lang="hu-HU" altLang="hu-HU" b="1"/>
              <a:t>Gábor Németh </a:t>
            </a:r>
          </a:p>
        </p:txBody>
      </p:sp>
    </p:spTree>
  </p:cSld>
  <p:clrMapOvr>
    <a:masterClrMapping/>
  </p:clrMapOvr>
  <p:transition>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7F696291-078B-48C9-9249-D1049172F760}" type="slidenum">
              <a:rPr lang="hu-HU" altLang="hu-HU"/>
              <a:pPr/>
              <a:t>10</a:t>
            </a:fld>
            <a:endParaRPr lang="hu-HU" altLang="hu-HU"/>
          </a:p>
        </p:txBody>
      </p:sp>
      <p:sp>
        <p:nvSpPr>
          <p:cNvPr id="81922" name="Rectangle 2"/>
          <p:cNvSpPr>
            <a:spLocks noGrp="1" noChangeArrowheads="1"/>
          </p:cNvSpPr>
          <p:nvPr>
            <p:ph type="title"/>
          </p:nvPr>
        </p:nvSpPr>
        <p:spPr>
          <a:xfrm>
            <a:off x="685800" y="247650"/>
            <a:ext cx="7772400" cy="609600"/>
          </a:xfrm>
        </p:spPr>
        <p:txBody>
          <a:bodyPr/>
          <a:lstStyle/>
          <a:p>
            <a:r>
              <a:rPr lang="en-US" altLang="hu-HU" sz="2800" b="1" dirty="0">
                <a:solidFill>
                  <a:srgbClr val="FF0000"/>
                </a:solidFill>
                <a:effectLst>
                  <a:outerShdw blurRad="38100" dist="38100" dir="2700000" algn="tl">
                    <a:srgbClr val="000000">
                      <a:alpha val="43137"/>
                    </a:srgbClr>
                  </a:outerShdw>
                </a:effectLst>
              </a:rPr>
              <a:t>ASSUMPTIONS</a:t>
            </a:r>
            <a:r>
              <a:rPr lang="hu-HU" altLang="hu-HU" sz="2800" b="1" dirty="0">
                <a:solidFill>
                  <a:srgbClr val="FF0000"/>
                </a:solidFill>
                <a:effectLst>
                  <a:outerShdw blurRad="38100" dist="38100" dir="2700000" algn="tl">
                    <a:srgbClr val="000000">
                      <a:alpha val="43137"/>
                    </a:srgbClr>
                  </a:outerShdw>
                </a:effectLst>
              </a:rPr>
              <a:t> - 3</a:t>
            </a:r>
          </a:p>
        </p:txBody>
      </p:sp>
      <p:sp>
        <p:nvSpPr>
          <p:cNvPr id="81923" name="Rectangle 3"/>
          <p:cNvSpPr>
            <a:spLocks noGrp="1" noChangeArrowheads="1"/>
          </p:cNvSpPr>
          <p:nvPr>
            <p:ph type="body" idx="1"/>
          </p:nvPr>
        </p:nvSpPr>
        <p:spPr>
          <a:xfrm>
            <a:off x="685800" y="857250"/>
            <a:ext cx="7772400" cy="5200650"/>
          </a:xfrm>
        </p:spPr>
        <p:txBody>
          <a:bodyPr/>
          <a:lstStyle/>
          <a:p>
            <a:pPr>
              <a:spcBef>
                <a:spcPct val="0"/>
              </a:spcBef>
              <a:buFontTx/>
              <a:buChar char=" "/>
              <a:tabLst>
                <a:tab pos="800100" algn="l"/>
              </a:tabLst>
            </a:pPr>
            <a:r>
              <a:rPr lang="hu-HU" altLang="hu-HU" sz="2400" b="1"/>
              <a:t>5.	</a:t>
            </a:r>
            <a:r>
              <a:rPr lang="en-GB" altLang="hu-HU" sz="2400" b="1"/>
              <a:t>The entity considers the control token to be lost if 	its timer expires. The entity generates immediately 	a candidate token with its identifier.</a:t>
            </a:r>
          </a:p>
          <a:p>
            <a:pPr>
              <a:spcBef>
                <a:spcPct val="0"/>
              </a:spcBef>
              <a:spcAft>
                <a:spcPct val="50000"/>
              </a:spcAft>
              <a:buFontTx/>
              <a:buNone/>
              <a:tabLst>
                <a:tab pos="800100" algn="l"/>
              </a:tabLst>
            </a:pPr>
            <a:r>
              <a:rPr lang="en-GB" altLang="hu-HU" sz="2400" b="1"/>
              <a:t>		</a:t>
            </a:r>
            <a:r>
              <a:rPr lang="en-GB" altLang="hu-HU" sz="2400" b="1" i="1"/>
              <a:t>(Assumptions 4. and 5. determine how the loss of 	control token is sensed, in other words, how the 	algorithm starts. These are </a:t>
            </a:r>
            <a:r>
              <a:rPr lang="en-GB" altLang="hu-HU" sz="2400" b="1" i="1" u="sng"/>
              <a:t>necessary</a:t>
            </a:r>
            <a:r>
              <a:rPr lang="en-GB" altLang="hu-HU" sz="2400" b="1" i="1"/>
              <a:t> designer’s 	decisions.)</a:t>
            </a:r>
          </a:p>
          <a:p>
            <a:pPr>
              <a:spcBef>
                <a:spcPct val="0"/>
              </a:spcBef>
              <a:buFontTx/>
              <a:buChar char=" "/>
              <a:tabLst>
                <a:tab pos="800100" algn="l"/>
              </a:tabLst>
            </a:pPr>
            <a:r>
              <a:rPr lang="en-GB" altLang="hu-HU" sz="2400" b="1"/>
              <a:t>6.	The system is asynchronous, every entity has its 	own timer, the timer values are not necessarily the 	same.</a:t>
            </a:r>
          </a:p>
          <a:p>
            <a:pPr>
              <a:spcBef>
                <a:spcPct val="0"/>
              </a:spcBef>
              <a:buFontTx/>
              <a:buNone/>
              <a:tabLst>
                <a:tab pos="800100" algn="l"/>
              </a:tabLst>
            </a:pPr>
            <a:r>
              <a:rPr lang="en-GB" altLang="hu-HU" sz="2400" b="1"/>
              <a:t>		</a:t>
            </a:r>
            <a:r>
              <a:rPr lang="en-GB" altLang="hu-HU" sz="2400" b="1" i="1"/>
              <a:t>(It </a:t>
            </a:r>
            <a:r>
              <a:rPr lang="en-GB" altLang="hu-HU" sz="2400" b="1" i="1" u="sng"/>
              <a:t>appears</a:t>
            </a:r>
            <a:r>
              <a:rPr lang="en-GB" altLang="hu-HU" sz="2400" b="1" i="1"/>
              <a:t> to be completely obvious, </a:t>
            </a:r>
            <a:r>
              <a:rPr lang="en-GB" altLang="hu-HU" sz="2400" b="1" i="1" u="sng"/>
              <a:t>but</a:t>
            </a:r>
            <a:r>
              <a:rPr lang="en-GB" altLang="hu-HU" sz="2400" b="1" i="1"/>
              <a:t> the arbitrary 	designer’s decisions [own timers, different values] 	and the environmental constraints [asynchronous 	clocks] are mixed.)</a:t>
            </a:r>
            <a:endParaRPr lang="en-GB" altLang="hu-HU" sz="2400" b="1"/>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0FD16B6A-0B50-4E0A-BBF4-23583375C8A9}" type="slidenum">
              <a:rPr lang="hu-HU" altLang="hu-HU"/>
              <a:pPr/>
              <a:t>11</a:t>
            </a:fld>
            <a:endParaRPr lang="hu-HU" altLang="hu-HU"/>
          </a:p>
        </p:txBody>
      </p:sp>
      <p:sp>
        <p:nvSpPr>
          <p:cNvPr id="82946" name="Rectangle 1026"/>
          <p:cNvSpPr>
            <a:spLocks noGrp="1" noChangeArrowheads="1"/>
          </p:cNvSpPr>
          <p:nvPr>
            <p:ph type="title"/>
          </p:nvPr>
        </p:nvSpPr>
        <p:spPr>
          <a:xfrm>
            <a:off x="685800" y="285750"/>
            <a:ext cx="7772400" cy="838200"/>
          </a:xfrm>
        </p:spPr>
        <p:txBody>
          <a:bodyPr/>
          <a:lstStyle/>
          <a:p>
            <a:r>
              <a:rPr lang="en-US" altLang="hu-HU" sz="2800" b="1" dirty="0">
                <a:solidFill>
                  <a:srgbClr val="FF0000"/>
                </a:solidFill>
                <a:effectLst>
                  <a:outerShdw blurRad="38100" dist="38100" dir="2700000" algn="tl">
                    <a:srgbClr val="000000">
                      <a:alpha val="43137"/>
                    </a:srgbClr>
                  </a:outerShdw>
                </a:effectLst>
              </a:rPr>
              <a:t>ASSUMPTIONS</a:t>
            </a:r>
            <a:r>
              <a:rPr lang="hu-HU" altLang="hu-HU" sz="2800" b="1" dirty="0">
                <a:solidFill>
                  <a:srgbClr val="FF0000"/>
                </a:solidFill>
                <a:effectLst>
                  <a:outerShdw blurRad="38100" dist="38100" dir="2700000" algn="tl">
                    <a:srgbClr val="000000">
                      <a:alpha val="43137"/>
                    </a:srgbClr>
                  </a:outerShdw>
                </a:effectLst>
              </a:rPr>
              <a:t> - 4</a:t>
            </a:r>
          </a:p>
        </p:txBody>
      </p:sp>
      <p:sp>
        <p:nvSpPr>
          <p:cNvPr id="82947" name="Rectangle 1027"/>
          <p:cNvSpPr>
            <a:spLocks noGrp="1" noChangeArrowheads="1"/>
          </p:cNvSpPr>
          <p:nvPr>
            <p:ph type="body" idx="1"/>
          </p:nvPr>
        </p:nvSpPr>
        <p:spPr>
          <a:xfrm>
            <a:off x="0" y="1123950"/>
            <a:ext cx="9144000" cy="5238750"/>
          </a:xfrm>
        </p:spPr>
        <p:txBody>
          <a:bodyPr/>
          <a:lstStyle/>
          <a:p>
            <a:pPr>
              <a:lnSpc>
                <a:spcPct val="90000"/>
              </a:lnSpc>
              <a:spcBef>
                <a:spcPct val="0"/>
              </a:spcBef>
              <a:buFontTx/>
              <a:buChar char=" "/>
              <a:tabLst>
                <a:tab pos="800100" algn="l"/>
              </a:tabLst>
            </a:pPr>
            <a:r>
              <a:rPr lang="hu-HU" altLang="hu-HU" sz="2400" b="1" dirty="0"/>
              <a:t>7.	</a:t>
            </a:r>
            <a:r>
              <a:rPr lang="en-US" altLang="hu-HU" sz="2400" b="1" dirty="0"/>
              <a:t>The order of messages does not change along the ring</a:t>
            </a:r>
            <a:r>
              <a:rPr lang="hu-HU" altLang="hu-HU" sz="2400" b="1" dirty="0"/>
              <a:t>.</a:t>
            </a:r>
          </a:p>
          <a:p>
            <a:pPr>
              <a:lnSpc>
                <a:spcPct val="90000"/>
              </a:lnSpc>
              <a:spcBef>
                <a:spcPct val="0"/>
              </a:spcBef>
              <a:spcAft>
                <a:spcPct val="25000"/>
              </a:spcAft>
              <a:buFontTx/>
              <a:buNone/>
              <a:tabLst>
                <a:tab pos="800100" algn="l"/>
              </a:tabLst>
            </a:pPr>
            <a:r>
              <a:rPr lang="hu-HU" altLang="hu-HU" sz="2400" b="1" i="1" dirty="0"/>
              <a:t>		(</a:t>
            </a:r>
            <a:r>
              <a:rPr lang="en-US" altLang="hu-HU" sz="2400" b="1" i="1" dirty="0"/>
              <a:t>If the entities are physically connected into ring, then this is an 	assumption originating from the environment</a:t>
            </a:r>
            <a:r>
              <a:rPr lang="hu-HU" altLang="hu-HU" sz="2400" b="1" i="1" dirty="0"/>
              <a:t>.</a:t>
            </a:r>
          </a:p>
          <a:p>
            <a:pPr>
              <a:lnSpc>
                <a:spcPct val="90000"/>
              </a:lnSpc>
              <a:spcBef>
                <a:spcPct val="0"/>
              </a:spcBef>
              <a:spcAft>
                <a:spcPct val="25000"/>
              </a:spcAft>
              <a:buFontTx/>
              <a:buNone/>
              <a:tabLst>
                <a:tab pos="800100" algn="l"/>
              </a:tabLst>
            </a:pPr>
            <a:r>
              <a:rPr lang="hu-HU" altLang="hu-HU" sz="2400" b="1" i="1" dirty="0"/>
              <a:t>		</a:t>
            </a:r>
            <a:r>
              <a:rPr lang="en-US" altLang="hu-HU" sz="2400" b="1" i="1" dirty="0"/>
              <a:t>If the structure is not a ring physically [e.g. a bus], but logically 	only, then it is [</a:t>
            </a:r>
            <a:r>
              <a:rPr lang="en-US" altLang="hu-HU" sz="2400" b="1" i="1" u="sng" dirty="0"/>
              <a:t>seems to be</a:t>
            </a:r>
            <a:r>
              <a:rPr lang="en-US" altLang="hu-HU" sz="2400" b="1" i="1" dirty="0"/>
              <a:t>] an arbitrary designer’s decision, 	necessitating a proper implementation</a:t>
            </a:r>
            <a:r>
              <a:rPr lang="hu-HU" altLang="hu-HU" sz="2400" b="1" i="1" dirty="0"/>
              <a:t>.</a:t>
            </a:r>
          </a:p>
          <a:p>
            <a:pPr>
              <a:lnSpc>
                <a:spcPct val="90000"/>
              </a:lnSpc>
              <a:spcBef>
                <a:spcPct val="0"/>
              </a:spcBef>
              <a:spcAft>
                <a:spcPct val="50000"/>
              </a:spcAft>
              <a:buFontTx/>
              <a:buNone/>
              <a:tabLst>
                <a:tab pos="800100" algn="l"/>
              </a:tabLst>
            </a:pPr>
            <a:r>
              <a:rPr lang="hu-HU" altLang="hu-HU" sz="2400" b="1" i="1" dirty="0">
                <a:solidFill>
                  <a:srgbClr val="FF5050"/>
                </a:solidFill>
              </a:rPr>
              <a:t>		</a:t>
            </a:r>
            <a:r>
              <a:rPr lang="en-US" altLang="hu-HU" sz="2400" b="1" i="1" dirty="0">
                <a:solidFill>
                  <a:srgbClr val="FF0000"/>
                </a:solidFill>
                <a:effectLst>
                  <a:outerShdw blurRad="38100" dist="38100" dir="2700000" algn="tl">
                    <a:srgbClr val="000000">
                      <a:alpha val="43137"/>
                    </a:srgbClr>
                  </a:outerShdw>
                </a:effectLst>
              </a:rPr>
              <a:t>BUT IT IS DERIVED FROM THE FORMAL PROOF AS 	A NECESSARY CONDITION FOR THE CORRECT 	OPERATION!</a:t>
            </a:r>
            <a:r>
              <a:rPr lang="hu-HU" altLang="hu-HU" sz="2400" b="1" i="1" dirty="0"/>
              <a:t>)</a:t>
            </a:r>
          </a:p>
          <a:p>
            <a:pPr>
              <a:lnSpc>
                <a:spcPct val="90000"/>
              </a:lnSpc>
              <a:spcBef>
                <a:spcPct val="0"/>
              </a:spcBef>
              <a:buFontTx/>
              <a:buChar char=" "/>
              <a:tabLst>
                <a:tab pos="800100" algn="l"/>
              </a:tabLst>
            </a:pPr>
            <a:r>
              <a:rPr lang="hu-HU" altLang="hu-HU" sz="2400" b="1" dirty="0"/>
              <a:t>8.	</a:t>
            </a:r>
            <a:r>
              <a:rPr lang="en-US" altLang="hu-HU" sz="2400" b="1" dirty="0"/>
              <a:t>The generation of a token is an instantaneous atomic event</a:t>
            </a:r>
            <a:r>
              <a:rPr lang="hu-HU" altLang="hu-HU" sz="2400" b="1" dirty="0"/>
              <a:t>.</a:t>
            </a:r>
          </a:p>
          <a:p>
            <a:pPr>
              <a:lnSpc>
                <a:spcPct val="90000"/>
              </a:lnSpc>
              <a:spcBef>
                <a:spcPct val="0"/>
              </a:spcBef>
              <a:spcAft>
                <a:spcPct val="50000"/>
              </a:spcAft>
              <a:buFontTx/>
              <a:buNone/>
              <a:tabLst>
                <a:tab pos="800100" algn="l"/>
              </a:tabLst>
            </a:pPr>
            <a:r>
              <a:rPr lang="hu-HU" altLang="hu-HU" sz="2400" b="1" i="1" dirty="0"/>
              <a:t>		(</a:t>
            </a:r>
            <a:r>
              <a:rPr lang="en-US" altLang="hu-HU" sz="2400" b="1" i="1" dirty="0"/>
              <a:t>Simplifying designer’s decision</a:t>
            </a:r>
            <a:r>
              <a:rPr lang="hu-HU" altLang="hu-HU" sz="2400" b="1" i="1" dirty="0"/>
              <a:t>.)</a:t>
            </a:r>
          </a:p>
          <a:p>
            <a:pPr>
              <a:lnSpc>
                <a:spcPct val="90000"/>
              </a:lnSpc>
              <a:spcBef>
                <a:spcPct val="0"/>
              </a:spcBef>
              <a:buFontTx/>
              <a:buChar char=" "/>
              <a:tabLst>
                <a:tab pos="800100" algn="l"/>
              </a:tabLst>
            </a:pPr>
            <a:r>
              <a:rPr lang="hu-HU" altLang="hu-HU" sz="2400" b="1" dirty="0"/>
              <a:t>9.	</a:t>
            </a:r>
            <a:r>
              <a:rPr lang="en-US" altLang="hu-HU" sz="2400" b="1" dirty="0"/>
              <a:t>An entity takes the message arriving to it off the ring and puts 	its output message onto the ring</a:t>
            </a:r>
            <a:r>
              <a:rPr lang="hu-HU" altLang="hu-HU" sz="2400" b="1" dirty="0"/>
              <a:t>.</a:t>
            </a:r>
          </a:p>
          <a:p>
            <a:pPr>
              <a:lnSpc>
                <a:spcPct val="90000"/>
              </a:lnSpc>
              <a:spcBef>
                <a:spcPct val="0"/>
              </a:spcBef>
              <a:buFontTx/>
              <a:buNone/>
              <a:tabLst>
                <a:tab pos="800100" algn="l"/>
              </a:tabLst>
            </a:pPr>
            <a:r>
              <a:rPr lang="hu-HU" altLang="hu-HU" sz="2400" b="1" i="1" dirty="0"/>
              <a:t>		(</a:t>
            </a:r>
            <a:r>
              <a:rPr lang="en-US" altLang="hu-HU" sz="2400" b="1" i="1" dirty="0"/>
              <a:t>Cleaning</a:t>
            </a:r>
            <a:r>
              <a:rPr lang="hu-HU" altLang="hu-HU" sz="2400" b="1" i="1" dirty="0"/>
              <a:t>!) </a:t>
            </a:r>
            <a:endParaRPr lang="hu-HU" altLang="hu-HU" sz="2400" b="1" dirty="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29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29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29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29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4E106891-F4BD-44F5-8EA7-97CF7EE6944B}" type="slidenum">
              <a:rPr lang="hu-HU" altLang="hu-HU"/>
              <a:pPr/>
              <a:t>12</a:t>
            </a:fld>
            <a:endParaRPr lang="hu-HU" altLang="hu-HU"/>
          </a:p>
        </p:txBody>
      </p:sp>
      <p:sp>
        <p:nvSpPr>
          <p:cNvPr id="83970" name="Rectangle 2"/>
          <p:cNvSpPr>
            <a:spLocks noGrp="1" noChangeArrowheads="1"/>
          </p:cNvSpPr>
          <p:nvPr>
            <p:ph type="title"/>
          </p:nvPr>
        </p:nvSpPr>
        <p:spPr>
          <a:xfrm>
            <a:off x="685800" y="247650"/>
            <a:ext cx="7772400" cy="895350"/>
          </a:xfrm>
        </p:spPr>
        <p:txBody>
          <a:bodyPr/>
          <a:lstStyle/>
          <a:p>
            <a:r>
              <a:rPr lang="hu-HU" altLang="hu-HU" sz="2800" b="1" dirty="0">
                <a:solidFill>
                  <a:srgbClr val="FF0000"/>
                </a:solidFill>
                <a:effectLst>
                  <a:outerShdw blurRad="38100" dist="38100" dir="2700000" algn="tl">
                    <a:srgbClr val="000000">
                      <a:alpha val="43137"/>
                    </a:srgbClr>
                  </a:outerShdw>
                </a:effectLst>
              </a:rPr>
              <a:t>SPECIFIC</a:t>
            </a:r>
            <a:r>
              <a:rPr lang="en-US" altLang="hu-HU" sz="2800" b="1" dirty="0">
                <a:solidFill>
                  <a:srgbClr val="FF0000"/>
                </a:solidFill>
                <a:effectLst>
                  <a:outerShdw blurRad="38100" dist="38100" dir="2700000" algn="tl">
                    <a:srgbClr val="000000">
                      <a:alpha val="43137"/>
                    </a:srgbClr>
                  </a:outerShdw>
                </a:effectLst>
              </a:rPr>
              <a:t>AT</a:t>
            </a:r>
            <a:r>
              <a:rPr lang="hu-HU" altLang="hu-HU" sz="2800" b="1" dirty="0">
                <a:solidFill>
                  <a:srgbClr val="FF0000"/>
                </a:solidFill>
                <a:effectLst>
                  <a:outerShdw blurRad="38100" dist="38100" dir="2700000" algn="tl">
                    <a:srgbClr val="000000">
                      <a:alpha val="43137"/>
                    </a:srgbClr>
                  </a:outerShdw>
                </a:effectLst>
              </a:rPr>
              <a:t>I</a:t>
            </a:r>
            <a:r>
              <a:rPr lang="en-US" altLang="hu-HU" sz="2800" b="1" dirty="0">
                <a:solidFill>
                  <a:srgbClr val="FF0000"/>
                </a:solidFill>
                <a:effectLst>
                  <a:outerShdw blurRad="38100" dist="38100" dir="2700000" algn="tl">
                    <a:srgbClr val="000000">
                      <a:alpha val="43137"/>
                    </a:srgbClr>
                  </a:outerShdw>
                </a:effectLst>
              </a:rPr>
              <a:t>ONS</a:t>
            </a:r>
            <a:endParaRPr lang="hu-HU" altLang="hu-HU" sz="2800" b="1" dirty="0">
              <a:solidFill>
                <a:srgbClr val="FF0000"/>
              </a:solidFill>
              <a:effectLst>
                <a:outerShdw blurRad="38100" dist="38100" dir="2700000" algn="tl">
                  <a:srgbClr val="000000">
                    <a:alpha val="43137"/>
                  </a:srgbClr>
                </a:outerShdw>
              </a:effectLst>
            </a:endParaRPr>
          </a:p>
        </p:txBody>
      </p:sp>
      <p:sp>
        <p:nvSpPr>
          <p:cNvPr id="83971" name="Rectangle 3"/>
          <p:cNvSpPr>
            <a:spLocks noGrp="1" noChangeArrowheads="1"/>
          </p:cNvSpPr>
          <p:nvPr>
            <p:ph type="body" idx="1"/>
          </p:nvPr>
        </p:nvSpPr>
        <p:spPr>
          <a:xfrm>
            <a:off x="685800" y="1143000"/>
            <a:ext cx="7772400" cy="5200650"/>
          </a:xfrm>
        </p:spPr>
        <p:txBody>
          <a:bodyPr/>
          <a:lstStyle/>
          <a:p>
            <a:pPr>
              <a:lnSpc>
                <a:spcPct val="90000"/>
              </a:lnSpc>
              <a:spcBef>
                <a:spcPct val="0"/>
              </a:spcBef>
              <a:spcAft>
                <a:spcPct val="50000"/>
              </a:spcAft>
              <a:tabLst>
                <a:tab pos="736600" algn="l"/>
                <a:tab pos="2452688" algn="l"/>
              </a:tabLst>
            </a:pPr>
            <a:r>
              <a:rPr lang="en-US" altLang="hu-HU" sz="2400" b="1" dirty="0"/>
              <a:t>The specifications (the criteria of the correct operation of the system) are determined</a:t>
            </a:r>
            <a:r>
              <a:rPr lang="hu-HU" altLang="hu-HU" sz="2400" b="1" dirty="0"/>
              <a:t>.</a:t>
            </a:r>
          </a:p>
          <a:p>
            <a:pPr>
              <a:lnSpc>
                <a:spcPct val="90000"/>
              </a:lnSpc>
              <a:spcBef>
                <a:spcPct val="0"/>
              </a:spcBef>
              <a:spcAft>
                <a:spcPct val="50000"/>
              </a:spcAft>
              <a:tabLst>
                <a:tab pos="736600" algn="l"/>
                <a:tab pos="2452688" algn="l"/>
              </a:tabLst>
            </a:pPr>
            <a:r>
              <a:rPr lang="hu-HU" altLang="hu-HU" sz="2400" b="1" dirty="0">
                <a:solidFill>
                  <a:srgbClr val="FF0000"/>
                </a:solidFill>
                <a:effectLst>
                  <a:outerShdw blurRad="38100" dist="38100" dir="2700000" algn="tl">
                    <a:srgbClr val="000000">
                      <a:alpha val="43137"/>
                    </a:srgbClr>
                  </a:outerShdw>
                </a:effectLst>
              </a:rPr>
              <a:t>SPECIFI</a:t>
            </a:r>
            <a:r>
              <a:rPr lang="en-US" altLang="hu-HU" sz="2400" b="1" dirty="0">
                <a:solidFill>
                  <a:srgbClr val="FF0000"/>
                </a:solidFill>
                <a:effectLst>
                  <a:outerShdw blurRad="38100" dist="38100" dir="2700000" algn="tl">
                    <a:srgbClr val="000000">
                      <a:alpha val="43137"/>
                    </a:srgbClr>
                  </a:outerShdw>
                </a:effectLst>
              </a:rPr>
              <a:t>CAT</a:t>
            </a:r>
            <a:r>
              <a:rPr lang="hu-HU" altLang="hu-HU" sz="2400" b="1" dirty="0">
                <a:solidFill>
                  <a:srgbClr val="FF0000"/>
                </a:solidFill>
                <a:effectLst>
                  <a:outerShdw blurRad="38100" dist="38100" dir="2700000" algn="tl">
                    <a:srgbClr val="000000">
                      <a:alpha val="43137"/>
                    </a:srgbClr>
                  </a:outerShdw>
                </a:effectLst>
              </a:rPr>
              <a:t>I</a:t>
            </a:r>
            <a:r>
              <a:rPr lang="en-US" altLang="hu-HU" sz="2400" b="1" dirty="0">
                <a:solidFill>
                  <a:srgbClr val="FF0000"/>
                </a:solidFill>
                <a:effectLst>
                  <a:outerShdw blurRad="38100" dist="38100" dir="2700000" algn="tl">
                    <a:srgbClr val="000000">
                      <a:alpha val="43137"/>
                    </a:srgbClr>
                  </a:outerShdw>
                </a:effectLst>
              </a:rPr>
              <a:t>ONS</a:t>
            </a:r>
            <a:r>
              <a:rPr lang="hu-HU" altLang="hu-HU" sz="2400" b="1" dirty="0">
                <a:solidFill>
                  <a:srgbClr val="FF0000"/>
                </a:solidFill>
                <a:effectLst>
                  <a:outerShdw blurRad="38100" dist="38100" dir="2700000" algn="tl">
                    <a:srgbClr val="000000">
                      <a:alpha val="43137"/>
                    </a:srgbClr>
                  </a:outerShdw>
                </a:effectLst>
              </a:rPr>
              <a:t>:</a:t>
            </a:r>
          </a:p>
          <a:p>
            <a:pPr>
              <a:lnSpc>
                <a:spcPct val="90000"/>
              </a:lnSpc>
              <a:spcBef>
                <a:spcPct val="0"/>
              </a:spcBef>
              <a:spcAft>
                <a:spcPct val="50000"/>
              </a:spcAft>
              <a:buFontTx/>
              <a:buChar char=" "/>
              <a:tabLst>
                <a:tab pos="736600" algn="l"/>
                <a:tab pos="2452688" algn="l"/>
              </a:tabLst>
            </a:pPr>
            <a:r>
              <a:rPr lang="hu-HU" altLang="hu-HU" sz="2400" b="1" dirty="0"/>
              <a:t>A.	</a:t>
            </a:r>
            <a:r>
              <a:rPr lang="en-US" altLang="hu-HU" sz="2400" b="1" dirty="0"/>
              <a:t>A single entity generates a new control token</a:t>
            </a:r>
            <a:r>
              <a:rPr lang="hu-HU" altLang="hu-HU" sz="2400" b="1" dirty="0"/>
              <a:t>.</a:t>
            </a:r>
          </a:p>
          <a:p>
            <a:pPr>
              <a:lnSpc>
                <a:spcPct val="90000"/>
              </a:lnSpc>
              <a:spcBef>
                <a:spcPct val="0"/>
              </a:spcBef>
              <a:spcAft>
                <a:spcPct val="50000"/>
              </a:spcAft>
              <a:buFontTx/>
              <a:buChar char=" "/>
              <a:tabLst>
                <a:tab pos="736600" algn="l"/>
                <a:tab pos="2452688" algn="l"/>
              </a:tabLst>
            </a:pPr>
            <a:r>
              <a:rPr lang="hu-HU" altLang="hu-HU" sz="2400" b="1" dirty="0"/>
              <a:t>B.	</a:t>
            </a:r>
            <a:r>
              <a:rPr lang="en-US" altLang="hu-HU" sz="2400" b="1" dirty="0"/>
              <a:t>The new control token is generated within an upper 	bounded time period</a:t>
            </a:r>
            <a:r>
              <a:rPr lang="hu-HU" altLang="hu-HU" sz="2400" b="1" dirty="0"/>
              <a:t>.</a:t>
            </a:r>
          </a:p>
          <a:p>
            <a:pPr>
              <a:lnSpc>
                <a:spcPct val="90000"/>
              </a:lnSpc>
              <a:spcBef>
                <a:spcPct val="0"/>
              </a:spcBef>
              <a:spcAft>
                <a:spcPct val="50000"/>
              </a:spcAft>
              <a:buFontTx/>
              <a:buNone/>
              <a:tabLst>
                <a:tab pos="736600" algn="l"/>
                <a:tab pos="2452688" algn="l"/>
              </a:tabLst>
            </a:pPr>
            <a:r>
              <a:rPr lang="hu-HU" altLang="hu-HU" sz="2400" b="1" dirty="0"/>
              <a:t>		</a:t>
            </a:r>
            <a:r>
              <a:rPr lang="en-US" altLang="hu-HU" sz="2400" b="1" dirty="0"/>
              <a:t>REMARK</a:t>
            </a:r>
            <a:r>
              <a:rPr lang="hu-HU" altLang="hu-HU" sz="2400" b="1" dirty="0"/>
              <a:t>:	</a:t>
            </a:r>
            <a:r>
              <a:rPr lang="en-US" altLang="hu-HU" sz="2400" b="1" i="1" dirty="0"/>
              <a:t>An infinite failure sequence may prevent 		the satisfaction of specification B. This 		is the reason of assumption </a:t>
            </a:r>
            <a:r>
              <a:rPr lang="hu-HU" altLang="hu-HU" sz="2400" b="1" i="1" dirty="0"/>
              <a:t>1</a:t>
            </a:r>
            <a:r>
              <a:rPr lang="en-US" altLang="hu-HU" sz="2400" b="1" i="1" dirty="0"/>
              <a:t> </a:t>
            </a:r>
            <a:r>
              <a:rPr lang="hu-HU" altLang="hu-HU" sz="2400" b="1" i="1" dirty="0"/>
              <a:t>(</a:t>
            </a:r>
            <a:r>
              <a:rPr lang="en-US" altLang="hu-HU" sz="2400" b="1" i="1" dirty="0"/>
              <a:t>a better 			version</a:t>
            </a:r>
            <a:r>
              <a:rPr lang="hu-HU" altLang="hu-HU" sz="2400" b="1" i="1" dirty="0"/>
              <a:t>:</a:t>
            </a:r>
            <a:r>
              <a:rPr lang="en-US" altLang="hu-HU" sz="2400" b="1" i="1" dirty="0"/>
              <a:t> until the generation of the new 		control token only max. n failures may 		occur</a:t>
            </a:r>
            <a:r>
              <a:rPr lang="hu-HU" altLang="hu-HU" sz="2400" b="1" i="1" dirty="0"/>
              <a:t>).</a:t>
            </a:r>
            <a:endParaRPr lang="hu-HU" altLang="hu-HU" sz="2400" b="1" dirty="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bldLvl="3"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átum helye 2"/>
          <p:cNvSpPr>
            <a:spLocks noGrp="1"/>
          </p:cNvSpPr>
          <p:nvPr>
            <p:ph type="dt" sz="half" idx="10"/>
          </p:nvPr>
        </p:nvSpPr>
        <p:spPr>
          <a:xfrm>
            <a:off x="720725" y="6221413"/>
            <a:ext cx="1905000" cy="457200"/>
          </a:xfrm>
        </p:spPr>
        <p:txBody>
          <a:bodyPr/>
          <a:lstStyle/>
          <a:p>
            <a:r>
              <a:rPr lang="hu-HU" altLang="hu-HU" smtClean="0"/>
              <a:t>2017</a:t>
            </a:r>
            <a:endParaRPr lang="hu-HU" altLang="hu-HU"/>
          </a:p>
        </p:txBody>
      </p:sp>
      <p:sp>
        <p:nvSpPr>
          <p:cNvPr id="35" name="Élőláb helye 3"/>
          <p:cNvSpPr>
            <a:spLocks noGrp="1"/>
          </p:cNvSpPr>
          <p:nvPr>
            <p:ph type="ftr" sz="quarter" idx="11"/>
          </p:nvPr>
        </p:nvSpPr>
        <p:spPr/>
        <p:txBody>
          <a:bodyPr/>
          <a:lstStyle/>
          <a:p>
            <a:r>
              <a:rPr lang="hu-HU" altLang="hu-HU" smtClean="0"/>
              <a:t>Gábor Németh: Parallel architectures</a:t>
            </a:r>
            <a:endParaRPr lang="hu-HU" altLang="hu-HU"/>
          </a:p>
        </p:txBody>
      </p:sp>
      <p:sp>
        <p:nvSpPr>
          <p:cNvPr id="36" name="Dia számának helye 4"/>
          <p:cNvSpPr>
            <a:spLocks noGrp="1"/>
          </p:cNvSpPr>
          <p:nvPr>
            <p:ph type="sldNum" sz="quarter" idx="12"/>
          </p:nvPr>
        </p:nvSpPr>
        <p:spPr/>
        <p:txBody>
          <a:bodyPr/>
          <a:lstStyle/>
          <a:p>
            <a:fld id="{F894958D-C424-4FE4-82CA-04BFE8466F0F}" type="slidenum">
              <a:rPr lang="hu-HU" altLang="hu-HU"/>
              <a:pPr/>
              <a:t>13</a:t>
            </a:fld>
            <a:endParaRPr lang="hu-HU" altLang="hu-HU"/>
          </a:p>
        </p:txBody>
      </p:sp>
      <p:sp>
        <p:nvSpPr>
          <p:cNvPr id="84994" name="Rectangle 2"/>
          <p:cNvSpPr>
            <a:spLocks noGrp="1" noChangeArrowheads="1"/>
          </p:cNvSpPr>
          <p:nvPr>
            <p:ph type="title"/>
          </p:nvPr>
        </p:nvSpPr>
        <p:spPr>
          <a:xfrm>
            <a:off x="617538" y="263525"/>
            <a:ext cx="7772400" cy="963613"/>
          </a:xfrm>
        </p:spPr>
        <p:txBody>
          <a:bodyPr/>
          <a:lstStyle/>
          <a:p>
            <a:r>
              <a:rPr lang="en-US" altLang="hu-HU" sz="2800" b="1" dirty="0">
                <a:solidFill>
                  <a:srgbClr val="FF0000"/>
                </a:solidFill>
                <a:effectLst>
                  <a:outerShdw blurRad="38100" dist="38100" dir="2700000" algn="tl">
                    <a:srgbClr val="000000">
                      <a:alpha val="43137"/>
                    </a:srgbClr>
                  </a:outerShdw>
                </a:effectLst>
              </a:rPr>
              <a:t>OBSERVABILITY</a:t>
            </a:r>
            <a:r>
              <a:rPr lang="hu-HU" altLang="hu-HU" sz="2800" b="1" dirty="0">
                <a:solidFill>
                  <a:srgbClr val="FF0000"/>
                </a:solidFill>
                <a:effectLst>
                  <a:outerShdw blurRad="38100" dist="38100" dir="2700000" algn="tl">
                    <a:srgbClr val="000000">
                      <a:alpha val="43137"/>
                    </a:srgbClr>
                  </a:outerShdw>
                </a:effectLst>
              </a:rPr>
              <a:t> - 1</a:t>
            </a:r>
          </a:p>
        </p:txBody>
      </p:sp>
      <p:sp>
        <p:nvSpPr>
          <p:cNvPr id="84995" name="Text Box 3"/>
          <p:cNvSpPr txBox="1">
            <a:spLocks noChangeArrowheads="1"/>
          </p:cNvSpPr>
          <p:nvPr/>
        </p:nvSpPr>
        <p:spPr bwMode="auto">
          <a:xfrm>
            <a:off x="685800" y="1227138"/>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What are the entities seeing?</a:t>
            </a:r>
            <a:endParaRPr lang="hu-HU" altLang="hu-HU">
              <a:solidFill>
                <a:schemeClr val="tx1"/>
              </a:solidFill>
            </a:endParaRPr>
          </a:p>
        </p:txBody>
      </p:sp>
      <p:sp>
        <p:nvSpPr>
          <p:cNvPr id="84996" name="Text Box 4"/>
          <p:cNvSpPr txBox="1">
            <a:spLocks noChangeArrowheads="1"/>
          </p:cNvSpPr>
          <p:nvPr/>
        </p:nvSpPr>
        <p:spPr bwMode="auto">
          <a:xfrm>
            <a:off x="685800" y="1684338"/>
            <a:ext cx="777240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hu-HU">
                <a:solidFill>
                  <a:schemeClr val="tx1"/>
                </a:solidFill>
              </a:rPr>
              <a:t>Denote the set of entities participating in the election by </a:t>
            </a:r>
            <a:r>
              <a:rPr lang="hu-HU" altLang="hu-HU">
                <a:solidFill>
                  <a:schemeClr val="tx1"/>
                </a:solidFill>
              </a:rPr>
              <a:t>I (</a:t>
            </a:r>
            <a:r>
              <a:rPr lang="en-US" altLang="hu-HU">
                <a:solidFill>
                  <a:schemeClr val="tx1"/>
                </a:solidFill>
              </a:rPr>
              <a:t>whose timers awakened because of the loss of the control token</a:t>
            </a:r>
            <a:r>
              <a:rPr lang="hu-HU" altLang="hu-HU">
                <a:solidFill>
                  <a:schemeClr val="tx1"/>
                </a:solidFill>
              </a:rPr>
              <a:t>), S(i), i </a:t>
            </a:r>
            <a:r>
              <a:rPr lang="hu-HU" altLang="hu-HU">
                <a:solidFill>
                  <a:schemeClr val="tx1"/>
                </a:solidFill>
                <a:sym typeface="Symbol" pitchFamily="18" charset="2"/>
              </a:rPr>
              <a:t> I </a:t>
            </a:r>
            <a:r>
              <a:rPr lang="en-US" altLang="hu-HU">
                <a:solidFill>
                  <a:schemeClr val="tx1"/>
                </a:solidFill>
                <a:sym typeface="Symbol" pitchFamily="18" charset="2"/>
              </a:rPr>
              <a:t>is the set of token identifiers sensed by entity i during its own candidate made a full circle</a:t>
            </a:r>
            <a:r>
              <a:rPr lang="hu-HU" altLang="hu-HU">
                <a:solidFill>
                  <a:schemeClr val="tx1"/>
                </a:solidFill>
                <a:sym typeface="Symbol" pitchFamily="18" charset="2"/>
              </a:rPr>
              <a:t>.</a:t>
            </a:r>
            <a:endParaRPr lang="hu-HU" altLang="hu-HU">
              <a:solidFill>
                <a:schemeClr val="tx1"/>
              </a:solidFill>
            </a:endParaRPr>
          </a:p>
        </p:txBody>
      </p:sp>
      <p:sp>
        <p:nvSpPr>
          <p:cNvPr id="84997" name="Rectangle 5"/>
          <p:cNvSpPr>
            <a:spLocks noChangeArrowheads="1"/>
          </p:cNvSpPr>
          <p:nvPr/>
        </p:nvSpPr>
        <p:spPr bwMode="auto">
          <a:xfrm>
            <a:off x="0" y="3825875"/>
            <a:ext cx="2625725" cy="2538413"/>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7620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hu-HU"/>
          </a:p>
        </p:txBody>
      </p:sp>
      <p:sp>
        <p:nvSpPr>
          <p:cNvPr id="85090" name="Rectangle 98"/>
          <p:cNvSpPr>
            <a:spLocks noChangeArrowheads="1"/>
          </p:cNvSpPr>
          <p:nvPr/>
        </p:nvSpPr>
        <p:spPr bwMode="auto">
          <a:xfrm>
            <a:off x="685800" y="3436938"/>
            <a:ext cx="2784475" cy="27844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hu-HU">
              <a:solidFill>
                <a:srgbClr val="FF5050"/>
              </a:solidFill>
            </a:endParaRPr>
          </a:p>
        </p:txBody>
      </p:sp>
      <p:sp>
        <p:nvSpPr>
          <p:cNvPr id="85109" name="Text Box 117"/>
          <p:cNvSpPr txBox="1">
            <a:spLocks noChangeArrowheads="1"/>
          </p:cNvSpPr>
          <p:nvPr/>
        </p:nvSpPr>
        <p:spPr bwMode="auto">
          <a:xfrm>
            <a:off x="3348038" y="3157538"/>
            <a:ext cx="5795962"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hu-HU">
                <a:solidFill>
                  <a:schemeClr val="tx1"/>
                </a:solidFill>
              </a:rPr>
              <a:t>Because of the different timer values and/or clock running speeds it may occur that entity j generates its candidate </a:t>
            </a:r>
            <a:r>
              <a:rPr lang="en-US" altLang="hu-HU" u="sng">
                <a:solidFill>
                  <a:schemeClr val="tx1"/>
                </a:solidFill>
              </a:rPr>
              <a:t>after</a:t>
            </a:r>
            <a:r>
              <a:rPr lang="en-US" altLang="hu-HU">
                <a:solidFill>
                  <a:schemeClr val="tx1"/>
                </a:solidFill>
              </a:rPr>
              <a:t> candidate i passed through it, but </a:t>
            </a:r>
            <a:r>
              <a:rPr lang="en-US" altLang="hu-HU" u="sng">
                <a:solidFill>
                  <a:schemeClr val="tx1"/>
                </a:solidFill>
              </a:rPr>
              <a:t>before</a:t>
            </a:r>
            <a:r>
              <a:rPr lang="en-US" altLang="hu-HU">
                <a:solidFill>
                  <a:schemeClr val="tx1"/>
                </a:solidFill>
              </a:rPr>
              <a:t> candidate k arrived to it. Thus </a:t>
            </a:r>
            <a:r>
              <a:rPr lang="hu-HU" altLang="hu-HU">
                <a:solidFill>
                  <a:schemeClr val="tx1"/>
                </a:solidFill>
              </a:rPr>
              <a:t>S(i</a:t>
            </a:r>
            <a:r>
              <a:rPr lang="en-US" altLang="hu-HU">
                <a:solidFill>
                  <a:schemeClr val="tx1"/>
                </a:solidFill>
              </a:rPr>
              <a:t>) = {i, k} and S(k) = {i, j, k}.</a:t>
            </a:r>
            <a:endParaRPr lang="hu-HU" altLang="hu-HU">
              <a:solidFill>
                <a:schemeClr val="tx1"/>
              </a:solidFill>
            </a:endParaRPr>
          </a:p>
        </p:txBody>
      </p:sp>
      <p:sp>
        <p:nvSpPr>
          <p:cNvPr id="85110" name="Text Box 118"/>
          <p:cNvSpPr txBox="1">
            <a:spLocks noChangeArrowheads="1"/>
          </p:cNvSpPr>
          <p:nvPr/>
        </p:nvSpPr>
        <p:spPr bwMode="auto">
          <a:xfrm>
            <a:off x="3319463" y="5524500"/>
            <a:ext cx="5294312"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hu-HU" altLang="hu-HU" i="1">
                <a:solidFill>
                  <a:srgbClr val="FF0000"/>
                </a:solidFill>
                <a:effectLst>
                  <a:outerShdw blurRad="38100" dist="38100" dir="2700000" algn="tl">
                    <a:srgbClr val="000000"/>
                  </a:outerShdw>
                </a:effectLst>
              </a:rPr>
              <a:t>The entit</a:t>
            </a:r>
            <a:r>
              <a:rPr lang="en-US" altLang="hu-HU" i="1">
                <a:solidFill>
                  <a:srgbClr val="FF0000"/>
                </a:solidFill>
                <a:effectLst>
                  <a:outerShdw blurRad="38100" dist="38100" dir="2700000" algn="tl">
                    <a:srgbClr val="000000"/>
                  </a:outerShdw>
                </a:effectLst>
              </a:rPr>
              <a:t>ies do not see the same picture of the system</a:t>
            </a:r>
            <a:r>
              <a:rPr lang="hu-HU" altLang="hu-HU" i="1">
                <a:solidFill>
                  <a:srgbClr val="FF0000"/>
                </a:solidFill>
                <a:effectLst>
                  <a:outerShdw blurRad="38100" dist="38100" dir="2700000" algn="tl">
                    <a:srgbClr val="000000"/>
                  </a:outerShdw>
                </a:effectLst>
              </a:rPr>
              <a:t>!</a:t>
            </a:r>
          </a:p>
        </p:txBody>
      </p:sp>
      <p:grpSp>
        <p:nvGrpSpPr>
          <p:cNvPr id="85116" name="Group 124"/>
          <p:cNvGrpSpPr>
            <a:grpSpLocks/>
          </p:cNvGrpSpPr>
          <p:nvPr/>
        </p:nvGrpSpPr>
        <p:grpSpPr bwMode="auto">
          <a:xfrm>
            <a:off x="876300" y="3622675"/>
            <a:ext cx="2092325" cy="1831975"/>
            <a:chOff x="552" y="2282"/>
            <a:chExt cx="1318" cy="1154"/>
          </a:xfrm>
        </p:grpSpPr>
        <p:sp>
          <p:nvSpPr>
            <p:cNvPr id="85024" name="Oval 32"/>
            <p:cNvSpPr>
              <a:spLocks noChangeArrowheads="1"/>
            </p:cNvSpPr>
            <p:nvPr/>
          </p:nvSpPr>
          <p:spPr bwMode="auto">
            <a:xfrm>
              <a:off x="808" y="2599"/>
              <a:ext cx="837" cy="837"/>
            </a:xfrm>
            <a:prstGeom prst="ellipse">
              <a:avLst/>
            </a:prstGeom>
            <a:solidFill>
              <a:schemeClr val="bg1"/>
            </a:solid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5026" name="Text Box 34"/>
            <p:cNvSpPr txBox="1">
              <a:spLocks noChangeArrowheads="1"/>
            </p:cNvSpPr>
            <p:nvPr/>
          </p:nvSpPr>
          <p:spPr bwMode="auto">
            <a:xfrm>
              <a:off x="1164" y="2282"/>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chemeClr val="tx1"/>
                  </a:solidFill>
                </a:rPr>
                <a:t>i</a:t>
              </a:r>
            </a:p>
          </p:txBody>
        </p:sp>
        <p:sp>
          <p:nvSpPr>
            <p:cNvPr id="85029" name="Text Box 37"/>
            <p:cNvSpPr txBox="1">
              <a:spLocks noChangeArrowheads="1"/>
            </p:cNvSpPr>
            <p:nvPr/>
          </p:nvSpPr>
          <p:spPr bwMode="auto">
            <a:xfrm>
              <a:off x="1690" y="3060"/>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chemeClr val="tx1"/>
                  </a:solidFill>
                </a:rPr>
                <a:t>j</a:t>
              </a:r>
            </a:p>
          </p:txBody>
        </p:sp>
        <p:sp>
          <p:nvSpPr>
            <p:cNvPr id="85030" name="Text Box 38"/>
            <p:cNvSpPr txBox="1">
              <a:spLocks noChangeArrowheads="1"/>
            </p:cNvSpPr>
            <p:nvPr/>
          </p:nvSpPr>
          <p:spPr bwMode="auto">
            <a:xfrm>
              <a:off x="552" y="3033"/>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chemeClr val="tx1"/>
                  </a:solidFill>
                </a:rPr>
                <a:t>k</a:t>
              </a:r>
            </a:p>
          </p:txBody>
        </p:sp>
        <p:sp>
          <p:nvSpPr>
            <p:cNvPr id="85059" name="AutoShape 67"/>
            <p:cNvSpPr>
              <a:spLocks noChangeArrowheads="1"/>
            </p:cNvSpPr>
            <p:nvPr/>
          </p:nvSpPr>
          <p:spPr bwMode="auto">
            <a:xfrm>
              <a:off x="1015" y="2856"/>
              <a:ext cx="381" cy="403"/>
            </a:xfrm>
            <a:custGeom>
              <a:avLst/>
              <a:gdLst>
                <a:gd name="G0" fmla="+- 254039 0 0"/>
                <a:gd name="G1" fmla="+- -11796480 0 0"/>
                <a:gd name="G2" fmla="+- 254039 0 -11796480"/>
                <a:gd name="G3" fmla="+- 10800 0 0"/>
                <a:gd name="G4" fmla="+- 0 0 254039"/>
                <a:gd name="T0" fmla="*/ 360 256 1"/>
                <a:gd name="T1" fmla="*/ 0 256 1"/>
                <a:gd name="G5" fmla="+- G2 T0 T1"/>
                <a:gd name="G6" fmla="?: G2 G2 G5"/>
                <a:gd name="G7" fmla="+- 0 0 G6"/>
                <a:gd name="G8" fmla="+- 7529 0 0"/>
                <a:gd name="G9" fmla="+- 0 0 -11796480"/>
                <a:gd name="G10" fmla="+- 7529 0 2700"/>
                <a:gd name="G11" fmla="cos G10 254039"/>
                <a:gd name="G12" fmla="sin G10 254039"/>
                <a:gd name="G13" fmla="cos 13500 254039"/>
                <a:gd name="G14" fmla="sin 13500 254039"/>
                <a:gd name="G15" fmla="+- G11 10800 0"/>
                <a:gd name="G16" fmla="+- G12 10800 0"/>
                <a:gd name="G17" fmla="+- G13 10800 0"/>
                <a:gd name="G18" fmla="+- G14 10800 0"/>
                <a:gd name="G19" fmla="*/ 7529 1 2"/>
                <a:gd name="G20" fmla="+- G19 5400 0"/>
                <a:gd name="G21" fmla="cos G20 254039"/>
                <a:gd name="G22" fmla="sin G20 254039"/>
                <a:gd name="G23" fmla="+- G21 10800 0"/>
                <a:gd name="G24" fmla="+- G12 G23 G22"/>
                <a:gd name="G25" fmla="+- G22 G23 G11"/>
                <a:gd name="G26" fmla="cos 10800 254039"/>
                <a:gd name="G27" fmla="sin 10800 254039"/>
                <a:gd name="G28" fmla="cos 7529 254039"/>
                <a:gd name="G29" fmla="sin 7529 254039"/>
                <a:gd name="G30" fmla="+- G26 10800 0"/>
                <a:gd name="G31" fmla="+- G27 10800 0"/>
                <a:gd name="G32" fmla="+- G28 10800 0"/>
                <a:gd name="G33" fmla="+- G29 10800 0"/>
                <a:gd name="G34" fmla="+- G19 5400 0"/>
                <a:gd name="G35" fmla="cos G34 -11796480"/>
                <a:gd name="G36" fmla="sin G34 -11796480"/>
                <a:gd name="G37" fmla="+/ -11796480 254039 2"/>
                <a:gd name="T2" fmla="*/ 180 256 1"/>
                <a:gd name="T3" fmla="*/ 0 256 1"/>
                <a:gd name="G38" fmla="+- G37 T2 T3"/>
                <a:gd name="G39" fmla="?: G2 G37 G38"/>
                <a:gd name="G40" fmla="cos 10800 G39"/>
                <a:gd name="G41" fmla="sin 10800 G39"/>
                <a:gd name="G42" fmla="cos 7529 G39"/>
                <a:gd name="G43" fmla="sin 7529 G39"/>
                <a:gd name="G44" fmla="+- G40 10800 0"/>
                <a:gd name="G45" fmla="+- G41 10800 0"/>
                <a:gd name="G46" fmla="+- G42 10800 0"/>
                <a:gd name="G47" fmla="+- G43 10800 0"/>
                <a:gd name="G48" fmla="+- G35 10800 0"/>
                <a:gd name="G49" fmla="+- G36 10800 0"/>
                <a:gd name="T4" fmla="*/ 11165 w 21600"/>
                <a:gd name="T5" fmla="*/ 6 h 21600"/>
                <a:gd name="T6" fmla="*/ 1635 w 21600"/>
                <a:gd name="T7" fmla="*/ 10800 h 21600"/>
                <a:gd name="T8" fmla="*/ 11054 w 21600"/>
                <a:gd name="T9" fmla="*/ 3275 h 21600"/>
                <a:gd name="T10" fmla="*/ 24269 w 21600"/>
                <a:gd name="T11" fmla="*/ 11712 h 21600"/>
                <a:gd name="T12" fmla="*/ 19651 w 21600"/>
                <a:gd name="T13" fmla="*/ 15746 h 21600"/>
                <a:gd name="T14" fmla="*/ 15617 w 21600"/>
                <a:gd name="T15" fmla="*/ 1112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311" y="11308"/>
                  </a:moveTo>
                  <a:cubicBezTo>
                    <a:pt x="18323" y="11139"/>
                    <a:pt x="18329" y="10969"/>
                    <a:pt x="18329" y="10800"/>
                  </a:cubicBezTo>
                  <a:cubicBezTo>
                    <a:pt x="18329" y="6641"/>
                    <a:pt x="14958" y="3271"/>
                    <a:pt x="10800" y="3271"/>
                  </a:cubicBezTo>
                  <a:cubicBezTo>
                    <a:pt x="6641" y="3271"/>
                    <a:pt x="3271" y="6641"/>
                    <a:pt x="3271" y="10800"/>
                  </a:cubicBezTo>
                  <a:lnTo>
                    <a:pt x="0" y="10800"/>
                  </a:lnTo>
                  <a:cubicBezTo>
                    <a:pt x="0" y="4835"/>
                    <a:pt x="4835" y="0"/>
                    <a:pt x="10800" y="0"/>
                  </a:cubicBezTo>
                  <a:cubicBezTo>
                    <a:pt x="16764" y="0"/>
                    <a:pt x="21600" y="4835"/>
                    <a:pt x="21600" y="10800"/>
                  </a:cubicBezTo>
                  <a:cubicBezTo>
                    <a:pt x="21600" y="11043"/>
                    <a:pt x="21591" y="11287"/>
                    <a:pt x="21575" y="11530"/>
                  </a:cubicBezTo>
                  <a:lnTo>
                    <a:pt x="24269" y="11712"/>
                  </a:lnTo>
                  <a:lnTo>
                    <a:pt x="19651" y="15746"/>
                  </a:lnTo>
                  <a:lnTo>
                    <a:pt x="15617" y="11126"/>
                  </a:lnTo>
                  <a:lnTo>
                    <a:pt x="18311" y="11308"/>
                  </a:lnTo>
                  <a:close/>
                </a:path>
              </a:pathLst>
            </a:custGeom>
            <a:solidFill>
              <a:srgbClr val="FFFFFF"/>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5028" name="Rectangle 36"/>
            <p:cNvSpPr>
              <a:spLocks noChangeArrowheads="1"/>
            </p:cNvSpPr>
            <p:nvPr/>
          </p:nvSpPr>
          <p:spPr bwMode="auto">
            <a:xfrm>
              <a:off x="781" y="3114"/>
              <a:ext cx="145" cy="145"/>
            </a:xfrm>
            <a:prstGeom prst="rect">
              <a:avLst/>
            </a:prstGeom>
            <a:solidFill>
              <a:srgbClr val="000000"/>
            </a:solidFill>
            <a:ln>
              <a:noFill/>
            </a:ln>
            <a:effectLst/>
            <a:extLs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5027" name="Rectangle 35"/>
            <p:cNvSpPr>
              <a:spLocks noChangeArrowheads="1"/>
            </p:cNvSpPr>
            <p:nvPr/>
          </p:nvSpPr>
          <p:spPr bwMode="auto">
            <a:xfrm>
              <a:off x="1545" y="3114"/>
              <a:ext cx="145" cy="145"/>
            </a:xfrm>
            <a:prstGeom prst="rect">
              <a:avLst/>
            </a:prstGeom>
            <a:solidFill>
              <a:srgbClr val="000000"/>
            </a:solidFill>
            <a:ln>
              <a:noFill/>
            </a:ln>
            <a:effectLst/>
            <a:extLs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5025" name="Rectangle 33"/>
            <p:cNvSpPr>
              <a:spLocks noChangeArrowheads="1"/>
            </p:cNvSpPr>
            <p:nvPr/>
          </p:nvSpPr>
          <p:spPr bwMode="auto">
            <a:xfrm>
              <a:off x="1164" y="2536"/>
              <a:ext cx="145" cy="145"/>
            </a:xfrm>
            <a:prstGeom prst="rect">
              <a:avLst/>
            </a:prstGeom>
            <a:solidFill>
              <a:srgbClr val="000000"/>
            </a:solidFill>
            <a:ln>
              <a:noFill/>
            </a:ln>
            <a:effectLst/>
            <a:extLs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grpSp>
        <p:nvGrpSpPr>
          <p:cNvPr id="85118" name="Group 126"/>
          <p:cNvGrpSpPr>
            <a:grpSpLocks/>
          </p:cNvGrpSpPr>
          <p:nvPr/>
        </p:nvGrpSpPr>
        <p:grpSpPr bwMode="auto">
          <a:xfrm>
            <a:off x="1057275" y="3887788"/>
            <a:ext cx="2182813" cy="2146300"/>
            <a:chOff x="666" y="2449"/>
            <a:chExt cx="1375" cy="1352"/>
          </a:xfrm>
        </p:grpSpPr>
        <p:sp>
          <p:nvSpPr>
            <p:cNvPr id="85064" name="Text Box 72"/>
            <p:cNvSpPr txBox="1">
              <a:spLocks noChangeArrowheads="1"/>
            </p:cNvSpPr>
            <p:nvPr/>
          </p:nvSpPr>
          <p:spPr bwMode="auto">
            <a:xfrm>
              <a:off x="666" y="2449"/>
              <a:ext cx="2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rgbClr val="FF0000"/>
                  </a:solidFill>
                </a:rPr>
                <a:t>T</a:t>
              </a:r>
              <a:r>
                <a:rPr lang="hu-HU" altLang="hu-HU" baseline="-25000">
                  <a:solidFill>
                    <a:srgbClr val="FF0000"/>
                  </a:solidFill>
                </a:rPr>
                <a:t>i</a:t>
              </a:r>
              <a:endParaRPr lang="hu-HU" altLang="hu-HU">
                <a:solidFill>
                  <a:srgbClr val="FF0000"/>
                </a:solidFill>
              </a:endParaRPr>
            </a:p>
          </p:txBody>
        </p:sp>
        <p:sp>
          <p:nvSpPr>
            <p:cNvPr id="85105" name="Text Box 113"/>
            <p:cNvSpPr txBox="1">
              <a:spLocks noChangeArrowheads="1"/>
            </p:cNvSpPr>
            <p:nvPr/>
          </p:nvSpPr>
          <p:spPr bwMode="auto">
            <a:xfrm>
              <a:off x="1726" y="2832"/>
              <a:ext cx="315"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rgbClr val="FF0000"/>
                  </a:solidFill>
                </a:rPr>
                <a:t>T</a:t>
              </a:r>
              <a:r>
                <a:rPr lang="hu-HU" altLang="hu-HU" baseline="-25000">
                  <a:solidFill>
                    <a:srgbClr val="FF0000"/>
                  </a:solidFill>
                </a:rPr>
                <a:t>k</a:t>
              </a:r>
              <a:endParaRPr lang="hu-HU" altLang="hu-HU">
                <a:solidFill>
                  <a:srgbClr val="FF0000"/>
                </a:solidFill>
              </a:endParaRPr>
            </a:p>
          </p:txBody>
        </p:sp>
        <p:sp>
          <p:nvSpPr>
            <p:cNvPr id="85107" name="Text Box 115"/>
            <p:cNvSpPr txBox="1">
              <a:spLocks noChangeArrowheads="1"/>
            </p:cNvSpPr>
            <p:nvPr/>
          </p:nvSpPr>
          <p:spPr bwMode="auto">
            <a:xfrm>
              <a:off x="1094" y="3513"/>
              <a:ext cx="287"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rgbClr val="FF0000"/>
                  </a:solidFill>
                </a:rPr>
                <a:t>T</a:t>
              </a:r>
              <a:r>
                <a:rPr lang="hu-HU" altLang="hu-HU" baseline="-25000">
                  <a:solidFill>
                    <a:srgbClr val="FF0000"/>
                  </a:solidFill>
                </a:rPr>
                <a:t>j</a:t>
              </a:r>
              <a:endParaRPr lang="hu-HU" altLang="hu-HU">
                <a:solidFill>
                  <a:srgbClr val="FF0000"/>
                </a:solidFill>
              </a:endParaRPr>
            </a:p>
          </p:txBody>
        </p:sp>
        <p:sp>
          <p:nvSpPr>
            <p:cNvPr id="85062" name="Oval 70"/>
            <p:cNvSpPr>
              <a:spLocks noChangeArrowheads="1"/>
            </p:cNvSpPr>
            <p:nvPr/>
          </p:nvSpPr>
          <p:spPr bwMode="auto">
            <a:xfrm>
              <a:off x="933" y="2583"/>
              <a:ext cx="145" cy="145"/>
            </a:xfrm>
            <a:prstGeom prst="ellipse">
              <a:avLst/>
            </a:prstGeom>
            <a:solidFill>
              <a:srgbClr val="FF0000"/>
            </a:solidFill>
            <a:ln w="762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5103" name="Oval 111"/>
            <p:cNvSpPr>
              <a:spLocks noChangeArrowheads="1"/>
            </p:cNvSpPr>
            <p:nvPr/>
          </p:nvSpPr>
          <p:spPr bwMode="auto">
            <a:xfrm>
              <a:off x="1566" y="2875"/>
              <a:ext cx="151" cy="151"/>
            </a:xfrm>
            <a:prstGeom prst="ellipse">
              <a:avLst/>
            </a:prstGeom>
            <a:solidFill>
              <a:srgbClr val="FF0000"/>
            </a:solidFill>
            <a:ln w="762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85106" name="Oval 114"/>
            <p:cNvSpPr>
              <a:spLocks noChangeArrowheads="1"/>
            </p:cNvSpPr>
            <p:nvPr/>
          </p:nvSpPr>
          <p:spPr bwMode="auto">
            <a:xfrm>
              <a:off x="1132" y="3363"/>
              <a:ext cx="145" cy="145"/>
            </a:xfrm>
            <a:prstGeom prst="ellipse">
              <a:avLst/>
            </a:prstGeom>
            <a:solidFill>
              <a:srgbClr val="FF0000"/>
            </a:solidFill>
            <a:ln w="762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1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1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510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9" presetClass="entr" presetSubtype="10" fill="hold" grpId="0" nodeType="clickEffect">
                                  <p:stCondLst>
                                    <p:cond delay="0"/>
                                  </p:stCondLst>
                                  <p:childTnLst>
                                    <p:set>
                                      <p:cBhvr>
                                        <p:cTn id="26" dur="1" fill="hold">
                                          <p:stCondLst>
                                            <p:cond delay="0"/>
                                          </p:stCondLst>
                                        </p:cTn>
                                        <p:tgtEl>
                                          <p:spTgt spid="85110"/>
                                        </p:tgtEl>
                                        <p:attrNameLst>
                                          <p:attrName>style.visibility</p:attrName>
                                        </p:attrNameLst>
                                      </p:cBhvr>
                                      <p:to>
                                        <p:strVal val="visible"/>
                                      </p:to>
                                    </p:set>
                                    <p:anim calcmode="lin" valueType="num">
                                      <p:cBhvr>
                                        <p:cTn id="27" dur="5000" fill="hold"/>
                                        <p:tgtEl>
                                          <p:spTgt spid="85110"/>
                                        </p:tgtEl>
                                        <p:attrNameLst>
                                          <p:attrName>ppt_w</p:attrName>
                                        </p:attrNameLst>
                                      </p:cBhvr>
                                      <p:tavLst>
                                        <p:tav tm="0" fmla="#ppt_w*sin(2.5*pi*$)">
                                          <p:val>
                                            <p:fltVal val="0"/>
                                          </p:val>
                                        </p:tav>
                                        <p:tav tm="100000">
                                          <p:val>
                                            <p:fltVal val="1"/>
                                          </p:val>
                                        </p:tav>
                                      </p:tavLst>
                                    </p:anim>
                                    <p:anim calcmode="lin" valueType="num">
                                      <p:cBhvr>
                                        <p:cTn id="28" dur="5000" fill="hold"/>
                                        <p:tgtEl>
                                          <p:spTgt spid="851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p:bldP spid="84996" grpId="0" autoUpdateAnimBg="0"/>
      <p:bldP spid="85109" grpId="0" autoUpdateAnimBg="0"/>
      <p:bldP spid="8511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2BC4B2CF-56DA-41C5-AEE7-EA3E49E9C16F}" type="slidenum">
              <a:rPr lang="hu-HU" altLang="hu-HU"/>
              <a:pPr/>
              <a:t>14</a:t>
            </a:fld>
            <a:endParaRPr lang="hu-HU" altLang="hu-HU"/>
          </a:p>
        </p:txBody>
      </p:sp>
      <p:sp>
        <p:nvSpPr>
          <p:cNvPr id="86018" name="Rectangle 2"/>
          <p:cNvSpPr>
            <a:spLocks noGrp="1" noChangeArrowheads="1"/>
          </p:cNvSpPr>
          <p:nvPr>
            <p:ph type="title"/>
          </p:nvPr>
        </p:nvSpPr>
        <p:spPr>
          <a:xfrm>
            <a:off x="685800" y="247650"/>
            <a:ext cx="7772400" cy="876300"/>
          </a:xfrm>
        </p:spPr>
        <p:txBody>
          <a:bodyPr/>
          <a:lstStyle/>
          <a:p>
            <a:r>
              <a:rPr lang="en-US" altLang="hu-HU" sz="2800" b="1" dirty="0">
                <a:solidFill>
                  <a:srgbClr val="FF0000"/>
                </a:solidFill>
                <a:effectLst>
                  <a:outerShdw blurRad="38100" dist="38100" dir="2700000" algn="tl">
                    <a:srgbClr val="000000">
                      <a:alpha val="43137"/>
                    </a:srgbClr>
                  </a:outerShdw>
                </a:effectLst>
              </a:rPr>
              <a:t>OBSERVABILITY</a:t>
            </a:r>
            <a:r>
              <a:rPr lang="hu-HU" altLang="hu-HU" sz="2800" b="1" dirty="0">
                <a:solidFill>
                  <a:srgbClr val="FF0000"/>
                </a:solidFill>
                <a:effectLst>
                  <a:outerShdw blurRad="38100" dist="38100" dir="2700000" algn="tl">
                    <a:srgbClr val="000000">
                      <a:alpha val="43137"/>
                    </a:srgbClr>
                  </a:outerShdw>
                </a:effectLst>
              </a:rPr>
              <a:t> - 2</a:t>
            </a:r>
          </a:p>
        </p:txBody>
      </p:sp>
      <p:sp>
        <p:nvSpPr>
          <p:cNvPr id="86019" name="Rectangle 3"/>
          <p:cNvSpPr>
            <a:spLocks noGrp="1" noChangeArrowheads="1"/>
          </p:cNvSpPr>
          <p:nvPr>
            <p:ph type="body" idx="1"/>
          </p:nvPr>
        </p:nvSpPr>
        <p:spPr>
          <a:xfrm>
            <a:off x="438150" y="1123950"/>
            <a:ext cx="8518525" cy="4876800"/>
          </a:xfrm>
        </p:spPr>
        <p:txBody>
          <a:bodyPr/>
          <a:lstStyle/>
          <a:p>
            <a:pPr>
              <a:spcBef>
                <a:spcPct val="0"/>
              </a:spcBef>
              <a:spcAft>
                <a:spcPct val="25000"/>
              </a:spcAft>
              <a:tabLst>
                <a:tab pos="857250" algn="l"/>
                <a:tab pos="1428750" algn="l"/>
                <a:tab pos="1905000" algn="l"/>
              </a:tabLst>
            </a:pPr>
            <a:r>
              <a:rPr lang="en-GB" altLang="hu-HU" sz="2400" b="1"/>
              <a:t>The entities do not see the same picture of the system, and there is no guarantee an entity exists seeing a correct picture.</a:t>
            </a:r>
          </a:p>
          <a:p>
            <a:pPr>
              <a:spcBef>
                <a:spcPct val="0"/>
              </a:spcBef>
              <a:spcAft>
                <a:spcPct val="25000"/>
              </a:spcAft>
              <a:buFontTx/>
              <a:buNone/>
              <a:tabLst>
                <a:tab pos="857250" algn="l"/>
                <a:tab pos="1428750" algn="l"/>
                <a:tab pos="1905000" algn="l"/>
              </a:tabLst>
            </a:pPr>
            <a:r>
              <a:rPr lang="en-GB" altLang="hu-HU" sz="2400" b="1"/>
              <a:t>	</a:t>
            </a:r>
            <a:r>
              <a:rPr lang="en-GB" altLang="hu-HU" sz="2400" b="1">
                <a:sym typeface="Wingdings" pitchFamily="2" charset="2"/>
              </a:rPr>
              <a:t> 	Distributed system.</a:t>
            </a:r>
          </a:p>
          <a:p>
            <a:pPr>
              <a:spcBef>
                <a:spcPct val="0"/>
              </a:spcBef>
              <a:spcAft>
                <a:spcPct val="25000"/>
              </a:spcAft>
              <a:buFontTx/>
              <a:buNone/>
              <a:tabLst>
                <a:tab pos="857250" algn="l"/>
                <a:tab pos="1428750" algn="l"/>
                <a:tab pos="1905000" algn="l"/>
              </a:tabLst>
            </a:pPr>
            <a:r>
              <a:rPr lang="en-GB" altLang="hu-HU" sz="2400" b="1"/>
              <a:t>	</a:t>
            </a:r>
            <a:r>
              <a:rPr lang="en-GB" altLang="hu-HU" sz="2400" b="1">
                <a:sym typeface="Wingdings" pitchFamily="2" charset="2"/>
              </a:rPr>
              <a:t></a:t>
            </a:r>
            <a:r>
              <a:rPr lang="en-GB" altLang="hu-HU" sz="2400" b="1"/>
              <a:t> 	There is no entity being a priori responsible for the 	generation of the new control token.</a:t>
            </a:r>
          </a:p>
          <a:p>
            <a:pPr>
              <a:spcBef>
                <a:spcPct val="0"/>
              </a:spcBef>
              <a:spcAft>
                <a:spcPct val="25000"/>
              </a:spcAft>
              <a:buFontTx/>
              <a:buNone/>
              <a:tabLst>
                <a:tab pos="857250" algn="l"/>
                <a:tab pos="1428750" algn="l"/>
                <a:tab pos="1905000" algn="l"/>
              </a:tabLst>
            </a:pPr>
            <a:r>
              <a:rPr lang="en-GB" altLang="hu-HU" sz="2400" b="1"/>
              <a:t>		</a:t>
            </a:r>
            <a:r>
              <a:rPr lang="en-GB" altLang="hu-HU" sz="2400" b="1" i="1">
                <a:solidFill>
                  <a:srgbClr val="FF0000"/>
                </a:solidFill>
                <a:effectLst>
                  <a:outerShdw blurRad="38100" dist="38100" dir="2700000" algn="tl">
                    <a:srgbClr val="000000"/>
                  </a:outerShdw>
                </a:effectLst>
                <a:sym typeface="Wingdings" pitchFamily="2" charset="2"/>
              </a:rPr>
              <a:t>	Every candidate entity must decide according to the 			situation observed by itself </a:t>
            </a:r>
            <a:r>
              <a:rPr lang="en-GB" altLang="hu-HU" sz="2400" b="1">
                <a:sym typeface="Wingdings" pitchFamily="2" charset="2"/>
              </a:rPr>
              <a:t>(received candidate 			tokens)</a:t>
            </a:r>
            <a:r>
              <a:rPr lang="en-GB" altLang="hu-HU" sz="2400" b="1" i="1">
                <a:effectLst>
                  <a:outerShdw blurRad="38100" dist="38100" dir="2700000" algn="tl">
                    <a:srgbClr val="000000"/>
                  </a:outerShdw>
                </a:effectLst>
                <a:sym typeface="Wingdings" pitchFamily="2" charset="2"/>
              </a:rPr>
              <a:t> </a:t>
            </a:r>
            <a:r>
              <a:rPr lang="en-GB" altLang="hu-HU" sz="2400" b="1" i="1">
                <a:solidFill>
                  <a:srgbClr val="FF0000"/>
                </a:solidFill>
                <a:effectLst>
                  <a:outerShdw blurRad="38100" dist="38100" dir="2700000" algn="tl">
                    <a:srgbClr val="000000"/>
                  </a:outerShdw>
                </a:effectLst>
                <a:sym typeface="Wingdings" pitchFamily="2" charset="2"/>
              </a:rPr>
              <a:t>whether considers itself the winner or not.</a:t>
            </a:r>
          </a:p>
          <a:p>
            <a:pPr>
              <a:spcBef>
                <a:spcPct val="0"/>
              </a:spcBef>
              <a:buFontTx/>
              <a:buNone/>
              <a:tabLst>
                <a:tab pos="857250" algn="l"/>
                <a:tab pos="1428750" algn="l"/>
                <a:tab pos="1905000" algn="l"/>
              </a:tabLst>
            </a:pPr>
            <a:r>
              <a:rPr lang="en-GB" altLang="hu-HU" sz="2400" b="1">
                <a:sym typeface="Wingdings" pitchFamily="2" charset="2"/>
              </a:rPr>
              <a:t>				Such an algorithm must be designed that runs on 			a not predefined subset of the entities, keeps the 				system always in allowed states and satisfies the 				specifications.</a:t>
            </a:r>
            <a:r>
              <a:rPr lang="hu-HU" altLang="hu-HU" sz="2400" b="1">
                <a:sym typeface="Wingdings" pitchFamily="2" charset="2"/>
              </a:rPr>
              <a:t>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bldLvl="3"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F5AA30D7-E72F-4AE8-BE6B-FB8AFA0AAF11}" type="slidenum">
              <a:rPr lang="hu-HU" altLang="hu-HU"/>
              <a:pPr/>
              <a:t>15</a:t>
            </a:fld>
            <a:endParaRPr lang="hu-HU" altLang="hu-HU"/>
          </a:p>
        </p:txBody>
      </p:sp>
      <p:sp>
        <p:nvSpPr>
          <p:cNvPr id="87042" name="Rectangle 2"/>
          <p:cNvSpPr>
            <a:spLocks noGrp="1" noChangeArrowheads="1"/>
          </p:cNvSpPr>
          <p:nvPr>
            <p:ph type="title"/>
          </p:nvPr>
        </p:nvSpPr>
        <p:spPr/>
        <p:txBody>
          <a:bodyPr/>
          <a:lstStyle/>
          <a:p>
            <a:r>
              <a:rPr lang="en-US" altLang="hu-HU" sz="2800" b="1" dirty="0">
                <a:solidFill>
                  <a:srgbClr val="FF0000"/>
                </a:solidFill>
                <a:effectLst>
                  <a:outerShdw blurRad="38100" dist="38100" dir="2700000" algn="tl">
                    <a:srgbClr val="000000">
                      <a:alpha val="43137"/>
                    </a:srgbClr>
                  </a:outerShdw>
                </a:effectLst>
              </a:rPr>
              <a:t>D</a:t>
            </a:r>
            <a:r>
              <a:rPr lang="hu-HU" altLang="hu-HU" sz="2800" b="1" dirty="0">
                <a:solidFill>
                  <a:srgbClr val="FF0000"/>
                </a:solidFill>
                <a:effectLst>
                  <a:outerShdw blurRad="38100" dist="38100" dir="2700000" algn="tl">
                    <a:srgbClr val="000000">
                      <a:alpha val="43137"/>
                    </a:srgbClr>
                  </a:outerShdw>
                </a:effectLst>
              </a:rPr>
              <a:t>ESI</a:t>
            </a:r>
            <a:r>
              <a:rPr lang="en-US" altLang="hu-HU" sz="2800" b="1" dirty="0">
                <a:solidFill>
                  <a:srgbClr val="FF0000"/>
                </a:solidFill>
                <a:effectLst>
                  <a:outerShdw blurRad="38100" dist="38100" dir="2700000" algn="tl">
                    <a:srgbClr val="000000">
                      <a:alpha val="43137"/>
                    </a:srgbClr>
                  </a:outerShdw>
                </a:effectLst>
              </a:rPr>
              <a:t>GN</a:t>
            </a:r>
            <a:r>
              <a:rPr lang="hu-HU" altLang="hu-HU" sz="2800" b="1" dirty="0">
                <a:solidFill>
                  <a:srgbClr val="FF0000"/>
                </a:solidFill>
                <a:effectLst>
                  <a:outerShdw blurRad="38100" dist="38100" dir="2700000" algn="tl">
                    <a:srgbClr val="000000">
                      <a:alpha val="43137"/>
                    </a:srgbClr>
                  </a:outerShdw>
                </a:effectLst>
              </a:rPr>
              <a:t> MODEL - 1</a:t>
            </a:r>
          </a:p>
        </p:txBody>
      </p:sp>
      <p:sp>
        <p:nvSpPr>
          <p:cNvPr id="87043" name="Rectangle 3"/>
          <p:cNvSpPr>
            <a:spLocks noGrp="1" noChangeArrowheads="1"/>
          </p:cNvSpPr>
          <p:nvPr>
            <p:ph type="body" idx="1"/>
          </p:nvPr>
        </p:nvSpPr>
        <p:spPr/>
        <p:txBody>
          <a:bodyPr/>
          <a:lstStyle/>
          <a:p>
            <a:pPr>
              <a:spcBef>
                <a:spcPct val="0"/>
              </a:spcBef>
              <a:spcAft>
                <a:spcPct val="50000"/>
              </a:spcAft>
              <a:tabLst>
                <a:tab pos="857250" algn="l"/>
                <a:tab pos="3598863" algn="l"/>
              </a:tabLst>
            </a:pPr>
            <a:r>
              <a:rPr lang="en-GB" altLang="hu-HU" sz="2400" b="1" dirty="0"/>
              <a:t>We are not dealing now with design methodology, only a possible solution is given based on </a:t>
            </a:r>
            <a:r>
              <a:rPr lang="en-GB" altLang="hu-HU" sz="2400" b="1" dirty="0">
                <a:solidFill>
                  <a:srgbClr val="FF0000"/>
                </a:solidFill>
                <a:effectLst>
                  <a:outerShdw blurRad="38100" dist="38100" dir="2700000" algn="tl">
                    <a:srgbClr val="000000">
                      <a:alpha val="43137"/>
                    </a:srgbClr>
                  </a:outerShdw>
                </a:effectLst>
              </a:rPr>
              <a:t>finite state automaton DESIGN MODEL</a:t>
            </a:r>
            <a:r>
              <a:rPr lang="en-GB" altLang="hu-HU" sz="2400" b="1" dirty="0"/>
              <a:t>:</a:t>
            </a:r>
          </a:p>
          <a:p>
            <a:pPr>
              <a:spcBef>
                <a:spcPct val="0"/>
              </a:spcBef>
              <a:buFont typeface="Wingdings" pitchFamily="2" charset="2"/>
              <a:buChar char=""/>
              <a:tabLst>
                <a:tab pos="857250" algn="l"/>
                <a:tab pos="3598863" algn="l"/>
              </a:tabLst>
            </a:pPr>
            <a:r>
              <a:rPr lang="en-GB" altLang="hu-HU" sz="2400" b="1" dirty="0"/>
              <a:t>ELECTION:</a:t>
            </a:r>
          </a:p>
          <a:p>
            <a:pPr>
              <a:spcBef>
                <a:spcPct val="0"/>
              </a:spcBef>
              <a:spcAft>
                <a:spcPct val="50000"/>
              </a:spcAft>
              <a:buFont typeface="Wingdings" pitchFamily="2" charset="2"/>
              <a:buNone/>
              <a:tabLst>
                <a:tab pos="857250" algn="l"/>
                <a:tab pos="3598863" algn="l"/>
              </a:tabLst>
            </a:pPr>
            <a:r>
              <a:rPr lang="en-GB" altLang="hu-HU" sz="2400" b="1" dirty="0"/>
              <a:t>		If </a:t>
            </a:r>
            <a:r>
              <a:rPr lang="en-GB" altLang="hu-HU" sz="2400" b="1" dirty="0" err="1"/>
              <a:t>i</a:t>
            </a:r>
            <a:r>
              <a:rPr lang="en-GB" altLang="hu-HU" sz="2400" b="1" dirty="0"/>
              <a:t> = min [S(</a:t>
            </a:r>
            <a:r>
              <a:rPr lang="en-GB" altLang="hu-HU" sz="2400" b="1" dirty="0" err="1"/>
              <a:t>i</a:t>
            </a:r>
            <a:r>
              <a:rPr lang="en-GB" altLang="hu-HU" sz="2400" b="1" dirty="0"/>
              <a:t>)], then entity </a:t>
            </a:r>
            <a:r>
              <a:rPr lang="en-GB" altLang="hu-HU" sz="2400" b="1" dirty="0" err="1"/>
              <a:t>i</a:t>
            </a:r>
            <a:r>
              <a:rPr lang="en-GB" altLang="hu-HU" sz="2400" b="1" dirty="0"/>
              <a:t> generates immediately 		the new control token.</a:t>
            </a:r>
          </a:p>
          <a:p>
            <a:pPr>
              <a:spcBef>
                <a:spcPct val="0"/>
              </a:spcBef>
              <a:buFont typeface="Wingdings" pitchFamily="2" charset="2"/>
              <a:buChar char=""/>
              <a:tabLst>
                <a:tab pos="857250" algn="l"/>
                <a:tab pos="3598863" algn="l"/>
              </a:tabLst>
            </a:pPr>
            <a:r>
              <a:rPr lang="en-GB" altLang="hu-HU" sz="2400" b="1" dirty="0"/>
              <a:t>CLEANING:</a:t>
            </a:r>
          </a:p>
          <a:p>
            <a:pPr>
              <a:spcBef>
                <a:spcPct val="0"/>
              </a:spcBef>
              <a:buFont typeface="Wingdings" pitchFamily="2" charset="2"/>
              <a:buNone/>
              <a:tabLst>
                <a:tab pos="857250" algn="l"/>
                <a:tab pos="3598863" algn="l"/>
              </a:tabLst>
            </a:pPr>
            <a:r>
              <a:rPr lang="en-GB" altLang="hu-HU" sz="2400" b="1" dirty="0"/>
              <a:t>		Taking the “looser” candidate tokens off the ring. 	(This is not treated, e.g. the looser takes it off when 	arrives back to it.)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FD4EEEFE-2C95-491E-8C90-D0114614E3CA}" type="slidenum">
              <a:rPr lang="hu-HU" altLang="hu-HU"/>
              <a:pPr/>
              <a:t>16</a:t>
            </a:fld>
            <a:endParaRPr lang="hu-HU" altLang="hu-HU"/>
          </a:p>
        </p:txBody>
      </p:sp>
      <p:sp>
        <p:nvSpPr>
          <p:cNvPr id="88066" name="Rectangle 2"/>
          <p:cNvSpPr>
            <a:spLocks noGrp="1" noChangeArrowheads="1"/>
          </p:cNvSpPr>
          <p:nvPr>
            <p:ph type="title"/>
          </p:nvPr>
        </p:nvSpPr>
        <p:spPr>
          <a:xfrm>
            <a:off x="685800" y="381000"/>
            <a:ext cx="7772400" cy="895350"/>
          </a:xfrm>
        </p:spPr>
        <p:txBody>
          <a:bodyPr/>
          <a:lstStyle/>
          <a:p>
            <a:r>
              <a:rPr lang="en-US" altLang="hu-HU" sz="2800" b="1" dirty="0">
                <a:solidFill>
                  <a:srgbClr val="FF0000"/>
                </a:solidFill>
                <a:effectLst>
                  <a:outerShdw blurRad="38100" dist="38100" dir="2700000" algn="tl">
                    <a:srgbClr val="000000">
                      <a:alpha val="43137"/>
                    </a:srgbClr>
                  </a:outerShdw>
                </a:effectLst>
              </a:rPr>
              <a:t>D</a:t>
            </a:r>
            <a:r>
              <a:rPr lang="hu-HU" altLang="hu-HU" sz="2800" b="1" dirty="0">
                <a:solidFill>
                  <a:srgbClr val="FF0000"/>
                </a:solidFill>
                <a:effectLst>
                  <a:outerShdw blurRad="38100" dist="38100" dir="2700000" algn="tl">
                    <a:srgbClr val="000000">
                      <a:alpha val="43137"/>
                    </a:srgbClr>
                  </a:outerShdw>
                </a:effectLst>
              </a:rPr>
              <a:t>ESI</a:t>
            </a:r>
            <a:r>
              <a:rPr lang="en-US" altLang="hu-HU" sz="2800" b="1" dirty="0">
                <a:solidFill>
                  <a:srgbClr val="FF0000"/>
                </a:solidFill>
                <a:effectLst>
                  <a:outerShdw blurRad="38100" dist="38100" dir="2700000" algn="tl">
                    <a:srgbClr val="000000">
                      <a:alpha val="43137"/>
                    </a:srgbClr>
                  </a:outerShdw>
                </a:effectLst>
              </a:rPr>
              <a:t>GN</a:t>
            </a:r>
            <a:r>
              <a:rPr lang="hu-HU" altLang="hu-HU" sz="2800" b="1" dirty="0">
                <a:solidFill>
                  <a:srgbClr val="FF0000"/>
                </a:solidFill>
                <a:effectLst>
                  <a:outerShdw blurRad="38100" dist="38100" dir="2700000" algn="tl">
                    <a:srgbClr val="000000">
                      <a:alpha val="43137"/>
                    </a:srgbClr>
                  </a:outerShdw>
                </a:effectLst>
              </a:rPr>
              <a:t> MODEL - 2</a:t>
            </a:r>
          </a:p>
        </p:txBody>
      </p:sp>
      <p:sp>
        <p:nvSpPr>
          <p:cNvPr id="88067" name="Rectangle 3"/>
          <p:cNvSpPr>
            <a:spLocks noGrp="1" noChangeArrowheads="1"/>
          </p:cNvSpPr>
          <p:nvPr>
            <p:ph type="body" idx="1"/>
          </p:nvPr>
        </p:nvSpPr>
        <p:spPr>
          <a:xfrm>
            <a:off x="685800" y="1276350"/>
            <a:ext cx="7772400" cy="4762500"/>
          </a:xfrm>
        </p:spPr>
        <p:txBody>
          <a:bodyPr/>
          <a:lstStyle/>
          <a:p>
            <a:pPr>
              <a:spcBef>
                <a:spcPct val="0"/>
              </a:spcBef>
              <a:spcAft>
                <a:spcPct val="50000"/>
              </a:spcAft>
              <a:tabLst>
                <a:tab pos="762000" algn="l"/>
                <a:tab pos="1143000" algn="l"/>
              </a:tabLst>
            </a:pPr>
            <a:r>
              <a:rPr lang="en-GB" altLang="hu-HU" sz="2400" b="1"/>
              <a:t>The events and states occurring during the election in the system are derived from the selected algorithm, the assumptions and the specifications. This is not treated now.</a:t>
            </a:r>
          </a:p>
          <a:p>
            <a:pPr>
              <a:spcBef>
                <a:spcPct val="0"/>
              </a:spcBef>
              <a:spcAft>
                <a:spcPct val="25000"/>
              </a:spcAft>
              <a:tabLst>
                <a:tab pos="762000" algn="l"/>
                <a:tab pos="1143000" algn="l"/>
              </a:tabLst>
            </a:pPr>
            <a:r>
              <a:rPr lang="en-GB" altLang="hu-HU" sz="2400" b="1">
                <a:solidFill>
                  <a:srgbClr val="66FF33"/>
                </a:solidFill>
              </a:rPr>
              <a:t>Events of entity i:</a:t>
            </a:r>
          </a:p>
          <a:p>
            <a:pPr>
              <a:spcBef>
                <a:spcPct val="0"/>
              </a:spcBef>
              <a:spcAft>
                <a:spcPct val="25000"/>
              </a:spcAft>
              <a:buFontTx/>
              <a:buNone/>
              <a:tabLst>
                <a:tab pos="762000" algn="l"/>
                <a:tab pos="1143000" algn="l"/>
              </a:tabLst>
            </a:pPr>
            <a:r>
              <a:rPr lang="en-GB" altLang="hu-HU" sz="2400" b="1"/>
              <a:t>		1:	the timer awakens;</a:t>
            </a:r>
          </a:p>
          <a:p>
            <a:pPr>
              <a:spcBef>
                <a:spcPct val="0"/>
              </a:spcBef>
              <a:spcAft>
                <a:spcPct val="25000"/>
              </a:spcAft>
              <a:buFontTx/>
              <a:buNone/>
              <a:tabLst>
                <a:tab pos="762000" algn="l"/>
                <a:tab pos="1143000" algn="l"/>
              </a:tabLst>
            </a:pPr>
            <a:r>
              <a:rPr lang="en-GB" altLang="hu-HU" sz="2400" b="1"/>
              <a:t>		2:	reception of control token (CT);</a:t>
            </a:r>
          </a:p>
          <a:p>
            <a:pPr>
              <a:spcBef>
                <a:spcPct val="0"/>
              </a:spcBef>
              <a:spcAft>
                <a:spcPct val="25000"/>
              </a:spcAft>
              <a:buFontTx/>
              <a:buNone/>
              <a:tabLst>
                <a:tab pos="762000" algn="l"/>
                <a:tab pos="1143000" algn="l"/>
              </a:tabLst>
            </a:pPr>
            <a:r>
              <a:rPr lang="en-GB" altLang="hu-HU" sz="2400" b="1"/>
              <a:t>		3:	reception of candidate token with identifier &lt; i;</a:t>
            </a:r>
          </a:p>
          <a:p>
            <a:pPr>
              <a:spcBef>
                <a:spcPct val="0"/>
              </a:spcBef>
              <a:spcAft>
                <a:spcPct val="25000"/>
              </a:spcAft>
              <a:buFontTx/>
              <a:buNone/>
              <a:tabLst>
                <a:tab pos="762000" algn="l"/>
                <a:tab pos="1143000" algn="l"/>
              </a:tabLst>
            </a:pPr>
            <a:r>
              <a:rPr lang="en-GB" altLang="hu-HU" sz="2400" b="1"/>
              <a:t>		4:	reception of candidate token with identifier &gt; i;</a:t>
            </a:r>
          </a:p>
          <a:p>
            <a:pPr>
              <a:spcBef>
                <a:spcPct val="0"/>
              </a:spcBef>
              <a:spcAft>
                <a:spcPct val="25000"/>
              </a:spcAft>
              <a:buFontTx/>
              <a:buNone/>
              <a:tabLst>
                <a:tab pos="762000" algn="l"/>
                <a:tab pos="1143000" algn="l"/>
              </a:tabLst>
            </a:pPr>
            <a:r>
              <a:rPr lang="en-GB" altLang="hu-HU" sz="2400" b="1"/>
              <a:t>		5:	reception of own candidate (i) token after 			running a full circle around the ring.</a:t>
            </a:r>
            <a:r>
              <a:rPr lang="hu-HU" altLang="hu-HU" sz="2400" b="1"/>
              <a:t>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8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80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8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F37B9FE9-AD29-4F86-AABC-0B56F8A6B6B9}" type="slidenum">
              <a:rPr lang="hu-HU" altLang="hu-HU"/>
              <a:pPr/>
              <a:t>17</a:t>
            </a:fld>
            <a:endParaRPr lang="hu-HU" altLang="hu-HU"/>
          </a:p>
        </p:txBody>
      </p:sp>
      <p:sp>
        <p:nvSpPr>
          <p:cNvPr id="89090" name="Rectangle 2"/>
          <p:cNvSpPr>
            <a:spLocks noGrp="1" noChangeArrowheads="1"/>
          </p:cNvSpPr>
          <p:nvPr>
            <p:ph type="title"/>
          </p:nvPr>
        </p:nvSpPr>
        <p:spPr>
          <a:xfrm>
            <a:off x="685800" y="228600"/>
            <a:ext cx="7772400" cy="800100"/>
          </a:xfrm>
        </p:spPr>
        <p:txBody>
          <a:bodyPr/>
          <a:lstStyle/>
          <a:p>
            <a:r>
              <a:rPr lang="en-US" altLang="hu-HU" sz="2800" b="1" dirty="0">
                <a:solidFill>
                  <a:srgbClr val="FF0000"/>
                </a:solidFill>
                <a:effectLst>
                  <a:outerShdw blurRad="38100" dist="38100" dir="2700000" algn="tl">
                    <a:srgbClr val="000000">
                      <a:alpha val="43137"/>
                    </a:srgbClr>
                  </a:outerShdw>
                </a:effectLst>
              </a:rPr>
              <a:t>D</a:t>
            </a:r>
            <a:r>
              <a:rPr lang="hu-HU" altLang="hu-HU" sz="2800" b="1" dirty="0">
                <a:solidFill>
                  <a:srgbClr val="FF0000"/>
                </a:solidFill>
                <a:effectLst>
                  <a:outerShdw blurRad="38100" dist="38100" dir="2700000" algn="tl">
                    <a:srgbClr val="000000">
                      <a:alpha val="43137"/>
                    </a:srgbClr>
                  </a:outerShdw>
                </a:effectLst>
              </a:rPr>
              <a:t>ESI</a:t>
            </a:r>
            <a:r>
              <a:rPr lang="en-US" altLang="hu-HU" sz="2800" b="1" dirty="0">
                <a:solidFill>
                  <a:srgbClr val="FF0000"/>
                </a:solidFill>
                <a:effectLst>
                  <a:outerShdw blurRad="38100" dist="38100" dir="2700000" algn="tl">
                    <a:srgbClr val="000000">
                      <a:alpha val="43137"/>
                    </a:srgbClr>
                  </a:outerShdw>
                </a:effectLst>
              </a:rPr>
              <a:t>GN</a:t>
            </a:r>
            <a:r>
              <a:rPr lang="hu-HU" altLang="hu-HU" sz="2800" b="1" dirty="0">
                <a:solidFill>
                  <a:srgbClr val="FF0000"/>
                </a:solidFill>
                <a:effectLst>
                  <a:outerShdw blurRad="38100" dist="38100" dir="2700000" algn="tl">
                    <a:srgbClr val="000000">
                      <a:alpha val="43137"/>
                    </a:srgbClr>
                  </a:outerShdw>
                </a:effectLst>
              </a:rPr>
              <a:t> MODEL - 3</a:t>
            </a:r>
          </a:p>
        </p:txBody>
      </p:sp>
      <p:sp>
        <p:nvSpPr>
          <p:cNvPr id="89091" name="Rectangle 3"/>
          <p:cNvSpPr>
            <a:spLocks noGrp="1" noChangeArrowheads="1"/>
          </p:cNvSpPr>
          <p:nvPr>
            <p:ph type="body" idx="1"/>
          </p:nvPr>
        </p:nvSpPr>
        <p:spPr>
          <a:xfrm>
            <a:off x="400050" y="1028700"/>
            <a:ext cx="8305800" cy="4762500"/>
          </a:xfrm>
        </p:spPr>
        <p:txBody>
          <a:bodyPr/>
          <a:lstStyle/>
          <a:p>
            <a:pPr>
              <a:spcBef>
                <a:spcPct val="0"/>
              </a:spcBef>
              <a:spcAft>
                <a:spcPct val="25000"/>
              </a:spcAft>
              <a:tabLst>
                <a:tab pos="666750" algn="l"/>
                <a:tab pos="1143000" algn="l"/>
              </a:tabLst>
            </a:pPr>
            <a:r>
              <a:rPr lang="en-GB" altLang="hu-HU" sz="2400" b="1">
                <a:solidFill>
                  <a:srgbClr val="66FF33"/>
                </a:solidFill>
              </a:rPr>
              <a:t>States of entity i:</a:t>
            </a:r>
          </a:p>
          <a:p>
            <a:pPr>
              <a:spcBef>
                <a:spcPct val="0"/>
              </a:spcBef>
              <a:spcAft>
                <a:spcPct val="25000"/>
              </a:spcAft>
              <a:buFontTx/>
              <a:buNone/>
              <a:tabLst>
                <a:tab pos="666750" algn="l"/>
                <a:tab pos="1143000" algn="l"/>
              </a:tabLst>
            </a:pPr>
            <a:r>
              <a:rPr lang="en-GB" altLang="hu-HU" sz="2400" b="1">
                <a:solidFill>
                  <a:srgbClr val="66FF33"/>
                </a:solidFill>
              </a:rPr>
              <a:t>		</a:t>
            </a:r>
            <a:r>
              <a:rPr lang="en-GB" altLang="hu-HU" sz="2400" b="1"/>
              <a:t>A:	normal operation, its control token timer is set;</a:t>
            </a:r>
          </a:p>
          <a:p>
            <a:pPr>
              <a:spcBef>
                <a:spcPct val="0"/>
              </a:spcBef>
              <a:buFontTx/>
              <a:buNone/>
              <a:tabLst>
                <a:tab pos="666750" algn="l"/>
                <a:tab pos="1143000" algn="l"/>
              </a:tabLst>
            </a:pPr>
            <a:r>
              <a:rPr lang="en-GB" altLang="hu-HU" sz="2400" b="1"/>
              <a:t>		B:	entity i is ready to generate a new CT, its candidate 		token timer is set;</a:t>
            </a:r>
          </a:p>
          <a:p>
            <a:pPr>
              <a:spcBef>
                <a:spcPct val="0"/>
              </a:spcBef>
              <a:spcAft>
                <a:spcPct val="25000"/>
              </a:spcAft>
              <a:buFontTx/>
              <a:buNone/>
              <a:tabLst>
                <a:tab pos="666750" algn="l"/>
                <a:tab pos="1143000" algn="l"/>
              </a:tabLst>
            </a:pPr>
            <a:r>
              <a:rPr lang="en-GB" altLang="hu-HU" sz="2400" b="1"/>
              <a:t>			</a:t>
            </a:r>
            <a:r>
              <a:rPr lang="en-GB" altLang="hu-HU" sz="2400" b="1" i="1"/>
              <a:t>(Entity i generated a candidate token and has not given 		up its candidacy yet. The candidate token timer can 		start a new election process if a failure occurs during 		the election.)</a:t>
            </a:r>
          </a:p>
          <a:p>
            <a:pPr>
              <a:spcBef>
                <a:spcPct val="0"/>
              </a:spcBef>
              <a:spcAft>
                <a:spcPct val="25000"/>
              </a:spcAft>
              <a:buFontTx/>
              <a:buNone/>
              <a:tabLst>
                <a:tab pos="666750" algn="l"/>
                <a:tab pos="1143000" algn="l"/>
              </a:tabLst>
            </a:pPr>
            <a:r>
              <a:rPr lang="en-GB" altLang="hu-HU" sz="2400" b="1"/>
              <a:t>		C:	entity i has given up its candidacy, its candidate 		token timer is set;</a:t>
            </a:r>
          </a:p>
          <a:p>
            <a:pPr>
              <a:spcBef>
                <a:spcPct val="0"/>
              </a:spcBef>
              <a:spcAft>
                <a:spcPct val="25000"/>
              </a:spcAft>
              <a:buFontTx/>
              <a:buNone/>
              <a:tabLst>
                <a:tab pos="666750" algn="l"/>
                <a:tab pos="1143000" algn="l"/>
              </a:tabLst>
            </a:pPr>
            <a:r>
              <a:rPr lang="en-GB" altLang="hu-HU" sz="2400" b="1"/>
              <a:t>		A*:	generates the new CT and transits immediately into 		state A.</a:t>
            </a:r>
            <a:r>
              <a:rPr lang="hu-HU" altLang="hu-HU" sz="2400" b="1"/>
              <a:t>	</a:t>
            </a:r>
            <a:endParaRPr lang="hu-HU" altLang="hu-HU" sz="2400" b="1">
              <a:solidFill>
                <a:srgbClr val="66FF33"/>
              </a:solidFill>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0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90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átum helye 2"/>
          <p:cNvSpPr>
            <a:spLocks noGrp="1"/>
          </p:cNvSpPr>
          <p:nvPr>
            <p:ph type="dt" sz="half" idx="10"/>
          </p:nvPr>
        </p:nvSpPr>
        <p:spPr/>
        <p:txBody>
          <a:bodyPr/>
          <a:lstStyle/>
          <a:p>
            <a:r>
              <a:rPr lang="hu-HU" altLang="hu-HU" smtClean="0"/>
              <a:t>2017</a:t>
            </a:r>
            <a:endParaRPr lang="hu-HU" altLang="hu-HU"/>
          </a:p>
        </p:txBody>
      </p:sp>
      <p:sp>
        <p:nvSpPr>
          <p:cNvPr id="7" name="Élőláb helye 3"/>
          <p:cNvSpPr>
            <a:spLocks noGrp="1"/>
          </p:cNvSpPr>
          <p:nvPr>
            <p:ph type="ftr" sz="quarter" idx="11"/>
          </p:nvPr>
        </p:nvSpPr>
        <p:spPr/>
        <p:txBody>
          <a:bodyPr/>
          <a:lstStyle/>
          <a:p>
            <a:r>
              <a:rPr lang="hu-HU" altLang="hu-HU" smtClean="0"/>
              <a:t>Gábor Németh: Parallel architectures</a:t>
            </a:r>
            <a:endParaRPr lang="hu-HU" altLang="hu-HU"/>
          </a:p>
        </p:txBody>
      </p:sp>
      <p:sp>
        <p:nvSpPr>
          <p:cNvPr id="8" name="Dia számának helye 4"/>
          <p:cNvSpPr>
            <a:spLocks noGrp="1"/>
          </p:cNvSpPr>
          <p:nvPr>
            <p:ph type="sldNum" sz="quarter" idx="12"/>
          </p:nvPr>
        </p:nvSpPr>
        <p:spPr/>
        <p:txBody>
          <a:bodyPr/>
          <a:lstStyle/>
          <a:p>
            <a:fld id="{90375041-F828-4AC3-94FC-E7CB62C939B3}" type="slidenum">
              <a:rPr lang="hu-HU" altLang="hu-HU"/>
              <a:pPr/>
              <a:t>18</a:t>
            </a:fld>
            <a:endParaRPr lang="hu-HU" altLang="hu-HU"/>
          </a:p>
        </p:txBody>
      </p:sp>
      <p:sp>
        <p:nvSpPr>
          <p:cNvPr id="90114" name="Rectangle 2"/>
          <p:cNvSpPr>
            <a:spLocks noGrp="1" noChangeArrowheads="1"/>
          </p:cNvSpPr>
          <p:nvPr>
            <p:ph type="title"/>
          </p:nvPr>
        </p:nvSpPr>
        <p:spPr/>
        <p:txBody>
          <a:bodyPr/>
          <a:lstStyle/>
          <a:p>
            <a:r>
              <a:rPr lang="en-US" altLang="hu-HU" sz="2800" b="1" dirty="0">
                <a:solidFill>
                  <a:srgbClr val="FF0000"/>
                </a:solidFill>
                <a:effectLst>
                  <a:outerShdw blurRad="38100" dist="38100" dir="2700000" algn="tl">
                    <a:srgbClr val="000000">
                      <a:alpha val="43137"/>
                    </a:srgbClr>
                  </a:outerShdw>
                </a:effectLst>
              </a:rPr>
              <a:t>D</a:t>
            </a:r>
            <a:r>
              <a:rPr lang="hu-HU" altLang="hu-HU" sz="2800" b="1" dirty="0">
                <a:solidFill>
                  <a:srgbClr val="FF0000"/>
                </a:solidFill>
                <a:effectLst>
                  <a:outerShdw blurRad="38100" dist="38100" dir="2700000" algn="tl">
                    <a:srgbClr val="000000">
                      <a:alpha val="43137"/>
                    </a:srgbClr>
                  </a:outerShdw>
                </a:effectLst>
              </a:rPr>
              <a:t>ESI</a:t>
            </a:r>
            <a:r>
              <a:rPr lang="en-US" altLang="hu-HU" sz="2800" b="1" dirty="0">
                <a:solidFill>
                  <a:srgbClr val="FF0000"/>
                </a:solidFill>
                <a:effectLst>
                  <a:outerShdw blurRad="38100" dist="38100" dir="2700000" algn="tl">
                    <a:srgbClr val="000000">
                      <a:alpha val="43137"/>
                    </a:srgbClr>
                  </a:outerShdw>
                </a:effectLst>
              </a:rPr>
              <a:t>GN</a:t>
            </a:r>
            <a:r>
              <a:rPr lang="hu-HU" altLang="hu-HU" sz="2800" b="1" dirty="0">
                <a:solidFill>
                  <a:srgbClr val="FF0000"/>
                </a:solidFill>
                <a:effectLst>
                  <a:outerShdw blurRad="38100" dist="38100" dir="2700000" algn="tl">
                    <a:srgbClr val="000000">
                      <a:alpha val="43137"/>
                    </a:srgbClr>
                  </a:outerShdw>
                </a:effectLst>
              </a:rPr>
              <a:t> MODEL - 4</a:t>
            </a:r>
          </a:p>
        </p:txBody>
      </p:sp>
      <p:graphicFrame>
        <p:nvGraphicFramePr>
          <p:cNvPr id="90115" name="Object 3"/>
          <p:cNvGraphicFramePr>
            <a:graphicFrameLocks noChangeAspect="1"/>
          </p:cNvGraphicFramePr>
          <p:nvPr>
            <p:extLst>
              <p:ext uri="{D42A27DB-BD31-4B8C-83A1-F6EECF244321}">
                <p14:modId xmlns:p14="http://schemas.microsoft.com/office/powerpoint/2010/main" val="472477014"/>
              </p:ext>
            </p:extLst>
          </p:nvPr>
        </p:nvGraphicFramePr>
        <p:xfrm>
          <a:off x="0" y="2206625"/>
          <a:ext cx="6008688" cy="2060575"/>
        </p:xfrm>
        <a:graphic>
          <a:graphicData uri="http://schemas.openxmlformats.org/presentationml/2006/ole">
            <mc:AlternateContent xmlns:mc="http://schemas.openxmlformats.org/markup-compatibility/2006">
              <mc:Choice xmlns:v="urn:schemas-microsoft-com:vml" Requires="v">
                <p:oleObj spid="_x0000_s128006" name="Document" r:id="rId4" imgW="6083970" imgH="2090120" progId="Word.Document.8">
                  <p:embed/>
                </p:oleObj>
              </mc:Choice>
              <mc:Fallback>
                <p:oleObj name="Document" r:id="rId4" imgW="6083970" imgH="2090120" progId="Word.Document.8">
                  <p:embed/>
                  <p:pic>
                    <p:nvPicPr>
                      <p:cNvPr id="0" name="Object 3"/>
                      <p:cNvPicPr>
                        <a:picLocks noChangeAspect="1" noChangeArrowheads="1"/>
                      </p:cNvPicPr>
                      <p:nvPr/>
                    </p:nvPicPr>
                    <p:blipFill>
                      <a:blip r:embed="rId5"/>
                      <a:srcRect/>
                      <a:stretch>
                        <a:fillRect/>
                      </a:stretch>
                    </p:blipFill>
                    <p:spPr bwMode="auto">
                      <a:xfrm>
                        <a:off x="0" y="2206625"/>
                        <a:ext cx="6008688" cy="206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6" name="Text Box 4"/>
          <p:cNvSpPr txBox="1">
            <a:spLocks noChangeArrowheads="1"/>
          </p:cNvSpPr>
          <p:nvPr/>
        </p:nvSpPr>
        <p:spPr bwMode="auto">
          <a:xfrm>
            <a:off x="685800" y="1752600"/>
            <a:ext cx="4530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rgbClr val="66FF33"/>
                </a:solidFill>
              </a:rPr>
              <a:t>• </a:t>
            </a:r>
            <a:r>
              <a:rPr lang="en-US" altLang="hu-HU">
                <a:solidFill>
                  <a:srgbClr val="66FF33"/>
                </a:solidFill>
              </a:rPr>
              <a:t>State-transition table of entity </a:t>
            </a:r>
            <a:r>
              <a:rPr lang="hu-HU" altLang="hu-HU">
                <a:solidFill>
                  <a:srgbClr val="66FF33"/>
                </a:solidFill>
              </a:rPr>
              <a:t>i:</a:t>
            </a:r>
          </a:p>
        </p:txBody>
      </p:sp>
      <p:sp>
        <p:nvSpPr>
          <p:cNvPr id="90117" name="Text Box 5"/>
          <p:cNvSpPr txBox="1">
            <a:spLocks noChangeArrowheads="1"/>
          </p:cNvSpPr>
          <p:nvPr/>
        </p:nvSpPr>
        <p:spPr bwMode="auto">
          <a:xfrm>
            <a:off x="2441575" y="4298950"/>
            <a:ext cx="3289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chemeClr val="tx1"/>
                </a:solidFill>
              </a:rPr>
              <a:t>(</a:t>
            </a:r>
            <a:r>
              <a:rPr lang="hu-HU" altLang="hu-HU" i="1">
                <a:solidFill>
                  <a:schemeClr val="tx1"/>
                </a:solidFill>
              </a:rPr>
              <a:t>A</a:t>
            </a:r>
            <a:r>
              <a:rPr lang="hu-HU" altLang="hu-HU">
                <a:solidFill>
                  <a:schemeClr val="tx1"/>
                </a:solidFill>
              </a:rPr>
              <a:t> </a:t>
            </a:r>
            <a:r>
              <a:rPr lang="en-US" altLang="hu-HU">
                <a:solidFill>
                  <a:schemeClr val="tx1"/>
                </a:solidFill>
              </a:rPr>
              <a:t>is arbitrarily chosen</a:t>
            </a:r>
            <a:r>
              <a:rPr lang="hu-HU" altLang="hu-HU">
                <a:solidFill>
                  <a:schemeClr val="tx1"/>
                </a:solidFill>
              </a:rPr>
              <a: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P spid="9011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AC8DA038-0D5E-4D9C-855F-9F92B9392F9E}" type="slidenum">
              <a:rPr lang="hu-HU" altLang="hu-HU"/>
              <a:pPr/>
              <a:t>19</a:t>
            </a:fld>
            <a:endParaRPr lang="hu-HU" altLang="hu-HU"/>
          </a:p>
        </p:txBody>
      </p:sp>
      <p:sp>
        <p:nvSpPr>
          <p:cNvPr id="91138" name="Rectangle 2"/>
          <p:cNvSpPr>
            <a:spLocks noGrp="1" noChangeArrowheads="1"/>
          </p:cNvSpPr>
          <p:nvPr>
            <p:ph type="title"/>
          </p:nvPr>
        </p:nvSpPr>
        <p:spPr>
          <a:xfrm>
            <a:off x="685800" y="285750"/>
            <a:ext cx="7772400" cy="914400"/>
          </a:xfrm>
        </p:spPr>
        <p:txBody>
          <a:bodyPr/>
          <a:lstStyle/>
          <a:p>
            <a:r>
              <a:rPr lang="hu-HU" altLang="hu-HU" sz="2800" b="1" dirty="0">
                <a:solidFill>
                  <a:srgbClr val="FF0000"/>
                </a:solidFill>
                <a:effectLst>
                  <a:outerShdw blurRad="38100" dist="38100" dir="2700000" algn="tl">
                    <a:srgbClr val="000000">
                      <a:alpha val="43137"/>
                    </a:srgbClr>
                  </a:outerShdw>
                </a:effectLst>
              </a:rPr>
              <a:t>FORM</a:t>
            </a:r>
            <a:r>
              <a:rPr lang="en-US" altLang="hu-HU" sz="2800" b="1" dirty="0">
                <a:solidFill>
                  <a:srgbClr val="FF0000"/>
                </a:solidFill>
                <a:effectLst>
                  <a:outerShdw blurRad="38100" dist="38100" dir="2700000" algn="tl">
                    <a:srgbClr val="000000">
                      <a:alpha val="43137"/>
                    </a:srgbClr>
                  </a:outerShdw>
                </a:effectLst>
              </a:rPr>
              <a:t>A</a:t>
            </a:r>
            <a:r>
              <a:rPr lang="hu-HU" altLang="hu-HU" sz="2800" b="1" dirty="0">
                <a:solidFill>
                  <a:srgbClr val="FF0000"/>
                </a:solidFill>
                <a:effectLst>
                  <a:outerShdw blurRad="38100" dist="38100" dir="2700000" algn="tl">
                    <a:srgbClr val="000000">
                      <a:alpha val="43137"/>
                    </a:srgbClr>
                  </a:outerShdw>
                </a:effectLst>
              </a:rPr>
              <a:t>L </a:t>
            </a:r>
            <a:r>
              <a:rPr lang="en-US" altLang="hu-HU" sz="2800" b="1" dirty="0">
                <a:solidFill>
                  <a:srgbClr val="FF0000"/>
                </a:solidFill>
                <a:effectLst>
                  <a:outerShdw blurRad="38100" dist="38100" dir="2700000" algn="tl">
                    <a:srgbClr val="000000">
                      <a:alpha val="43137"/>
                    </a:srgbClr>
                  </a:outerShdw>
                </a:effectLst>
              </a:rPr>
              <a:t>PROOF</a:t>
            </a:r>
            <a:r>
              <a:rPr lang="hu-HU" altLang="hu-HU" sz="2800" b="1" dirty="0">
                <a:solidFill>
                  <a:srgbClr val="FF0000"/>
                </a:solidFill>
                <a:effectLst>
                  <a:outerShdw blurRad="38100" dist="38100" dir="2700000" algn="tl">
                    <a:srgbClr val="000000">
                      <a:alpha val="43137"/>
                    </a:srgbClr>
                  </a:outerShdw>
                </a:effectLst>
              </a:rPr>
              <a:t> - 1</a:t>
            </a:r>
          </a:p>
        </p:txBody>
      </p:sp>
      <p:sp>
        <p:nvSpPr>
          <p:cNvPr id="91139" name="Rectangle 3"/>
          <p:cNvSpPr>
            <a:spLocks noGrp="1" noChangeArrowheads="1"/>
          </p:cNvSpPr>
          <p:nvPr>
            <p:ph type="body" idx="1"/>
          </p:nvPr>
        </p:nvSpPr>
        <p:spPr>
          <a:xfrm>
            <a:off x="685800" y="1200150"/>
            <a:ext cx="7772400" cy="4800600"/>
          </a:xfrm>
        </p:spPr>
        <p:txBody>
          <a:bodyPr/>
          <a:lstStyle/>
          <a:p>
            <a:pPr>
              <a:spcBef>
                <a:spcPct val="0"/>
              </a:spcBef>
              <a:spcAft>
                <a:spcPct val="50000"/>
              </a:spcAft>
              <a:tabLst>
                <a:tab pos="666750" algn="l"/>
                <a:tab pos="1143000" algn="l"/>
              </a:tabLst>
            </a:pPr>
            <a:r>
              <a:rPr lang="en-GB" altLang="hu-HU" sz="2400" b="1" dirty="0"/>
              <a:t>The correctness of the </a:t>
            </a:r>
            <a:r>
              <a:rPr lang="en-GB" altLang="hu-HU" sz="2400" b="1" i="1" dirty="0"/>
              <a:t>logical solution </a:t>
            </a:r>
            <a:r>
              <a:rPr lang="en-GB" altLang="hu-HU" sz="2400" b="1" dirty="0"/>
              <a:t>is </a:t>
            </a:r>
            <a:r>
              <a:rPr lang="en-GB" altLang="hu-HU" sz="2400" b="1" dirty="0">
                <a:solidFill>
                  <a:srgbClr val="FF0000"/>
                </a:solidFill>
                <a:effectLst>
                  <a:outerShdw blurRad="38100" dist="38100" dir="2700000" algn="tl">
                    <a:srgbClr val="000000">
                      <a:alpha val="43137"/>
                    </a:srgbClr>
                  </a:outerShdw>
                </a:effectLst>
              </a:rPr>
              <a:t>FORMALLY PROVED</a:t>
            </a:r>
            <a:r>
              <a:rPr lang="en-GB" altLang="hu-HU" sz="2400" b="1" dirty="0"/>
              <a:t>:</a:t>
            </a:r>
          </a:p>
          <a:p>
            <a:pPr>
              <a:spcBef>
                <a:spcPct val="0"/>
              </a:spcBef>
              <a:spcAft>
                <a:spcPct val="50000"/>
              </a:spcAft>
              <a:buFontTx/>
              <a:buNone/>
              <a:tabLst>
                <a:tab pos="666750" algn="l"/>
                <a:tab pos="1143000" algn="l"/>
              </a:tabLst>
            </a:pPr>
            <a:r>
              <a:rPr lang="en-GB" altLang="hu-HU" sz="2400" b="1" dirty="0">
                <a:solidFill>
                  <a:srgbClr val="FF5050"/>
                </a:solidFill>
              </a:rPr>
              <a:t>		</a:t>
            </a:r>
            <a:r>
              <a:rPr lang="en-GB" altLang="hu-HU" sz="2400" b="1" dirty="0"/>
              <a:t>1.	In case of large systems testing takes too long 			time (if possible at all).</a:t>
            </a:r>
          </a:p>
          <a:p>
            <a:pPr>
              <a:spcBef>
                <a:spcPct val="0"/>
              </a:spcBef>
              <a:spcAft>
                <a:spcPct val="50000"/>
              </a:spcAft>
              <a:buFontTx/>
              <a:buNone/>
              <a:tabLst>
                <a:tab pos="666750" algn="l"/>
                <a:tab pos="1143000" algn="l"/>
              </a:tabLst>
            </a:pPr>
            <a:r>
              <a:rPr lang="en-GB" altLang="hu-HU" sz="2400" b="1" dirty="0"/>
              <a:t>		2. 	To locate the places of corrections/modifications 		the errors in the logical solutions must be 			distinguished from the errors of implementation 		(the correctness of the logical solution is formally 		proved, and after it the good implementation of 		the logically correct solution is checked by 			testing).</a:t>
            </a:r>
            <a:r>
              <a:rPr lang="hu-HU" altLang="hu-HU" sz="2800" b="1" dirty="0"/>
              <a:t> </a:t>
            </a:r>
            <a:endParaRPr lang="hu-HU" altLang="hu-HU" sz="2800" b="1" dirty="0">
              <a:solidFill>
                <a:srgbClr val="FF5050"/>
              </a:solidFill>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Dátum helye 3"/>
          <p:cNvSpPr>
            <a:spLocks noGrp="1"/>
          </p:cNvSpPr>
          <p:nvPr>
            <p:ph type="dt" sz="half" idx="10"/>
          </p:nvPr>
        </p:nvSpPr>
        <p:spPr/>
        <p:txBody>
          <a:bodyPr/>
          <a:lstStyle/>
          <a:p>
            <a:r>
              <a:rPr lang="hu-HU" altLang="hu-HU" smtClean="0"/>
              <a:t>2017</a:t>
            </a:r>
            <a:endParaRPr lang="hu-HU" altLang="hu-HU"/>
          </a:p>
        </p:txBody>
      </p:sp>
      <p:sp>
        <p:nvSpPr>
          <p:cNvPr id="13"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14" name="Dia számának helye 5"/>
          <p:cNvSpPr>
            <a:spLocks noGrp="1"/>
          </p:cNvSpPr>
          <p:nvPr>
            <p:ph type="sldNum" sz="quarter" idx="12"/>
          </p:nvPr>
        </p:nvSpPr>
        <p:spPr/>
        <p:txBody>
          <a:bodyPr/>
          <a:lstStyle/>
          <a:p>
            <a:fld id="{81E46161-066D-450E-A2D0-E44D7F1A028A}" type="slidenum">
              <a:rPr lang="hu-HU" altLang="hu-HU"/>
              <a:pPr/>
              <a:t>2</a:t>
            </a:fld>
            <a:endParaRPr lang="hu-HU" altLang="hu-HU"/>
          </a:p>
        </p:txBody>
      </p:sp>
      <p:sp>
        <p:nvSpPr>
          <p:cNvPr id="3078" name="Rectangle 6"/>
          <p:cNvSpPr>
            <a:spLocks noGrp="1" noChangeArrowheads="1"/>
          </p:cNvSpPr>
          <p:nvPr>
            <p:ph type="title"/>
          </p:nvPr>
        </p:nvSpPr>
        <p:spPr/>
        <p:txBody>
          <a:bodyPr/>
          <a:lstStyle/>
          <a:p>
            <a:r>
              <a:rPr lang="en-US" altLang="hu-HU" sz="2800" b="1" dirty="0">
                <a:solidFill>
                  <a:srgbClr val="FF0000"/>
                </a:solidFill>
                <a:effectLst>
                  <a:outerShdw blurRad="38100" dist="38100" dir="2700000" algn="tl">
                    <a:srgbClr val="000000">
                      <a:alpha val="43137"/>
                    </a:srgbClr>
                  </a:outerShdw>
                </a:effectLst>
              </a:rPr>
              <a:t>DISTRIBUTED SYSTEM BASICS - 1</a:t>
            </a:r>
            <a:endParaRPr lang="hu-HU" altLang="hu-HU" dirty="0">
              <a:solidFill>
                <a:srgbClr val="FF0000"/>
              </a:solidFill>
              <a:effectLst>
                <a:outerShdw blurRad="38100" dist="38100" dir="2700000" algn="tl">
                  <a:srgbClr val="000000">
                    <a:alpha val="43137"/>
                  </a:srgbClr>
                </a:outerShdw>
              </a:effectLst>
            </a:endParaRPr>
          </a:p>
        </p:txBody>
      </p:sp>
      <p:sp>
        <p:nvSpPr>
          <p:cNvPr id="3079" name="Rectangle 7"/>
          <p:cNvSpPr>
            <a:spLocks noGrp="1" noChangeArrowheads="1"/>
          </p:cNvSpPr>
          <p:nvPr>
            <p:ph type="body" idx="1"/>
          </p:nvPr>
        </p:nvSpPr>
        <p:spPr>
          <a:xfrm>
            <a:off x="685800" y="1981200"/>
            <a:ext cx="7772400" cy="2038350"/>
          </a:xfrm>
        </p:spPr>
        <p:txBody>
          <a:bodyPr/>
          <a:lstStyle/>
          <a:p>
            <a:pPr>
              <a:spcBef>
                <a:spcPct val="0"/>
              </a:spcBef>
              <a:spcAft>
                <a:spcPct val="50000"/>
              </a:spcAft>
              <a:tabLst>
                <a:tab pos="762000" algn="l"/>
              </a:tabLst>
            </a:pPr>
            <a:r>
              <a:rPr lang="en-US" altLang="hu-HU" sz="2400" b="1" dirty="0"/>
              <a:t>In a computer system the users access the resources by using certain </a:t>
            </a:r>
            <a:r>
              <a:rPr lang="en-US" altLang="hu-HU" sz="2400" b="1" dirty="0">
                <a:solidFill>
                  <a:srgbClr val="FF0000"/>
                </a:solidFill>
                <a:effectLst>
                  <a:outerShdw blurRad="38100" dist="38100" dir="2700000" algn="tl">
                    <a:srgbClr val="000000">
                      <a:alpha val="43137"/>
                    </a:srgbClr>
                  </a:outerShdw>
                </a:effectLst>
              </a:rPr>
              <a:t>FUNCTIONS</a:t>
            </a:r>
            <a:r>
              <a:rPr lang="hu-HU" altLang="hu-HU" sz="2400" b="1" dirty="0"/>
              <a:t>.</a:t>
            </a:r>
          </a:p>
          <a:p>
            <a:pPr>
              <a:spcBef>
                <a:spcPct val="0"/>
              </a:spcBef>
              <a:spcAft>
                <a:spcPct val="50000"/>
              </a:spcAft>
              <a:tabLst>
                <a:tab pos="762000" algn="l"/>
              </a:tabLst>
            </a:pPr>
            <a:r>
              <a:rPr lang="en-US" altLang="hu-HU" sz="2400" b="1" dirty="0"/>
              <a:t>These functions are implemented by processes considered to be logical </a:t>
            </a:r>
            <a:r>
              <a:rPr lang="en-US" altLang="hu-HU" sz="2400" b="1" dirty="0">
                <a:solidFill>
                  <a:srgbClr val="FF0000"/>
                </a:solidFill>
                <a:effectLst>
                  <a:outerShdw blurRad="38100" dist="38100" dir="2700000" algn="tl">
                    <a:srgbClr val="000000">
                      <a:alpha val="43137"/>
                    </a:srgbClr>
                  </a:outerShdw>
                </a:effectLst>
              </a:rPr>
              <a:t>ENTITIES</a:t>
            </a:r>
            <a:r>
              <a:rPr lang="hu-HU" altLang="hu-HU" sz="2400" b="1" dirty="0"/>
              <a:t>.</a:t>
            </a:r>
          </a:p>
          <a:p>
            <a:pPr>
              <a:spcBef>
                <a:spcPct val="0"/>
              </a:spcBef>
              <a:spcAft>
                <a:spcPct val="50000"/>
              </a:spcAft>
              <a:buFontTx/>
              <a:buChar char=" "/>
              <a:tabLst>
                <a:tab pos="762000" algn="l"/>
              </a:tabLst>
            </a:pPr>
            <a:endParaRPr lang="hu-HU" altLang="hu-HU" sz="2400" b="1" dirty="0"/>
          </a:p>
        </p:txBody>
      </p:sp>
      <p:grpSp>
        <p:nvGrpSpPr>
          <p:cNvPr id="3087" name="Group 15"/>
          <p:cNvGrpSpPr>
            <a:grpSpLocks/>
          </p:cNvGrpSpPr>
          <p:nvPr/>
        </p:nvGrpSpPr>
        <p:grpSpPr bwMode="auto">
          <a:xfrm>
            <a:off x="1104900" y="3779838"/>
            <a:ext cx="5056188" cy="576262"/>
            <a:chOff x="696" y="2692"/>
            <a:chExt cx="3185" cy="363"/>
          </a:xfrm>
        </p:grpSpPr>
        <p:graphicFrame>
          <p:nvGraphicFramePr>
            <p:cNvPr id="3080" name="Object 8"/>
            <p:cNvGraphicFramePr>
              <a:graphicFrameLocks noChangeAspect="1"/>
            </p:cNvGraphicFramePr>
            <p:nvPr/>
          </p:nvGraphicFramePr>
          <p:xfrm>
            <a:off x="696" y="2744"/>
            <a:ext cx="960" cy="311"/>
          </p:xfrm>
          <a:graphic>
            <a:graphicData uri="http://schemas.openxmlformats.org/presentationml/2006/ole">
              <mc:AlternateContent xmlns:mc="http://schemas.openxmlformats.org/markup-compatibility/2006">
                <mc:Choice xmlns:v="urn:schemas-microsoft-com:vml" Requires="v">
                  <p:oleObj spid="_x0000_s3108" name="Equation" r:id="rId4" imgW="1485720" imgH="482400" progId="Equation.3">
                    <p:embed/>
                  </p:oleObj>
                </mc:Choice>
                <mc:Fallback>
                  <p:oleObj name="Equation" r:id="rId4" imgW="1485720" imgH="4824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 y="2744"/>
                          <a:ext cx="960"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Text Box 9"/>
            <p:cNvSpPr txBox="1">
              <a:spLocks noChangeArrowheads="1"/>
            </p:cNvSpPr>
            <p:nvPr/>
          </p:nvSpPr>
          <p:spPr bwMode="auto">
            <a:xfrm>
              <a:off x="1861" y="2692"/>
              <a:ext cx="20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set of functions </a:t>
              </a:r>
              <a:r>
                <a:rPr lang="hu-HU" altLang="hu-HU">
                  <a:solidFill>
                    <a:schemeClr val="tx1"/>
                  </a:solidFill>
                </a:rPr>
                <a:t>(</a:t>
              </a:r>
              <a:r>
                <a:rPr lang="en-US" altLang="hu-HU">
                  <a:solidFill>
                    <a:schemeClr val="tx1"/>
                  </a:solidFill>
                </a:rPr>
                <a:t>finite</a:t>
              </a:r>
              <a:r>
                <a:rPr lang="hu-HU" altLang="hu-HU">
                  <a:solidFill>
                    <a:schemeClr val="tx1"/>
                  </a:solidFill>
                </a:rPr>
                <a:t>);</a:t>
              </a:r>
            </a:p>
          </p:txBody>
        </p:sp>
      </p:grpSp>
      <p:grpSp>
        <p:nvGrpSpPr>
          <p:cNvPr id="3089" name="Group 17"/>
          <p:cNvGrpSpPr>
            <a:grpSpLocks/>
          </p:cNvGrpSpPr>
          <p:nvPr/>
        </p:nvGrpSpPr>
        <p:grpSpPr bwMode="auto">
          <a:xfrm>
            <a:off x="1104900" y="4425950"/>
            <a:ext cx="7207250" cy="1193800"/>
            <a:chOff x="696" y="2788"/>
            <a:chExt cx="4540" cy="752"/>
          </a:xfrm>
        </p:grpSpPr>
        <p:graphicFrame>
          <p:nvGraphicFramePr>
            <p:cNvPr id="3082" name="Object 10"/>
            <p:cNvGraphicFramePr>
              <a:graphicFrameLocks noChangeAspect="1"/>
            </p:cNvGraphicFramePr>
            <p:nvPr/>
          </p:nvGraphicFramePr>
          <p:xfrm>
            <a:off x="696" y="2788"/>
            <a:ext cx="1344" cy="608"/>
          </p:xfrm>
          <a:graphic>
            <a:graphicData uri="http://schemas.openxmlformats.org/presentationml/2006/ole">
              <mc:AlternateContent xmlns:mc="http://schemas.openxmlformats.org/markup-compatibility/2006">
                <mc:Choice xmlns:v="urn:schemas-microsoft-com:vml" Requires="v">
                  <p:oleObj spid="_x0000_s3109" name="Equation" r:id="rId6" imgW="2133360" imgH="965160" progId="Equation.3">
                    <p:embed/>
                  </p:oleObj>
                </mc:Choice>
                <mc:Fallback>
                  <p:oleObj name="Equation" r:id="rId6" imgW="2133360" imgH="96516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 y="2788"/>
                          <a:ext cx="1344"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 name="Text Box 11"/>
            <p:cNvSpPr txBox="1">
              <a:spLocks noChangeArrowheads="1"/>
            </p:cNvSpPr>
            <p:nvPr/>
          </p:nvSpPr>
          <p:spPr bwMode="auto">
            <a:xfrm>
              <a:off x="1929" y="2973"/>
              <a:ext cx="31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  set of entities implementing function</a:t>
              </a:r>
              <a:endParaRPr lang="hu-HU" altLang="hu-HU">
                <a:solidFill>
                  <a:schemeClr val="tx1"/>
                </a:solidFill>
              </a:endParaRPr>
            </a:p>
          </p:txBody>
        </p:sp>
        <p:graphicFrame>
          <p:nvGraphicFramePr>
            <p:cNvPr id="3084" name="Object 12"/>
            <p:cNvGraphicFramePr>
              <a:graphicFrameLocks noChangeAspect="1"/>
            </p:cNvGraphicFramePr>
            <p:nvPr/>
          </p:nvGraphicFramePr>
          <p:xfrm>
            <a:off x="5092" y="3029"/>
            <a:ext cx="144" cy="232"/>
          </p:xfrm>
          <a:graphic>
            <a:graphicData uri="http://schemas.openxmlformats.org/presentationml/2006/ole">
              <mc:AlternateContent xmlns:mc="http://schemas.openxmlformats.org/markup-compatibility/2006">
                <mc:Choice xmlns:v="urn:schemas-microsoft-com:vml" Requires="v">
                  <p:oleObj spid="_x0000_s3110" name="Equation" r:id="rId8" imgW="228600" imgH="368280" progId="Equation.3">
                    <p:embed/>
                  </p:oleObj>
                </mc:Choice>
                <mc:Fallback>
                  <p:oleObj name="Equation" r:id="rId8" imgW="228600" imgH="36828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2" y="3029"/>
                          <a:ext cx="14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6" name="Text Box 14"/>
            <p:cNvSpPr txBox="1">
              <a:spLocks noChangeArrowheads="1"/>
            </p:cNvSpPr>
            <p:nvPr/>
          </p:nvSpPr>
          <p:spPr bwMode="auto">
            <a:xfrm>
              <a:off x="2040" y="3252"/>
              <a:ext cx="7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chemeClr val="tx1"/>
                  </a:solidFill>
                </a:rPr>
                <a:t>(</a:t>
              </a:r>
              <a:r>
                <a:rPr lang="en-US" altLang="hu-HU">
                  <a:solidFill>
                    <a:schemeClr val="tx1"/>
                  </a:solidFill>
                </a:rPr>
                <a:t>finite</a:t>
              </a:r>
              <a:r>
                <a:rPr lang="hu-HU" altLang="hu-HU">
                  <a:solidFill>
                    <a:schemeClr val="tx1"/>
                  </a:solidFill>
                </a:rPr>
                <a:t>);</a:t>
              </a:r>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0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D756DCBD-DF15-4699-AEBC-C9A0984A9821}" type="slidenum">
              <a:rPr lang="hu-HU" altLang="hu-HU"/>
              <a:pPr/>
              <a:t>20</a:t>
            </a:fld>
            <a:endParaRPr lang="hu-HU" altLang="hu-HU"/>
          </a:p>
        </p:txBody>
      </p:sp>
      <p:sp>
        <p:nvSpPr>
          <p:cNvPr id="92162" name="Rectangle 2"/>
          <p:cNvSpPr>
            <a:spLocks noGrp="1" noChangeArrowheads="1"/>
          </p:cNvSpPr>
          <p:nvPr>
            <p:ph type="title"/>
          </p:nvPr>
        </p:nvSpPr>
        <p:spPr/>
        <p:txBody>
          <a:bodyPr/>
          <a:lstStyle/>
          <a:p>
            <a:r>
              <a:rPr lang="hu-HU" altLang="hu-HU" sz="2800" b="1" dirty="0">
                <a:solidFill>
                  <a:srgbClr val="FF0000"/>
                </a:solidFill>
                <a:effectLst>
                  <a:outerShdw blurRad="38100" dist="38100" dir="2700000" algn="tl">
                    <a:srgbClr val="000000">
                      <a:alpha val="43137"/>
                    </a:srgbClr>
                  </a:outerShdw>
                </a:effectLst>
              </a:rPr>
              <a:t>FORM</a:t>
            </a:r>
            <a:r>
              <a:rPr lang="en-US" altLang="hu-HU" sz="2800" b="1" dirty="0">
                <a:solidFill>
                  <a:srgbClr val="FF0000"/>
                </a:solidFill>
                <a:effectLst>
                  <a:outerShdw blurRad="38100" dist="38100" dir="2700000" algn="tl">
                    <a:srgbClr val="000000">
                      <a:alpha val="43137"/>
                    </a:srgbClr>
                  </a:outerShdw>
                </a:effectLst>
              </a:rPr>
              <a:t>A</a:t>
            </a:r>
            <a:r>
              <a:rPr lang="hu-HU" altLang="hu-HU" sz="2800" b="1" dirty="0">
                <a:solidFill>
                  <a:srgbClr val="FF0000"/>
                </a:solidFill>
                <a:effectLst>
                  <a:outerShdw blurRad="38100" dist="38100" dir="2700000" algn="tl">
                    <a:srgbClr val="000000">
                      <a:alpha val="43137"/>
                    </a:srgbClr>
                  </a:outerShdw>
                </a:effectLst>
              </a:rPr>
              <a:t>L </a:t>
            </a:r>
            <a:r>
              <a:rPr lang="en-US" altLang="hu-HU" sz="2800" b="1" dirty="0">
                <a:solidFill>
                  <a:srgbClr val="FF0000"/>
                </a:solidFill>
                <a:effectLst>
                  <a:outerShdw blurRad="38100" dist="38100" dir="2700000" algn="tl">
                    <a:srgbClr val="000000">
                      <a:alpha val="43137"/>
                    </a:srgbClr>
                  </a:outerShdw>
                </a:effectLst>
              </a:rPr>
              <a:t>PROOF</a:t>
            </a:r>
            <a:r>
              <a:rPr lang="hu-HU" altLang="hu-HU" sz="2800" b="1" dirty="0">
                <a:solidFill>
                  <a:srgbClr val="FF0000"/>
                </a:solidFill>
                <a:effectLst>
                  <a:outerShdw blurRad="38100" dist="38100" dir="2700000" algn="tl">
                    <a:srgbClr val="000000">
                      <a:alpha val="43137"/>
                    </a:srgbClr>
                  </a:outerShdw>
                </a:effectLst>
              </a:rPr>
              <a:t> - 2</a:t>
            </a:r>
          </a:p>
        </p:txBody>
      </p:sp>
      <p:sp>
        <p:nvSpPr>
          <p:cNvPr id="92163" name="Rectangle 3"/>
          <p:cNvSpPr>
            <a:spLocks noGrp="1" noChangeArrowheads="1"/>
          </p:cNvSpPr>
          <p:nvPr>
            <p:ph type="body" idx="1"/>
          </p:nvPr>
        </p:nvSpPr>
        <p:spPr>
          <a:xfrm>
            <a:off x="685800" y="1981200"/>
            <a:ext cx="8039100" cy="4114800"/>
          </a:xfrm>
        </p:spPr>
        <p:txBody>
          <a:bodyPr/>
          <a:lstStyle/>
          <a:p>
            <a:pPr>
              <a:lnSpc>
                <a:spcPct val="90000"/>
              </a:lnSpc>
              <a:spcBef>
                <a:spcPct val="0"/>
              </a:spcBef>
              <a:spcAft>
                <a:spcPct val="50000"/>
              </a:spcAft>
              <a:tabLst>
                <a:tab pos="666750" algn="l"/>
                <a:tab pos="952500" algn="l"/>
              </a:tabLst>
            </a:pPr>
            <a:r>
              <a:rPr lang="en-GB" altLang="hu-HU" sz="2400" b="1"/>
              <a:t>Since the decision is made by the winner entity after its candidate token makes a full circle (upper bounded time), specification B is obviously satisfied if specification A is satisfied.</a:t>
            </a:r>
          </a:p>
          <a:p>
            <a:pPr>
              <a:lnSpc>
                <a:spcPct val="90000"/>
              </a:lnSpc>
              <a:spcBef>
                <a:spcPct val="0"/>
              </a:spcBef>
              <a:spcAft>
                <a:spcPct val="50000"/>
              </a:spcAft>
              <a:tabLst>
                <a:tab pos="666750" algn="l"/>
                <a:tab pos="952500" algn="l"/>
              </a:tabLst>
            </a:pPr>
            <a:r>
              <a:rPr lang="en-GB" altLang="hu-HU" sz="2400" b="1"/>
              <a:t>The satisfaction of specification A is proved indirectly:</a:t>
            </a:r>
          </a:p>
          <a:p>
            <a:pPr>
              <a:lnSpc>
                <a:spcPct val="90000"/>
              </a:lnSpc>
              <a:spcBef>
                <a:spcPct val="0"/>
              </a:spcBef>
              <a:spcAft>
                <a:spcPct val="50000"/>
              </a:spcAft>
              <a:buFontTx/>
              <a:buNone/>
              <a:tabLst>
                <a:tab pos="666750" algn="l"/>
                <a:tab pos="952500" algn="l"/>
              </a:tabLst>
            </a:pPr>
            <a:r>
              <a:rPr lang="en-GB" altLang="hu-HU" sz="2400" b="1"/>
              <a:t>		-	Let us suppose that two entities (x and y) generate 		new control tokens (violating specification A).</a:t>
            </a:r>
          </a:p>
          <a:p>
            <a:pPr>
              <a:lnSpc>
                <a:spcPct val="90000"/>
              </a:lnSpc>
              <a:spcBef>
                <a:spcPct val="0"/>
              </a:spcBef>
              <a:spcAft>
                <a:spcPct val="50000"/>
              </a:spcAft>
              <a:buFontTx/>
              <a:buNone/>
              <a:tabLst>
                <a:tab pos="666750" algn="l"/>
                <a:tab pos="952500" algn="l"/>
              </a:tabLst>
            </a:pPr>
            <a:r>
              <a:rPr lang="en-GB" altLang="hu-HU" sz="2400" b="1"/>
              <a:t>		-	It will be shown this is impossible.</a:t>
            </a:r>
            <a:r>
              <a:rPr lang="hu-HU" altLang="hu-HU" sz="2400" b="1"/>
              <a:t>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C1EB1942-EBA1-49AA-AE60-7FE14E17AA07}" type="slidenum">
              <a:rPr lang="hu-HU" altLang="hu-HU"/>
              <a:pPr/>
              <a:t>21</a:t>
            </a:fld>
            <a:endParaRPr lang="hu-HU" altLang="hu-HU"/>
          </a:p>
        </p:txBody>
      </p:sp>
      <p:sp>
        <p:nvSpPr>
          <p:cNvPr id="93186" name="Rectangle 2"/>
          <p:cNvSpPr>
            <a:spLocks noGrp="1" noChangeArrowheads="1"/>
          </p:cNvSpPr>
          <p:nvPr>
            <p:ph type="title"/>
          </p:nvPr>
        </p:nvSpPr>
        <p:spPr>
          <a:xfrm>
            <a:off x="685800" y="228600"/>
            <a:ext cx="7772400" cy="1333500"/>
          </a:xfrm>
        </p:spPr>
        <p:txBody>
          <a:bodyPr/>
          <a:lstStyle/>
          <a:p>
            <a:r>
              <a:rPr lang="hu-HU" altLang="hu-HU" sz="2800" b="1" dirty="0">
                <a:solidFill>
                  <a:srgbClr val="FF0000"/>
                </a:solidFill>
                <a:effectLst>
                  <a:outerShdw blurRad="38100" dist="38100" dir="2700000" algn="tl">
                    <a:srgbClr val="000000">
                      <a:alpha val="43137"/>
                    </a:srgbClr>
                  </a:outerShdw>
                </a:effectLst>
              </a:rPr>
              <a:t>FORM</a:t>
            </a:r>
            <a:r>
              <a:rPr lang="en-US" altLang="hu-HU" sz="2800" b="1" dirty="0">
                <a:solidFill>
                  <a:srgbClr val="FF0000"/>
                </a:solidFill>
                <a:effectLst>
                  <a:outerShdw blurRad="38100" dist="38100" dir="2700000" algn="tl">
                    <a:srgbClr val="000000">
                      <a:alpha val="43137"/>
                    </a:srgbClr>
                  </a:outerShdw>
                </a:effectLst>
              </a:rPr>
              <a:t>A</a:t>
            </a:r>
            <a:r>
              <a:rPr lang="hu-HU" altLang="hu-HU" sz="2800" b="1" dirty="0">
                <a:solidFill>
                  <a:srgbClr val="FF0000"/>
                </a:solidFill>
                <a:effectLst>
                  <a:outerShdw blurRad="38100" dist="38100" dir="2700000" algn="tl">
                    <a:srgbClr val="000000">
                      <a:alpha val="43137"/>
                    </a:srgbClr>
                  </a:outerShdw>
                </a:effectLst>
              </a:rPr>
              <a:t>L </a:t>
            </a:r>
            <a:r>
              <a:rPr lang="en-US" altLang="hu-HU" sz="2800" b="1" dirty="0">
                <a:solidFill>
                  <a:srgbClr val="FF0000"/>
                </a:solidFill>
                <a:effectLst>
                  <a:outerShdw blurRad="38100" dist="38100" dir="2700000" algn="tl">
                    <a:srgbClr val="000000">
                      <a:alpha val="43137"/>
                    </a:srgbClr>
                  </a:outerShdw>
                </a:effectLst>
              </a:rPr>
              <a:t>PROOF</a:t>
            </a:r>
            <a:r>
              <a:rPr lang="hu-HU" altLang="hu-HU" sz="2800" b="1" dirty="0">
                <a:solidFill>
                  <a:srgbClr val="FF0000"/>
                </a:solidFill>
                <a:effectLst>
                  <a:outerShdw blurRad="38100" dist="38100" dir="2700000" algn="tl">
                    <a:srgbClr val="000000">
                      <a:alpha val="43137"/>
                    </a:srgbClr>
                  </a:outerShdw>
                </a:effectLst>
              </a:rPr>
              <a:t> - 3</a:t>
            </a:r>
          </a:p>
        </p:txBody>
      </p:sp>
      <p:sp>
        <p:nvSpPr>
          <p:cNvPr id="93187" name="Rectangle 3"/>
          <p:cNvSpPr>
            <a:spLocks noGrp="1" noChangeArrowheads="1"/>
          </p:cNvSpPr>
          <p:nvPr>
            <p:ph type="body" idx="1"/>
          </p:nvPr>
        </p:nvSpPr>
        <p:spPr>
          <a:xfrm>
            <a:off x="381000" y="1562100"/>
            <a:ext cx="8420100" cy="4400550"/>
          </a:xfrm>
        </p:spPr>
        <p:txBody>
          <a:bodyPr/>
          <a:lstStyle/>
          <a:p>
            <a:pPr marL="0" indent="0">
              <a:lnSpc>
                <a:spcPct val="90000"/>
              </a:lnSpc>
              <a:spcBef>
                <a:spcPct val="0"/>
              </a:spcBef>
              <a:spcAft>
                <a:spcPct val="50000"/>
              </a:spcAft>
              <a:buFontTx/>
              <a:buNone/>
              <a:tabLst>
                <a:tab pos="1143000" algn="l"/>
                <a:tab pos="1428750" algn="l"/>
              </a:tabLst>
            </a:pPr>
            <a:r>
              <a:rPr lang="en-GB" altLang="hu-HU" sz="2400" b="1"/>
              <a:t>Without loss of generality let us suppose identity(x) &lt; identity(y).</a:t>
            </a:r>
          </a:p>
          <a:p>
            <a:pPr marL="0" indent="0">
              <a:lnSpc>
                <a:spcPct val="90000"/>
              </a:lnSpc>
              <a:spcBef>
                <a:spcPct val="0"/>
              </a:spcBef>
              <a:spcAft>
                <a:spcPct val="50000"/>
              </a:spcAft>
              <a:buFontTx/>
              <a:buNone/>
              <a:tabLst>
                <a:tab pos="1143000" algn="l"/>
                <a:tab pos="1428750" algn="l"/>
              </a:tabLst>
            </a:pPr>
            <a:r>
              <a:rPr lang="en-GB" altLang="hu-HU" sz="2400" b="1"/>
              <a:t>I(x, 0)	= 	time instant when entity x generates a candidate 			token.</a:t>
            </a:r>
          </a:p>
          <a:p>
            <a:pPr marL="0" indent="0">
              <a:lnSpc>
                <a:spcPct val="90000"/>
              </a:lnSpc>
              <a:spcBef>
                <a:spcPct val="0"/>
              </a:spcBef>
              <a:spcAft>
                <a:spcPct val="50000"/>
              </a:spcAft>
              <a:buFontTx/>
              <a:buNone/>
              <a:tabLst>
                <a:tab pos="1143000" algn="l"/>
                <a:tab pos="1428750" algn="l"/>
              </a:tabLst>
            </a:pPr>
            <a:r>
              <a:rPr lang="en-GB" altLang="hu-HU" sz="2400" b="1"/>
              <a:t>I(x, y)	=	time instant when entity y receives the candidate 			token generated by entity x.</a:t>
            </a:r>
          </a:p>
          <a:p>
            <a:pPr marL="0" indent="0">
              <a:lnSpc>
                <a:spcPct val="90000"/>
              </a:lnSpc>
              <a:spcBef>
                <a:spcPct val="0"/>
              </a:spcBef>
              <a:spcAft>
                <a:spcPct val="50000"/>
              </a:spcAft>
              <a:buFontTx/>
              <a:buNone/>
              <a:tabLst>
                <a:tab pos="1143000" algn="l"/>
                <a:tab pos="1428750" algn="l"/>
              </a:tabLst>
            </a:pPr>
            <a:r>
              <a:rPr lang="en-GB" altLang="hu-HU" sz="2400" b="1"/>
              <a:t>I(x, x)	=	time instant when entity x receives after a full circle 			the candidate token generated by entity x.</a:t>
            </a:r>
          </a:p>
          <a:p>
            <a:pPr marL="0" indent="0">
              <a:lnSpc>
                <a:spcPct val="90000"/>
              </a:lnSpc>
              <a:spcBef>
                <a:spcPct val="0"/>
              </a:spcBef>
              <a:spcAft>
                <a:spcPct val="50000"/>
              </a:spcAft>
              <a:buFontTx/>
              <a:buNone/>
              <a:tabLst>
                <a:tab pos="1143000" algn="l"/>
                <a:tab pos="1428750" algn="l"/>
              </a:tabLst>
            </a:pPr>
            <a:r>
              <a:rPr lang="en-GB" altLang="hu-HU" sz="2400" b="1"/>
              <a:t>I(CT, x)	=	time instant when entity x receives the control 			token.</a:t>
            </a:r>
            <a:r>
              <a:rPr lang="hu-HU" altLang="hu-HU" sz="2400" b="1"/>
              <a:t>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1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1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átum helye 2"/>
          <p:cNvSpPr>
            <a:spLocks noGrp="1"/>
          </p:cNvSpPr>
          <p:nvPr>
            <p:ph type="dt" sz="half" idx="10"/>
          </p:nvPr>
        </p:nvSpPr>
        <p:spPr/>
        <p:txBody>
          <a:bodyPr/>
          <a:lstStyle/>
          <a:p>
            <a:r>
              <a:rPr lang="hu-HU" altLang="hu-HU" smtClean="0"/>
              <a:t>2017</a:t>
            </a:r>
            <a:endParaRPr lang="hu-HU" altLang="hu-HU"/>
          </a:p>
        </p:txBody>
      </p:sp>
      <p:sp>
        <p:nvSpPr>
          <p:cNvPr id="10" name="Élőláb helye 3"/>
          <p:cNvSpPr>
            <a:spLocks noGrp="1"/>
          </p:cNvSpPr>
          <p:nvPr>
            <p:ph type="ftr" sz="quarter" idx="11"/>
          </p:nvPr>
        </p:nvSpPr>
        <p:spPr/>
        <p:txBody>
          <a:bodyPr/>
          <a:lstStyle/>
          <a:p>
            <a:r>
              <a:rPr lang="hu-HU" altLang="hu-HU" smtClean="0"/>
              <a:t>Gábor Németh: Parallel architectures</a:t>
            </a:r>
            <a:endParaRPr lang="hu-HU" altLang="hu-HU"/>
          </a:p>
        </p:txBody>
      </p:sp>
      <p:sp>
        <p:nvSpPr>
          <p:cNvPr id="11" name="Dia számának helye 4"/>
          <p:cNvSpPr>
            <a:spLocks noGrp="1"/>
          </p:cNvSpPr>
          <p:nvPr>
            <p:ph type="sldNum" sz="quarter" idx="12"/>
          </p:nvPr>
        </p:nvSpPr>
        <p:spPr/>
        <p:txBody>
          <a:bodyPr/>
          <a:lstStyle/>
          <a:p>
            <a:fld id="{7E023C0E-DB8A-4C39-8055-CED3483DC84E}" type="slidenum">
              <a:rPr lang="hu-HU" altLang="hu-HU"/>
              <a:pPr/>
              <a:t>22</a:t>
            </a:fld>
            <a:endParaRPr lang="hu-HU" altLang="hu-HU"/>
          </a:p>
        </p:txBody>
      </p:sp>
      <p:sp>
        <p:nvSpPr>
          <p:cNvPr id="94210" name="Rectangle 2"/>
          <p:cNvSpPr>
            <a:spLocks noGrp="1" noChangeArrowheads="1"/>
          </p:cNvSpPr>
          <p:nvPr>
            <p:ph type="title"/>
          </p:nvPr>
        </p:nvSpPr>
        <p:spPr>
          <a:xfrm>
            <a:off x="685800" y="228600"/>
            <a:ext cx="7772400" cy="914400"/>
          </a:xfrm>
        </p:spPr>
        <p:txBody>
          <a:bodyPr/>
          <a:lstStyle/>
          <a:p>
            <a:r>
              <a:rPr lang="hu-HU" altLang="hu-HU" sz="2800" b="1" dirty="0">
                <a:solidFill>
                  <a:srgbClr val="FF0000"/>
                </a:solidFill>
                <a:effectLst>
                  <a:outerShdw blurRad="38100" dist="38100" dir="2700000" algn="tl">
                    <a:srgbClr val="000000">
                      <a:alpha val="43137"/>
                    </a:srgbClr>
                  </a:outerShdw>
                </a:effectLst>
              </a:rPr>
              <a:t>FORM</a:t>
            </a:r>
            <a:r>
              <a:rPr lang="en-US" altLang="hu-HU" sz="2800" b="1" dirty="0">
                <a:solidFill>
                  <a:srgbClr val="FF0000"/>
                </a:solidFill>
                <a:effectLst>
                  <a:outerShdw blurRad="38100" dist="38100" dir="2700000" algn="tl">
                    <a:srgbClr val="000000">
                      <a:alpha val="43137"/>
                    </a:srgbClr>
                  </a:outerShdw>
                </a:effectLst>
              </a:rPr>
              <a:t>A</a:t>
            </a:r>
            <a:r>
              <a:rPr lang="hu-HU" altLang="hu-HU" sz="2800" b="1" dirty="0">
                <a:solidFill>
                  <a:srgbClr val="FF0000"/>
                </a:solidFill>
                <a:effectLst>
                  <a:outerShdw blurRad="38100" dist="38100" dir="2700000" algn="tl">
                    <a:srgbClr val="000000">
                      <a:alpha val="43137"/>
                    </a:srgbClr>
                  </a:outerShdw>
                </a:effectLst>
              </a:rPr>
              <a:t>L </a:t>
            </a:r>
            <a:r>
              <a:rPr lang="en-US" altLang="hu-HU" sz="2800" b="1" dirty="0">
                <a:solidFill>
                  <a:srgbClr val="FF0000"/>
                </a:solidFill>
                <a:effectLst>
                  <a:outerShdw blurRad="38100" dist="38100" dir="2700000" algn="tl">
                    <a:srgbClr val="000000">
                      <a:alpha val="43137"/>
                    </a:srgbClr>
                  </a:outerShdw>
                </a:effectLst>
              </a:rPr>
              <a:t>PROOF</a:t>
            </a:r>
            <a:r>
              <a:rPr lang="hu-HU" altLang="hu-HU" sz="2800" b="1" dirty="0">
                <a:solidFill>
                  <a:srgbClr val="FF0000"/>
                </a:solidFill>
                <a:effectLst>
                  <a:outerShdw blurRad="38100" dist="38100" dir="2700000" algn="tl">
                    <a:srgbClr val="000000">
                      <a:alpha val="43137"/>
                    </a:srgbClr>
                  </a:outerShdw>
                </a:effectLst>
              </a:rPr>
              <a:t> - 4</a:t>
            </a:r>
          </a:p>
        </p:txBody>
      </p:sp>
      <p:sp>
        <p:nvSpPr>
          <p:cNvPr id="94211" name="Text Box 3"/>
          <p:cNvSpPr txBox="1">
            <a:spLocks noChangeArrowheads="1"/>
          </p:cNvSpPr>
          <p:nvPr/>
        </p:nvSpPr>
        <p:spPr bwMode="auto">
          <a:xfrm>
            <a:off x="593725" y="1143000"/>
            <a:ext cx="78644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GB" altLang="hu-HU">
                <a:solidFill>
                  <a:schemeClr val="tx1"/>
                </a:solidFill>
              </a:rPr>
              <a:t>Entity y generates a new control token if and only if its state at time instant I(y, y) is B.</a:t>
            </a:r>
          </a:p>
        </p:txBody>
      </p:sp>
      <p:sp>
        <p:nvSpPr>
          <p:cNvPr id="94212" name="Text Box 4"/>
          <p:cNvSpPr txBox="1">
            <a:spLocks noChangeArrowheads="1"/>
          </p:cNvSpPr>
          <p:nvPr/>
        </p:nvSpPr>
        <p:spPr bwMode="auto">
          <a:xfrm>
            <a:off x="952500" y="1965325"/>
            <a:ext cx="786765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hu-HU" altLang="hu-HU" i="1">
                <a:solidFill>
                  <a:schemeClr val="tx1"/>
                </a:solidFill>
              </a:rPr>
              <a:t>(</a:t>
            </a:r>
            <a:r>
              <a:rPr lang="en-US" altLang="hu-HU" i="1">
                <a:solidFill>
                  <a:schemeClr val="tx1"/>
                </a:solidFill>
              </a:rPr>
              <a:t>Event </a:t>
            </a:r>
            <a:r>
              <a:rPr lang="hu-HU" altLang="hu-HU" i="1">
                <a:solidFill>
                  <a:schemeClr val="tx1"/>
                </a:solidFill>
              </a:rPr>
              <a:t>5: </a:t>
            </a:r>
            <a:r>
              <a:rPr lang="en-US" altLang="hu-HU" i="1">
                <a:solidFill>
                  <a:schemeClr val="tx1"/>
                </a:solidFill>
              </a:rPr>
              <a:t>reception of own candidate token </a:t>
            </a:r>
            <a:r>
              <a:rPr lang="hu-HU" altLang="hu-HU" i="1">
                <a:solidFill>
                  <a:schemeClr val="tx1"/>
                </a:solidFill>
              </a:rPr>
              <a:t>(i) </a:t>
            </a:r>
            <a:r>
              <a:rPr lang="en-US" altLang="hu-HU" i="1">
                <a:solidFill>
                  <a:schemeClr val="tx1"/>
                </a:solidFill>
              </a:rPr>
              <a:t>after a full circle around the ring</a:t>
            </a:r>
            <a:r>
              <a:rPr lang="hu-HU" altLang="hu-HU" i="1">
                <a:solidFill>
                  <a:schemeClr val="tx1"/>
                </a:solidFill>
              </a:rPr>
              <a:t>; </a:t>
            </a:r>
            <a:r>
              <a:rPr lang="en-US" altLang="hu-HU" i="1">
                <a:solidFill>
                  <a:schemeClr val="tx1"/>
                </a:solidFill>
              </a:rPr>
              <a:t>state </a:t>
            </a:r>
            <a:r>
              <a:rPr lang="hu-HU" altLang="hu-HU" i="1">
                <a:solidFill>
                  <a:schemeClr val="tx1"/>
                </a:solidFill>
              </a:rPr>
              <a:t>B: </a:t>
            </a:r>
            <a:r>
              <a:rPr lang="en-US" altLang="hu-HU" i="1">
                <a:solidFill>
                  <a:schemeClr val="tx1"/>
                </a:solidFill>
              </a:rPr>
              <a:t>entity </a:t>
            </a:r>
            <a:r>
              <a:rPr lang="hu-HU" altLang="hu-HU" i="1">
                <a:solidFill>
                  <a:schemeClr val="tx1"/>
                </a:solidFill>
              </a:rPr>
              <a:t>i </a:t>
            </a:r>
            <a:r>
              <a:rPr lang="en-US" altLang="hu-HU" i="1">
                <a:solidFill>
                  <a:schemeClr val="tx1"/>
                </a:solidFill>
              </a:rPr>
              <a:t>is ready to generate a new CT</a:t>
            </a:r>
            <a:r>
              <a:rPr lang="hu-HU" altLang="hu-HU" i="1">
                <a:solidFill>
                  <a:schemeClr val="tx1"/>
                </a:solidFill>
              </a:rPr>
              <a:t>.)</a:t>
            </a:r>
            <a:endParaRPr lang="hu-HU" altLang="hu-HU" sz="1800" i="1">
              <a:solidFill>
                <a:schemeClr val="tx1"/>
              </a:solidFill>
            </a:endParaRPr>
          </a:p>
        </p:txBody>
      </p:sp>
      <p:grpSp>
        <p:nvGrpSpPr>
          <p:cNvPr id="94219" name="Group 11"/>
          <p:cNvGrpSpPr>
            <a:grpSpLocks/>
          </p:cNvGrpSpPr>
          <p:nvPr/>
        </p:nvGrpSpPr>
        <p:grpSpPr bwMode="auto">
          <a:xfrm>
            <a:off x="685800" y="3152775"/>
            <a:ext cx="8051800" cy="2647950"/>
            <a:chOff x="432" y="1986"/>
            <a:chExt cx="5072" cy="1668"/>
          </a:xfrm>
        </p:grpSpPr>
        <p:graphicFrame>
          <p:nvGraphicFramePr>
            <p:cNvPr id="94213" name="Object 5"/>
            <p:cNvGraphicFramePr>
              <a:graphicFrameLocks noChangeAspect="1"/>
            </p:cNvGraphicFramePr>
            <p:nvPr>
              <p:extLst>
                <p:ext uri="{D42A27DB-BD31-4B8C-83A1-F6EECF244321}">
                  <p14:modId xmlns:p14="http://schemas.microsoft.com/office/powerpoint/2010/main" val="3567924752"/>
                </p:ext>
              </p:extLst>
            </p:nvPr>
          </p:nvGraphicFramePr>
          <p:xfrm>
            <a:off x="1719" y="2277"/>
            <a:ext cx="3785" cy="1298"/>
          </p:xfrm>
          <a:graphic>
            <a:graphicData uri="http://schemas.openxmlformats.org/presentationml/2006/ole">
              <mc:AlternateContent xmlns:mc="http://schemas.openxmlformats.org/markup-compatibility/2006">
                <mc:Choice xmlns:v="urn:schemas-microsoft-com:vml" Requires="v">
                  <p:oleObj spid="_x0000_s129030" name="Document" r:id="rId4" imgW="6083970" imgH="2090120" progId="Word.Document.8">
                    <p:embed/>
                  </p:oleObj>
                </mc:Choice>
                <mc:Fallback>
                  <p:oleObj name="Document" r:id="rId4" imgW="6083970" imgH="2090120" progId="Word.Document.8">
                    <p:embed/>
                    <p:pic>
                      <p:nvPicPr>
                        <p:cNvPr id="0" name="Object 5"/>
                        <p:cNvPicPr>
                          <a:picLocks noChangeAspect="1" noChangeArrowheads="1"/>
                        </p:cNvPicPr>
                        <p:nvPr/>
                      </p:nvPicPr>
                      <p:blipFill>
                        <a:blip r:embed="rId5"/>
                        <a:srcRect/>
                        <a:stretch>
                          <a:fillRect/>
                        </a:stretch>
                      </p:blipFill>
                      <p:spPr bwMode="auto">
                        <a:xfrm>
                          <a:off x="1719" y="2277"/>
                          <a:ext cx="3785" cy="1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4" name="Text Box 6"/>
            <p:cNvSpPr txBox="1">
              <a:spLocks noChangeArrowheads="1"/>
            </p:cNvSpPr>
            <p:nvPr/>
          </p:nvSpPr>
          <p:spPr bwMode="auto">
            <a:xfrm>
              <a:off x="432" y="1986"/>
              <a:ext cx="2463" cy="16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hu-HU">
                  <a:solidFill>
                    <a:schemeClr val="tx1"/>
                  </a:solidFill>
                </a:rPr>
                <a:t>From the 2</a:t>
              </a:r>
              <a:r>
                <a:rPr lang="en-US" altLang="hu-HU" baseline="30000">
                  <a:solidFill>
                    <a:schemeClr val="tx1"/>
                  </a:solidFill>
                </a:rPr>
                <a:t>nd</a:t>
              </a:r>
              <a:r>
                <a:rPr lang="en-US" altLang="hu-HU">
                  <a:solidFill>
                    <a:schemeClr val="tx1"/>
                  </a:solidFill>
                </a:rPr>
                <a:t> row of the state-transition table follows that neither event 2, nor event 3 may occur between time instants </a:t>
              </a:r>
              <a:r>
                <a:rPr lang="hu-HU" altLang="hu-HU">
                  <a:solidFill>
                    <a:schemeClr val="tx1"/>
                  </a:solidFill>
                </a:rPr>
                <a:t>I(y, 0) (</a:t>
              </a:r>
              <a:r>
                <a:rPr lang="en-US" altLang="hu-HU">
                  <a:solidFill>
                    <a:schemeClr val="tx1"/>
                  </a:solidFill>
                </a:rPr>
                <a:t>when it became candidate because of event 1</a:t>
              </a:r>
              <a:r>
                <a:rPr lang="hu-HU" altLang="hu-HU">
                  <a:solidFill>
                    <a:schemeClr val="tx1"/>
                  </a:solidFill>
                </a:rPr>
                <a:t>) </a:t>
              </a:r>
              <a:r>
                <a:rPr lang="en-US" altLang="hu-HU">
                  <a:solidFill>
                    <a:schemeClr val="tx1"/>
                  </a:solidFill>
                </a:rPr>
                <a:t>and </a:t>
              </a:r>
              <a:r>
                <a:rPr lang="hu-HU" altLang="hu-HU">
                  <a:solidFill>
                    <a:schemeClr val="tx1"/>
                  </a:solidFill>
                </a:rPr>
                <a:t>I(y, y).</a:t>
              </a:r>
            </a:p>
          </p:txBody>
        </p:sp>
        <p:sp>
          <p:nvSpPr>
            <p:cNvPr id="94215" name="Rectangle 7"/>
            <p:cNvSpPr>
              <a:spLocks noChangeArrowheads="1"/>
            </p:cNvSpPr>
            <p:nvPr/>
          </p:nvSpPr>
          <p:spPr bwMode="auto">
            <a:xfrm>
              <a:off x="3137" y="2988"/>
              <a:ext cx="2346" cy="255"/>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2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4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utoUpdateAnimBg="0"/>
      <p:bldP spid="9421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átum helye 2"/>
          <p:cNvSpPr>
            <a:spLocks noGrp="1"/>
          </p:cNvSpPr>
          <p:nvPr>
            <p:ph type="dt" sz="half" idx="10"/>
          </p:nvPr>
        </p:nvSpPr>
        <p:spPr/>
        <p:txBody>
          <a:bodyPr/>
          <a:lstStyle/>
          <a:p>
            <a:r>
              <a:rPr lang="hu-HU" altLang="hu-HU" smtClean="0"/>
              <a:t>2017</a:t>
            </a:r>
            <a:endParaRPr lang="hu-HU" altLang="hu-HU"/>
          </a:p>
        </p:txBody>
      </p:sp>
      <p:sp>
        <p:nvSpPr>
          <p:cNvPr id="10" name="Élőláb helye 3"/>
          <p:cNvSpPr>
            <a:spLocks noGrp="1"/>
          </p:cNvSpPr>
          <p:nvPr>
            <p:ph type="ftr" sz="quarter" idx="11"/>
          </p:nvPr>
        </p:nvSpPr>
        <p:spPr/>
        <p:txBody>
          <a:bodyPr/>
          <a:lstStyle/>
          <a:p>
            <a:r>
              <a:rPr lang="hu-HU" altLang="hu-HU" smtClean="0"/>
              <a:t>Gábor Németh: Parallel architectures</a:t>
            </a:r>
            <a:endParaRPr lang="hu-HU" altLang="hu-HU"/>
          </a:p>
        </p:txBody>
      </p:sp>
      <p:sp>
        <p:nvSpPr>
          <p:cNvPr id="11" name="Dia számának helye 4"/>
          <p:cNvSpPr>
            <a:spLocks noGrp="1"/>
          </p:cNvSpPr>
          <p:nvPr>
            <p:ph type="sldNum" sz="quarter" idx="12"/>
          </p:nvPr>
        </p:nvSpPr>
        <p:spPr/>
        <p:txBody>
          <a:bodyPr/>
          <a:lstStyle/>
          <a:p>
            <a:fld id="{5FDCE2D3-D027-4C7D-83A2-0DC034BC83BD}" type="slidenum">
              <a:rPr lang="hu-HU" altLang="hu-HU"/>
              <a:pPr/>
              <a:t>23</a:t>
            </a:fld>
            <a:endParaRPr lang="hu-HU" altLang="hu-HU"/>
          </a:p>
        </p:txBody>
      </p:sp>
      <p:sp>
        <p:nvSpPr>
          <p:cNvPr id="95234" name="Rectangle 2"/>
          <p:cNvSpPr>
            <a:spLocks noGrp="1" noChangeArrowheads="1"/>
          </p:cNvSpPr>
          <p:nvPr>
            <p:ph type="title"/>
          </p:nvPr>
        </p:nvSpPr>
        <p:spPr/>
        <p:txBody>
          <a:bodyPr/>
          <a:lstStyle/>
          <a:p>
            <a:r>
              <a:rPr lang="hu-HU" altLang="hu-HU" sz="2800" b="1" dirty="0">
                <a:solidFill>
                  <a:srgbClr val="FF0000"/>
                </a:solidFill>
                <a:effectLst>
                  <a:outerShdw blurRad="38100" dist="38100" dir="2700000" algn="tl">
                    <a:srgbClr val="000000">
                      <a:alpha val="43137"/>
                    </a:srgbClr>
                  </a:outerShdw>
                </a:effectLst>
              </a:rPr>
              <a:t>FORM</a:t>
            </a:r>
            <a:r>
              <a:rPr lang="en-US" altLang="hu-HU" sz="2800" b="1" dirty="0">
                <a:solidFill>
                  <a:srgbClr val="FF0000"/>
                </a:solidFill>
                <a:effectLst>
                  <a:outerShdw blurRad="38100" dist="38100" dir="2700000" algn="tl">
                    <a:srgbClr val="000000">
                      <a:alpha val="43137"/>
                    </a:srgbClr>
                  </a:outerShdw>
                </a:effectLst>
              </a:rPr>
              <a:t>A</a:t>
            </a:r>
            <a:r>
              <a:rPr lang="hu-HU" altLang="hu-HU" sz="2800" b="1" dirty="0">
                <a:solidFill>
                  <a:srgbClr val="FF0000"/>
                </a:solidFill>
                <a:effectLst>
                  <a:outerShdw blurRad="38100" dist="38100" dir="2700000" algn="tl">
                    <a:srgbClr val="000000">
                      <a:alpha val="43137"/>
                    </a:srgbClr>
                  </a:outerShdw>
                </a:effectLst>
              </a:rPr>
              <a:t>L </a:t>
            </a:r>
            <a:r>
              <a:rPr lang="en-US" altLang="hu-HU" sz="2800" b="1" dirty="0">
                <a:solidFill>
                  <a:srgbClr val="FF0000"/>
                </a:solidFill>
                <a:effectLst>
                  <a:outerShdw blurRad="38100" dist="38100" dir="2700000" algn="tl">
                    <a:srgbClr val="000000">
                      <a:alpha val="43137"/>
                    </a:srgbClr>
                  </a:outerShdw>
                </a:effectLst>
              </a:rPr>
              <a:t>PROOF</a:t>
            </a:r>
            <a:r>
              <a:rPr lang="hu-HU" altLang="hu-HU" sz="2800" b="1" dirty="0">
                <a:solidFill>
                  <a:srgbClr val="FF0000"/>
                </a:solidFill>
                <a:effectLst>
                  <a:outerShdw blurRad="38100" dist="38100" dir="2700000" algn="tl">
                    <a:srgbClr val="000000">
                      <a:alpha val="43137"/>
                    </a:srgbClr>
                  </a:outerShdw>
                </a:effectLst>
              </a:rPr>
              <a:t> - 5</a:t>
            </a:r>
          </a:p>
        </p:txBody>
      </p:sp>
      <p:grpSp>
        <p:nvGrpSpPr>
          <p:cNvPr id="95242" name="Group 10"/>
          <p:cNvGrpSpPr>
            <a:grpSpLocks/>
          </p:cNvGrpSpPr>
          <p:nvPr/>
        </p:nvGrpSpPr>
        <p:grpSpPr bwMode="auto">
          <a:xfrm>
            <a:off x="593725" y="1755775"/>
            <a:ext cx="8027988" cy="2462213"/>
            <a:chOff x="374" y="1106"/>
            <a:chExt cx="5057" cy="1551"/>
          </a:xfrm>
        </p:grpSpPr>
        <p:sp>
          <p:nvSpPr>
            <p:cNvPr id="95235" name="Text Box 3"/>
            <p:cNvSpPr txBox="1">
              <a:spLocks noChangeArrowheads="1"/>
            </p:cNvSpPr>
            <p:nvPr/>
          </p:nvSpPr>
          <p:spPr bwMode="auto">
            <a:xfrm>
              <a:off x="374" y="1219"/>
              <a:ext cx="2439" cy="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hu-HU">
                  <a:solidFill>
                    <a:schemeClr val="tx1"/>
                  </a:solidFill>
                </a:rPr>
                <a:t>With similar reasoning, entity x generates a new control token if and only if event 2 does not occur between time instants </a:t>
              </a:r>
              <a:r>
                <a:rPr lang="hu-HU" altLang="hu-HU">
                  <a:solidFill>
                    <a:schemeClr val="tx1"/>
                  </a:solidFill>
                </a:rPr>
                <a:t>I(x, 0)  a</a:t>
              </a:r>
              <a:r>
                <a:rPr lang="en-US" altLang="hu-HU">
                  <a:solidFill>
                    <a:schemeClr val="tx1"/>
                  </a:solidFill>
                </a:rPr>
                <a:t>nd</a:t>
              </a:r>
              <a:r>
                <a:rPr lang="hu-HU" altLang="hu-HU">
                  <a:solidFill>
                    <a:schemeClr val="tx1"/>
                  </a:solidFill>
                </a:rPr>
                <a:t> I(x, x).</a:t>
              </a:r>
            </a:p>
          </p:txBody>
        </p:sp>
        <p:graphicFrame>
          <p:nvGraphicFramePr>
            <p:cNvPr id="95236" name="Object 4"/>
            <p:cNvGraphicFramePr>
              <a:graphicFrameLocks noChangeAspect="1"/>
            </p:cNvGraphicFramePr>
            <p:nvPr>
              <p:extLst>
                <p:ext uri="{D42A27DB-BD31-4B8C-83A1-F6EECF244321}">
                  <p14:modId xmlns:p14="http://schemas.microsoft.com/office/powerpoint/2010/main" val="645760521"/>
                </p:ext>
              </p:extLst>
            </p:nvPr>
          </p:nvGraphicFramePr>
          <p:xfrm>
            <a:off x="1646" y="1106"/>
            <a:ext cx="3785" cy="1299"/>
          </p:xfrm>
          <a:graphic>
            <a:graphicData uri="http://schemas.openxmlformats.org/presentationml/2006/ole">
              <mc:AlternateContent xmlns:mc="http://schemas.openxmlformats.org/markup-compatibility/2006">
                <mc:Choice xmlns:v="urn:schemas-microsoft-com:vml" Requires="v">
                  <p:oleObj spid="_x0000_s130054" name="Document" r:id="rId4" imgW="6083970" imgH="2090120" progId="Word.Document.8">
                    <p:embed/>
                  </p:oleObj>
                </mc:Choice>
                <mc:Fallback>
                  <p:oleObj name="Document" r:id="rId4" imgW="6083970" imgH="2090120" progId="Word.Document.8">
                    <p:embed/>
                    <p:pic>
                      <p:nvPicPr>
                        <p:cNvPr id="0" name="Object 4"/>
                        <p:cNvPicPr>
                          <a:picLocks noChangeAspect="1" noChangeArrowheads="1"/>
                        </p:cNvPicPr>
                        <p:nvPr/>
                      </p:nvPicPr>
                      <p:blipFill>
                        <a:blip r:embed="rId5"/>
                        <a:srcRect/>
                        <a:stretch>
                          <a:fillRect/>
                        </a:stretch>
                      </p:blipFill>
                      <p:spPr bwMode="auto">
                        <a:xfrm>
                          <a:off x="1646" y="1106"/>
                          <a:ext cx="3785" cy="1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7" name="Rectangle 5"/>
            <p:cNvSpPr>
              <a:spLocks noChangeArrowheads="1"/>
            </p:cNvSpPr>
            <p:nvPr/>
          </p:nvSpPr>
          <p:spPr bwMode="auto">
            <a:xfrm>
              <a:off x="3084" y="1812"/>
              <a:ext cx="2330" cy="264"/>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grpSp>
      <p:sp>
        <p:nvSpPr>
          <p:cNvPr id="95239" name="Text Box 7"/>
          <p:cNvSpPr txBox="1">
            <a:spLocks noChangeArrowheads="1"/>
          </p:cNvSpPr>
          <p:nvPr/>
        </p:nvSpPr>
        <p:spPr bwMode="auto">
          <a:xfrm>
            <a:off x="3536950" y="3841750"/>
            <a:ext cx="51593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hu-HU" altLang="hu-HU" i="1">
                <a:solidFill>
                  <a:schemeClr val="tx1"/>
                </a:solidFill>
              </a:rPr>
              <a:t>(</a:t>
            </a:r>
            <a:r>
              <a:rPr lang="en-US" altLang="hu-HU" i="1">
                <a:solidFill>
                  <a:schemeClr val="tx1"/>
                </a:solidFill>
              </a:rPr>
              <a:t>Event </a:t>
            </a:r>
            <a:r>
              <a:rPr lang="hu-HU" altLang="hu-HU" i="1">
                <a:solidFill>
                  <a:schemeClr val="tx1"/>
                </a:solidFill>
              </a:rPr>
              <a:t>3</a:t>
            </a:r>
            <a:r>
              <a:rPr lang="en-US" altLang="hu-HU" i="1">
                <a:solidFill>
                  <a:schemeClr val="tx1"/>
                </a:solidFill>
              </a:rPr>
              <a:t> must not be considered since identity</a:t>
            </a:r>
            <a:r>
              <a:rPr lang="hu-HU" altLang="hu-HU" i="1">
                <a:solidFill>
                  <a:schemeClr val="tx1"/>
                </a:solidFill>
              </a:rPr>
              <a:t>(x) </a:t>
            </a:r>
            <a:r>
              <a:rPr lang="en-US" altLang="hu-HU" i="1">
                <a:solidFill>
                  <a:schemeClr val="tx1"/>
                </a:solidFill>
              </a:rPr>
              <a:t>&lt;</a:t>
            </a:r>
            <a:r>
              <a:rPr lang="hu-HU" altLang="hu-HU" i="1">
                <a:solidFill>
                  <a:schemeClr val="tx1"/>
                </a:solidFill>
              </a:rPr>
              <a:t> </a:t>
            </a:r>
            <a:r>
              <a:rPr lang="en-US" altLang="hu-HU" i="1">
                <a:solidFill>
                  <a:schemeClr val="tx1"/>
                </a:solidFill>
              </a:rPr>
              <a:t>identity</a:t>
            </a:r>
            <a:r>
              <a:rPr lang="hu-HU" altLang="hu-HU" i="1">
                <a:solidFill>
                  <a:schemeClr val="tx1"/>
                </a:solidFill>
              </a:rPr>
              <a:t>(y).</a:t>
            </a:r>
            <a:r>
              <a:rPr lang="en-US" altLang="hu-HU" i="1">
                <a:solidFill>
                  <a:schemeClr val="tx1"/>
                </a:solidFill>
              </a:rPr>
              <a:t>)</a:t>
            </a:r>
            <a:endParaRPr lang="hu-HU" altLang="hu-HU" i="1">
              <a:solidFill>
                <a:schemeClr val="tx1"/>
              </a:solidFill>
            </a:endParaRPr>
          </a:p>
        </p:txBody>
      </p:sp>
      <p:sp>
        <p:nvSpPr>
          <p:cNvPr id="95240" name="Text Box 8"/>
          <p:cNvSpPr txBox="1">
            <a:spLocks noChangeArrowheads="1"/>
          </p:cNvSpPr>
          <p:nvPr/>
        </p:nvSpPr>
        <p:spPr bwMode="auto">
          <a:xfrm>
            <a:off x="685800" y="4922838"/>
            <a:ext cx="80105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hu-HU">
                <a:solidFill>
                  <a:schemeClr val="tx1"/>
                </a:solidFill>
              </a:rPr>
              <a:t>It will be shown that these conditions lead to contradiction, i.e. new control token may not be generated by both entities</a:t>
            </a:r>
            <a:r>
              <a:rPr lang="hu-HU" altLang="hu-HU">
                <a:solidFill>
                  <a:schemeClr val="tx1"/>
                </a:solidFill>
              </a:rPr>
              <a: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autoUpdateAnimBg="0"/>
      <p:bldP spid="9524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A530DFDC-B68D-402B-AB91-514E083EA7C3}" type="slidenum">
              <a:rPr lang="hu-HU" altLang="hu-HU"/>
              <a:pPr/>
              <a:t>24</a:t>
            </a:fld>
            <a:endParaRPr lang="hu-HU" altLang="hu-HU"/>
          </a:p>
        </p:txBody>
      </p:sp>
      <p:sp>
        <p:nvSpPr>
          <p:cNvPr id="96258" name="Rectangle 2"/>
          <p:cNvSpPr>
            <a:spLocks noGrp="1" noChangeArrowheads="1"/>
          </p:cNvSpPr>
          <p:nvPr>
            <p:ph type="title"/>
          </p:nvPr>
        </p:nvSpPr>
        <p:spPr/>
        <p:txBody>
          <a:bodyPr/>
          <a:lstStyle/>
          <a:p>
            <a:r>
              <a:rPr lang="hu-HU" altLang="hu-HU" sz="2800" b="1" dirty="0">
                <a:solidFill>
                  <a:srgbClr val="FF0000"/>
                </a:solidFill>
                <a:effectLst>
                  <a:outerShdw blurRad="38100" dist="38100" dir="2700000" algn="tl">
                    <a:srgbClr val="000000">
                      <a:alpha val="43137"/>
                    </a:srgbClr>
                  </a:outerShdw>
                </a:effectLst>
              </a:rPr>
              <a:t>FORM</a:t>
            </a:r>
            <a:r>
              <a:rPr lang="en-US" altLang="hu-HU" sz="2800" b="1" dirty="0">
                <a:solidFill>
                  <a:srgbClr val="FF0000"/>
                </a:solidFill>
                <a:effectLst>
                  <a:outerShdw blurRad="38100" dist="38100" dir="2700000" algn="tl">
                    <a:srgbClr val="000000">
                      <a:alpha val="43137"/>
                    </a:srgbClr>
                  </a:outerShdw>
                </a:effectLst>
              </a:rPr>
              <a:t>A</a:t>
            </a:r>
            <a:r>
              <a:rPr lang="hu-HU" altLang="hu-HU" sz="2800" b="1" dirty="0">
                <a:solidFill>
                  <a:srgbClr val="FF0000"/>
                </a:solidFill>
                <a:effectLst>
                  <a:outerShdw blurRad="38100" dist="38100" dir="2700000" algn="tl">
                    <a:srgbClr val="000000">
                      <a:alpha val="43137"/>
                    </a:srgbClr>
                  </a:outerShdw>
                </a:effectLst>
              </a:rPr>
              <a:t>L </a:t>
            </a:r>
            <a:r>
              <a:rPr lang="en-US" altLang="hu-HU" sz="2800" b="1" dirty="0">
                <a:solidFill>
                  <a:srgbClr val="FF0000"/>
                </a:solidFill>
                <a:effectLst>
                  <a:outerShdw blurRad="38100" dist="38100" dir="2700000" algn="tl">
                    <a:srgbClr val="000000">
                      <a:alpha val="43137"/>
                    </a:srgbClr>
                  </a:outerShdw>
                </a:effectLst>
              </a:rPr>
              <a:t>PROOF</a:t>
            </a:r>
            <a:r>
              <a:rPr lang="hu-HU" altLang="hu-HU" sz="2800" b="1" dirty="0">
                <a:solidFill>
                  <a:srgbClr val="FF0000"/>
                </a:solidFill>
                <a:effectLst>
                  <a:outerShdw blurRad="38100" dist="38100" dir="2700000" algn="tl">
                    <a:srgbClr val="000000">
                      <a:alpha val="43137"/>
                    </a:srgbClr>
                  </a:outerShdw>
                </a:effectLst>
              </a:rPr>
              <a:t> - 6</a:t>
            </a:r>
          </a:p>
        </p:txBody>
      </p:sp>
      <p:sp>
        <p:nvSpPr>
          <p:cNvPr id="96259" name="Rectangle 3"/>
          <p:cNvSpPr>
            <a:spLocks noGrp="1" noChangeArrowheads="1"/>
          </p:cNvSpPr>
          <p:nvPr>
            <p:ph type="body" idx="1"/>
          </p:nvPr>
        </p:nvSpPr>
        <p:spPr>
          <a:xfrm>
            <a:off x="465138" y="1752600"/>
            <a:ext cx="8301037" cy="4343400"/>
          </a:xfrm>
        </p:spPr>
        <p:txBody>
          <a:bodyPr/>
          <a:lstStyle/>
          <a:p>
            <a:pPr>
              <a:lnSpc>
                <a:spcPct val="90000"/>
              </a:lnSpc>
              <a:spcBef>
                <a:spcPct val="0"/>
              </a:spcBef>
              <a:spcAft>
                <a:spcPct val="50000"/>
              </a:spcAft>
              <a:tabLst>
                <a:tab pos="952500" algn="l"/>
              </a:tabLst>
            </a:pPr>
            <a:r>
              <a:rPr lang="hu-HU" altLang="hu-HU" sz="2400" b="1">
                <a:sym typeface="Symbol" pitchFamily="18" charset="2"/>
              </a:rPr>
              <a:t> 3 </a:t>
            </a:r>
            <a:r>
              <a:rPr lang="en-US" altLang="hu-HU" sz="2400" b="1">
                <a:sym typeface="Symbol" pitchFamily="18" charset="2"/>
              </a:rPr>
              <a:t>between </a:t>
            </a:r>
            <a:r>
              <a:rPr lang="hu-HU" altLang="hu-HU" sz="2400" b="1">
                <a:sym typeface="Symbol" pitchFamily="18" charset="2"/>
              </a:rPr>
              <a:t>I(y, 0) </a:t>
            </a:r>
            <a:r>
              <a:rPr lang="en-US" altLang="hu-HU" sz="2400" b="1">
                <a:sym typeface="Symbol" pitchFamily="18" charset="2"/>
              </a:rPr>
              <a:t>and</a:t>
            </a:r>
            <a:r>
              <a:rPr lang="hu-HU" altLang="hu-HU" sz="2400" b="1">
                <a:sym typeface="Symbol" pitchFamily="18" charset="2"/>
              </a:rPr>
              <a:t> I(y, y) </a:t>
            </a:r>
            <a:r>
              <a:rPr lang="hu-HU" altLang="hu-HU" sz="2400" b="1" i="1">
                <a:sym typeface="Symbol" pitchFamily="18" charset="2"/>
              </a:rPr>
              <a:t>(y </a:t>
            </a:r>
            <a:r>
              <a:rPr lang="en-US" altLang="hu-HU" sz="2400" b="1" i="1">
                <a:sym typeface="Symbol" pitchFamily="18" charset="2"/>
              </a:rPr>
              <a:t>wins</a:t>
            </a:r>
            <a:r>
              <a:rPr lang="hu-HU" altLang="hu-HU" sz="2400" b="1" i="1">
                <a:sym typeface="Symbol" pitchFamily="18" charset="2"/>
              </a:rPr>
              <a:t>)</a:t>
            </a:r>
            <a:r>
              <a:rPr lang="hu-HU" altLang="hu-HU" sz="2400" b="1">
                <a:sym typeface="Symbol" pitchFamily="18" charset="2"/>
              </a:rPr>
              <a:t>:</a:t>
            </a:r>
          </a:p>
          <a:p>
            <a:pPr>
              <a:lnSpc>
                <a:spcPct val="90000"/>
              </a:lnSpc>
              <a:spcBef>
                <a:spcPct val="0"/>
              </a:spcBef>
              <a:spcAft>
                <a:spcPct val="50000"/>
              </a:spcAft>
              <a:buFontTx/>
              <a:buNone/>
              <a:tabLst>
                <a:tab pos="952500" algn="l"/>
              </a:tabLst>
            </a:pPr>
            <a:r>
              <a:rPr lang="hu-HU" altLang="hu-HU" sz="2400" b="1"/>
              <a:t>		</a:t>
            </a:r>
            <a:r>
              <a:rPr lang="hu-HU" altLang="hu-HU" sz="2400" b="1" i="1"/>
              <a:t>(</a:t>
            </a:r>
            <a:r>
              <a:rPr lang="en-US" altLang="hu-HU" sz="2400" b="1" i="1"/>
              <a:t>event </a:t>
            </a:r>
            <a:r>
              <a:rPr lang="hu-HU" altLang="hu-HU" sz="2400" b="1" i="1"/>
              <a:t>3: </a:t>
            </a:r>
            <a:r>
              <a:rPr lang="en-US" altLang="hu-HU" sz="2400" b="1" i="1"/>
              <a:t>entity </a:t>
            </a:r>
            <a:r>
              <a:rPr lang="hu-HU" altLang="hu-HU" sz="2400" b="1" i="1"/>
              <a:t>y </a:t>
            </a:r>
            <a:r>
              <a:rPr lang="en-US" altLang="hu-HU" sz="2400" b="1" i="1"/>
              <a:t>receives the candidate of </a:t>
            </a:r>
            <a:r>
              <a:rPr lang="hu-HU" altLang="hu-HU" sz="2400" b="1" i="1"/>
              <a:t>entit</a:t>
            </a:r>
            <a:r>
              <a:rPr lang="en-US" altLang="hu-HU" sz="2400" b="1" i="1"/>
              <a:t>y </a:t>
            </a:r>
            <a:r>
              <a:rPr lang="hu-HU" altLang="hu-HU" sz="2400" b="1" i="1"/>
              <a:t>x.)</a:t>
            </a:r>
            <a:endParaRPr lang="en-US" altLang="hu-HU" sz="2400" b="1" i="1"/>
          </a:p>
          <a:p>
            <a:pPr>
              <a:lnSpc>
                <a:spcPct val="90000"/>
              </a:lnSpc>
              <a:spcBef>
                <a:spcPct val="0"/>
              </a:spcBef>
              <a:spcAft>
                <a:spcPct val="50000"/>
              </a:spcAft>
              <a:buFontTx/>
              <a:buNone/>
              <a:tabLst>
                <a:tab pos="952500" algn="l"/>
              </a:tabLst>
            </a:pPr>
            <a:r>
              <a:rPr lang="hu-HU" altLang="hu-HU" sz="2400" b="1"/>
              <a:t> </a:t>
            </a:r>
            <a:r>
              <a:rPr lang="en-US" altLang="hu-HU" sz="2400" b="1"/>
              <a:t>		</a:t>
            </a:r>
            <a:r>
              <a:rPr lang="hu-HU" altLang="hu-HU" sz="2400" b="1"/>
              <a:t>I(</a:t>
            </a:r>
            <a:r>
              <a:rPr lang="en-US" altLang="hu-HU" sz="2400" b="1"/>
              <a:t>x, y) &gt; I(y, y)     (1), or</a:t>
            </a:r>
          </a:p>
          <a:p>
            <a:pPr>
              <a:lnSpc>
                <a:spcPct val="90000"/>
              </a:lnSpc>
              <a:spcBef>
                <a:spcPct val="0"/>
              </a:spcBef>
              <a:spcAft>
                <a:spcPct val="50000"/>
              </a:spcAft>
              <a:buFontTx/>
              <a:buNone/>
              <a:tabLst>
                <a:tab pos="952500" algn="l"/>
              </a:tabLst>
            </a:pPr>
            <a:r>
              <a:rPr lang="hu-HU" altLang="hu-HU" sz="2400" b="1" i="1"/>
              <a:t>		</a:t>
            </a:r>
            <a:r>
              <a:rPr lang="en-US" altLang="hu-HU" sz="2400" b="1"/>
              <a:t>I(x, y) &lt; I(y, 0)     (1a)</a:t>
            </a:r>
            <a:endParaRPr lang="hu-HU" altLang="hu-HU" sz="2400" b="1" i="1"/>
          </a:p>
          <a:p>
            <a:pPr>
              <a:lnSpc>
                <a:spcPct val="90000"/>
              </a:lnSpc>
              <a:spcBef>
                <a:spcPct val="0"/>
              </a:spcBef>
              <a:spcAft>
                <a:spcPct val="50000"/>
              </a:spcAft>
              <a:tabLst>
                <a:tab pos="952500" algn="l"/>
              </a:tabLst>
            </a:pPr>
            <a:r>
              <a:rPr lang="en-US" altLang="hu-HU" sz="2400" b="1">
                <a:sym typeface="Symbol" pitchFamily="18" charset="2"/>
              </a:rPr>
              <a:t> 2 between I(x, 0) and I(x, x) </a:t>
            </a:r>
            <a:r>
              <a:rPr lang="en-US" altLang="hu-HU" sz="2400" b="1" i="1">
                <a:sym typeface="Symbol" pitchFamily="18" charset="2"/>
              </a:rPr>
              <a:t>(x wins)</a:t>
            </a:r>
            <a:r>
              <a:rPr lang="en-US" altLang="hu-HU" sz="2400" b="1">
                <a:sym typeface="Symbol" pitchFamily="18" charset="2"/>
              </a:rPr>
              <a:t>:</a:t>
            </a:r>
          </a:p>
          <a:p>
            <a:pPr>
              <a:lnSpc>
                <a:spcPct val="90000"/>
              </a:lnSpc>
              <a:spcBef>
                <a:spcPct val="0"/>
              </a:spcBef>
              <a:spcAft>
                <a:spcPct val="50000"/>
              </a:spcAft>
              <a:buFontTx/>
              <a:buNone/>
              <a:tabLst>
                <a:tab pos="952500" algn="l"/>
              </a:tabLst>
            </a:pPr>
            <a:r>
              <a:rPr lang="en-US" altLang="hu-HU" sz="2400" b="1"/>
              <a:t>		</a:t>
            </a:r>
            <a:r>
              <a:rPr lang="hu-HU" altLang="hu-HU" sz="2400" b="1" i="1"/>
              <a:t>(</a:t>
            </a:r>
            <a:r>
              <a:rPr lang="en-US" altLang="hu-HU" sz="2400" b="1" i="1"/>
              <a:t>event </a:t>
            </a:r>
            <a:r>
              <a:rPr lang="hu-HU" altLang="hu-HU" sz="2400" b="1" i="1"/>
              <a:t>2: </a:t>
            </a:r>
            <a:r>
              <a:rPr lang="en-US" altLang="hu-HU" sz="2400" b="1" i="1"/>
              <a:t>entity </a:t>
            </a:r>
            <a:r>
              <a:rPr lang="hu-HU" altLang="hu-HU" sz="2400" b="1" i="1"/>
              <a:t>x </a:t>
            </a:r>
            <a:r>
              <a:rPr lang="en-US" altLang="hu-HU" sz="2400" b="1" i="1"/>
              <a:t>receives a control token</a:t>
            </a:r>
            <a:r>
              <a:rPr lang="hu-HU" altLang="hu-HU" sz="2400" b="1" i="1"/>
              <a:t>.)</a:t>
            </a:r>
            <a:endParaRPr lang="hu-HU" altLang="hu-HU" sz="2400" b="1"/>
          </a:p>
          <a:p>
            <a:pPr>
              <a:lnSpc>
                <a:spcPct val="90000"/>
              </a:lnSpc>
              <a:spcBef>
                <a:spcPct val="0"/>
              </a:spcBef>
              <a:spcAft>
                <a:spcPct val="50000"/>
              </a:spcAft>
              <a:buFontTx/>
              <a:buNone/>
              <a:tabLst>
                <a:tab pos="952500" algn="l"/>
              </a:tabLst>
            </a:pPr>
            <a:r>
              <a:rPr lang="hu-HU" altLang="hu-HU" sz="2400" b="1"/>
              <a:t>		</a:t>
            </a:r>
            <a:r>
              <a:rPr lang="en-US" altLang="hu-HU" sz="2400" b="1"/>
              <a:t>I(CT, x) &gt;</a:t>
            </a:r>
            <a:r>
              <a:rPr lang="hu-HU" altLang="hu-HU" sz="2400" b="1"/>
              <a:t> I(x, x)   (2)</a:t>
            </a:r>
            <a:endParaRPr lang="en-US" altLang="hu-HU" sz="2400" b="1"/>
          </a:p>
          <a:p>
            <a:pPr>
              <a:lnSpc>
                <a:spcPct val="90000"/>
              </a:lnSpc>
              <a:spcBef>
                <a:spcPct val="0"/>
              </a:spcBef>
              <a:spcAft>
                <a:spcPct val="50000"/>
              </a:spcAft>
              <a:buFontTx/>
              <a:buNone/>
              <a:tabLst>
                <a:tab pos="952500" algn="l"/>
              </a:tabLst>
            </a:pPr>
            <a:r>
              <a:rPr lang="en-US" altLang="hu-HU" sz="2400" b="1"/>
              <a:t>		(</a:t>
            </a:r>
            <a:r>
              <a:rPr lang="en-US" altLang="hu-HU" sz="2400" b="1" i="1"/>
              <a:t>In case of</a:t>
            </a:r>
            <a:r>
              <a:rPr lang="en-US" altLang="hu-HU" sz="2400" b="1"/>
              <a:t> I(CT, x) &lt; I(x, 0) </a:t>
            </a:r>
            <a:r>
              <a:rPr lang="en-US" altLang="hu-HU" sz="2400" b="1" i="1"/>
              <a:t>entity </a:t>
            </a:r>
            <a:r>
              <a:rPr lang="hu-HU" altLang="hu-HU" sz="2400" b="1"/>
              <a:t>x </a:t>
            </a:r>
            <a:r>
              <a:rPr lang="en-US" altLang="hu-HU" sz="2400" b="1" i="1"/>
              <a:t>would not be 	candidate</a:t>
            </a:r>
            <a:r>
              <a:rPr lang="hu-HU" altLang="hu-HU" sz="2400" b="1" i="1"/>
              <a:t>!</a:t>
            </a:r>
            <a:r>
              <a:rPr lang="hu-HU" altLang="hu-HU" sz="2400" b="1"/>
              <a:t>)</a:t>
            </a:r>
            <a:r>
              <a:rPr lang="en-US" altLang="hu-HU" sz="2400" b="1"/>
              <a:t> </a:t>
            </a:r>
            <a:endParaRPr lang="hu-HU" altLang="hu-HU" sz="2400" b="1"/>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62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62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62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625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62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bldLvl="3"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átum helye 2"/>
          <p:cNvSpPr>
            <a:spLocks noGrp="1"/>
          </p:cNvSpPr>
          <p:nvPr>
            <p:ph type="dt" sz="half" idx="10"/>
          </p:nvPr>
        </p:nvSpPr>
        <p:spPr/>
        <p:txBody>
          <a:bodyPr/>
          <a:lstStyle/>
          <a:p>
            <a:r>
              <a:rPr lang="hu-HU" altLang="hu-HU" smtClean="0"/>
              <a:t>2017</a:t>
            </a:r>
            <a:endParaRPr lang="hu-HU" altLang="hu-HU"/>
          </a:p>
        </p:txBody>
      </p:sp>
      <p:sp>
        <p:nvSpPr>
          <p:cNvPr id="34" name="Élőláb helye 3"/>
          <p:cNvSpPr>
            <a:spLocks noGrp="1"/>
          </p:cNvSpPr>
          <p:nvPr>
            <p:ph type="ftr" sz="quarter" idx="11"/>
          </p:nvPr>
        </p:nvSpPr>
        <p:spPr/>
        <p:txBody>
          <a:bodyPr/>
          <a:lstStyle/>
          <a:p>
            <a:r>
              <a:rPr lang="hu-HU" altLang="hu-HU" smtClean="0"/>
              <a:t>Gábor Németh: Parallel architectures</a:t>
            </a:r>
            <a:endParaRPr lang="hu-HU" altLang="hu-HU"/>
          </a:p>
        </p:txBody>
      </p:sp>
      <p:sp>
        <p:nvSpPr>
          <p:cNvPr id="35" name="Dia számának helye 4"/>
          <p:cNvSpPr>
            <a:spLocks noGrp="1"/>
          </p:cNvSpPr>
          <p:nvPr>
            <p:ph type="sldNum" sz="quarter" idx="12"/>
          </p:nvPr>
        </p:nvSpPr>
        <p:spPr/>
        <p:txBody>
          <a:bodyPr/>
          <a:lstStyle/>
          <a:p>
            <a:fld id="{8C9CB319-9916-4144-9D2C-C673B70BBD2F}" type="slidenum">
              <a:rPr lang="hu-HU" altLang="hu-HU"/>
              <a:pPr/>
              <a:t>25</a:t>
            </a:fld>
            <a:endParaRPr lang="hu-HU" altLang="hu-HU"/>
          </a:p>
        </p:txBody>
      </p:sp>
      <p:sp>
        <p:nvSpPr>
          <p:cNvPr id="98306" name="Rectangle 2"/>
          <p:cNvSpPr>
            <a:spLocks noGrp="1" noChangeArrowheads="1"/>
          </p:cNvSpPr>
          <p:nvPr>
            <p:ph type="title"/>
          </p:nvPr>
        </p:nvSpPr>
        <p:spPr>
          <a:xfrm>
            <a:off x="685800" y="323850"/>
            <a:ext cx="7772400" cy="895350"/>
          </a:xfrm>
        </p:spPr>
        <p:txBody>
          <a:bodyPr/>
          <a:lstStyle/>
          <a:p>
            <a:r>
              <a:rPr lang="hu-HU" altLang="hu-HU" sz="2800" b="1" dirty="0">
                <a:solidFill>
                  <a:srgbClr val="FF0000"/>
                </a:solidFill>
                <a:effectLst>
                  <a:outerShdw blurRad="38100" dist="38100" dir="2700000" algn="tl">
                    <a:srgbClr val="000000">
                      <a:alpha val="43137"/>
                    </a:srgbClr>
                  </a:outerShdw>
                </a:effectLst>
              </a:rPr>
              <a:t>FORM</a:t>
            </a:r>
            <a:r>
              <a:rPr lang="en-US" altLang="hu-HU" sz="2800" b="1" dirty="0">
                <a:solidFill>
                  <a:srgbClr val="FF0000"/>
                </a:solidFill>
                <a:effectLst>
                  <a:outerShdw blurRad="38100" dist="38100" dir="2700000" algn="tl">
                    <a:srgbClr val="000000">
                      <a:alpha val="43137"/>
                    </a:srgbClr>
                  </a:outerShdw>
                </a:effectLst>
              </a:rPr>
              <a:t>A</a:t>
            </a:r>
            <a:r>
              <a:rPr lang="hu-HU" altLang="hu-HU" sz="2800" b="1" dirty="0">
                <a:solidFill>
                  <a:srgbClr val="FF0000"/>
                </a:solidFill>
                <a:effectLst>
                  <a:outerShdw blurRad="38100" dist="38100" dir="2700000" algn="tl">
                    <a:srgbClr val="000000">
                      <a:alpha val="43137"/>
                    </a:srgbClr>
                  </a:outerShdw>
                </a:effectLst>
              </a:rPr>
              <a:t>L </a:t>
            </a:r>
            <a:r>
              <a:rPr lang="en-US" altLang="hu-HU" sz="2800" b="1" dirty="0">
                <a:solidFill>
                  <a:srgbClr val="FF0000"/>
                </a:solidFill>
                <a:effectLst>
                  <a:outerShdw blurRad="38100" dist="38100" dir="2700000" algn="tl">
                    <a:srgbClr val="000000">
                      <a:alpha val="43137"/>
                    </a:srgbClr>
                  </a:outerShdw>
                </a:effectLst>
              </a:rPr>
              <a:t>PROOF</a:t>
            </a:r>
            <a:r>
              <a:rPr lang="hu-HU" altLang="hu-HU" sz="2800" b="1" dirty="0">
                <a:solidFill>
                  <a:srgbClr val="FF0000"/>
                </a:solidFill>
                <a:effectLst>
                  <a:outerShdw blurRad="38100" dist="38100" dir="2700000" algn="tl">
                    <a:srgbClr val="000000">
                      <a:alpha val="43137"/>
                    </a:srgbClr>
                  </a:outerShdw>
                </a:effectLst>
              </a:rPr>
              <a:t> - 7</a:t>
            </a:r>
          </a:p>
        </p:txBody>
      </p:sp>
      <p:sp>
        <p:nvSpPr>
          <p:cNvPr id="98307" name="Text Box 3"/>
          <p:cNvSpPr txBox="1">
            <a:spLocks noChangeArrowheads="1"/>
          </p:cNvSpPr>
          <p:nvPr/>
        </p:nvSpPr>
        <p:spPr bwMode="auto">
          <a:xfrm>
            <a:off x="333375" y="1309688"/>
            <a:ext cx="3790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hu-HU">
                <a:solidFill>
                  <a:schemeClr val="tx1"/>
                </a:solidFill>
              </a:rPr>
              <a:t>entity </a:t>
            </a:r>
            <a:r>
              <a:rPr lang="hu-HU" altLang="hu-HU">
                <a:solidFill>
                  <a:schemeClr val="tx1"/>
                </a:solidFill>
              </a:rPr>
              <a:t>y </a:t>
            </a:r>
            <a:r>
              <a:rPr lang="en-US" altLang="hu-HU">
                <a:solidFill>
                  <a:schemeClr val="tx1"/>
                </a:solidFill>
              </a:rPr>
              <a:t>starts its candidate</a:t>
            </a:r>
            <a:r>
              <a:rPr lang="hu-HU" altLang="hu-HU">
                <a:solidFill>
                  <a:schemeClr val="tx1"/>
                </a:solidFill>
              </a:rPr>
              <a:t>:</a:t>
            </a:r>
          </a:p>
        </p:txBody>
      </p:sp>
      <p:sp>
        <p:nvSpPr>
          <p:cNvPr id="98308" name="Text Box 4"/>
          <p:cNvSpPr txBox="1">
            <a:spLocks noChangeArrowheads="1"/>
          </p:cNvSpPr>
          <p:nvPr/>
        </p:nvSpPr>
        <p:spPr bwMode="auto">
          <a:xfrm>
            <a:off x="985838" y="1752600"/>
            <a:ext cx="963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chemeClr val="tx1"/>
                </a:solidFill>
              </a:rPr>
              <a:t>I(y, 0)</a:t>
            </a:r>
          </a:p>
        </p:txBody>
      </p:sp>
      <p:sp>
        <p:nvSpPr>
          <p:cNvPr id="98309" name="Text Box 5"/>
          <p:cNvSpPr txBox="1">
            <a:spLocks noChangeArrowheads="1"/>
          </p:cNvSpPr>
          <p:nvPr/>
        </p:nvSpPr>
        <p:spPr bwMode="auto">
          <a:xfrm>
            <a:off x="371475" y="2209800"/>
            <a:ext cx="73453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arrives to </a:t>
            </a:r>
            <a:r>
              <a:rPr lang="hu-HU" altLang="hu-HU">
                <a:solidFill>
                  <a:schemeClr val="tx1"/>
                </a:solidFill>
              </a:rPr>
              <a:t>x:                          </a:t>
            </a:r>
            <a:r>
              <a:rPr lang="en-US" altLang="hu-HU">
                <a:solidFill>
                  <a:schemeClr val="tx1"/>
                </a:solidFill>
              </a:rPr>
              <a:t>entity </a:t>
            </a:r>
            <a:r>
              <a:rPr lang="hu-HU" altLang="hu-HU">
                <a:solidFill>
                  <a:schemeClr val="tx1"/>
                </a:solidFill>
              </a:rPr>
              <a:t>x </a:t>
            </a:r>
            <a:r>
              <a:rPr lang="en-US" altLang="hu-HU">
                <a:solidFill>
                  <a:schemeClr val="tx1"/>
                </a:solidFill>
              </a:rPr>
              <a:t>starts its candidate</a:t>
            </a:r>
            <a:r>
              <a:rPr lang="hu-HU" altLang="hu-HU">
                <a:solidFill>
                  <a:schemeClr val="tx1"/>
                </a:solidFill>
              </a:rPr>
              <a:t>:</a:t>
            </a:r>
          </a:p>
        </p:txBody>
      </p:sp>
      <p:sp>
        <p:nvSpPr>
          <p:cNvPr id="98310" name="Text Box 6"/>
          <p:cNvSpPr txBox="1">
            <a:spLocks noChangeArrowheads="1"/>
          </p:cNvSpPr>
          <p:nvPr/>
        </p:nvSpPr>
        <p:spPr bwMode="auto">
          <a:xfrm>
            <a:off x="963613" y="2667000"/>
            <a:ext cx="456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chemeClr val="tx1"/>
                </a:solidFill>
              </a:rPr>
              <a:t>I(y, x)                                     I(x, 0)</a:t>
            </a:r>
          </a:p>
        </p:txBody>
      </p:sp>
      <p:sp>
        <p:nvSpPr>
          <p:cNvPr id="98311" name="Text Box 7"/>
          <p:cNvSpPr txBox="1">
            <a:spLocks noChangeArrowheads="1"/>
          </p:cNvSpPr>
          <p:nvPr/>
        </p:nvSpPr>
        <p:spPr bwMode="auto">
          <a:xfrm>
            <a:off x="412750" y="3162300"/>
            <a:ext cx="5311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arrives to </a:t>
            </a:r>
            <a:r>
              <a:rPr lang="hu-HU" altLang="hu-HU">
                <a:solidFill>
                  <a:schemeClr val="tx1"/>
                </a:solidFill>
              </a:rPr>
              <a:t>y:                         </a:t>
            </a:r>
            <a:r>
              <a:rPr lang="en-US" altLang="hu-HU">
                <a:solidFill>
                  <a:schemeClr val="tx1"/>
                </a:solidFill>
              </a:rPr>
              <a:t> arrives to </a:t>
            </a:r>
            <a:r>
              <a:rPr lang="hu-HU" altLang="hu-HU">
                <a:solidFill>
                  <a:schemeClr val="tx1"/>
                </a:solidFill>
              </a:rPr>
              <a:t>y:</a:t>
            </a:r>
          </a:p>
        </p:txBody>
      </p:sp>
      <p:sp>
        <p:nvSpPr>
          <p:cNvPr id="98312" name="Text Box 8"/>
          <p:cNvSpPr txBox="1">
            <a:spLocks noChangeArrowheads="1"/>
          </p:cNvSpPr>
          <p:nvPr/>
        </p:nvSpPr>
        <p:spPr bwMode="auto">
          <a:xfrm>
            <a:off x="957263" y="3619500"/>
            <a:ext cx="456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chemeClr val="tx1"/>
                </a:solidFill>
              </a:rPr>
              <a:t>I(y, y)</a:t>
            </a:r>
            <a:r>
              <a:rPr lang="en-US" altLang="hu-HU">
                <a:solidFill>
                  <a:schemeClr val="tx1"/>
                </a:solidFill>
              </a:rPr>
              <a:t>                                    </a:t>
            </a:r>
            <a:r>
              <a:rPr lang="hu-HU" altLang="hu-HU">
                <a:solidFill>
                  <a:schemeClr val="tx1"/>
                </a:solidFill>
              </a:rPr>
              <a:t> I(x, y)</a:t>
            </a:r>
          </a:p>
        </p:txBody>
      </p:sp>
      <p:sp>
        <p:nvSpPr>
          <p:cNvPr id="98313" name="Text Box 9"/>
          <p:cNvSpPr txBox="1">
            <a:spLocks noChangeArrowheads="1"/>
          </p:cNvSpPr>
          <p:nvPr/>
        </p:nvSpPr>
        <p:spPr bwMode="auto">
          <a:xfrm>
            <a:off x="412750" y="4076700"/>
            <a:ext cx="5311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arrives to </a:t>
            </a:r>
            <a:r>
              <a:rPr lang="hu-HU" altLang="hu-HU">
                <a:solidFill>
                  <a:schemeClr val="tx1"/>
                </a:solidFill>
              </a:rPr>
              <a:t>x:                          </a:t>
            </a:r>
            <a:r>
              <a:rPr lang="en-US" altLang="hu-HU">
                <a:solidFill>
                  <a:schemeClr val="tx1"/>
                </a:solidFill>
              </a:rPr>
              <a:t>arrives to</a:t>
            </a:r>
            <a:r>
              <a:rPr lang="hu-HU" altLang="hu-HU">
                <a:solidFill>
                  <a:schemeClr val="tx1"/>
                </a:solidFill>
              </a:rPr>
              <a:t> x:</a:t>
            </a:r>
          </a:p>
        </p:txBody>
      </p:sp>
      <p:grpSp>
        <p:nvGrpSpPr>
          <p:cNvPr id="98340" name="Group 36"/>
          <p:cNvGrpSpPr>
            <a:grpSpLocks/>
          </p:cNvGrpSpPr>
          <p:nvPr/>
        </p:nvGrpSpPr>
        <p:grpSpPr bwMode="auto">
          <a:xfrm>
            <a:off x="968375" y="4614863"/>
            <a:ext cx="4549775" cy="1570037"/>
            <a:chOff x="610" y="2907"/>
            <a:chExt cx="2866" cy="989"/>
          </a:xfrm>
        </p:grpSpPr>
        <p:sp>
          <p:nvSpPr>
            <p:cNvPr id="98315" name="Line 11"/>
            <p:cNvSpPr>
              <a:spLocks noChangeShapeType="1"/>
            </p:cNvSpPr>
            <p:nvPr/>
          </p:nvSpPr>
          <p:spPr bwMode="auto">
            <a:xfrm flipV="1">
              <a:off x="2059" y="3150"/>
              <a:ext cx="0" cy="264"/>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98314" name="Text Box 10"/>
            <p:cNvSpPr txBox="1">
              <a:spLocks noChangeArrowheads="1"/>
            </p:cNvSpPr>
            <p:nvPr/>
          </p:nvSpPr>
          <p:spPr bwMode="auto">
            <a:xfrm>
              <a:off x="610" y="2907"/>
              <a:ext cx="28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I(CT, x)              &gt;                 I(x, x)</a:t>
              </a:r>
              <a:endParaRPr lang="hu-HU" altLang="hu-HU">
                <a:solidFill>
                  <a:schemeClr val="tx1"/>
                </a:solidFill>
              </a:endParaRPr>
            </a:p>
          </p:txBody>
        </p:sp>
        <p:sp>
          <p:nvSpPr>
            <p:cNvPr id="98316" name="Text Box 12"/>
            <p:cNvSpPr txBox="1">
              <a:spLocks noChangeArrowheads="1"/>
            </p:cNvSpPr>
            <p:nvPr/>
          </p:nvSpPr>
          <p:spPr bwMode="auto">
            <a:xfrm>
              <a:off x="1684" y="3373"/>
              <a:ext cx="75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hu-HU" dirty="0">
                  <a:solidFill>
                    <a:srgbClr val="FF0000"/>
                  </a:solidFill>
                  <a:effectLst>
                    <a:outerShdw blurRad="38100" dist="38100" dir="2700000" algn="tl">
                      <a:srgbClr val="000000">
                        <a:alpha val="43137"/>
                      </a:srgbClr>
                    </a:outerShdw>
                  </a:effectLst>
                </a:rPr>
                <a:t>see</a:t>
              </a:r>
              <a:r>
                <a:rPr lang="hu-HU" altLang="hu-HU" dirty="0">
                  <a:solidFill>
                    <a:srgbClr val="FF0000"/>
                  </a:solidFill>
                  <a:effectLst>
                    <a:outerShdw blurRad="38100" dist="38100" dir="2700000" algn="tl">
                      <a:srgbClr val="000000">
                        <a:alpha val="43137"/>
                      </a:srgbClr>
                    </a:outerShdw>
                  </a:effectLst>
                </a:rPr>
                <a:t> (2)</a:t>
              </a:r>
            </a:p>
            <a:p>
              <a:r>
                <a:rPr lang="hu-HU" altLang="hu-HU" i="1" dirty="0">
                  <a:solidFill>
                    <a:srgbClr val="FF0000"/>
                  </a:solidFill>
                  <a:effectLst>
                    <a:outerShdw blurRad="38100" dist="38100" dir="2700000" algn="tl">
                      <a:srgbClr val="000000">
                        <a:alpha val="43137"/>
                      </a:srgbClr>
                    </a:outerShdw>
                  </a:effectLst>
                </a:rPr>
                <a:t>(x </a:t>
              </a:r>
              <a:r>
                <a:rPr lang="en-US" altLang="hu-HU" i="1" dirty="0">
                  <a:solidFill>
                    <a:srgbClr val="FF0000"/>
                  </a:solidFill>
                  <a:effectLst>
                    <a:outerShdw blurRad="38100" dist="38100" dir="2700000" algn="tl">
                      <a:srgbClr val="000000">
                        <a:alpha val="43137"/>
                      </a:srgbClr>
                    </a:outerShdw>
                  </a:effectLst>
                </a:rPr>
                <a:t>wins</a:t>
              </a:r>
              <a:r>
                <a:rPr lang="hu-HU" altLang="hu-HU" i="1" dirty="0">
                  <a:solidFill>
                    <a:srgbClr val="FF0000"/>
                  </a:solidFill>
                  <a:effectLst>
                    <a:outerShdw blurRad="38100" dist="38100" dir="2700000" algn="tl">
                      <a:srgbClr val="000000">
                        <a:alpha val="43137"/>
                      </a:srgbClr>
                    </a:outerShdw>
                  </a:effectLst>
                </a:rPr>
                <a:t>)</a:t>
              </a:r>
            </a:p>
          </p:txBody>
        </p:sp>
      </p:grpSp>
      <p:grpSp>
        <p:nvGrpSpPr>
          <p:cNvPr id="98338" name="Group 34"/>
          <p:cNvGrpSpPr>
            <a:grpSpLocks/>
          </p:cNvGrpSpPr>
          <p:nvPr/>
        </p:nvGrpSpPr>
        <p:grpSpPr bwMode="auto">
          <a:xfrm>
            <a:off x="3079750" y="3619500"/>
            <a:ext cx="6064250" cy="2603500"/>
            <a:chOff x="1940" y="2280"/>
            <a:chExt cx="3820" cy="1640"/>
          </a:xfrm>
        </p:grpSpPr>
        <p:sp>
          <p:nvSpPr>
            <p:cNvPr id="98318" name="Text Box 14"/>
            <p:cNvSpPr txBox="1">
              <a:spLocks noChangeArrowheads="1"/>
            </p:cNvSpPr>
            <p:nvPr/>
          </p:nvSpPr>
          <p:spPr bwMode="auto">
            <a:xfrm>
              <a:off x="1940" y="2280"/>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hu-HU">
                  <a:solidFill>
                    <a:srgbClr val="FF0000"/>
                  </a:solidFill>
                </a:rPr>
                <a:t>&gt;</a:t>
              </a:r>
              <a:endParaRPr lang="hu-HU" altLang="hu-HU">
                <a:solidFill>
                  <a:srgbClr val="FF0000"/>
                </a:solidFill>
              </a:endParaRPr>
            </a:p>
          </p:txBody>
        </p:sp>
        <p:sp>
          <p:nvSpPr>
            <p:cNvPr id="98319" name="Line 15"/>
            <p:cNvSpPr>
              <a:spLocks noChangeShapeType="1"/>
            </p:cNvSpPr>
            <p:nvPr/>
          </p:nvSpPr>
          <p:spPr bwMode="auto">
            <a:xfrm>
              <a:off x="2165" y="2568"/>
              <a:ext cx="972" cy="708"/>
            </a:xfrm>
            <a:prstGeom prst="line">
              <a:avLst/>
            </a:prstGeom>
            <a:noFill/>
            <a:ln w="76200">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98320" name="Text Box 16"/>
            <p:cNvSpPr txBox="1">
              <a:spLocks noChangeArrowheads="1"/>
            </p:cNvSpPr>
            <p:nvPr/>
          </p:nvSpPr>
          <p:spPr bwMode="auto">
            <a:xfrm>
              <a:off x="3137" y="3164"/>
              <a:ext cx="2623"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hu-HU" dirty="0">
                  <a:solidFill>
                    <a:srgbClr val="FF0000"/>
                  </a:solidFill>
                  <a:effectLst>
                    <a:outerShdw blurRad="38100" dist="38100" dir="2700000" algn="tl">
                      <a:srgbClr val="000000">
                        <a:alpha val="43137"/>
                      </a:srgbClr>
                    </a:outerShdw>
                  </a:effectLst>
                </a:rPr>
                <a:t>Follows from </a:t>
              </a:r>
              <a:r>
                <a:rPr lang="hu-HU" altLang="hu-HU" dirty="0">
                  <a:solidFill>
                    <a:srgbClr val="FF0000"/>
                  </a:solidFill>
                  <a:effectLst>
                    <a:outerShdw blurRad="38100" dist="38100" dir="2700000" algn="tl">
                      <a:srgbClr val="000000">
                        <a:alpha val="43137"/>
                      </a:srgbClr>
                    </a:outerShdw>
                  </a:effectLst>
                </a:rPr>
                <a:t>(2), </a:t>
              </a:r>
              <a:r>
                <a:rPr lang="en-US" altLang="hu-HU" dirty="0">
                  <a:solidFill>
                    <a:srgbClr val="FF0000"/>
                  </a:solidFill>
                  <a:effectLst>
                    <a:outerShdw blurRad="38100" dist="38100" dir="2700000" algn="tl">
                      <a:srgbClr val="000000">
                        <a:alpha val="43137"/>
                      </a:srgbClr>
                    </a:outerShdw>
                  </a:effectLst>
                </a:rPr>
                <a:t>IF the order of messages is not varying on the ring </a:t>
              </a:r>
              <a:r>
                <a:rPr lang="hu-HU" altLang="hu-HU" dirty="0">
                  <a:solidFill>
                    <a:srgbClr val="FF0000"/>
                  </a:solidFill>
                  <a:effectLst>
                    <a:outerShdw blurRad="38100" dist="38100" dir="2700000" algn="tl">
                      <a:srgbClr val="000000">
                        <a:alpha val="43137"/>
                      </a:srgbClr>
                    </a:outerShdw>
                  </a:effectLst>
                  <a:sym typeface="Wingdings" pitchFamily="2" charset="2"/>
                </a:rPr>
                <a:t> </a:t>
              </a:r>
              <a:r>
                <a:rPr lang="en-US" altLang="hu-HU" dirty="0">
                  <a:solidFill>
                    <a:srgbClr val="FF0000"/>
                  </a:solidFill>
                  <a:effectLst>
                    <a:outerShdw blurRad="38100" dist="38100" dir="2700000" algn="tl">
                      <a:srgbClr val="000000">
                        <a:alpha val="43137"/>
                      </a:srgbClr>
                    </a:outerShdw>
                  </a:effectLst>
                  <a:sym typeface="Wingdings" pitchFamily="2" charset="2"/>
                </a:rPr>
                <a:t>assumption </a:t>
              </a:r>
              <a:r>
                <a:rPr lang="hu-HU" altLang="hu-HU" dirty="0">
                  <a:solidFill>
                    <a:srgbClr val="FF0000"/>
                  </a:solidFill>
                  <a:effectLst>
                    <a:outerShdw blurRad="38100" dist="38100" dir="2700000" algn="tl">
                      <a:srgbClr val="000000">
                        <a:alpha val="43137"/>
                      </a:srgbClr>
                    </a:outerShdw>
                  </a:effectLst>
                  <a:sym typeface="Wingdings" pitchFamily="2" charset="2"/>
                </a:rPr>
                <a:t>7.</a:t>
              </a:r>
            </a:p>
          </p:txBody>
        </p:sp>
      </p:grpSp>
      <p:grpSp>
        <p:nvGrpSpPr>
          <p:cNvPr id="98337" name="Group 33"/>
          <p:cNvGrpSpPr>
            <a:grpSpLocks/>
          </p:cNvGrpSpPr>
          <p:nvPr/>
        </p:nvGrpSpPr>
        <p:grpSpPr bwMode="auto">
          <a:xfrm>
            <a:off x="5622925" y="3436938"/>
            <a:ext cx="3292475" cy="849312"/>
            <a:chOff x="3542" y="2165"/>
            <a:chExt cx="2074" cy="535"/>
          </a:xfrm>
        </p:grpSpPr>
        <p:sp>
          <p:nvSpPr>
            <p:cNvPr id="98322" name="Text Box 18"/>
            <p:cNvSpPr txBox="1">
              <a:spLocks noChangeArrowheads="1"/>
            </p:cNvSpPr>
            <p:nvPr/>
          </p:nvSpPr>
          <p:spPr bwMode="auto">
            <a:xfrm>
              <a:off x="3638" y="2165"/>
              <a:ext cx="1978"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hu-HU" i="1">
                  <a:solidFill>
                    <a:srgbClr val="FF0000"/>
                  </a:solidFill>
                  <a:effectLst>
                    <a:outerShdw blurRad="38100" dist="38100" dir="2700000" algn="tl">
                      <a:srgbClr val="000000"/>
                    </a:outerShdw>
                  </a:effectLst>
                </a:rPr>
                <a:t>Contradicts (</a:t>
              </a:r>
              <a:r>
                <a:rPr lang="hu-HU" altLang="hu-HU" i="1">
                  <a:solidFill>
                    <a:srgbClr val="FF0000"/>
                  </a:solidFill>
                  <a:effectLst>
                    <a:outerShdw blurRad="38100" dist="38100" dir="2700000" algn="tl">
                      <a:srgbClr val="000000"/>
                    </a:outerShdw>
                  </a:effectLst>
                </a:rPr>
                <a:t>1)!</a:t>
              </a:r>
            </a:p>
            <a:p>
              <a:pPr algn="l"/>
              <a:r>
                <a:rPr lang="hu-HU" altLang="hu-HU" i="1">
                  <a:solidFill>
                    <a:srgbClr val="FF0000"/>
                  </a:solidFill>
                  <a:effectLst>
                    <a:outerShdw blurRad="38100" dist="38100" dir="2700000" algn="tl">
                      <a:srgbClr val="000000"/>
                    </a:outerShdw>
                  </a:effectLst>
                </a:rPr>
                <a:t>(</a:t>
              </a:r>
              <a:r>
                <a:rPr lang="en-US" altLang="hu-HU" i="1">
                  <a:solidFill>
                    <a:srgbClr val="FF0000"/>
                  </a:solidFill>
                  <a:effectLst>
                    <a:outerShdw blurRad="38100" dist="38100" dir="2700000" algn="tl">
                      <a:srgbClr val="000000"/>
                    </a:outerShdw>
                  </a:effectLst>
                </a:rPr>
                <a:t>winning of </a:t>
              </a:r>
              <a:r>
                <a:rPr lang="hu-HU" altLang="hu-HU" i="1">
                  <a:solidFill>
                    <a:srgbClr val="FF0000"/>
                  </a:solidFill>
                  <a:effectLst>
                    <a:outerShdw blurRad="38100" dist="38100" dir="2700000" algn="tl">
                      <a:srgbClr val="000000"/>
                    </a:outerShdw>
                  </a:effectLst>
                </a:rPr>
                <a:t>y)</a:t>
              </a:r>
            </a:p>
          </p:txBody>
        </p:sp>
        <p:sp>
          <p:nvSpPr>
            <p:cNvPr id="98323" name="AutoShape 19"/>
            <p:cNvSpPr>
              <a:spLocks/>
            </p:cNvSpPr>
            <p:nvPr/>
          </p:nvSpPr>
          <p:spPr bwMode="auto">
            <a:xfrm>
              <a:off x="3542" y="2182"/>
              <a:ext cx="96" cy="518"/>
            </a:xfrm>
            <a:prstGeom prst="leftBrace">
              <a:avLst>
                <a:gd name="adj1" fmla="val 44965"/>
                <a:gd name="adj2" fmla="val 50000"/>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hu-HU">
                <a:solidFill>
                  <a:srgbClr val="FF0000"/>
                </a:solidFill>
              </a:endParaRPr>
            </a:p>
          </p:txBody>
        </p:sp>
      </p:grpSp>
      <p:grpSp>
        <p:nvGrpSpPr>
          <p:cNvPr id="98341" name="Group 37"/>
          <p:cNvGrpSpPr>
            <a:grpSpLocks/>
          </p:cNvGrpSpPr>
          <p:nvPr/>
        </p:nvGrpSpPr>
        <p:grpSpPr bwMode="auto">
          <a:xfrm>
            <a:off x="7013575" y="447675"/>
            <a:ext cx="2130425" cy="1952625"/>
            <a:chOff x="4418" y="282"/>
            <a:chExt cx="1342" cy="1230"/>
          </a:xfrm>
        </p:grpSpPr>
        <p:sp>
          <p:nvSpPr>
            <p:cNvPr id="98326" name="Oval 22"/>
            <p:cNvSpPr>
              <a:spLocks noChangeArrowheads="1"/>
            </p:cNvSpPr>
            <p:nvPr/>
          </p:nvSpPr>
          <p:spPr bwMode="auto">
            <a:xfrm>
              <a:off x="4708" y="354"/>
              <a:ext cx="816" cy="816"/>
            </a:xfrm>
            <a:prstGeom prst="ellipse">
              <a:avLst/>
            </a:prstGeom>
            <a:noFill/>
            <a:ln w="762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98327" name="Rectangle 23"/>
            <p:cNvSpPr>
              <a:spLocks noChangeArrowheads="1"/>
            </p:cNvSpPr>
            <p:nvPr/>
          </p:nvSpPr>
          <p:spPr bwMode="auto">
            <a:xfrm>
              <a:off x="4672" y="534"/>
              <a:ext cx="180" cy="180"/>
            </a:xfrm>
            <a:prstGeom prst="rect">
              <a:avLst/>
            </a:prstGeom>
            <a:solidFill>
              <a:srgbClr val="000000"/>
            </a:solidFill>
            <a:ln>
              <a:noFill/>
            </a:ln>
            <a:effectLst/>
            <a:extLs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98328" name="Rectangle 24"/>
            <p:cNvSpPr>
              <a:spLocks noChangeArrowheads="1"/>
            </p:cNvSpPr>
            <p:nvPr/>
          </p:nvSpPr>
          <p:spPr bwMode="auto">
            <a:xfrm>
              <a:off x="5272" y="990"/>
              <a:ext cx="180" cy="180"/>
            </a:xfrm>
            <a:prstGeom prst="rect">
              <a:avLst/>
            </a:prstGeom>
            <a:solidFill>
              <a:srgbClr val="000000"/>
            </a:solidFill>
            <a:ln>
              <a:noFill/>
            </a:ln>
            <a:effectLst/>
            <a:extLs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98329" name="Text Box 25"/>
            <p:cNvSpPr txBox="1">
              <a:spLocks noChangeArrowheads="1"/>
            </p:cNvSpPr>
            <p:nvPr/>
          </p:nvSpPr>
          <p:spPr bwMode="auto">
            <a:xfrm>
              <a:off x="4418" y="42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chemeClr val="tx1"/>
                  </a:solidFill>
                </a:rPr>
                <a:t>x</a:t>
              </a:r>
            </a:p>
          </p:txBody>
        </p:sp>
        <p:sp>
          <p:nvSpPr>
            <p:cNvPr id="98330" name="Text Box 26"/>
            <p:cNvSpPr txBox="1">
              <a:spLocks noChangeArrowheads="1"/>
            </p:cNvSpPr>
            <p:nvPr/>
          </p:nvSpPr>
          <p:spPr bwMode="auto">
            <a:xfrm>
              <a:off x="5452" y="102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chemeClr val="tx1"/>
                  </a:solidFill>
                </a:rPr>
                <a:t>y</a:t>
              </a:r>
            </a:p>
          </p:txBody>
        </p:sp>
        <p:sp>
          <p:nvSpPr>
            <p:cNvPr id="98331" name="AutoShape 27"/>
            <p:cNvSpPr>
              <a:spLocks noChangeArrowheads="1"/>
            </p:cNvSpPr>
            <p:nvPr/>
          </p:nvSpPr>
          <p:spPr bwMode="auto">
            <a:xfrm>
              <a:off x="4852" y="621"/>
              <a:ext cx="420" cy="369"/>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98332" name="Oval 28"/>
            <p:cNvSpPr>
              <a:spLocks noChangeArrowheads="1"/>
            </p:cNvSpPr>
            <p:nvPr/>
          </p:nvSpPr>
          <p:spPr bwMode="auto">
            <a:xfrm>
              <a:off x="5272" y="354"/>
              <a:ext cx="180" cy="180"/>
            </a:xfrm>
            <a:prstGeom prst="ellipse">
              <a:avLst/>
            </a:prstGeom>
            <a:solidFill>
              <a:srgbClr val="FF0000"/>
            </a:solidFill>
            <a:ln w="762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98333" name="Oval 29"/>
            <p:cNvSpPr>
              <a:spLocks noChangeArrowheads="1"/>
            </p:cNvSpPr>
            <p:nvPr/>
          </p:nvSpPr>
          <p:spPr bwMode="auto">
            <a:xfrm>
              <a:off x="4852" y="1026"/>
              <a:ext cx="180" cy="180"/>
            </a:xfrm>
            <a:prstGeom prst="ellipse">
              <a:avLst/>
            </a:prstGeom>
            <a:solidFill>
              <a:srgbClr val="FF0000"/>
            </a:solidFill>
            <a:ln w="762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u-HU"/>
            </a:p>
          </p:txBody>
        </p:sp>
        <p:sp>
          <p:nvSpPr>
            <p:cNvPr id="98334" name="Text Box 30"/>
            <p:cNvSpPr txBox="1">
              <a:spLocks noChangeArrowheads="1"/>
            </p:cNvSpPr>
            <p:nvPr/>
          </p:nvSpPr>
          <p:spPr bwMode="auto">
            <a:xfrm>
              <a:off x="5452" y="28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rgbClr val="FF0000"/>
                  </a:solidFill>
                </a:rPr>
                <a:t>T</a:t>
              </a:r>
              <a:r>
                <a:rPr lang="hu-HU" altLang="hu-HU" baseline="-25000">
                  <a:solidFill>
                    <a:srgbClr val="FF0000"/>
                  </a:solidFill>
                </a:rPr>
                <a:t>x</a:t>
              </a:r>
              <a:endParaRPr lang="hu-HU" altLang="hu-HU">
                <a:solidFill>
                  <a:srgbClr val="FF0000"/>
                </a:solidFill>
              </a:endParaRPr>
            </a:p>
          </p:txBody>
        </p:sp>
        <p:sp>
          <p:nvSpPr>
            <p:cNvPr id="98335" name="Text Box 31"/>
            <p:cNvSpPr txBox="1">
              <a:spLocks noChangeArrowheads="1"/>
            </p:cNvSpPr>
            <p:nvPr/>
          </p:nvSpPr>
          <p:spPr bwMode="auto">
            <a:xfrm>
              <a:off x="4630" y="122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hu-HU" altLang="hu-HU">
                  <a:solidFill>
                    <a:srgbClr val="FF0000"/>
                  </a:solidFill>
                </a:rPr>
                <a:t>T</a:t>
              </a:r>
              <a:r>
                <a:rPr lang="hu-HU" altLang="hu-HU" baseline="-25000">
                  <a:solidFill>
                    <a:srgbClr val="FF0000"/>
                  </a:solidFill>
                </a:rPr>
                <a:t>y</a:t>
              </a:r>
              <a:endParaRPr lang="hu-HU" altLang="hu-HU">
                <a:solidFill>
                  <a:srgbClr val="FF0000"/>
                </a:solidFill>
              </a:endParaRPr>
            </a:p>
          </p:txBody>
        </p:sp>
      </p:grpSp>
      <p:sp>
        <p:nvSpPr>
          <p:cNvPr id="98336" name="Text Box 32"/>
          <p:cNvSpPr txBox="1">
            <a:spLocks noChangeArrowheads="1"/>
          </p:cNvSpPr>
          <p:nvPr/>
        </p:nvSpPr>
        <p:spPr bwMode="auto">
          <a:xfrm>
            <a:off x="5618163" y="4259263"/>
            <a:ext cx="3140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hu-HU" i="1">
                <a:solidFill>
                  <a:srgbClr val="FF0000"/>
                </a:solidFill>
                <a:effectLst>
                  <a:outerShdw blurRad="38100" dist="38100" dir="2700000" algn="tl">
                    <a:srgbClr val="000000"/>
                  </a:outerShdw>
                </a:effectLst>
              </a:rPr>
              <a:t>Both </a:t>
            </a:r>
            <a:r>
              <a:rPr lang="hu-HU" altLang="hu-HU" i="1">
                <a:solidFill>
                  <a:srgbClr val="FF0000"/>
                </a:solidFill>
                <a:effectLst>
                  <a:outerShdw blurRad="38100" dist="38100" dir="2700000" algn="tl">
                    <a:srgbClr val="000000"/>
                  </a:outerShdw>
                </a:effectLst>
              </a:rPr>
              <a:t>x (2) </a:t>
            </a:r>
            <a:r>
              <a:rPr lang="en-US" altLang="hu-HU" i="1">
                <a:solidFill>
                  <a:srgbClr val="FF0000"/>
                </a:solidFill>
                <a:effectLst>
                  <a:outerShdw blurRad="38100" dist="38100" dir="2700000" algn="tl">
                    <a:srgbClr val="000000"/>
                  </a:outerShdw>
                </a:effectLst>
              </a:rPr>
              <a:t>and</a:t>
            </a:r>
            <a:r>
              <a:rPr lang="hu-HU" altLang="hu-HU" i="1">
                <a:solidFill>
                  <a:srgbClr val="FF0000"/>
                </a:solidFill>
                <a:effectLst>
                  <a:outerShdw blurRad="38100" dist="38100" dir="2700000" algn="tl">
                    <a:srgbClr val="000000"/>
                  </a:outerShdw>
                </a:effectLst>
              </a:rPr>
              <a:t> y (1)</a:t>
            </a:r>
            <a:r>
              <a:rPr lang="en-US" altLang="hu-HU" i="1">
                <a:solidFill>
                  <a:srgbClr val="FF0000"/>
                </a:solidFill>
                <a:effectLst>
                  <a:outerShdw blurRad="38100" dist="38100" dir="2700000" algn="tl">
                    <a:srgbClr val="000000"/>
                  </a:outerShdw>
                </a:effectLst>
              </a:rPr>
              <a:t> may not win</a:t>
            </a:r>
            <a:r>
              <a:rPr lang="hu-HU" altLang="hu-HU" i="1">
                <a:solidFill>
                  <a:srgbClr val="FF0000"/>
                </a:solidFill>
                <a:effectLst>
                  <a:outerShdw blurRad="38100" dist="38100" dir="2700000" algn="tl">
                    <a:srgbClr val="000000"/>
                  </a:outerShdw>
                </a:effectLst>
              </a:rPr>
              <a:t>.</a:t>
            </a:r>
            <a:endParaRPr lang="en-US" altLang="hu-HU" i="1">
              <a:solidFill>
                <a:srgbClr val="FF0000"/>
              </a:solidFill>
              <a:effectLst>
                <a:outerShdw blurRad="38100" dist="38100" dir="2700000" algn="tl">
                  <a:srgbClr val="000000"/>
                </a:outerShdw>
              </a:effectLst>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3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83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83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83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83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83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83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83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9" presetClass="entr" presetSubtype="10" fill="hold" grpId="0" nodeType="clickEffect">
                                  <p:stCondLst>
                                    <p:cond delay="0"/>
                                  </p:stCondLst>
                                  <p:childTnLst>
                                    <p:set>
                                      <p:cBhvr>
                                        <p:cTn id="50" dur="1" fill="hold">
                                          <p:stCondLst>
                                            <p:cond delay="0"/>
                                          </p:stCondLst>
                                        </p:cTn>
                                        <p:tgtEl>
                                          <p:spTgt spid="98336"/>
                                        </p:tgtEl>
                                        <p:attrNameLst>
                                          <p:attrName>style.visibility</p:attrName>
                                        </p:attrNameLst>
                                      </p:cBhvr>
                                      <p:to>
                                        <p:strVal val="visible"/>
                                      </p:to>
                                    </p:set>
                                    <p:anim calcmode="lin" valueType="num">
                                      <p:cBhvr>
                                        <p:cTn id="51" dur="5000" fill="hold"/>
                                        <p:tgtEl>
                                          <p:spTgt spid="98336"/>
                                        </p:tgtEl>
                                        <p:attrNameLst>
                                          <p:attrName>ppt_w</p:attrName>
                                        </p:attrNameLst>
                                      </p:cBhvr>
                                      <p:tavLst>
                                        <p:tav tm="0" fmla="#ppt_w*sin(2.5*pi*$)">
                                          <p:val>
                                            <p:fltVal val="0"/>
                                          </p:val>
                                        </p:tav>
                                        <p:tav tm="100000">
                                          <p:val>
                                            <p:fltVal val="1"/>
                                          </p:val>
                                        </p:tav>
                                      </p:tavLst>
                                    </p:anim>
                                    <p:anim calcmode="lin" valueType="num">
                                      <p:cBhvr>
                                        <p:cTn id="52" dur="5000" fill="hold"/>
                                        <p:tgtEl>
                                          <p:spTgt spid="983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08" grpId="0" autoUpdateAnimBg="0"/>
      <p:bldP spid="98309" grpId="0" autoUpdateAnimBg="0"/>
      <p:bldP spid="98310" grpId="0" autoUpdateAnimBg="0"/>
      <p:bldP spid="98311" grpId="0" autoUpdateAnimBg="0"/>
      <p:bldP spid="98312" grpId="0" autoUpdateAnimBg="0"/>
      <p:bldP spid="98313" grpId="0" autoUpdateAnimBg="0"/>
      <p:bldP spid="9833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átum helye 2"/>
          <p:cNvSpPr>
            <a:spLocks noGrp="1"/>
          </p:cNvSpPr>
          <p:nvPr>
            <p:ph type="dt" sz="half" idx="10"/>
          </p:nvPr>
        </p:nvSpPr>
        <p:spPr/>
        <p:txBody>
          <a:bodyPr/>
          <a:lstStyle/>
          <a:p>
            <a:r>
              <a:rPr lang="hu-HU" altLang="hu-HU" smtClean="0"/>
              <a:t>2017</a:t>
            </a:r>
            <a:endParaRPr lang="hu-HU" altLang="hu-HU"/>
          </a:p>
        </p:txBody>
      </p:sp>
      <p:sp>
        <p:nvSpPr>
          <p:cNvPr id="24" name="Élőláb helye 3"/>
          <p:cNvSpPr>
            <a:spLocks noGrp="1"/>
          </p:cNvSpPr>
          <p:nvPr>
            <p:ph type="ftr" sz="quarter" idx="11"/>
          </p:nvPr>
        </p:nvSpPr>
        <p:spPr/>
        <p:txBody>
          <a:bodyPr/>
          <a:lstStyle/>
          <a:p>
            <a:r>
              <a:rPr lang="hu-HU" altLang="hu-HU" smtClean="0"/>
              <a:t>Gábor Németh: Parallel architectures</a:t>
            </a:r>
            <a:endParaRPr lang="hu-HU" altLang="hu-HU"/>
          </a:p>
        </p:txBody>
      </p:sp>
      <p:sp>
        <p:nvSpPr>
          <p:cNvPr id="25" name="Dia számának helye 4"/>
          <p:cNvSpPr>
            <a:spLocks noGrp="1"/>
          </p:cNvSpPr>
          <p:nvPr>
            <p:ph type="sldNum" sz="quarter" idx="12"/>
          </p:nvPr>
        </p:nvSpPr>
        <p:spPr/>
        <p:txBody>
          <a:bodyPr/>
          <a:lstStyle/>
          <a:p>
            <a:fld id="{CCDCEDE8-0BA3-440E-AF7F-403E1E0CBE33}" type="slidenum">
              <a:rPr lang="hu-HU" altLang="hu-HU"/>
              <a:pPr/>
              <a:t>26</a:t>
            </a:fld>
            <a:endParaRPr lang="hu-HU" altLang="hu-HU"/>
          </a:p>
        </p:txBody>
      </p:sp>
      <p:sp>
        <p:nvSpPr>
          <p:cNvPr id="99330" name="Rectangle 2"/>
          <p:cNvSpPr>
            <a:spLocks noGrp="1" noChangeArrowheads="1"/>
          </p:cNvSpPr>
          <p:nvPr>
            <p:ph type="title"/>
          </p:nvPr>
        </p:nvSpPr>
        <p:spPr>
          <a:xfrm>
            <a:off x="685800" y="304800"/>
            <a:ext cx="7772400" cy="857250"/>
          </a:xfrm>
        </p:spPr>
        <p:txBody>
          <a:bodyPr/>
          <a:lstStyle/>
          <a:p>
            <a:r>
              <a:rPr lang="hu-HU" altLang="hu-HU" sz="2800" b="1" dirty="0">
                <a:solidFill>
                  <a:srgbClr val="FF0000"/>
                </a:solidFill>
                <a:effectLst>
                  <a:outerShdw blurRad="38100" dist="38100" dir="2700000" algn="tl">
                    <a:srgbClr val="000000">
                      <a:alpha val="43137"/>
                    </a:srgbClr>
                  </a:outerShdw>
                </a:effectLst>
              </a:rPr>
              <a:t>FORM</a:t>
            </a:r>
            <a:r>
              <a:rPr lang="en-US" altLang="hu-HU" sz="2800" b="1" dirty="0">
                <a:solidFill>
                  <a:srgbClr val="FF0000"/>
                </a:solidFill>
                <a:effectLst>
                  <a:outerShdw blurRad="38100" dist="38100" dir="2700000" algn="tl">
                    <a:srgbClr val="000000">
                      <a:alpha val="43137"/>
                    </a:srgbClr>
                  </a:outerShdw>
                </a:effectLst>
              </a:rPr>
              <a:t>A</a:t>
            </a:r>
            <a:r>
              <a:rPr lang="hu-HU" altLang="hu-HU" sz="2800" b="1" dirty="0">
                <a:solidFill>
                  <a:srgbClr val="FF0000"/>
                </a:solidFill>
                <a:effectLst>
                  <a:outerShdw blurRad="38100" dist="38100" dir="2700000" algn="tl">
                    <a:srgbClr val="000000">
                      <a:alpha val="43137"/>
                    </a:srgbClr>
                  </a:outerShdw>
                </a:effectLst>
              </a:rPr>
              <a:t>L </a:t>
            </a:r>
            <a:r>
              <a:rPr lang="en-US" altLang="hu-HU" sz="2800" b="1" dirty="0">
                <a:solidFill>
                  <a:srgbClr val="FF0000"/>
                </a:solidFill>
                <a:effectLst>
                  <a:outerShdw blurRad="38100" dist="38100" dir="2700000" algn="tl">
                    <a:srgbClr val="000000">
                      <a:alpha val="43137"/>
                    </a:srgbClr>
                  </a:outerShdw>
                </a:effectLst>
              </a:rPr>
              <a:t>PROOF</a:t>
            </a:r>
            <a:r>
              <a:rPr lang="hu-HU" altLang="hu-HU" sz="2800" b="1" dirty="0">
                <a:solidFill>
                  <a:srgbClr val="FF0000"/>
                </a:solidFill>
                <a:effectLst>
                  <a:outerShdw blurRad="38100" dist="38100" dir="2700000" algn="tl">
                    <a:srgbClr val="000000">
                      <a:alpha val="43137"/>
                    </a:srgbClr>
                  </a:outerShdw>
                </a:effectLst>
              </a:rPr>
              <a:t> - 8</a:t>
            </a:r>
          </a:p>
        </p:txBody>
      </p:sp>
      <p:sp>
        <p:nvSpPr>
          <p:cNvPr id="99331" name="Text Box 3"/>
          <p:cNvSpPr txBox="1">
            <a:spLocks noChangeArrowheads="1"/>
          </p:cNvSpPr>
          <p:nvPr/>
        </p:nvSpPr>
        <p:spPr bwMode="auto">
          <a:xfrm>
            <a:off x="436563" y="1162050"/>
            <a:ext cx="7169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Similarly</a:t>
            </a:r>
            <a:r>
              <a:rPr lang="hu-HU" altLang="hu-HU">
                <a:solidFill>
                  <a:schemeClr val="tx1"/>
                </a:solidFill>
              </a:rPr>
              <a:t>, </a:t>
            </a:r>
            <a:r>
              <a:rPr lang="en-US" altLang="hu-HU">
                <a:solidFill>
                  <a:schemeClr val="tx1"/>
                </a:solidFill>
              </a:rPr>
              <a:t>according condition </a:t>
            </a:r>
            <a:r>
              <a:rPr lang="hu-HU" altLang="hu-HU">
                <a:solidFill>
                  <a:schemeClr val="tx1"/>
                </a:solidFill>
              </a:rPr>
              <a:t>(1a) </a:t>
            </a:r>
            <a:r>
              <a:rPr lang="en-US" altLang="hu-HU">
                <a:solidFill>
                  <a:schemeClr val="tx1"/>
                </a:solidFill>
              </a:rPr>
              <a:t>and assumption </a:t>
            </a:r>
            <a:r>
              <a:rPr lang="hu-HU" altLang="hu-HU">
                <a:solidFill>
                  <a:schemeClr val="tx1"/>
                </a:solidFill>
              </a:rPr>
              <a:t>7:</a:t>
            </a:r>
          </a:p>
        </p:txBody>
      </p:sp>
      <p:sp>
        <p:nvSpPr>
          <p:cNvPr id="99332" name="Text Box 4"/>
          <p:cNvSpPr txBox="1">
            <a:spLocks noChangeArrowheads="1"/>
          </p:cNvSpPr>
          <p:nvPr/>
        </p:nvSpPr>
        <p:spPr bwMode="auto">
          <a:xfrm>
            <a:off x="436563" y="1619250"/>
            <a:ext cx="3790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entity </a:t>
            </a:r>
            <a:r>
              <a:rPr lang="hu-HU" altLang="hu-HU">
                <a:solidFill>
                  <a:schemeClr val="tx1"/>
                </a:solidFill>
              </a:rPr>
              <a:t>x </a:t>
            </a:r>
            <a:r>
              <a:rPr lang="en-US" altLang="hu-HU">
                <a:solidFill>
                  <a:schemeClr val="tx1"/>
                </a:solidFill>
              </a:rPr>
              <a:t>starts its candidate</a:t>
            </a:r>
            <a:r>
              <a:rPr lang="hu-HU" altLang="hu-HU">
                <a:solidFill>
                  <a:schemeClr val="tx1"/>
                </a:solidFill>
              </a:rPr>
              <a:t>:</a:t>
            </a:r>
          </a:p>
        </p:txBody>
      </p:sp>
      <p:sp>
        <p:nvSpPr>
          <p:cNvPr id="99333" name="Text Box 5"/>
          <p:cNvSpPr txBox="1">
            <a:spLocks noChangeArrowheads="1"/>
          </p:cNvSpPr>
          <p:nvPr/>
        </p:nvSpPr>
        <p:spPr bwMode="auto">
          <a:xfrm>
            <a:off x="1087438" y="2076450"/>
            <a:ext cx="963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a:solidFill>
                  <a:schemeClr val="tx1"/>
                </a:solidFill>
              </a:rPr>
              <a:t>I(x, 0)</a:t>
            </a:r>
          </a:p>
        </p:txBody>
      </p:sp>
      <p:sp>
        <p:nvSpPr>
          <p:cNvPr id="99334" name="Text Box 6"/>
          <p:cNvSpPr txBox="1">
            <a:spLocks noChangeArrowheads="1"/>
          </p:cNvSpPr>
          <p:nvPr/>
        </p:nvSpPr>
        <p:spPr bwMode="auto">
          <a:xfrm>
            <a:off x="436563" y="2533650"/>
            <a:ext cx="73453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arrives to </a:t>
            </a:r>
            <a:r>
              <a:rPr lang="hu-HU" altLang="hu-HU">
                <a:solidFill>
                  <a:schemeClr val="tx1"/>
                </a:solidFill>
              </a:rPr>
              <a:t>y:                          </a:t>
            </a:r>
            <a:r>
              <a:rPr lang="en-US" altLang="hu-HU">
                <a:solidFill>
                  <a:schemeClr val="tx1"/>
                </a:solidFill>
              </a:rPr>
              <a:t>entity y starts its candidate</a:t>
            </a:r>
            <a:r>
              <a:rPr lang="hu-HU" altLang="hu-HU">
                <a:solidFill>
                  <a:schemeClr val="tx1"/>
                </a:solidFill>
              </a:rPr>
              <a:t>:</a:t>
            </a:r>
          </a:p>
        </p:txBody>
      </p:sp>
      <p:sp>
        <p:nvSpPr>
          <p:cNvPr id="99335" name="Text Box 7"/>
          <p:cNvSpPr txBox="1">
            <a:spLocks noChangeArrowheads="1"/>
          </p:cNvSpPr>
          <p:nvPr/>
        </p:nvSpPr>
        <p:spPr bwMode="auto">
          <a:xfrm>
            <a:off x="1073150" y="2990850"/>
            <a:ext cx="456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chemeClr val="tx1"/>
                </a:solidFill>
              </a:rPr>
              <a:t>I(x, y)                                     I(y, 0)</a:t>
            </a:r>
          </a:p>
        </p:txBody>
      </p:sp>
      <p:grpSp>
        <p:nvGrpSpPr>
          <p:cNvPr id="99339" name="Group 11"/>
          <p:cNvGrpSpPr>
            <a:grpSpLocks/>
          </p:cNvGrpSpPr>
          <p:nvPr/>
        </p:nvGrpSpPr>
        <p:grpSpPr bwMode="auto">
          <a:xfrm>
            <a:off x="3098800" y="2990850"/>
            <a:ext cx="4873625" cy="457200"/>
            <a:chOff x="1952" y="1968"/>
            <a:chExt cx="3070" cy="288"/>
          </a:xfrm>
        </p:grpSpPr>
        <p:sp>
          <p:nvSpPr>
            <p:cNvPr id="99336" name="Text Box 8"/>
            <p:cNvSpPr txBox="1">
              <a:spLocks noChangeArrowheads="1"/>
            </p:cNvSpPr>
            <p:nvPr/>
          </p:nvSpPr>
          <p:spPr bwMode="auto">
            <a:xfrm>
              <a:off x="1952" y="1968"/>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dirty="0">
                  <a:solidFill>
                    <a:srgbClr val="FF0000"/>
                  </a:solidFill>
                  <a:effectLst>
                    <a:outerShdw blurRad="38100" dist="38100" dir="2700000" algn="tl">
                      <a:srgbClr val="000000">
                        <a:alpha val="43137"/>
                      </a:srgbClr>
                    </a:outerShdw>
                  </a:effectLst>
                </a:rPr>
                <a:t>&lt;</a:t>
              </a:r>
            </a:p>
          </p:txBody>
        </p:sp>
        <p:sp>
          <p:nvSpPr>
            <p:cNvPr id="99337" name="Text Box 9"/>
            <p:cNvSpPr txBox="1">
              <a:spLocks noChangeArrowheads="1"/>
            </p:cNvSpPr>
            <p:nvPr/>
          </p:nvSpPr>
          <p:spPr bwMode="auto">
            <a:xfrm>
              <a:off x="3535" y="1968"/>
              <a:ext cx="14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dirty="0">
                  <a:solidFill>
                    <a:srgbClr val="FF0000"/>
                  </a:solidFill>
                  <a:effectLst>
                    <a:outerShdw blurRad="38100" dist="38100" dir="2700000" algn="tl">
                      <a:srgbClr val="000000">
                        <a:alpha val="43137"/>
                      </a:srgbClr>
                    </a:outerShdw>
                  </a:effectLst>
                </a:rPr>
                <a:t>[see</a:t>
              </a:r>
              <a:r>
                <a:rPr lang="hu-HU" altLang="hu-HU" dirty="0">
                  <a:solidFill>
                    <a:srgbClr val="FF0000"/>
                  </a:solidFill>
                  <a:effectLst>
                    <a:outerShdw blurRad="38100" dist="38100" dir="2700000" algn="tl">
                      <a:srgbClr val="000000">
                        <a:alpha val="43137"/>
                      </a:srgbClr>
                    </a:outerShdw>
                  </a:effectLst>
                </a:rPr>
                <a:t> (1a); y </a:t>
              </a:r>
              <a:r>
                <a:rPr lang="en-US" altLang="hu-HU" dirty="0">
                  <a:solidFill>
                    <a:srgbClr val="FF0000"/>
                  </a:solidFill>
                  <a:effectLst>
                    <a:outerShdw blurRad="38100" dist="38100" dir="2700000" algn="tl">
                      <a:srgbClr val="000000">
                        <a:alpha val="43137"/>
                      </a:srgbClr>
                    </a:outerShdw>
                  </a:effectLst>
                </a:rPr>
                <a:t>wins</a:t>
              </a:r>
              <a:r>
                <a:rPr lang="hu-HU" altLang="hu-HU" dirty="0">
                  <a:solidFill>
                    <a:srgbClr val="FF0000"/>
                  </a:solidFill>
                  <a:effectLst>
                    <a:outerShdw blurRad="38100" dist="38100" dir="2700000" algn="tl">
                      <a:srgbClr val="000000">
                        <a:alpha val="43137"/>
                      </a:srgbClr>
                    </a:outerShdw>
                  </a:effectLst>
                </a:rPr>
                <a:t>]</a:t>
              </a:r>
            </a:p>
          </p:txBody>
        </p:sp>
      </p:grpSp>
      <p:sp>
        <p:nvSpPr>
          <p:cNvPr id="99340" name="Text Box 12"/>
          <p:cNvSpPr txBox="1">
            <a:spLocks noChangeArrowheads="1"/>
          </p:cNvSpPr>
          <p:nvPr/>
        </p:nvSpPr>
        <p:spPr bwMode="auto">
          <a:xfrm>
            <a:off x="463550" y="3448050"/>
            <a:ext cx="5311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arrives to </a:t>
            </a:r>
            <a:r>
              <a:rPr lang="hu-HU" altLang="hu-HU">
                <a:solidFill>
                  <a:schemeClr val="tx1"/>
                </a:solidFill>
              </a:rPr>
              <a:t>x:                          </a:t>
            </a:r>
            <a:r>
              <a:rPr lang="en-US" altLang="hu-HU">
                <a:solidFill>
                  <a:schemeClr val="tx1"/>
                </a:solidFill>
              </a:rPr>
              <a:t>arrives to </a:t>
            </a:r>
            <a:r>
              <a:rPr lang="hu-HU" altLang="hu-HU">
                <a:solidFill>
                  <a:schemeClr val="tx1"/>
                </a:solidFill>
              </a:rPr>
              <a:t>x:</a:t>
            </a:r>
          </a:p>
        </p:txBody>
      </p:sp>
      <p:sp>
        <p:nvSpPr>
          <p:cNvPr id="99341" name="Text Box 13"/>
          <p:cNvSpPr txBox="1">
            <a:spLocks noChangeArrowheads="1"/>
          </p:cNvSpPr>
          <p:nvPr/>
        </p:nvSpPr>
        <p:spPr bwMode="auto">
          <a:xfrm>
            <a:off x="1049338" y="3905250"/>
            <a:ext cx="456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chemeClr val="tx1"/>
                </a:solidFill>
              </a:rPr>
              <a:t>I(x, x)                                     I(y, x)</a:t>
            </a:r>
          </a:p>
        </p:txBody>
      </p:sp>
      <p:grpSp>
        <p:nvGrpSpPr>
          <p:cNvPr id="99344" name="Group 16"/>
          <p:cNvGrpSpPr>
            <a:grpSpLocks/>
          </p:cNvGrpSpPr>
          <p:nvPr/>
        </p:nvGrpSpPr>
        <p:grpSpPr bwMode="auto">
          <a:xfrm>
            <a:off x="3098800" y="3905250"/>
            <a:ext cx="6043613" cy="457200"/>
            <a:chOff x="1952" y="2580"/>
            <a:chExt cx="3807" cy="288"/>
          </a:xfrm>
        </p:grpSpPr>
        <p:sp>
          <p:nvSpPr>
            <p:cNvPr id="99342" name="Text Box 14"/>
            <p:cNvSpPr txBox="1">
              <a:spLocks noChangeArrowheads="1"/>
            </p:cNvSpPr>
            <p:nvPr/>
          </p:nvSpPr>
          <p:spPr bwMode="auto">
            <a:xfrm>
              <a:off x="1952" y="2580"/>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hu-HU" altLang="hu-HU" dirty="0">
                  <a:solidFill>
                    <a:srgbClr val="FF0000"/>
                  </a:solidFill>
                  <a:effectLst>
                    <a:outerShdw blurRad="38100" dist="38100" dir="2700000" algn="tl">
                      <a:srgbClr val="000000">
                        <a:alpha val="43137"/>
                      </a:srgbClr>
                    </a:outerShdw>
                  </a:effectLst>
                </a:rPr>
                <a:t>&lt;</a:t>
              </a:r>
            </a:p>
          </p:txBody>
        </p:sp>
        <p:sp>
          <p:nvSpPr>
            <p:cNvPr id="99343" name="Text Box 15"/>
            <p:cNvSpPr txBox="1">
              <a:spLocks noChangeArrowheads="1"/>
            </p:cNvSpPr>
            <p:nvPr/>
          </p:nvSpPr>
          <p:spPr bwMode="auto">
            <a:xfrm>
              <a:off x="3535" y="2580"/>
              <a:ext cx="2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dirty="0">
                  <a:solidFill>
                    <a:srgbClr val="FF0000"/>
                  </a:solidFill>
                </a:rPr>
                <a:t>[because of assumption </a:t>
              </a:r>
              <a:r>
                <a:rPr lang="hu-HU" altLang="hu-HU" dirty="0">
                  <a:solidFill>
                    <a:srgbClr val="FF0000"/>
                  </a:solidFill>
                </a:rPr>
                <a:t>7</a:t>
              </a:r>
              <a:r>
                <a:rPr lang="en-US" altLang="hu-HU" dirty="0">
                  <a:solidFill>
                    <a:srgbClr val="FF0000"/>
                  </a:solidFill>
                </a:rPr>
                <a:t>]</a:t>
              </a:r>
              <a:endParaRPr lang="hu-HU" altLang="hu-HU" dirty="0">
                <a:solidFill>
                  <a:srgbClr val="FF0000"/>
                </a:solidFill>
              </a:endParaRPr>
            </a:p>
          </p:txBody>
        </p:sp>
      </p:grpSp>
      <p:sp>
        <p:nvSpPr>
          <p:cNvPr id="99345" name="Text Box 17"/>
          <p:cNvSpPr txBox="1">
            <a:spLocks noChangeArrowheads="1"/>
          </p:cNvSpPr>
          <p:nvPr/>
        </p:nvSpPr>
        <p:spPr bwMode="auto">
          <a:xfrm>
            <a:off x="492125" y="4362450"/>
            <a:ext cx="5311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dirty="0">
                <a:solidFill>
                  <a:schemeClr val="tx1"/>
                </a:solidFill>
              </a:rPr>
              <a:t>arrives to </a:t>
            </a:r>
            <a:r>
              <a:rPr lang="hu-HU" altLang="hu-HU" dirty="0">
                <a:solidFill>
                  <a:schemeClr val="tx1"/>
                </a:solidFill>
              </a:rPr>
              <a:t>y:                          </a:t>
            </a:r>
            <a:r>
              <a:rPr lang="en-US" altLang="hu-HU" dirty="0">
                <a:solidFill>
                  <a:schemeClr val="tx1"/>
                </a:solidFill>
              </a:rPr>
              <a:t>arrives to </a:t>
            </a:r>
            <a:r>
              <a:rPr lang="hu-HU" altLang="hu-HU" dirty="0">
                <a:solidFill>
                  <a:schemeClr val="tx1"/>
                </a:solidFill>
              </a:rPr>
              <a:t>y:</a:t>
            </a:r>
          </a:p>
        </p:txBody>
      </p:sp>
      <p:sp>
        <p:nvSpPr>
          <p:cNvPr id="99347" name="Text Box 19"/>
          <p:cNvSpPr txBox="1">
            <a:spLocks noChangeArrowheads="1"/>
          </p:cNvSpPr>
          <p:nvPr/>
        </p:nvSpPr>
        <p:spPr bwMode="auto">
          <a:xfrm>
            <a:off x="1073150" y="4683125"/>
            <a:ext cx="4529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chemeClr val="tx1"/>
                </a:solidFill>
              </a:rPr>
              <a:t>I(CT, y)                                 I(y, y)</a:t>
            </a:r>
          </a:p>
        </p:txBody>
      </p:sp>
      <p:grpSp>
        <p:nvGrpSpPr>
          <p:cNvPr id="99350" name="Group 22"/>
          <p:cNvGrpSpPr>
            <a:grpSpLocks/>
          </p:cNvGrpSpPr>
          <p:nvPr/>
        </p:nvGrpSpPr>
        <p:grpSpPr bwMode="auto">
          <a:xfrm>
            <a:off x="3060700" y="4683125"/>
            <a:ext cx="6105525" cy="457200"/>
            <a:chOff x="1928" y="3156"/>
            <a:chExt cx="3846" cy="288"/>
          </a:xfrm>
        </p:grpSpPr>
        <p:sp>
          <p:nvSpPr>
            <p:cNvPr id="99348" name="Text Box 20"/>
            <p:cNvSpPr txBox="1">
              <a:spLocks noChangeArrowheads="1"/>
            </p:cNvSpPr>
            <p:nvPr/>
          </p:nvSpPr>
          <p:spPr bwMode="auto">
            <a:xfrm>
              <a:off x="1928" y="3156"/>
              <a:ext cx="27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hu-HU" dirty="0">
                  <a:solidFill>
                    <a:srgbClr val="FF5050"/>
                  </a:solidFill>
                </a:rPr>
                <a:t> </a:t>
              </a:r>
              <a:r>
                <a:rPr lang="en-US" altLang="hu-HU" dirty="0">
                  <a:solidFill>
                    <a:srgbClr val="FF0000"/>
                  </a:solidFill>
                  <a:effectLst>
                    <a:outerShdw blurRad="38100" dist="38100" dir="2700000" algn="tl">
                      <a:srgbClr val="000000">
                        <a:alpha val="43137"/>
                      </a:srgbClr>
                    </a:outerShdw>
                  </a:effectLst>
                </a:rPr>
                <a:t>&lt;</a:t>
              </a:r>
              <a:endParaRPr lang="hu-HU" altLang="hu-HU" dirty="0">
                <a:solidFill>
                  <a:srgbClr val="FF0000"/>
                </a:solidFill>
                <a:effectLst>
                  <a:outerShdw blurRad="38100" dist="38100" dir="2700000" algn="tl">
                    <a:srgbClr val="000000">
                      <a:alpha val="43137"/>
                    </a:srgbClr>
                  </a:outerShdw>
                </a:effectLst>
              </a:endParaRPr>
            </a:p>
          </p:txBody>
        </p:sp>
        <p:sp>
          <p:nvSpPr>
            <p:cNvPr id="99349" name="Text Box 21"/>
            <p:cNvSpPr txBox="1">
              <a:spLocks noChangeArrowheads="1"/>
            </p:cNvSpPr>
            <p:nvPr/>
          </p:nvSpPr>
          <p:spPr bwMode="auto">
            <a:xfrm>
              <a:off x="3550" y="3156"/>
              <a:ext cx="2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dirty="0">
                  <a:solidFill>
                    <a:srgbClr val="FF0000"/>
                  </a:solidFill>
                  <a:effectLst>
                    <a:outerShdw blurRad="38100" dist="38100" dir="2700000" algn="tl">
                      <a:srgbClr val="000000">
                        <a:alpha val="43137"/>
                      </a:srgbClr>
                    </a:outerShdw>
                  </a:effectLst>
                </a:rPr>
                <a:t>[</a:t>
              </a:r>
              <a:r>
                <a:rPr lang="en-US" altLang="hu-HU" dirty="0" err="1">
                  <a:solidFill>
                    <a:srgbClr val="FF0000"/>
                  </a:solidFill>
                  <a:effectLst>
                    <a:outerShdw blurRad="38100" dist="38100" dir="2700000" algn="tl">
                      <a:srgbClr val="000000">
                        <a:alpha val="43137"/>
                      </a:srgbClr>
                    </a:outerShdw>
                  </a:effectLst>
                </a:rPr>
                <a:t>bec</a:t>
              </a:r>
              <a:r>
                <a:rPr lang="hu-HU" altLang="hu-HU" dirty="0">
                  <a:solidFill>
                    <a:srgbClr val="FF0000"/>
                  </a:solidFill>
                  <a:effectLst>
                    <a:outerShdw blurRad="38100" dist="38100" dir="2700000" algn="tl">
                      <a:srgbClr val="000000">
                        <a:alpha val="43137"/>
                      </a:srgbClr>
                    </a:outerShdw>
                  </a:effectLst>
                </a:rPr>
                <a:t>a</a:t>
              </a:r>
              <a:r>
                <a:rPr lang="en-US" altLang="hu-HU" dirty="0">
                  <a:solidFill>
                    <a:srgbClr val="FF0000"/>
                  </a:solidFill>
                  <a:effectLst>
                    <a:outerShdw blurRad="38100" dist="38100" dir="2700000" algn="tl">
                      <a:srgbClr val="000000">
                        <a:alpha val="43137"/>
                      </a:srgbClr>
                    </a:outerShdw>
                  </a:effectLst>
                </a:rPr>
                <a:t>use of assumption</a:t>
              </a:r>
              <a:r>
                <a:rPr lang="hu-HU" altLang="hu-HU" dirty="0">
                  <a:solidFill>
                    <a:srgbClr val="FF0000"/>
                  </a:solidFill>
                  <a:effectLst>
                    <a:outerShdw blurRad="38100" dist="38100" dir="2700000" algn="tl">
                      <a:srgbClr val="000000">
                        <a:alpha val="43137"/>
                      </a:srgbClr>
                    </a:outerShdw>
                  </a:effectLst>
                </a:rPr>
                <a:t> 7</a:t>
              </a:r>
              <a:r>
                <a:rPr lang="en-US" altLang="hu-HU" dirty="0">
                  <a:solidFill>
                    <a:srgbClr val="FF0000"/>
                  </a:solidFill>
                  <a:effectLst>
                    <a:outerShdw blurRad="38100" dist="38100" dir="2700000" algn="tl">
                      <a:srgbClr val="000000">
                        <a:alpha val="43137"/>
                      </a:srgbClr>
                    </a:outerShdw>
                  </a:effectLst>
                </a:rPr>
                <a:t>]</a:t>
              </a:r>
              <a:endParaRPr lang="hu-HU" altLang="hu-HU" dirty="0">
                <a:solidFill>
                  <a:srgbClr val="FF0000"/>
                </a:solidFill>
                <a:effectLst>
                  <a:outerShdw blurRad="38100" dist="38100" dir="2700000" algn="tl">
                    <a:srgbClr val="000000">
                      <a:alpha val="43137"/>
                    </a:srgbClr>
                  </a:outerShdw>
                </a:effectLst>
              </a:endParaRPr>
            </a:p>
          </p:txBody>
        </p:sp>
      </p:grpSp>
      <p:sp>
        <p:nvSpPr>
          <p:cNvPr id="99351" name="Text Box 23"/>
          <p:cNvSpPr txBox="1">
            <a:spLocks noChangeArrowheads="1"/>
          </p:cNvSpPr>
          <p:nvPr/>
        </p:nvSpPr>
        <p:spPr bwMode="auto">
          <a:xfrm>
            <a:off x="436563" y="5140325"/>
            <a:ext cx="822483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hu-HU" i="1">
                <a:solidFill>
                  <a:srgbClr val="FF0000"/>
                </a:solidFill>
                <a:effectLst>
                  <a:outerShdw blurRad="38100" dist="38100" dir="2700000" algn="tl">
                    <a:srgbClr val="000000"/>
                  </a:outerShdw>
                </a:effectLst>
              </a:rPr>
              <a:t>I.e. event 2 occurs, contradicting the condition that for y to win neither event 2, nor event 3 may occur between </a:t>
            </a:r>
            <a:r>
              <a:rPr lang="hu-HU" altLang="hu-HU" i="1">
                <a:solidFill>
                  <a:srgbClr val="FF0000"/>
                </a:solidFill>
                <a:effectLst>
                  <a:outerShdw blurRad="38100" dist="38100" dir="2700000" algn="tl">
                    <a:srgbClr val="000000"/>
                  </a:outerShdw>
                </a:effectLst>
              </a:rPr>
              <a:t>I(y, 0) </a:t>
            </a:r>
            <a:r>
              <a:rPr lang="en-US" altLang="hu-HU" i="1">
                <a:solidFill>
                  <a:srgbClr val="FF0000"/>
                </a:solidFill>
                <a:effectLst>
                  <a:outerShdw blurRad="38100" dist="38100" dir="2700000" algn="tl">
                    <a:srgbClr val="000000"/>
                  </a:outerShdw>
                </a:effectLst>
              </a:rPr>
              <a:t>and</a:t>
            </a:r>
            <a:r>
              <a:rPr lang="hu-HU" altLang="hu-HU" i="1">
                <a:solidFill>
                  <a:srgbClr val="FF0000"/>
                </a:solidFill>
                <a:effectLst>
                  <a:outerShdw blurRad="38100" dist="38100" dir="2700000" algn="tl">
                    <a:srgbClr val="000000"/>
                  </a:outerShdw>
                </a:effectLst>
              </a:rPr>
              <a:t> I(y, y).</a:t>
            </a:r>
            <a:r>
              <a:rPr lang="hu-HU" altLang="hu-HU" i="1" baseline="-25000">
                <a:solidFill>
                  <a:srgbClr val="FF0000"/>
                </a:solidFill>
                <a:effectLst>
                  <a:outerShdw blurRad="38100" dist="38100" dir="2700000" algn="tl">
                    <a:srgbClr val="000000"/>
                  </a:outerShdw>
                </a:effectLst>
              </a:rPr>
              <a:t></a:t>
            </a:r>
            <a:endParaRPr lang="hu-HU" altLang="hu-HU" i="1">
              <a:solidFill>
                <a:srgbClr val="FF0000"/>
              </a:solidFill>
              <a:effectLst>
                <a:outerShdw blurRad="38100" dist="38100" dir="2700000" algn="tl">
                  <a:srgbClr val="000000"/>
                </a:outerShdw>
              </a:effectLst>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3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3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3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93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93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34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93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934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93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9935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9" presetClass="entr" presetSubtype="10" fill="hold" grpId="0" nodeType="clickEffect">
                                  <p:stCondLst>
                                    <p:cond delay="0"/>
                                  </p:stCondLst>
                                  <p:childTnLst>
                                    <p:set>
                                      <p:cBhvr>
                                        <p:cTn id="54" dur="1" fill="hold">
                                          <p:stCondLst>
                                            <p:cond delay="0"/>
                                          </p:stCondLst>
                                        </p:cTn>
                                        <p:tgtEl>
                                          <p:spTgt spid="99351"/>
                                        </p:tgtEl>
                                        <p:attrNameLst>
                                          <p:attrName>style.visibility</p:attrName>
                                        </p:attrNameLst>
                                      </p:cBhvr>
                                      <p:to>
                                        <p:strVal val="visible"/>
                                      </p:to>
                                    </p:set>
                                    <p:anim calcmode="lin" valueType="num">
                                      <p:cBhvr>
                                        <p:cTn id="55" dur="5000" fill="hold"/>
                                        <p:tgtEl>
                                          <p:spTgt spid="99351"/>
                                        </p:tgtEl>
                                        <p:attrNameLst>
                                          <p:attrName>ppt_w</p:attrName>
                                        </p:attrNameLst>
                                      </p:cBhvr>
                                      <p:tavLst>
                                        <p:tav tm="0" fmla="#ppt_w*sin(2.5*pi*$)">
                                          <p:val>
                                            <p:fltVal val="0"/>
                                          </p:val>
                                        </p:tav>
                                        <p:tav tm="100000">
                                          <p:val>
                                            <p:fltVal val="1"/>
                                          </p:val>
                                        </p:tav>
                                      </p:tavLst>
                                    </p:anim>
                                    <p:anim calcmode="lin" valueType="num">
                                      <p:cBhvr>
                                        <p:cTn id="56" dur="5000" fill="hold"/>
                                        <p:tgtEl>
                                          <p:spTgt spid="993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32" grpId="0" autoUpdateAnimBg="0"/>
      <p:bldP spid="99333" grpId="0" autoUpdateAnimBg="0"/>
      <p:bldP spid="99334" grpId="0" autoUpdateAnimBg="0"/>
      <p:bldP spid="99335" grpId="0" autoUpdateAnimBg="0"/>
      <p:bldP spid="99340" grpId="0" autoUpdateAnimBg="0"/>
      <p:bldP spid="99341" grpId="0" autoUpdateAnimBg="0"/>
      <p:bldP spid="99345" grpId="0" autoUpdateAnimBg="0"/>
      <p:bldP spid="99347" grpId="0" autoUpdateAnimBg="0"/>
      <p:bldP spid="9935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átum helye 2"/>
          <p:cNvSpPr>
            <a:spLocks noGrp="1"/>
          </p:cNvSpPr>
          <p:nvPr>
            <p:ph type="dt" sz="half" idx="10"/>
          </p:nvPr>
        </p:nvSpPr>
        <p:spPr/>
        <p:txBody>
          <a:bodyPr/>
          <a:lstStyle/>
          <a:p>
            <a:r>
              <a:rPr lang="hu-HU" altLang="hu-HU" smtClean="0"/>
              <a:t>2017</a:t>
            </a:r>
            <a:endParaRPr lang="hu-HU" altLang="hu-HU"/>
          </a:p>
        </p:txBody>
      </p:sp>
      <p:sp>
        <p:nvSpPr>
          <p:cNvPr id="31" name="Élőláb helye 3"/>
          <p:cNvSpPr>
            <a:spLocks noGrp="1"/>
          </p:cNvSpPr>
          <p:nvPr>
            <p:ph type="ftr" sz="quarter" idx="11"/>
          </p:nvPr>
        </p:nvSpPr>
        <p:spPr/>
        <p:txBody>
          <a:bodyPr/>
          <a:lstStyle/>
          <a:p>
            <a:r>
              <a:rPr lang="hu-HU" altLang="hu-HU" smtClean="0"/>
              <a:t>Gábor Németh: Parallel architectures</a:t>
            </a:r>
            <a:endParaRPr lang="hu-HU" altLang="hu-HU"/>
          </a:p>
        </p:txBody>
      </p:sp>
      <p:sp>
        <p:nvSpPr>
          <p:cNvPr id="32" name="Dia számának helye 4"/>
          <p:cNvSpPr>
            <a:spLocks noGrp="1"/>
          </p:cNvSpPr>
          <p:nvPr>
            <p:ph type="sldNum" sz="quarter" idx="12"/>
          </p:nvPr>
        </p:nvSpPr>
        <p:spPr/>
        <p:txBody>
          <a:bodyPr/>
          <a:lstStyle/>
          <a:p>
            <a:fld id="{0A948318-B53F-43F6-9937-07B711336496}" type="slidenum">
              <a:rPr lang="hu-HU" altLang="hu-HU"/>
              <a:pPr/>
              <a:t>3</a:t>
            </a:fld>
            <a:endParaRPr lang="hu-HU" altLang="hu-HU"/>
          </a:p>
        </p:txBody>
      </p:sp>
      <p:sp>
        <p:nvSpPr>
          <p:cNvPr id="74754" name="Rectangle 2"/>
          <p:cNvSpPr>
            <a:spLocks noGrp="1" noChangeArrowheads="1"/>
          </p:cNvSpPr>
          <p:nvPr>
            <p:ph type="title"/>
          </p:nvPr>
        </p:nvSpPr>
        <p:spPr/>
        <p:txBody>
          <a:bodyPr/>
          <a:lstStyle/>
          <a:p>
            <a:r>
              <a:rPr lang="en-US" altLang="hu-HU" sz="2800" b="1" dirty="0">
                <a:solidFill>
                  <a:srgbClr val="FF0000"/>
                </a:solidFill>
                <a:effectLst>
                  <a:outerShdw blurRad="38100" dist="38100" dir="2700000" algn="tl">
                    <a:srgbClr val="000000">
                      <a:alpha val="43137"/>
                    </a:srgbClr>
                  </a:outerShdw>
                </a:effectLst>
              </a:rPr>
              <a:t>DISTRIBUTED SYSTEM BASICS </a:t>
            </a:r>
            <a:r>
              <a:rPr lang="hu-HU" altLang="hu-HU" sz="2800" b="1" dirty="0">
                <a:solidFill>
                  <a:srgbClr val="FF0000"/>
                </a:solidFill>
                <a:effectLst>
                  <a:outerShdw blurRad="38100" dist="38100" dir="2700000" algn="tl">
                    <a:srgbClr val="000000">
                      <a:alpha val="43137"/>
                    </a:srgbClr>
                  </a:outerShdw>
                </a:effectLst>
              </a:rPr>
              <a:t>- 2</a:t>
            </a:r>
          </a:p>
        </p:txBody>
      </p:sp>
      <p:grpSp>
        <p:nvGrpSpPr>
          <p:cNvPr id="74784" name="Group 32"/>
          <p:cNvGrpSpPr>
            <a:grpSpLocks/>
          </p:cNvGrpSpPr>
          <p:nvPr/>
        </p:nvGrpSpPr>
        <p:grpSpPr bwMode="auto">
          <a:xfrm>
            <a:off x="369888" y="1438276"/>
            <a:ext cx="5203824" cy="638175"/>
            <a:chOff x="263" y="906"/>
            <a:chExt cx="3278" cy="402"/>
          </a:xfrm>
        </p:grpSpPr>
        <p:sp>
          <p:nvSpPr>
            <p:cNvPr id="74755" name="Text Box 3"/>
            <p:cNvSpPr txBox="1">
              <a:spLocks noChangeArrowheads="1"/>
            </p:cNvSpPr>
            <p:nvPr/>
          </p:nvSpPr>
          <p:spPr bwMode="auto">
            <a:xfrm>
              <a:off x="263" y="960"/>
              <a:ext cx="22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The instantaneous state of</a:t>
              </a:r>
              <a:endParaRPr lang="hu-HU" altLang="hu-HU">
                <a:solidFill>
                  <a:schemeClr val="tx1"/>
                </a:solidFill>
              </a:endParaRPr>
            </a:p>
          </p:txBody>
        </p:sp>
        <p:graphicFrame>
          <p:nvGraphicFramePr>
            <p:cNvPr id="74757" name="Object 5"/>
            <p:cNvGraphicFramePr>
              <a:graphicFrameLocks noChangeAspect="1"/>
            </p:cNvGraphicFramePr>
            <p:nvPr>
              <p:extLst>
                <p:ext uri="{D42A27DB-BD31-4B8C-83A1-F6EECF244321}">
                  <p14:modId xmlns:p14="http://schemas.microsoft.com/office/powerpoint/2010/main" val="4238105555"/>
                </p:ext>
              </p:extLst>
            </p:nvPr>
          </p:nvGraphicFramePr>
          <p:xfrm>
            <a:off x="2523" y="939"/>
            <a:ext cx="173" cy="369"/>
          </p:xfrm>
          <a:graphic>
            <a:graphicData uri="http://schemas.openxmlformats.org/presentationml/2006/ole">
              <mc:AlternateContent xmlns:mc="http://schemas.openxmlformats.org/markup-compatibility/2006">
                <mc:Choice xmlns:v="urn:schemas-microsoft-com:vml" Requires="v">
                  <p:oleObj spid="_x0000_s127036" name="Equation" r:id="rId4" imgW="266400" imgH="571320" progId="Equation.3">
                    <p:embed/>
                  </p:oleObj>
                </mc:Choice>
                <mc:Fallback>
                  <p:oleObj name="Equation" r:id="rId4" imgW="266400" imgH="571320" progId="Equation.3">
                    <p:embed/>
                    <p:pic>
                      <p:nvPicPr>
                        <p:cNvPr id="0" name="Object 5"/>
                        <p:cNvPicPr>
                          <a:picLocks noChangeAspect="1" noChangeArrowheads="1"/>
                        </p:cNvPicPr>
                        <p:nvPr/>
                      </p:nvPicPr>
                      <p:blipFill>
                        <a:blip r:embed="rId5"/>
                        <a:srcRect/>
                        <a:stretch>
                          <a:fillRect/>
                        </a:stretch>
                      </p:blipFill>
                      <p:spPr bwMode="auto">
                        <a:xfrm>
                          <a:off x="2523" y="939"/>
                          <a:ext cx="173"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Text Box 6"/>
            <p:cNvSpPr txBox="1">
              <a:spLocks noChangeArrowheads="1"/>
            </p:cNvSpPr>
            <p:nvPr/>
          </p:nvSpPr>
          <p:spPr bwMode="auto">
            <a:xfrm>
              <a:off x="2715" y="953"/>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chemeClr val="tx1"/>
                  </a:solidFill>
                </a:rPr>
                <a:t>i</a:t>
              </a:r>
              <a:r>
                <a:rPr lang="en-US" altLang="hu-HU">
                  <a:solidFill>
                    <a:schemeClr val="tx1"/>
                  </a:solidFill>
                </a:rPr>
                <a:t>s</a:t>
              </a:r>
              <a:endParaRPr lang="hu-HU" altLang="hu-HU"/>
            </a:p>
          </p:txBody>
        </p:sp>
        <p:graphicFrame>
          <p:nvGraphicFramePr>
            <p:cNvPr id="74759" name="Object 7"/>
            <p:cNvGraphicFramePr>
              <a:graphicFrameLocks noChangeAspect="1"/>
            </p:cNvGraphicFramePr>
            <p:nvPr>
              <p:extLst>
                <p:ext uri="{D42A27DB-BD31-4B8C-83A1-F6EECF244321}">
                  <p14:modId xmlns:p14="http://schemas.microsoft.com/office/powerpoint/2010/main" val="1408217489"/>
                </p:ext>
              </p:extLst>
            </p:nvPr>
          </p:nvGraphicFramePr>
          <p:xfrm>
            <a:off x="2959" y="906"/>
            <a:ext cx="582" cy="381"/>
          </p:xfrm>
          <a:graphic>
            <a:graphicData uri="http://schemas.openxmlformats.org/presentationml/2006/ole">
              <mc:AlternateContent xmlns:mc="http://schemas.openxmlformats.org/markup-compatibility/2006">
                <mc:Choice xmlns:v="urn:schemas-microsoft-com:vml" Requires="v">
                  <p:oleObj spid="_x0000_s127037" name="Equation" r:id="rId6" imgW="368280" imgH="241200" progId="Equation.3">
                    <p:embed/>
                  </p:oleObj>
                </mc:Choice>
                <mc:Fallback>
                  <p:oleObj name="Equation" r:id="rId6" imgW="368280" imgH="241200" progId="Equation.3">
                    <p:embed/>
                    <p:pic>
                      <p:nvPicPr>
                        <p:cNvPr id="0" name="Object 7"/>
                        <p:cNvPicPr>
                          <a:picLocks noChangeAspect="1" noChangeArrowheads="1"/>
                        </p:cNvPicPr>
                        <p:nvPr/>
                      </p:nvPicPr>
                      <p:blipFill>
                        <a:blip r:embed="rId7"/>
                        <a:srcRect/>
                        <a:stretch>
                          <a:fillRect/>
                        </a:stretch>
                      </p:blipFill>
                      <p:spPr bwMode="auto">
                        <a:xfrm>
                          <a:off x="2959" y="906"/>
                          <a:ext cx="582" cy="381"/>
                        </a:xfrm>
                        <a:prstGeom prst="rect">
                          <a:avLst/>
                        </a:prstGeom>
                        <a:noFill/>
                        <a:ln>
                          <a:noFill/>
                        </a:ln>
                        <a:effectLst/>
                        <a:extLst/>
                      </p:spPr>
                    </p:pic>
                  </p:oleObj>
                </mc:Fallback>
              </mc:AlternateContent>
            </a:graphicData>
          </a:graphic>
        </p:graphicFrame>
      </p:grpSp>
      <p:grpSp>
        <p:nvGrpSpPr>
          <p:cNvPr id="74787" name="Group 35"/>
          <p:cNvGrpSpPr>
            <a:grpSpLocks/>
          </p:cNvGrpSpPr>
          <p:nvPr/>
        </p:nvGrpSpPr>
        <p:grpSpPr bwMode="auto">
          <a:xfrm>
            <a:off x="382588" y="3143250"/>
            <a:ext cx="7454900" cy="1112838"/>
            <a:chOff x="241" y="1980"/>
            <a:chExt cx="4696" cy="701"/>
          </a:xfrm>
        </p:grpSpPr>
        <p:sp>
          <p:nvSpPr>
            <p:cNvPr id="74763" name="Text Box 11"/>
            <p:cNvSpPr txBox="1">
              <a:spLocks noChangeArrowheads="1"/>
            </p:cNvSpPr>
            <p:nvPr/>
          </p:nvSpPr>
          <p:spPr bwMode="auto">
            <a:xfrm>
              <a:off x="241" y="1980"/>
              <a:ext cx="10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dirty="0">
                  <a:solidFill>
                    <a:srgbClr val="FF0000"/>
                  </a:solidFill>
                  <a:effectLst>
                    <a:outerShdw blurRad="38100" dist="38100" dir="2700000" algn="tl">
                      <a:srgbClr val="000000">
                        <a:alpha val="43137"/>
                      </a:srgbClr>
                    </a:outerShdw>
                  </a:effectLst>
                </a:rPr>
                <a:t>A system is</a:t>
              </a:r>
              <a:endParaRPr lang="hu-HU" altLang="hu-HU" dirty="0">
                <a:solidFill>
                  <a:srgbClr val="FF0000"/>
                </a:solidFill>
                <a:effectLst>
                  <a:outerShdw blurRad="38100" dist="38100" dir="2700000" algn="tl">
                    <a:srgbClr val="000000">
                      <a:alpha val="43137"/>
                    </a:srgbClr>
                  </a:outerShdw>
                </a:effectLst>
              </a:endParaRPr>
            </a:p>
          </p:txBody>
        </p:sp>
        <p:graphicFrame>
          <p:nvGraphicFramePr>
            <p:cNvPr id="74764" name="Object 12"/>
            <p:cNvGraphicFramePr>
              <a:graphicFrameLocks noChangeAspect="1"/>
            </p:cNvGraphicFramePr>
            <p:nvPr/>
          </p:nvGraphicFramePr>
          <p:xfrm>
            <a:off x="1247" y="2026"/>
            <a:ext cx="144" cy="232"/>
          </p:xfrm>
          <a:graphic>
            <a:graphicData uri="http://schemas.openxmlformats.org/presentationml/2006/ole">
              <mc:AlternateContent xmlns:mc="http://schemas.openxmlformats.org/markup-compatibility/2006">
                <mc:Choice xmlns:v="urn:schemas-microsoft-com:vml" Requires="v">
                  <p:oleObj spid="_x0000_s127038" name="Equation" r:id="rId8" imgW="228600" imgH="368280" progId="Equation.3">
                    <p:embed/>
                  </p:oleObj>
                </mc:Choice>
                <mc:Fallback>
                  <p:oleObj name="Equation" r:id="rId8" imgW="228600" imgH="36828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 y="2026"/>
                          <a:ext cx="14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5" name="Text Box 13"/>
            <p:cNvSpPr txBox="1">
              <a:spLocks noChangeArrowheads="1"/>
            </p:cNvSpPr>
            <p:nvPr/>
          </p:nvSpPr>
          <p:spPr bwMode="auto">
            <a:xfrm>
              <a:off x="1389" y="1992"/>
              <a:ext cx="12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rgbClr val="FF0000"/>
                  </a:solidFill>
                  <a:effectLst>
                    <a:outerShdw blurRad="38100" dist="38100" dir="2700000" algn="tl">
                      <a:srgbClr val="000000">
                        <a:alpha val="43137"/>
                      </a:srgbClr>
                    </a:outerShdw>
                  </a:effectLst>
                </a:rPr>
                <a:t>distributed, if</a:t>
              </a:r>
              <a:endParaRPr lang="hu-HU" altLang="hu-HU">
                <a:solidFill>
                  <a:srgbClr val="FF0000"/>
                </a:solidFill>
                <a:effectLst>
                  <a:outerShdw blurRad="38100" dist="38100" dir="2700000" algn="tl">
                    <a:srgbClr val="000000">
                      <a:alpha val="43137"/>
                    </a:srgbClr>
                  </a:outerShdw>
                </a:effectLst>
              </a:endParaRPr>
            </a:p>
          </p:txBody>
        </p:sp>
        <p:graphicFrame>
          <p:nvGraphicFramePr>
            <p:cNvPr id="74766" name="Object 14"/>
            <p:cNvGraphicFramePr>
              <a:graphicFrameLocks noChangeAspect="1"/>
            </p:cNvGraphicFramePr>
            <p:nvPr/>
          </p:nvGraphicFramePr>
          <p:xfrm>
            <a:off x="2696" y="2036"/>
            <a:ext cx="840" cy="232"/>
          </p:xfrm>
          <a:graphic>
            <a:graphicData uri="http://schemas.openxmlformats.org/presentationml/2006/ole">
              <mc:AlternateContent xmlns:mc="http://schemas.openxmlformats.org/markup-compatibility/2006">
                <mc:Choice xmlns:v="urn:schemas-microsoft-com:vml" Requires="v">
                  <p:oleObj spid="_x0000_s127039" name="Equation" r:id="rId10" imgW="1333440" imgH="368280" progId="Equation.3">
                    <p:embed/>
                  </p:oleObj>
                </mc:Choice>
                <mc:Fallback>
                  <p:oleObj name="Equation" r:id="rId10" imgW="1333440" imgH="36828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6" y="2036"/>
                          <a:ext cx="84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7" name="Text Box 15"/>
            <p:cNvSpPr txBox="1">
              <a:spLocks noChangeArrowheads="1"/>
            </p:cNvSpPr>
            <p:nvPr/>
          </p:nvSpPr>
          <p:spPr bwMode="auto">
            <a:xfrm>
              <a:off x="3476" y="1988"/>
              <a:ext cx="9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rgbClr val="FF0000"/>
                  </a:solidFill>
                  <a:effectLst>
                    <a:outerShdw blurRad="38100" dist="38100" dir="2700000" algn="tl">
                      <a:srgbClr val="000000">
                        <a:alpha val="43137"/>
                      </a:srgbClr>
                    </a:outerShdw>
                  </a:effectLst>
                </a:rPr>
                <a:t> such that</a:t>
              </a:r>
              <a:endParaRPr lang="hu-HU" altLang="hu-HU">
                <a:solidFill>
                  <a:srgbClr val="FF0000"/>
                </a:solidFill>
                <a:effectLst>
                  <a:outerShdw blurRad="38100" dist="38100" dir="2700000" algn="tl">
                    <a:srgbClr val="000000">
                      <a:alpha val="43137"/>
                    </a:srgbClr>
                  </a:outerShdw>
                </a:effectLst>
              </a:endParaRPr>
            </a:p>
          </p:txBody>
        </p:sp>
        <p:graphicFrame>
          <p:nvGraphicFramePr>
            <p:cNvPr id="74768" name="Object 16"/>
            <p:cNvGraphicFramePr>
              <a:graphicFrameLocks noChangeAspect="1"/>
            </p:cNvGraphicFramePr>
            <p:nvPr/>
          </p:nvGraphicFramePr>
          <p:xfrm>
            <a:off x="4385" y="2038"/>
            <a:ext cx="552" cy="240"/>
          </p:xfrm>
          <a:graphic>
            <a:graphicData uri="http://schemas.openxmlformats.org/presentationml/2006/ole">
              <mc:AlternateContent xmlns:mc="http://schemas.openxmlformats.org/markup-compatibility/2006">
                <mc:Choice xmlns:v="urn:schemas-microsoft-com:vml" Requires="v">
                  <p:oleObj spid="_x0000_s127040" name="Equation" r:id="rId12" imgW="876240" imgH="380880" progId="Equation.3">
                    <p:embed/>
                  </p:oleObj>
                </mc:Choice>
                <mc:Fallback>
                  <p:oleObj name="Equation" r:id="rId12" imgW="876240" imgH="38088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5" y="2038"/>
                          <a:ext cx="55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9" name="Text Box 17"/>
            <p:cNvSpPr txBox="1">
              <a:spLocks noChangeArrowheads="1"/>
            </p:cNvSpPr>
            <p:nvPr/>
          </p:nvSpPr>
          <p:spPr bwMode="auto">
            <a:xfrm>
              <a:off x="2651" y="2347"/>
              <a:ext cx="16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rgbClr val="FF0000"/>
                  </a:solidFill>
                  <a:effectLst>
                    <a:outerShdw blurRad="38100" dist="38100" dir="2700000" algn="tl">
                      <a:srgbClr val="000000">
                        <a:alpha val="43137"/>
                      </a:srgbClr>
                    </a:outerShdw>
                  </a:effectLst>
                </a:rPr>
                <a:t>is known for entity</a:t>
              </a:r>
              <a:endParaRPr lang="hu-HU" altLang="hu-HU">
                <a:solidFill>
                  <a:srgbClr val="FF0000"/>
                </a:solidFill>
                <a:effectLst>
                  <a:outerShdw blurRad="38100" dist="38100" dir="2700000" algn="tl">
                    <a:srgbClr val="000000">
                      <a:alpha val="43137"/>
                    </a:srgbClr>
                  </a:outerShdw>
                </a:effectLst>
              </a:endParaRPr>
            </a:p>
          </p:txBody>
        </p:sp>
        <p:graphicFrame>
          <p:nvGraphicFramePr>
            <p:cNvPr id="74770" name="Object 18"/>
            <p:cNvGraphicFramePr>
              <a:graphicFrameLocks noChangeAspect="1"/>
            </p:cNvGraphicFramePr>
            <p:nvPr/>
          </p:nvGraphicFramePr>
          <p:xfrm>
            <a:off x="4278" y="2314"/>
            <a:ext cx="223" cy="367"/>
          </p:xfrm>
          <a:graphic>
            <a:graphicData uri="http://schemas.openxmlformats.org/presentationml/2006/ole">
              <mc:AlternateContent xmlns:mc="http://schemas.openxmlformats.org/markup-compatibility/2006">
                <mc:Choice xmlns:v="urn:schemas-microsoft-com:vml" Requires="v">
                  <p:oleObj spid="_x0000_s127041" name="Equation" r:id="rId14" imgW="355320" imgH="583920" progId="Equation.3">
                    <p:embed/>
                  </p:oleObj>
                </mc:Choice>
                <mc:Fallback>
                  <p:oleObj name="Equation" r:id="rId14" imgW="355320" imgH="583920"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78" y="2314"/>
                          <a:ext cx="223"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1" name="Text Box 19"/>
            <p:cNvSpPr txBox="1">
              <a:spLocks noChangeArrowheads="1"/>
            </p:cNvSpPr>
            <p:nvPr/>
          </p:nvSpPr>
          <p:spPr bwMode="auto">
            <a:xfrm>
              <a:off x="4440" y="2345"/>
              <a:ext cx="1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rgbClr val="FF0000"/>
                  </a:solidFill>
                  <a:effectLst>
                    <a:outerShdw blurRad="38100" dist="38100" dir="2700000" algn="tl">
                      <a:srgbClr val="000000">
                        <a:alpha val="43137"/>
                      </a:srgbClr>
                    </a:outerShdw>
                  </a:effectLst>
                </a:rPr>
                <a:t>.</a:t>
              </a:r>
            </a:p>
          </p:txBody>
        </p:sp>
      </p:grpSp>
      <p:grpSp>
        <p:nvGrpSpPr>
          <p:cNvPr id="74788" name="Group 36"/>
          <p:cNvGrpSpPr>
            <a:grpSpLocks/>
          </p:cNvGrpSpPr>
          <p:nvPr/>
        </p:nvGrpSpPr>
        <p:grpSpPr bwMode="auto">
          <a:xfrm>
            <a:off x="420688" y="4591050"/>
            <a:ext cx="7797800" cy="476250"/>
            <a:chOff x="265" y="2892"/>
            <a:chExt cx="4912" cy="300"/>
          </a:xfrm>
        </p:grpSpPr>
        <p:sp>
          <p:nvSpPr>
            <p:cNvPr id="74772" name="Text Box 20"/>
            <p:cNvSpPr txBox="1">
              <a:spLocks noChangeArrowheads="1"/>
            </p:cNvSpPr>
            <p:nvPr/>
          </p:nvSpPr>
          <p:spPr bwMode="auto">
            <a:xfrm>
              <a:off x="265" y="2904"/>
              <a:ext cx="30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dirty="0">
                  <a:solidFill>
                    <a:srgbClr val="FF0000"/>
                  </a:solidFill>
                  <a:effectLst>
                    <a:outerShdw blurRad="38100" dist="38100" dir="2700000" algn="tl">
                      <a:srgbClr val="000000">
                        <a:alpha val="43137"/>
                      </a:srgbClr>
                    </a:outerShdw>
                  </a:effectLst>
                </a:rPr>
                <a:t>A system is fully distributed, if it is </a:t>
              </a:r>
              <a:endParaRPr lang="hu-HU" altLang="hu-HU" dirty="0">
                <a:solidFill>
                  <a:srgbClr val="FF0000"/>
                </a:solidFill>
                <a:effectLst>
                  <a:outerShdw blurRad="38100" dist="38100" dir="2700000" algn="tl">
                    <a:srgbClr val="000000">
                      <a:alpha val="43137"/>
                    </a:srgbClr>
                  </a:outerShdw>
                </a:effectLst>
              </a:endParaRPr>
            </a:p>
          </p:txBody>
        </p:sp>
        <p:graphicFrame>
          <p:nvGraphicFramePr>
            <p:cNvPr id="74773" name="Object 21"/>
            <p:cNvGraphicFramePr>
              <a:graphicFrameLocks noChangeAspect="1"/>
            </p:cNvGraphicFramePr>
            <p:nvPr/>
          </p:nvGraphicFramePr>
          <p:xfrm>
            <a:off x="3195" y="2942"/>
            <a:ext cx="144" cy="232"/>
          </p:xfrm>
          <a:graphic>
            <a:graphicData uri="http://schemas.openxmlformats.org/presentationml/2006/ole">
              <mc:AlternateContent xmlns:mc="http://schemas.openxmlformats.org/markup-compatibility/2006">
                <mc:Choice xmlns:v="urn:schemas-microsoft-com:vml" Requires="v">
                  <p:oleObj spid="_x0000_s127042" name="Equation" r:id="rId16" imgW="228600" imgH="368280" progId="Equation.3">
                    <p:embed/>
                  </p:oleObj>
                </mc:Choice>
                <mc:Fallback>
                  <p:oleObj name="Equation" r:id="rId16" imgW="228600" imgH="368280" progId="Equation.3">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95" y="2942"/>
                          <a:ext cx="14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4" name="Text Box 22"/>
            <p:cNvSpPr txBox="1">
              <a:spLocks noChangeArrowheads="1"/>
            </p:cNvSpPr>
            <p:nvPr/>
          </p:nvSpPr>
          <p:spPr bwMode="auto">
            <a:xfrm>
              <a:off x="3319" y="2892"/>
              <a:ext cx="13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rgbClr val="FF0000"/>
                  </a:solidFill>
                  <a:effectLst>
                    <a:outerShdw blurRad="38100" dist="38100" dir="2700000" algn="tl">
                      <a:srgbClr val="000000">
                        <a:alpha val="43137"/>
                      </a:srgbClr>
                    </a:outerShdw>
                  </a:effectLst>
                </a:rPr>
                <a:t>distributed for</a:t>
              </a:r>
              <a:endParaRPr lang="hu-HU" altLang="hu-HU">
                <a:solidFill>
                  <a:srgbClr val="FF0000"/>
                </a:solidFill>
                <a:effectLst>
                  <a:outerShdw blurRad="38100" dist="38100" dir="2700000" algn="tl">
                    <a:srgbClr val="000000">
                      <a:alpha val="43137"/>
                    </a:srgbClr>
                  </a:outerShdw>
                </a:effectLst>
              </a:endParaRPr>
            </a:p>
          </p:txBody>
        </p:sp>
        <p:graphicFrame>
          <p:nvGraphicFramePr>
            <p:cNvPr id="74775" name="Object 23"/>
            <p:cNvGraphicFramePr>
              <a:graphicFrameLocks noChangeAspect="1"/>
            </p:cNvGraphicFramePr>
            <p:nvPr/>
          </p:nvGraphicFramePr>
          <p:xfrm>
            <a:off x="4604" y="2959"/>
            <a:ext cx="455" cy="215"/>
          </p:xfrm>
          <a:graphic>
            <a:graphicData uri="http://schemas.openxmlformats.org/presentationml/2006/ole">
              <mc:AlternateContent xmlns:mc="http://schemas.openxmlformats.org/markup-compatibility/2006">
                <mc:Choice xmlns:v="urn:schemas-microsoft-com:vml" Requires="v">
                  <p:oleObj spid="_x0000_s127043" name="Equation" r:id="rId18" imgW="723600" imgH="342720" progId="Equation.3">
                    <p:embed/>
                  </p:oleObj>
                </mc:Choice>
                <mc:Fallback>
                  <p:oleObj name="Equation" r:id="rId18" imgW="723600" imgH="342720" progId="Equation.3">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04" y="2959"/>
                          <a:ext cx="45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6" name="Text Box 24"/>
            <p:cNvSpPr txBox="1">
              <a:spLocks noChangeArrowheads="1"/>
            </p:cNvSpPr>
            <p:nvPr/>
          </p:nvSpPr>
          <p:spPr bwMode="auto">
            <a:xfrm>
              <a:off x="5013" y="2901"/>
              <a:ext cx="1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hu-HU" altLang="hu-HU">
                  <a:solidFill>
                    <a:srgbClr val="FF0000"/>
                  </a:solidFill>
                  <a:effectLst>
                    <a:outerShdw blurRad="38100" dist="38100" dir="2700000" algn="tl">
                      <a:srgbClr val="000000">
                        <a:alpha val="43137"/>
                      </a:srgbClr>
                    </a:outerShdw>
                  </a:effectLst>
                </a:rPr>
                <a:t>.</a:t>
              </a:r>
            </a:p>
          </p:txBody>
        </p:sp>
      </p:grpSp>
      <p:sp>
        <p:nvSpPr>
          <p:cNvPr id="74783" name="Text Box 31"/>
          <p:cNvSpPr txBox="1">
            <a:spLocks noChangeArrowheads="1"/>
          </p:cNvSpPr>
          <p:nvPr/>
        </p:nvSpPr>
        <p:spPr bwMode="auto">
          <a:xfrm>
            <a:off x="382588" y="5243513"/>
            <a:ext cx="83518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hu-HU" i="1">
                <a:solidFill>
                  <a:schemeClr val="tx1"/>
                </a:solidFill>
                <a:effectLst>
                  <a:outerShdw blurRad="38100" dist="38100" dir="2700000" algn="tl">
                    <a:srgbClr val="000000"/>
                  </a:outerShdw>
                </a:effectLst>
              </a:rPr>
              <a:t>In large and/or fast systems the propagation delays</a:t>
            </a:r>
            <a:r>
              <a:rPr lang="hu-HU" altLang="hu-HU" i="1">
                <a:solidFill>
                  <a:schemeClr val="tx1"/>
                </a:solidFill>
                <a:effectLst>
                  <a:outerShdw blurRad="38100" dist="38100" dir="2700000" algn="tl">
                    <a:srgbClr val="000000"/>
                  </a:outerShdw>
                </a:effectLst>
              </a:rPr>
              <a:t> are</a:t>
            </a:r>
            <a:r>
              <a:rPr lang="en-US" altLang="hu-HU" i="1">
                <a:solidFill>
                  <a:schemeClr val="tx1"/>
                </a:solidFill>
                <a:effectLst>
                  <a:outerShdw blurRad="38100" dist="38100" dir="2700000" algn="tl">
                    <a:srgbClr val="000000"/>
                  </a:outerShdw>
                </a:effectLst>
              </a:rPr>
              <a:t> variable and may not be neglected, thus they are fully distributed systems</a:t>
            </a:r>
            <a:r>
              <a:rPr lang="hu-HU" altLang="hu-HU" i="1">
                <a:solidFill>
                  <a:schemeClr val="tx1"/>
                </a:solidFill>
                <a:effectLst>
                  <a:outerShdw blurRad="38100" dist="38100" dir="2700000" algn="tl">
                    <a:srgbClr val="000000"/>
                  </a:outerShdw>
                </a:effectLst>
              </a:rPr>
              <a:t>.</a:t>
            </a:r>
          </a:p>
        </p:txBody>
      </p:sp>
      <p:grpSp>
        <p:nvGrpSpPr>
          <p:cNvPr id="74786" name="Group 34"/>
          <p:cNvGrpSpPr>
            <a:grpSpLocks/>
          </p:cNvGrpSpPr>
          <p:nvPr/>
        </p:nvGrpSpPr>
        <p:grpSpPr bwMode="auto">
          <a:xfrm>
            <a:off x="373063" y="2309815"/>
            <a:ext cx="6600825" cy="581026"/>
            <a:chOff x="301" y="1455"/>
            <a:chExt cx="4158" cy="366"/>
          </a:xfrm>
        </p:grpSpPr>
        <p:graphicFrame>
          <p:nvGraphicFramePr>
            <p:cNvPr id="74760" name="Object 8"/>
            <p:cNvGraphicFramePr>
              <a:graphicFrameLocks noChangeAspect="1"/>
            </p:cNvGraphicFramePr>
            <p:nvPr>
              <p:extLst>
                <p:ext uri="{D42A27DB-BD31-4B8C-83A1-F6EECF244321}">
                  <p14:modId xmlns:p14="http://schemas.microsoft.com/office/powerpoint/2010/main" val="2032874826"/>
                </p:ext>
              </p:extLst>
            </p:nvPr>
          </p:nvGraphicFramePr>
          <p:xfrm>
            <a:off x="1926" y="1484"/>
            <a:ext cx="273" cy="332"/>
          </p:xfrm>
          <a:graphic>
            <a:graphicData uri="http://schemas.openxmlformats.org/presentationml/2006/ole">
              <mc:AlternateContent xmlns:mc="http://schemas.openxmlformats.org/markup-compatibility/2006">
                <mc:Choice xmlns:v="urn:schemas-microsoft-com:vml" Requires="v">
                  <p:oleObj spid="_x0000_s127044" name="Equation" r:id="rId20" imgW="177480" imgH="215640" progId="Equation.3">
                    <p:embed/>
                  </p:oleObj>
                </mc:Choice>
                <mc:Fallback>
                  <p:oleObj name="Equation" r:id="rId20" imgW="177480" imgH="215640" progId="Equation.3">
                    <p:embed/>
                    <p:pic>
                      <p:nvPicPr>
                        <p:cNvPr id="0" name="Object 8"/>
                        <p:cNvPicPr>
                          <a:picLocks noChangeAspect="1" noChangeArrowheads="1"/>
                        </p:cNvPicPr>
                        <p:nvPr/>
                      </p:nvPicPr>
                      <p:blipFill>
                        <a:blip r:embed="rId21"/>
                        <a:srcRect/>
                        <a:stretch>
                          <a:fillRect/>
                        </a:stretch>
                      </p:blipFill>
                      <p:spPr bwMode="auto">
                        <a:xfrm>
                          <a:off x="1926" y="1484"/>
                          <a:ext cx="273" cy="332"/>
                        </a:xfrm>
                        <a:prstGeom prst="rect">
                          <a:avLst/>
                        </a:prstGeom>
                        <a:noFill/>
                        <a:ln>
                          <a:noFill/>
                        </a:ln>
                        <a:effectLst/>
                        <a:extLst/>
                      </p:spPr>
                    </p:pic>
                  </p:oleObj>
                </mc:Fallback>
              </mc:AlternateContent>
            </a:graphicData>
          </a:graphic>
        </p:graphicFrame>
        <p:sp>
          <p:nvSpPr>
            <p:cNvPr id="74761" name="Text Box 9"/>
            <p:cNvSpPr txBox="1">
              <a:spLocks noChangeArrowheads="1"/>
            </p:cNvSpPr>
            <p:nvPr/>
          </p:nvSpPr>
          <p:spPr bwMode="auto">
            <a:xfrm>
              <a:off x="301" y="1484"/>
              <a:ext cx="16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hu-HU">
                  <a:solidFill>
                    <a:schemeClr val="tx1"/>
                  </a:solidFill>
                </a:rPr>
                <a:t>The </a:t>
              </a:r>
              <a:r>
                <a:rPr lang="hu-HU" altLang="hu-HU">
                  <a:solidFill>
                    <a:schemeClr val="tx1"/>
                  </a:solidFill>
                </a:rPr>
                <a:t>glob</a:t>
              </a:r>
              <a:r>
                <a:rPr lang="en-US" altLang="hu-HU">
                  <a:solidFill>
                    <a:schemeClr val="tx1"/>
                  </a:solidFill>
                </a:rPr>
                <a:t>al</a:t>
              </a:r>
              <a:r>
                <a:rPr lang="hu-HU" altLang="hu-HU">
                  <a:solidFill>
                    <a:schemeClr val="tx1"/>
                  </a:solidFill>
                </a:rPr>
                <a:t> </a:t>
              </a:r>
              <a:r>
                <a:rPr lang="en-US" altLang="hu-HU">
                  <a:solidFill>
                    <a:schemeClr val="tx1"/>
                  </a:solidFill>
                </a:rPr>
                <a:t>state of</a:t>
              </a:r>
              <a:endParaRPr lang="hu-HU" altLang="hu-HU">
                <a:solidFill>
                  <a:schemeClr val="tx1"/>
                </a:solidFill>
              </a:endParaRPr>
            </a:p>
          </p:txBody>
        </p:sp>
        <p:graphicFrame>
          <p:nvGraphicFramePr>
            <p:cNvPr id="74762" name="Object 10"/>
            <p:cNvGraphicFramePr>
              <a:graphicFrameLocks noChangeAspect="1"/>
            </p:cNvGraphicFramePr>
            <p:nvPr>
              <p:extLst>
                <p:ext uri="{D42A27DB-BD31-4B8C-83A1-F6EECF244321}">
                  <p14:modId xmlns:p14="http://schemas.microsoft.com/office/powerpoint/2010/main" val="220870907"/>
                </p:ext>
              </p:extLst>
            </p:nvPr>
          </p:nvGraphicFramePr>
          <p:xfrm>
            <a:off x="2381" y="1455"/>
            <a:ext cx="2078" cy="366"/>
          </p:xfrm>
          <a:graphic>
            <a:graphicData uri="http://schemas.openxmlformats.org/presentationml/2006/ole">
              <mc:AlternateContent xmlns:mc="http://schemas.openxmlformats.org/markup-compatibility/2006">
                <mc:Choice xmlns:v="urn:schemas-microsoft-com:vml" Requires="v">
                  <p:oleObj spid="_x0000_s127045" name="Equation" r:id="rId22" imgW="2158920" imgH="241200" progId="Equation.3">
                    <p:embed/>
                  </p:oleObj>
                </mc:Choice>
                <mc:Fallback>
                  <p:oleObj name="Equation" r:id="rId22" imgW="2158920" imgH="241200" progId="Equation.3">
                    <p:embed/>
                    <p:pic>
                      <p:nvPicPr>
                        <p:cNvPr id="0" name="Object 10"/>
                        <p:cNvPicPr>
                          <a:picLocks noChangeAspect="1" noChangeArrowheads="1"/>
                        </p:cNvPicPr>
                        <p:nvPr/>
                      </p:nvPicPr>
                      <p:blipFill>
                        <a:blip r:embed="rId23"/>
                        <a:srcRect/>
                        <a:stretch>
                          <a:fillRect/>
                        </a:stretch>
                      </p:blipFill>
                      <p:spPr bwMode="auto">
                        <a:xfrm>
                          <a:off x="2381" y="1455"/>
                          <a:ext cx="2078" cy="366"/>
                        </a:xfrm>
                        <a:prstGeom prst="rect">
                          <a:avLst/>
                        </a:prstGeom>
                        <a:noFill/>
                        <a:ln>
                          <a:noFill/>
                        </a:ln>
                        <a:effectLst/>
                        <a:extLst/>
                      </p:spPr>
                    </p:pic>
                  </p:oleObj>
                </mc:Fallback>
              </mc:AlternateContent>
            </a:graphicData>
          </a:graphic>
        </p:graphicFrame>
        <p:sp>
          <p:nvSpPr>
            <p:cNvPr id="74785" name="Text Box 33"/>
            <p:cNvSpPr txBox="1">
              <a:spLocks noChangeArrowheads="1"/>
            </p:cNvSpPr>
            <p:nvPr/>
          </p:nvSpPr>
          <p:spPr bwMode="auto">
            <a:xfrm>
              <a:off x="2137" y="148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u-HU">
                  <a:solidFill>
                    <a:schemeClr val="tx1"/>
                  </a:solidFill>
                </a:rPr>
                <a:t>is</a:t>
              </a:r>
            </a:p>
          </p:txBody>
        </p:sp>
      </p:gr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9" presetClass="entr" presetSubtype="10" fill="hold" grpId="0" nodeType="clickEffect">
                                  <p:stCondLst>
                                    <p:cond delay="0"/>
                                  </p:stCondLst>
                                  <p:childTnLst>
                                    <p:set>
                                      <p:cBhvr>
                                        <p:cTn id="22" dur="1" fill="hold">
                                          <p:stCondLst>
                                            <p:cond delay="0"/>
                                          </p:stCondLst>
                                        </p:cTn>
                                        <p:tgtEl>
                                          <p:spTgt spid="74783"/>
                                        </p:tgtEl>
                                        <p:attrNameLst>
                                          <p:attrName>style.visibility</p:attrName>
                                        </p:attrNameLst>
                                      </p:cBhvr>
                                      <p:to>
                                        <p:strVal val="visible"/>
                                      </p:to>
                                    </p:set>
                                    <p:anim calcmode="lin" valueType="num">
                                      <p:cBhvr>
                                        <p:cTn id="23" dur="5000" fill="hold"/>
                                        <p:tgtEl>
                                          <p:spTgt spid="74783"/>
                                        </p:tgtEl>
                                        <p:attrNameLst>
                                          <p:attrName>ppt_w</p:attrName>
                                        </p:attrNameLst>
                                      </p:cBhvr>
                                      <p:tavLst>
                                        <p:tav tm="0" fmla="#ppt_w*sin(2.5*pi*$)">
                                          <p:val>
                                            <p:fltVal val="0"/>
                                          </p:val>
                                        </p:tav>
                                        <p:tav tm="100000">
                                          <p:val>
                                            <p:fltVal val="1"/>
                                          </p:val>
                                        </p:tav>
                                      </p:tavLst>
                                    </p:anim>
                                    <p:anim calcmode="lin" valueType="num">
                                      <p:cBhvr>
                                        <p:cTn id="24" dur="5000" fill="hold"/>
                                        <p:tgtEl>
                                          <p:spTgt spid="747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8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43E67CA7-DAE3-49E1-8810-6AFEB4A7A4EB}" type="slidenum">
              <a:rPr lang="hu-HU" altLang="hu-HU"/>
              <a:pPr/>
              <a:t>4</a:t>
            </a:fld>
            <a:endParaRPr lang="hu-HU" altLang="hu-HU"/>
          </a:p>
        </p:txBody>
      </p:sp>
      <p:sp>
        <p:nvSpPr>
          <p:cNvPr id="75778" name="Rectangle 1026"/>
          <p:cNvSpPr>
            <a:spLocks noGrp="1" noChangeArrowheads="1"/>
          </p:cNvSpPr>
          <p:nvPr>
            <p:ph type="title"/>
          </p:nvPr>
        </p:nvSpPr>
        <p:spPr>
          <a:xfrm>
            <a:off x="685800" y="304800"/>
            <a:ext cx="7772400" cy="1143000"/>
          </a:xfrm>
        </p:spPr>
        <p:txBody>
          <a:bodyPr/>
          <a:lstStyle/>
          <a:p>
            <a:r>
              <a:rPr lang="en-US" altLang="hu-HU" sz="2800" b="1" dirty="0">
                <a:solidFill>
                  <a:srgbClr val="FF0000"/>
                </a:solidFill>
                <a:effectLst>
                  <a:outerShdw blurRad="38100" dist="38100" dir="2700000" algn="tl">
                    <a:srgbClr val="000000">
                      <a:alpha val="43137"/>
                    </a:srgbClr>
                  </a:outerShdw>
                </a:effectLst>
              </a:rPr>
              <a:t>DISTRIBUTED SYSTEM BASICS </a:t>
            </a:r>
            <a:r>
              <a:rPr lang="hu-HU" altLang="hu-HU" sz="2800" b="1" dirty="0">
                <a:solidFill>
                  <a:srgbClr val="FF0000"/>
                </a:solidFill>
                <a:effectLst>
                  <a:outerShdw blurRad="38100" dist="38100" dir="2700000" algn="tl">
                    <a:srgbClr val="000000">
                      <a:alpha val="43137"/>
                    </a:srgbClr>
                  </a:outerShdw>
                </a:effectLst>
              </a:rPr>
              <a:t>- 3</a:t>
            </a:r>
          </a:p>
        </p:txBody>
      </p:sp>
      <p:sp>
        <p:nvSpPr>
          <p:cNvPr id="75779" name="Rectangle 1027"/>
          <p:cNvSpPr>
            <a:spLocks noGrp="1" noChangeArrowheads="1"/>
          </p:cNvSpPr>
          <p:nvPr>
            <p:ph type="body" idx="1"/>
          </p:nvPr>
        </p:nvSpPr>
        <p:spPr>
          <a:xfrm>
            <a:off x="685800" y="1447800"/>
            <a:ext cx="8020050" cy="4572000"/>
          </a:xfrm>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spcBef>
                <a:spcPct val="0"/>
              </a:spcBef>
              <a:spcAft>
                <a:spcPct val="50000"/>
              </a:spcAft>
              <a:tabLst>
                <a:tab pos="914400" algn="l"/>
                <a:tab pos="1371600" algn="l"/>
              </a:tabLst>
            </a:pPr>
            <a:r>
              <a:rPr lang="en-US" altLang="hu-HU" sz="2400" b="1" dirty="0"/>
              <a:t>The steps of system design are</a:t>
            </a:r>
            <a:r>
              <a:rPr lang="hu-HU" altLang="hu-HU" sz="2400" b="1" dirty="0"/>
              <a:t>:</a:t>
            </a:r>
          </a:p>
          <a:p>
            <a:pPr>
              <a:spcBef>
                <a:spcPct val="0"/>
              </a:spcBef>
              <a:spcAft>
                <a:spcPct val="50000"/>
              </a:spcAft>
              <a:buFontTx/>
              <a:buNone/>
              <a:tabLst>
                <a:tab pos="914400" algn="l"/>
                <a:tab pos="1371600" algn="l"/>
              </a:tabLst>
            </a:pPr>
            <a:r>
              <a:rPr lang="hu-HU" altLang="hu-HU" sz="2400" b="1" dirty="0"/>
              <a:t>		1.	</a:t>
            </a:r>
            <a:r>
              <a:rPr lang="en-US" altLang="hu-HU" sz="2400" b="1" dirty="0"/>
              <a:t>The </a:t>
            </a:r>
            <a:r>
              <a:rPr lang="en-US" altLang="hu-HU" sz="2400" b="1" dirty="0">
                <a:solidFill>
                  <a:srgbClr val="FF0000"/>
                </a:solidFill>
                <a:effectLst>
                  <a:outerShdw blurRad="38100" dist="38100" dir="2700000" algn="tl">
                    <a:srgbClr val="000000">
                      <a:alpha val="43137"/>
                    </a:srgbClr>
                  </a:outerShdw>
                </a:effectLst>
              </a:rPr>
              <a:t>ASSUMPTIONS</a:t>
            </a:r>
            <a:r>
              <a:rPr lang="en-US" altLang="hu-HU" sz="2400" b="1" dirty="0">
                <a:solidFill>
                  <a:srgbClr val="FF0000"/>
                </a:solidFill>
              </a:rPr>
              <a:t> </a:t>
            </a:r>
            <a:r>
              <a:rPr lang="en-US" altLang="hu-HU" sz="2400" b="1" dirty="0"/>
              <a:t>must be determined (the 		system must operate correctly with these 			limitations only</a:t>
            </a:r>
            <a:r>
              <a:rPr lang="hu-HU" altLang="hu-HU" sz="2400" b="1" dirty="0"/>
              <a:t>).</a:t>
            </a:r>
          </a:p>
          <a:p>
            <a:pPr>
              <a:spcBef>
                <a:spcPct val="0"/>
              </a:spcBef>
              <a:spcAft>
                <a:spcPct val="50000"/>
              </a:spcAft>
              <a:buFontTx/>
              <a:buNone/>
              <a:tabLst>
                <a:tab pos="914400" algn="l"/>
                <a:tab pos="1371600" algn="l"/>
              </a:tabLst>
            </a:pPr>
            <a:r>
              <a:rPr lang="hu-HU" altLang="hu-HU" sz="2400" b="1" dirty="0"/>
              <a:t>		2.	</a:t>
            </a:r>
            <a:r>
              <a:rPr lang="en-US" altLang="hu-HU" sz="2400" b="1" dirty="0"/>
              <a:t>The </a:t>
            </a:r>
            <a:r>
              <a:rPr lang="en-US" altLang="hu-HU" sz="2400" b="1" dirty="0">
                <a:solidFill>
                  <a:srgbClr val="FF0000"/>
                </a:solidFill>
                <a:effectLst>
                  <a:outerShdw blurRad="38100" dist="38100" dir="2700000" algn="tl">
                    <a:srgbClr val="000000">
                      <a:alpha val="43137"/>
                    </a:srgbClr>
                  </a:outerShdw>
                </a:effectLst>
              </a:rPr>
              <a:t>SPECIFICATIONS</a:t>
            </a:r>
            <a:r>
              <a:rPr lang="en-US" altLang="hu-HU" sz="2400" b="1" dirty="0">
                <a:solidFill>
                  <a:srgbClr val="FF0000"/>
                </a:solidFill>
              </a:rPr>
              <a:t> </a:t>
            </a:r>
            <a:r>
              <a:rPr lang="en-US" altLang="hu-HU" sz="2400" b="1" dirty="0"/>
              <a:t>(the criteria of correct 		operation) must be determined</a:t>
            </a:r>
            <a:r>
              <a:rPr lang="hu-HU" altLang="hu-HU" sz="2400" b="1" dirty="0"/>
              <a:t>.</a:t>
            </a:r>
          </a:p>
          <a:p>
            <a:pPr>
              <a:spcBef>
                <a:spcPct val="0"/>
              </a:spcBef>
              <a:spcAft>
                <a:spcPct val="50000"/>
              </a:spcAft>
              <a:buFontTx/>
              <a:buNone/>
              <a:tabLst>
                <a:tab pos="914400" algn="l"/>
                <a:tab pos="1371600" algn="l"/>
              </a:tabLst>
            </a:pPr>
            <a:r>
              <a:rPr lang="hu-HU" altLang="hu-HU" sz="2400" b="1" dirty="0"/>
              <a:t>		3.	</a:t>
            </a:r>
            <a:r>
              <a:rPr lang="en-US" altLang="hu-HU" sz="2400" b="1" dirty="0"/>
              <a:t>The </a:t>
            </a:r>
            <a:r>
              <a:rPr lang="en-US" altLang="hu-HU" sz="2400" b="1" dirty="0">
                <a:solidFill>
                  <a:srgbClr val="FF0000"/>
                </a:solidFill>
                <a:effectLst>
                  <a:outerShdw blurRad="38100" dist="38100" dir="2700000" algn="tl">
                    <a:srgbClr val="000000">
                      <a:alpha val="43137"/>
                    </a:srgbClr>
                  </a:outerShdw>
                </a:effectLst>
              </a:rPr>
              <a:t>DESIGN MODEL</a:t>
            </a:r>
            <a:r>
              <a:rPr lang="en-US" altLang="hu-HU" sz="2400" b="1" dirty="0">
                <a:solidFill>
                  <a:srgbClr val="FF0000"/>
                </a:solidFill>
              </a:rPr>
              <a:t> </a:t>
            </a:r>
            <a:r>
              <a:rPr lang="en-US" altLang="hu-HU" sz="2400" b="1" dirty="0"/>
              <a:t>of the system must be 			created</a:t>
            </a:r>
            <a:r>
              <a:rPr lang="hu-HU" altLang="hu-HU" sz="2400" b="1" dirty="0"/>
              <a:t>.</a:t>
            </a:r>
          </a:p>
          <a:p>
            <a:pPr>
              <a:spcBef>
                <a:spcPct val="0"/>
              </a:spcBef>
              <a:spcAft>
                <a:spcPct val="50000"/>
              </a:spcAft>
              <a:buFontTx/>
              <a:buNone/>
              <a:tabLst>
                <a:tab pos="914400" algn="l"/>
                <a:tab pos="1371600" algn="l"/>
              </a:tabLst>
            </a:pPr>
            <a:r>
              <a:rPr lang="hu-HU" altLang="hu-HU" sz="2400" b="1" dirty="0"/>
              <a:t>		4.	</a:t>
            </a:r>
            <a:r>
              <a:rPr lang="en-US" altLang="hu-HU" sz="2400" b="1" dirty="0"/>
              <a:t>The correctness of the </a:t>
            </a:r>
            <a:r>
              <a:rPr lang="en-US" altLang="hu-HU" sz="2400" b="1" i="1" dirty="0">
                <a:effectLst>
                  <a:outerShdw blurRad="38100" dist="38100" dir="2700000" algn="tl">
                    <a:srgbClr val="000000"/>
                  </a:outerShdw>
                </a:effectLst>
              </a:rPr>
              <a:t>logical solution</a:t>
            </a:r>
            <a:r>
              <a:rPr lang="en-US" altLang="hu-HU" sz="2400" b="1" i="1" dirty="0"/>
              <a:t> </a:t>
            </a:r>
            <a:r>
              <a:rPr lang="en-US" altLang="hu-HU" sz="2400" b="1" dirty="0"/>
              <a:t>must be 		proved by </a:t>
            </a:r>
            <a:r>
              <a:rPr lang="en-US" altLang="hu-HU" sz="2400" b="1" dirty="0">
                <a:solidFill>
                  <a:srgbClr val="FF0000"/>
                </a:solidFill>
                <a:effectLst>
                  <a:outerShdw blurRad="38100" dist="38100" dir="2700000" algn="tl">
                    <a:srgbClr val="000000">
                      <a:alpha val="43137"/>
                    </a:srgbClr>
                  </a:outerShdw>
                </a:effectLst>
              </a:rPr>
              <a:t>FORMAL PROOF</a:t>
            </a:r>
            <a:r>
              <a:rPr lang="hu-HU" altLang="hu-HU" sz="2400" b="1" dirty="0"/>
              <a:t>.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19CB104C-48FC-44F9-B709-C86AC5BB917A}" type="slidenum">
              <a:rPr lang="hu-HU" altLang="hu-HU"/>
              <a:pPr/>
              <a:t>5</a:t>
            </a:fld>
            <a:endParaRPr lang="hu-HU" altLang="hu-HU"/>
          </a:p>
        </p:txBody>
      </p:sp>
      <p:sp>
        <p:nvSpPr>
          <p:cNvPr id="76802" name="Rectangle 1026"/>
          <p:cNvSpPr>
            <a:spLocks noGrp="1" noChangeArrowheads="1"/>
          </p:cNvSpPr>
          <p:nvPr>
            <p:ph type="title"/>
          </p:nvPr>
        </p:nvSpPr>
        <p:spPr/>
        <p:txBody>
          <a:bodyPr/>
          <a:lstStyle/>
          <a:p>
            <a:r>
              <a:rPr lang="hu-HU" altLang="hu-HU" sz="2800" b="1" dirty="0">
                <a:solidFill>
                  <a:srgbClr val="FF0000"/>
                </a:solidFill>
                <a:effectLst>
                  <a:outerShdw blurRad="38100" dist="38100" dir="2700000" algn="tl">
                    <a:srgbClr val="000000">
                      <a:alpha val="43137"/>
                    </a:srgbClr>
                  </a:outerShdw>
                </a:effectLst>
              </a:rPr>
              <a:t>ILLUSTRAT</a:t>
            </a:r>
            <a:r>
              <a:rPr lang="en-US" altLang="hu-HU" sz="2800" b="1" dirty="0">
                <a:solidFill>
                  <a:srgbClr val="FF0000"/>
                </a:solidFill>
                <a:effectLst>
                  <a:outerShdw blurRad="38100" dist="38100" dir="2700000" algn="tl">
                    <a:srgbClr val="000000">
                      <a:alpha val="43137"/>
                    </a:srgbClr>
                  </a:outerShdw>
                </a:effectLst>
              </a:rPr>
              <a:t>I</a:t>
            </a:r>
            <a:r>
              <a:rPr lang="hu-HU" altLang="hu-HU" sz="2800" b="1" dirty="0">
                <a:solidFill>
                  <a:srgbClr val="FF0000"/>
                </a:solidFill>
                <a:effectLst>
                  <a:outerShdw blurRad="38100" dist="38100" dir="2700000" algn="tl">
                    <a:srgbClr val="000000">
                      <a:alpha val="43137"/>
                    </a:srgbClr>
                  </a:outerShdw>
                </a:effectLst>
              </a:rPr>
              <a:t>V</a:t>
            </a:r>
            <a:r>
              <a:rPr lang="en-US" altLang="hu-HU" sz="2800" b="1" dirty="0">
                <a:solidFill>
                  <a:srgbClr val="FF0000"/>
                </a:solidFill>
                <a:effectLst>
                  <a:outerShdw blurRad="38100" dist="38100" dir="2700000" algn="tl">
                    <a:srgbClr val="000000">
                      <a:alpha val="43137"/>
                    </a:srgbClr>
                  </a:outerShdw>
                </a:effectLst>
              </a:rPr>
              <a:t>E EXAMPLE</a:t>
            </a:r>
            <a:r>
              <a:rPr lang="hu-HU" altLang="hu-HU" sz="2800" b="1" dirty="0">
                <a:solidFill>
                  <a:srgbClr val="FF0000"/>
                </a:solidFill>
                <a:effectLst>
                  <a:outerShdw blurRad="38100" dist="38100" dir="2700000" algn="tl">
                    <a:srgbClr val="000000">
                      <a:alpha val="43137"/>
                    </a:srgbClr>
                  </a:outerShdw>
                </a:effectLst>
              </a:rPr>
              <a:t> - 1</a:t>
            </a:r>
          </a:p>
        </p:txBody>
      </p:sp>
      <p:sp>
        <p:nvSpPr>
          <p:cNvPr id="76803" name="Rectangle 1027"/>
          <p:cNvSpPr>
            <a:spLocks noGrp="1" noChangeArrowheads="1"/>
          </p:cNvSpPr>
          <p:nvPr>
            <p:ph type="body" idx="1"/>
          </p:nvPr>
        </p:nvSpPr>
        <p:spPr/>
        <p:txBody>
          <a:bodyPr/>
          <a:lstStyle/>
          <a:p>
            <a:pPr>
              <a:spcBef>
                <a:spcPct val="0"/>
              </a:spcBef>
              <a:spcAft>
                <a:spcPct val="50000"/>
              </a:spcAft>
              <a:tabLst>
                <a:tab pos="685800" algn="l"/>
              </a:tabLst>
            </a:pPr>
            <a:r>
              <a:rPr lang="en-GB" altLang="hu-HU" sz="2400" b="1"/>
              <a:t>ILLUSTRATIVE EXAMPLE:</a:t>
            </a:r>
          </a:p>
          <a:p>
            <a:pPr>
              <a:spcBef>
                <a:spcPct val="0"/>
              </a:spcBef>
              <a:spcAft>
                <a:spcPct val="50000"/>
              </a:spcAft>
              <a:buFontTx/>
              <a:buChar char=" "/>
              <a:tabLst>
                <a:tab pos="685800" algn="l"/>
              </a:tabLst>
            </a:pPr>
            <a:r>
              <a:rPr lang="en-GB" altLang="hu-HU" sz="2400" b="1"/>
              <a:t>Resources R must be allocated to users U; the requests are transferred by a communication subsystem.</a:t>
            </a:r>
          </a:p>
          <a:p>
            <a:pPr>
              <a:spcBef>
                <a:spcPct val="0"/>
              </a:spcBef>
              <a:spcAft>
                <a:spcPct val="50000"/>
              </a:spcAft>
              <a:buFontTx/>
              <a:buChar char=" "/>
              <a:tabLst>
                <a:tab pos="685800" algn="l"/>
              </a:tabLst>
            </a:pPr>
            <a:r>
              <a:rPr lang="en-GB" altLang="hu-HU" sz="2400" b="1">
                <a:sym typeface="Wingdings" pitchFamily="2" charset="2"/>
              </a:rPr>
              <a:t>	For the time being we are not treating how a solution 	can be created, a possible solution is 	considered 	only:</a:t>
            </a:r>
          </a:p>
          <a:p>
            <a:pPr>
              <a:spcBef>
                <a:spcPct val="0"/>
              </a:spcBef>
              <a:spcAft>
                <a:spcPct val="50000"/>
              </a:spcAft>
              <a:buFontTx/>
              <a:buChar char=" "/>
              <a:tabLst>
                <a:tab pos="685800" algn="l"/>
              </a:tabLst>
            </a:pPr>
            <a:r>
              <a:rPr lang="en-GB" altLang="hu-HU" sz="2400" b="1">
                <a:sym typeface="Wingdings" pitchFamily="2" charset="2"/>
              </a:rPr>
              <a:t>1.	To each entity in the system a follower neighbour is 	defined (a </a:t>
            </a:r>
            <a:r>
              <a:rPr lang="en-GB" altLang="hu-HU" sz="2400" b="1" i="1">
                <a:effectLst>
                  <a:outerShdw blurRad="38100" dist="38100" dir="2700000" algn="tl">
                    <a:srgbClr val="000000"/>
                  </a:outerShdw>
                </a:effectLst>
                <a:sym typeface="Wingdings" pitchFamily="2" charset="2"/>
              </a:rPr>
              <a:t>virtual ring</a:t>
            </a:r>
            <a:r>
              <a:rPr lang="en-GB" altLang="hu-HU" sz="2400" b="1" i="1">
                <a:sym typeface="Wingdings" pitchFamily="2" charset="2"/>
              </a:rPr>
              <a:t> </a:t>
            </a:r>
            <a:r>
              <a:rPr lang="en-GB" altLang="hu-HU" sz="2400" b="1">
                <a:sym typeface="Wingdings" pitchFamily="2" charset="2"/>
              </a:rPr>
              <a:t>is created).</a:t>
            </a:r>
            <a:r>
              <a:rPr lang="en-GB" altLang="hu-HU" sz="2400" b="1"/>
              <a:t> </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3CCDC2C7-F16D-41E0-A800-E0254E88A3FC}" type="slidenum">
              <a:rPr lang="hu-HU" altLang="hu-HU"/>
              <a:pPr/>
              <a:t>6</a:t>
            </a:fld>
            <a:endParaRPr lang="hu-HU" altLang="hu-HU"/>
          </a:p>
        </p:txBody>
      </p:sp>
      <p:sp>
        <p:nvSpPr>
          <p:cNvPr id="77826" name="Rectangle 2"/>
          <p:cNvSpPr>
            <a:spLocks noGrp="1" noChangeArrowheads="1"/>
          </p:cNvSpPr>
          <p:nvPr>
            <p:ph type="title"/>
          </p:nvPr>
        </p:nvSpPr>
        <p:spPr>
          <a:xfrm>
            <a:off x="685800" y="323850"/>
            <a:ext cx="7772400" cy="1143000"/>
          </a:xfrm>
        </p:spPr>
        <p:txBody>
          <a:bodyPr/>
          <a:lstStyle/>
          <a:p>
            <a:r>
              <a:rPr lang="hu-HU" altLang="hu-HU" sz="2800" b="1" dirty="0">
                <a:solidFill>
                  <a:srgbClr val="FF0000"/>
                </a:solidFill>
                <a:effectLst>
                  <a:outerShdw blurRad="38100" dist="38100" dir="2700000" algn="tl">
                    <a:srgbClr val="000000">
                      <a:alpha val="43137"/>
                    </a:srgbClr>
                  </a:outerShdw>
                </a:effectLst>
              </a:rPr>
              <a:t>ILLUSTRAT</a:t>
            </a:r>
            <a:r>
              <a:rPr lang="en-US" altLang="hu-HU" sz="2800" b="1" dirty="0">
                <a:solidFill>
                  <a:srgbClr val="FF0000"/>
                </a:solidFill>
                <a:effectLst>
                  <a:outerShdw blurRad="38100" dist="38100" dir="2700000" algn="tl">
                    <a:srgbClr val="000000">
                      <a:alpha val="43137"/>
                    </a:srgbClr>
                  </a:outerShdw>
                </a:effectLst>
              </a:rPr>
              <a:t>I</a:t>
            </a:r>
            <a:r>
              <a:rPr lang="hu-HU" altLang="hu-HU" sz="2800" b="1" dirty="0">
                <a:solidFill>
                  <a:srgbClr val="FF0000"/>
                </a:solidFill>
                <a:effectLst>
                  <a:outerShdw blurRad="38100" dist="38100" dir="2700000" algn="tl">
                    <a:srgbClr val="000000">
                      <a:alpha val="43137"/>
                    </a:srgbClr>
                  </a:outerShdw>
                </a:effectLst>
              </a:rPr>
              <a:t>V</a:t>
            </a:r>
            <a:r>
              <a:rPr lang="en-US" altLang="hu-HU" sz="2800" b="1" dirty="0">
                <a:solidFill>
                  <a:srgbClr val="FF0000"/>
                </a:solidFill>
                <a:effectLst>
                  <a:outerShdw blurRad="38100" dist="38100" dir="2700000" algn="tl">
                    <a:srgbClr val="000000">
                      <a:alpha val="43137"/>
                    </a:srgbClr>
                  </a:outerShdw>
                </a:effectLst>
              </a:rPr>
              <a:t>E EXAMPLE</a:t>
            </a:r>
            <a:r>
              <a:rPr lang="hu-HU" altLang="hu-HU" sz="2800" b="1" dirty="0">
                <a:solidFill>
                  <a:srgbClr val="FF0000"/>
                </a:solidFill>
                <a:effectLst>
                  <a:outerShdw blurRad="38100" dist="38100" dir="2700000" algn="tl">
                    <a:srgbClr val="000000">
                      <a:alpha val="43137"/>
                    </a:srgbClr>
                  </a:outerShdw>
                </a:effectLst>
              </a:rPr>
              <a:t> - 2</a:t>
            </a:r>
          </a:p>
        </p:txBody>
      </p:sp>
      <p:sp>
        <p:nvSpPr>
          <p:cNvPr id="77827" name="Rectangle 3"/>
          <p:cNvSpPr>
            <a:spLocks noGrp="1" noChangeArrowheads="1"/>
          </p:cNvSpPr>
          <p:nvPr>
            <p:ph type="body" idx="1"/>
          </p:nvPr>
        </p:nvSpPr>
        <p:spPr>
          <a:xfrm>
            <a:off x="685800" y="1466850"/>
            <a:ext cx="7932738" cy="4629150"/>
          </a:xfrm>
        </p:spPr>
        <p:txBody>
          <a:bodyPr/>
          <a:lstStyle/>
          <a:p>
            <a:pPr>
              <a:spcBef>
                <a:spcPct val="0"/>
              </a:spcBef>
              <a:spcAft>
                <a:spcPct val="50000"/>
              </a:spcAft>
              <a:buFontTx/>
              <a:buChar char=" "/>
              <a:tabLst>
                <a:tab pos="685800" algn="l"/>
              </a:tabLst>
            </a:pPr>
            <a:r>
              <a:rPr lang="hu-HU" altLang="hu-HU" sz="2400" b="1"/>
              <a:t>2.	</a:t>
            </a:r>
            <a:r>
              <a:rPr lang="en-GB" altLang="hu-HU" sz="2400" b="1"/>
              <a:t>A single </a:t>
            </a:r>
            <a:r>
              <a:rPr lang="en-GB" altLang="hu-HU" sz="2400" b="1" i="1">
                <a:effectLst>
                  <a:outerShdw blurRad="38100" dist="38100" dir="2700000" algn="tl">
                    <a:srgbClr val="000000"/>
                  </a:outerShdw>
                </a:effectLst>
              </a:rPr>
              <a:t>control token</a:t>
            </a:r>
            <a:r>
              <a:rPr lang="en-GB" altLang="hu-HU" sz="2400" b="1"/>
              <a:t> circulates on the ring.</a:t>
            </a:r>
          </a:p>
          <a:p>
            <a:pPr>
              <a:spcBef>
                <a:spcPct val="0"/>
              </a:spcBef>
              <a:spcAft>
                <a:spcPct val="50000"/>
              </a:spcAft>
              <a:buFontTx/>
              <a:buChar char=" "/>
              <a:tabLst>
                <a:tab pos="685800" algn="l"/>
              </a:tabLst>
            </a:pPr>
            <a:r>
              <a:rPr lang="en-GB" altLang="hu-HU" sz="2400" b="1"/>
              <a:t>3.	An entity may send a resource reservation request if 	and only if it currently has the control token.</a:t>
            </a:r>
          </a:p>
          <a:p>
            <a:pPr>
              <a:spcBef>
                <a:spcPct val="0"/>
              </a:spcBef>
              <a:buFontTx/>
              <a:buChar char=" "/>
              <a:tabLst>
                <a:tab pos="685800" algn="l"/>
              </a:tabLst>
            </a:pPr>
            <a:r>
              <a:rPr lang="en-GB" altLang="hu-HU" sz="2400" b="1"/>
              <a:t>4.	A waiting queue is created for each resource R into 	which the requests are written.</a:t>
            </a:r>
          </a:p>
          <a:p>
            <a:pPr marL="685800" lvl="1" indent="0">
              <a:spcBef>
                <a:spcPct val="0"/>
              </a:spcBef>
              <a:spcAft>
                <a:spcPct val="50000"/>
              </a:spcAft>
              <a:buFontTx/>
              <a:buNone/>
              <a:tabLst>
                <a:tab pos="685800" algn="l"/>
              </a:tabLst>
            </a:pPr>
            <a:r>
              <a:rPr lang="en-GB" altLang="hu-HU" sz="2400" b="1" i="1"/>
              <a:t>(The priorities of requests, the lengths of queues etc. are disregarded in this example.)</a:t>
            </a:r>
          </a:p>
          <a:p>
            <a:pPr>
              <a:spcBef>
                <a:spcPct val="0"/>
              </a:spcBef>
              <a:buFontTx/>
              <a:buChar char=" "/>
              <a:tabLst>
                <a:tab pos="685800" algn="l"/>
              </a:tabLst>
            </a:pPr>
            <a:r>
              <a:rPr lang="en-GB" altLang="hu-HU" sz="2400" b="1"/>
              <a:t>5.	If the entity received the acknowledgements for its 	requests then passes the control token to its follower 	neighbour on the ring.</a:t>
            </a:r>
          </a:p>
          <a:p>
            <a:pPr marL="685800" lvl="1" indent="0">
              <a:spcBef>
                <a:spcPct val="0"/>
              </a:spcBef>
              <a:buFontTx/>
              <a:buNone/>
              <a:tabLst>
                <a:tab pos="685800" algn="l"/>
              </a:tabLst>
            </a:pPr>
            <a:r>
              <a:rPr lang="en-GB" altLang="hu-HU" sz="2400" b="1" i="1"/>
              <a:t>(The loss of acknowledgements etc. are not considered.)</a:t>
            </a:r>
            <a:r>
              <a:rPr lang="en-GB" altLang="hu-HU" sz="2000" b="1" i="1"/>
              <a:t> </a:t>
            </a:r>
            <a:endParaRPr lang="en-GB" altLang="hu-HU" sz="2000" b="1"/>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78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78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78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9B97484E-4555-4065-AEEE-7BB016DDCB6F}" type="slidenum">
              <a:rPr lang="hu-HU" altLang="hu-HU"/>
              <a:pPr/>
              <a:t>7</a:t>
            </a:fld>
            <a:endParaRPr lang="hu-HU" altLang="hu-HU"/>
          </a:p>
        </p:txBody>
      </p:sp>
      <p:sp>
        <p:nvSpPr>
          <p:cNvPr id="78850" name="Rectangle 2"/>
          <p:cNvSpPr>
            <a:spLocks noGrp="1" noChangeArrowheads="1"/>
          </p:cNvSpPr>
          <p:nvPr>
            <p:ph type="title"/>
          </p:nvPr>
        </p:nvSpPr>
        <p:spPr>
          <a:xfrm>
            <a:off x="685800" y="285750"/>
            <a:ext cx="7772400" cy="1143000"/>
          </a:xfrm>
        </p:spPr>
        <p:txBody>
          <a:bodyPr/>
          <a:lstStyle/>
          <a:p>
            <a:r>
              <a:rPr lang="hu-HU" altLang="hu-HU" sz="2800" b="1" dirty="0">
                <a:solidFill>
                  <a:srgbClr val="FF0000"/>
                </a:solidFill>
                <a:effectLst>
                  <a:outerShdw blurRad="38100" dist="38100" dir="2700000" algn="tl">
                    <a:srgbClr val="000000">
                      <a:alpha val="43137"/>
                    </a:srgbClr>
                  </a:outerShdw>
                </a:effectLst>
              </a:rPr>
              <a:t>ILLUSTRAT</a:t>
            </a:r>
            <a:r>
              <a:rPr lang="en-US" altLang="hu-HU" sz="2800" b="1" dirty="0">
                <a:solidFill>
                  <a:srgbClr val="FF0000"/>
                </a:solidFill>
                <a:effectLst>
                  <a:outerShdw blurRad="38100" dist="38100" dir="2700000" algn="tl">
                    <a:srgbClr val="000000">
                      <a:alpha val="43137"/>
                    </a:srgbClr>
                  </a:outerShdw>
                </a:effectLst>
              </a:rPr>
              <a:t>I</a:t>
            </a:r>
            <a:r>
              <a:rPr lang="hu-HU" altLang="hu-HU" sz="2800" b="1" dirty="0">
                <a:solidFill>
                  <a:srgbClr val="FF0000"/>
                </a:solidFill>
                <a:effectLst>
                  <a:outerShdw blurRad="38100" dist="38100" dir="2700000" algn="tl">
                    <a:srgbClr val="000000">
                      <a:alpha val="43137"/>
                    </a:srgbClr>
                  </a:outerShdw>
                </a:effectLst>
              </a:rPr>
              <a:t>V</a:t>
            </a:r>
            <a:r>
              <a:rPr lang="en-US" altLang="hu-HU" sz="2800" b="1" dirty="0">
                <a:solidFill>
                  <a:srgbClr val="FF0000"/>
                </a:solidFill>
                <a:effectLst>
                  <a:outerShdw blurRad="38100" dist="38100" dir="2700000" algn="tl">
                    <a:srgbClr val="000000">
                      <a:alpha val="43137"/>
                    </a:srgbClr>
                  </a:outerShdw>
                </a:effectLst>
              </a:rPr>
              <a:t>E EXAMPLE</a:t>
            </a:r>
            <a:r>
              <a:rPr lang="hu-HU" altLang="hu-HU" sz="2800" b="1" dirty="0">
                <a:solidFill>
                  <a:srgbClr val="FF0000"/>
                </a:solidFill>
                <a:effectLst>
                  <a:outerShdw blurRad="38100" dist="38100" dir="2700000" algn="tl">
                    <a:srgbClr val="000000">
                      <a:alpha val="43137"/>
                    </a:srgbClr>
                  </a:outerShdw>
                </a:effectLst>
              </a:rPr>
              <a:t> - 3</a:t>
            </a:r>
          </a:p>
        </p:txBody>
      </p:sp>
      <p:sp>
        <p:nvSpPr>
          <p:cNvPr id="78851" name="Rectangle 3"/>
          <p:cNvSpPr>
            <a:spLocks noGrp="1" noChangeArrowheads="1"/>
          </p:cNvSpPr>
          <p:nvPr>
            <p:ph type="body" idx="1"/>
          </p:nvPr>
        </p:nvSpPr>
        <p:spPr>
          <a:xfrm>
            <a:off x="685800" y="1255713"/>
            <a:ext cx="7772400" cy="4667250"/>
          </a:xfrm>
        </p:spPr>
        <p:txBody>
          <a:bodyPr/>
          <a:lstStyle/>
          <a:p>
            <a:pPr defTabSz="685800">
              <a:spcBef>
                <a:spcPct val="0"/>
              </a:spcBef>
              <a:spcAft>
                <a:spcPct val="50000"/>
              </a:spcAft>
              <a:buFontTx/>
              <a:buChar char=" "/>
              <a:tabLst>
                <a:tab pos="685800" algn="l"/>
                <a:tab pos="971550" algn="l"/>
              </a:tabLst>
            </a:pPr>
            <a:r>
              <a:rPr lang="hu-HU" altLang="hu-HU" sz="2400" b="1" dirty="0"/>
              <a:t>6.	</a:t>
            </a:r>
            <a:r>
              <a:rPr lang="en-US" altLang="hu-HU" sz="2400" b="1" dirty="0"/>
              <a:t>Some time later entity U receives a message from a 	previously requested resource R, informing it may 	use the resource (its request arrived to the head of 	the queue</a:t>
            </a:r>
            <a:r>
              <a:rPr lang="en-GB" altLang="hu-HU" sz="2400" b="1" dirty="0"/>
              <a:t>).</a:t>
            </a:r>
          </a:p>
          <a:p>
            <a:pPr defTabSz="685800">
              <a:spcBef>
                <a:spcPct val="0"/>
              </a:spcBef>
              <a:spcAft>
                <a:spcPct val="50000"/>
              </a:spcAft>
              <a:tabLst>
                <a:tab pos="685800" algn="l"/>
                <a:tab pos="971550" algn="l"/>
              </a:tabLst>
            </a:pPr>
            <a:r>
              <a:rPr lang="en-GB" altLang="hu-HU" sz="2400" b="1" dirty="0"/>
              <a:t>SELECTED SUBPROBLEM:</a:t>
            </a:r>
          </a:p>
          <a:p>
            <a:pPr defTabSz="685800">
              <a:spcBef>
                <a:spcPct val="0"/>
              </a:spcBef>
              <a:spcAft>
                <a:spcPct val="50000"/>
              </a:spcAft>
              <a:buFontTx/>
              <a:buChar char=" "/>
              <a:tabLst>
                <a:tab pos="685800" algn="l"/>
                <a:tab pos="971550" algn="l"/>
              </a:tabLst>
            </a:pPr>
            <a:r>
              <a:rPr lang="en-GB" altLang="hu-HU" sz="2400" b="1" i="1" dirty="0">
                <a:solidFill>
                  <a:srgbClr val="FF0000"/>
                </a:solidFill>
                <a:effectLst>
                  <a:outerShdw blurRad="38100" dist="38100" dir="2700000" algn="tl">
                    <a:srgbClr val="000000"/>
                  </a:outerShdw>
                </a:effectLst>
              </a:rPr>
              <a:t>An algorithm must be designed that generates a new control token in case the control token is lost because of any reason.</a:t>
            </a:r>
          </a:p>
          <a:p>
            <a:pPr defTabSz="685800">
              <a:spcBef>
                <a:spcPct val="0"/>
              </a:spcBef>
              <a:buFontTx/>
              <a:buChar char=" "/>
              <a:tabLst>
                <a:tab pos="685800" algn="l"/>
                <a:tab pos="971550" algn="l"/>
              </a:tabLst>
            </a:pPr>
            <a:r>
              <a:rPr lang="en-GB" altLang="hu-HU" sz="2400" b="1" dirty="0"/>
              <a:t>Remarks:</a:t>
            </a:r>
          </a:p>
          <a:p>
            <a:pPr lvl="1" defTabSz="685800">
              <a:spcBef>
                <a:spcPct val="0"/>
              </a:spcBef>
              <a:buFontTx/>
              <a:buChar char=" "/>
              <a:tabLst>
                <a:tab pos="685800" algn="l"/>
                <a:tab pos="971550" algn="l"/>
              </a:tabLst>
            </a:pPr>
            <a:r>
              <a:rPr lang="en-GB" altLang="hu-HU" sz="2400" b="1" dirty="0"/>
              <a:t>- 	This solves the automatic cold start of the system.</a:t>
            </a:r>
          </a:p>
          <a:p>
            <a:pPr lvl="1" defTabSz="685800">
              <a:spcBef>
                <a:spcPct val="0"/>
              </a:spcBef>
              <a:buFontTx/>
              <a:buChar char=" "/>
              <a:tabLst>
                <a:tab pos="685800" algn="l"/>
                <a:tab pos="971550" algn="l"/>
              </a:tabLst>
            </a:pPr>
            <a:r>
              <a:rPr lang="en-GB" altLang="hu-HU" sz="2400" b="1" dirty="0"/>
              <a:t>- 	This is a mutual exclusion problem in a 	distributed system.</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8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D2764D74-7A27-4C07-A98A-B9329B8AFC38}" type="slidenum">
              <a:rPr lang="hu-HU" altLang="hu-HU"/>
              <a:pPr/>
              <a:t>8</a:t>
            </a:fld>
            <a:endParaRPr lang="hu-HU" altLang="hu-HU"/>
          </a:p>
        </p:txBody>
      </p:sp>
      <p:sp>
        <p:nvSpPr>
          <p:cNvPr id="79874" name="Rectangle 2"/>
          <p:cNvSpPr>
            <a:spLocks noGrp="1" noChangeArrowheads="1"/>
          </p:cNvSpPr>
          <p:nvPr>
            <p:ph type="title"/>
          </p:nvPr>
        </p:nvSpPr>
        <p:spPr/>
        <p:txBody>
          <a:bodyPr/>
          <a:lstStyle/>
          <a:p>
            <a:r>
              <a:rPr lang="en-US" altLang="hu-HU" sz="2800" b="1" dirty="0">
                <a:solidFill>
                  <a:srgbClr val="FF0000"/>
                </a:solidFill>
                <a:effectLst>
                  <a:outerShdw blurRad="38100" dist="38100" dir="2700000" algn="tl">
                    <a:srgbClr val="000000">
                      <a:alpha val="43137"/>
                    </a:srgbClr>
                  </a:outerShdw>
                </a:effectLst>
              </a:rPr>
              <a:t>ASSUMPTIONS</a:t>
            </a:r>
            <a:r>
              <a:rPr lang="hu-HU" altLang="hu-HU" sz="2800" b="1" dirty="0">
                <a:solidFill>
                  <a:srgbClr val="FF0000"/>
                </a:solidFill>
                <a:effectLst>
                  <a:outerShdw blurRad="38100" dist="38100" dir="2700000" algn="tl">
                    <a:srgbClr val="000000">
                      <a:alpha val="43137"/>
                    </a:srgbClr>
                  </a:outerShdw>
                </a:effectLst>
              </a:rPr>
              <a:t> - 1</a:t>
            </a:r>
          </a:p>
        </p:txBody>
      </p:sp>
      <p:sp>
        <p:nvSpPr>
          <p:cNvPr id="79875" name="Rectangle 3"/>
          <p:cNvSpPr>
            <a:spLocks noGrp="1" noChangeArrowheads="1"/>
          </p:cNvSpPr>
          <p:nvPr>
            <p:ph type="body" idx="1"/>
          </p:nvPr>
        </p:nvSpPr>
        <p:spPr>
          <a:xfrm>
            <a:off x="701675" y="1603375"/>
            <a:ext cx="7772400" cy="4549775"/>
          </a:xfrm>
        </p:spPr>
        <p:txBody>
          <a:bodyPr/>
          <a:lstStyle/>
          <a:p>
            <a:pPr>
              <a:spcBef>
                <a:spcPct val="0"/>
              </a:spcBef>
              <a:spcAft>
                <a:spcPct val="50000"/>
              </a:spcAft>
              <a:tabLst>
                <a:tab pos="800100" algn="l"/>
              </a:tabLst>
            </a:pPr>
            <a:r>
              <a:rPr lang="en-US" altLang="hu-HU" sz="2400" b="1" dirty="0"/>
              <a:t>First the assumptions are determined </a:t>
            </a:r>
            <a:r>
              <a:rPr lang="hu-HU" altLang="hu-HU" sz="2400" b="1" dirty="0"/>
              <a:t>(</a:t>
            </a:r>
            <a:r>
              <a:rPr lang="en-US" altLang="hu-HU" sz="2400" b="1" dirty="0"/>
              <a:t>in practice several iterations may be needed</a:t>
            </a:r>
            <a:r>
              <a:rPr lang="hu-HU" altLang="hu-HU" sz="2400" b="1" dirty="0"/>
              <a:t>).</a:t>
            </a:r>
          </a:p>
          <a:p>
            <a:pPr>
              <a:spcBef>
                <a:spcPct val="0"/>
              </a:spcBef>
              <a:spcAft>
                <a:spcPct val="50000"/>
              </a:spcAft>
              <a:tabLst>
                <a:tab pos="800100" algn="l"/>
              </a:tabLst>
            </a:pPr>
            <a:r>
              <a:rPr lang="hu-HU" altLang="hu-HU" sz="2400" b="1" dirty="0"/>
              <a:t>2 </a:t>
            </a:r>
            <a:r>
              <a:rPr lang="en-US" altLang="hu-HU" sz="2400" b="1" dirty="0"/>
              <a:t>main groups</a:t>
            </a:r>
            <a:r>
              <a:rPr lang="hu-HU" altLang="hu-HU" sz="2400" b="1" dirty="0"/>
              <a:t>:</a:t>
            </a:r>
          </a:p>
          <a:p>
            <a:pPr>
              <a:spcBef>
                <a:spcPct val="0"/>
              </a:spcBef>
              <a:spcAft>
                <a:spcPct val="50000"/>
              </a:spcAft>
              <a:buFontTx/>
              <a:buChar char=" "/>
              <a:tabLst>
                <a:tab pos="800100" algn="l"/>
              </a:tabLst>
            </a:pPr>
            <a:r>
              <a:rPr lang="hu-HU" altLang="hu-HU" sz="2400" b="1" dirty="0"/>
              <a:t>- </a:t>
            </a:r>
            <a:r>
              <a:rPr lang="en-US" altLang="hu-HU" sz="2400" b="1" dirty="0"/>
              <a:t>constraints from the environment</a:t>
            </a:r>
            <a:r>
              <a:rPr lang="hu-HU" altLang="hu-HU" sz="2400" b="1" dirty="0"/>
              <a:t>;</a:t>
            </a:r>
          </a:p>
          <a:p>
            <a:pPr>
              <a:spcBef>
                <a:spcPct val="0"/>
              </a:spcBef>
              <a:spcAft>
                <a:spcPct val="50000"/>
              </a:spcAft>
              <a:buFontTx/>
              <a:buChar char=" "/>
              <a:tabLst>
                <a:tab pos="800100" algn="l"/>
              </a:tabLst>
            </a:pPr>
            <a:r>
              <a:rPr lang="hu-HU" altLang="hu-HU" sz="2400" b="1" dirty="0"/>
              <a:t>- </a:t>
            </a:r>
            <a:r>
              <a:rPr lang="en-US" altLang="hu-HU" sz="2400" b="1" dirty="0"/>
              <a:t>designer’s decisions</a:t>
            </a:r>
            <a:r>
              <a:rPr lang="hu-HU" altLang="hu-HU" sz="2400" b="1" dirty="0"/>
              <a:t>.</a:t>
            </a:r>
          </a:p>
          <a:p>
            <a:pPr>
              <a:spcBef>
                <a:spcPct val="0"/>
              </a:spcBef>
              <a:spcAft>
                <a:spcPct val="50000"/>
              </a:spcAft>
              <a:tabLst>
                <a:tab pos="800100" algn="l"/>
              </a:tabLst>
            </a:pPr>
            <a:r>
              <a:rPr lang="en-US" altLang="hu-HU" sz="2400" b="1" dirty="0">
                <a:solidFill>
                  <a:srgbClr val="FF0000"/>
                </a:solidFill>
                <a:effectLst>
                  <a:outerShdw blurRad="38100" dist="38100" dir="2700000" algn="tl">
                    <a:srgbClr val="000000">
                      <a:alpha val="43137"/>
                    </a:srgbClr>
                  </a:outerShdw>
                </a:effectLst>
              </a:rPr>
              <a:t>ASSUMPTIONS:</a:t>
            </a:r>
            <a:endParaRPr lang="hu-HU" altLang="hu-HU" sz="2400" b="1" dirty="0">
              <a:solidFill>
                <a:srgbClr val="FF0000"/>
              </a:solidFill>
              <a:effectLst>
                <a:outerShdw blurRad="38100" dist="38100" dir="2700000" algn="tl">
                  <a:srgbClr val="000000">
                    <a:alpha val="43137"/>
                  </a:srgbClr>
                </a:outerShdw>
              </a:effectLst>
            </a:endParaRPr>
          </a:p>
          <a:p>
            <a:pPr>
              <a:spcBef>
                <a:spcPct val="0"/>
              </a:spcBef>
              <a:buFontTx/>
              <a:buChar char=" "/>
              <a:tabLst>
                <a:tab pos="800100" algn="l"/>
              </a:tabLst>
            </a:pPr>
            <a:r>
              <a:rPr lang="hu-HU" altLang="hu-HU" sz="2400" b="1" dirty="0"/>
              <a:t>1.	</a:t>
            </a:r>
            <a:r>
              <a:rPr lang="en-US" altLang="hu-HU" sz="2400" b="1" dirty="0"/>
              <a:t>No further failure occurs in the system until the 	generation of the new control token</a:t>
            </a:r>
            <a:r>
              <a:rPr lang="hu-HU" altLang="hu-HU" sz="2400" b="1" dirty="0"/>
              <a:t>.</a:t>
            </a:r>
          </a:p>
          <a:p>
            <a:pPr lvl="1">
              <a:spcBef>
                <a:spcPct val="0"/>
              </a:spcBef>
              <a:buFontTx/>
              <a:buNone/>
              <a:tabLst>
                <a:tab pos="800100" algn="l"/>
              </a:tabLst>
            </a:pPr>
            <a:r>
              <a:rPr lang="hu-HU" altLang="hu-HU" sz="2400" b="1" i="1" dirty="0"/>
              <a:t>	(</a:t>
            </a:r>
            <a:r>
              <a:rPr lang="en-US" altLang="hu-HU" sz="2400" b="1" i="1" dirty="0"/>
              <a:t>Arbitrary designer’s decision</a:t>
            </a:r>
            <a:r>
              <a:rPr lang="hu-HU" altLang="hu-HU" sz="2400" b="1" i="1" dirty="0"/>
              <a:t>; </a:t>
            </a:r>
            <a:r>
              <a:rPr lang="en-US" altLang="hu-HU" sz="2400" b="1" i="1" dirty="0"/>
              <a:t>the designer is not clever enough</a:t>
            </a:r>
            <a:r>
              <a:rPr lang="hu-HU" altLang="hu-HU" sz="2400" b="1" i="1" dirty="0"/>
              <a:t>.)</a:t>
            </a:r>
            <a:endParaRPr lang="hu-HU" altLang="hu-HU" sz="2000" b="1" dirty="0"/>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átum helye 3"/>
          <p:cNvSpPr>
            <a:spLocks noGrp="1"/>
          </p:cNvSpPr>
          <p:nvPr>
            <p:ph type="dt" sz="half" idx="10"/>
          </p:nvPr>
        </p:nvSpPr>
        <p:spPr/>
        <p:txBody>
          <a:bodyPr/>
          <a:lstStyle/>
          <a:p>
            <a:r>
              <a:rPr lang="hu-HU" altLang="hu-HU" smtClean="0"/>
              <a:t>2017</a:t>
            </a:r>
            <a:endParaRPr lang="hu-HU" altLang="hu-HU"/>
          </a:p>
        </p:txBody>
      </p:sp>
      <p:sp>
        <p:nvSpPr>
          <p:cNvPr id="5" name="Élőláb helye 4"/>
          <p:cNvSpPr>
            <a:spLocks noGrp="1"/>
          </p:cNvSpPr>
          <p:nvPr>
            <p:ph type="ftr" sz="quarter" idx="11"/>
          </p:nvPr>
        </p:nvSpPr>
        <p:spPr/>
        <p:txBody>
          <a:bodyPr/>
          <a:lstStyle/>
          <a:p>
            <a:r>
              <a:rPr lang="hu-HU" altLang="hu-HU" smtClean="0"/>
              <a:t>Gábor Németh: Parallel architectures</a:t>
            </a:r>
            <a:endParaRPr lang="hu-HU" altLang="hu-HU"/>
          </a:p>
        </p:txBody>
      </p:sp>
      <p:sp>
        <p:nvSpPr>
          <p:cNvPr id="6" name="Dia számának helye 5"/>
          <p:cNvSpPr>
            <a:spLocks noGrp="1"/>
          </p:cNvSpPr>
          <p:nvPr>
            <p:ph type="sldNum" sz="quarter" idx="12"/>
          </p:nvPr>
        </p:nvSpPr>
        <p:spPr/>
        <p:txBody>
          <a:bodyPr/>
          <a:lstStyle/>
          <a:p>
            <a:fld id="{FACB8433-EC64-4162-8351-6F1F217DC7A2}" type="slidenum">
              <a:rPr lang="hu-HU" altLang="hu-HU"/>
              <a:pPr/>
              <a:t>9</a:t>
            </a:fld>
            <a:endParaRPr lang="hu-HU" altLang="hu-HU"/>
          </a:p>
        </p:txBody>
      </p:sp>
      <p:sp>
        <p:nvSpPr>
          <p:cNvPr id="80898" name="Rectangle 2"/>
          <p:cNvSpPr>
            <a:spLocks noGrp="1" noChangeArrowheads="1"/>
          </p:cNvSpPr>
          <p:nvPr>
            <p:ph type="title"/>
          </p:nvPr>
        </p:nvSpPr>
        <p:spPr/>
        <p:txBody>
          <a:bodyPr/>
          <a:lstStyle/>
          <a:p>
            <a:r>
              <a:rPr lang="en-US" altLang="hu-HU" sz="2800" b="1" dirty="0">
                <a:solidFill>
                  <a:srgbClr val="FF0000"/>
                </a:solidFill>
                <a:effectLst>
                  <a:outerShdw blurRad="38100" dist="38100" dir="2700000" algn="tl">
                    <a:srgbClr val="000000">
                      <a:alpha val="43137"/>
                    </a:srgbClr>
                  </a:outerShdw>
                </a:effectLst>
              </a:rPr>
              <a:t>ASSUMPTIONS</a:t>
            </a:r>
            <a:r>
              <a:rPr lang="hu-HU" altLang="hu-HU" sz="2800" b="1" dirty="0">
                <a:solidFill>
                  <a:srgbClr val="FF0000"/>
                </a:solidFill>
                <a:effectLst>
                  <a:outerShdw blurRad="38100" dist="38100" dir="2700000" algn="tl">
                    <a:srgbClr val="000000">
                      <a:alpha val="43137"/>
                    </a:srgbClr>
                  </a:outerShdw>
                </a:effectLst>
              </a:rPr>
              <a:t> - 2</a:t>
            </a:r>
          </a:p>
        </p:txBody>
      </p:sp>
      <p:sp>
        <p:nvSpPr>
          <p:cNvPr id="80899" name="Rectangle 3"/>
          <p:cNvSpPr>
            <a:spLocks noGrp="1" noChangeArrowheads="1"/>
          </p:cNvSpPr>
          <p:nvPr>
            <p:ph type="body" idx="1"/>
          </p:nvPr>
        </p:nvSpPr>
        <p:spPr>
          <a:xfrm>
            <a:off x="685800" y="1981200"/>
            <a:ext cx="7989888" cy="4114800"/>
          </a:xfrm>
        </p:spPr>
        <p:txBody>
          <a:bodyPr/>
          <a:lstStyle/>
          <a:p>
            <a:pPr>
              <a:lnSpc>
                <a:spcPct val="90000"/>
              </a:lnSpc>
              <a:spcBef>
                <a:spcPct val="0"/>
              </a:spcBef>
              <a:buFontTx/>
              <a:buChar char=" "/>
              <a:tabLst>
                <a:tab pos="800100" algn="l"/>
              </a:tabLst>
            </a:pPr>
            <a:r>
              <a:rPr lang="hu-HU" altLang="hu-HU" sz="2400" b="1"/>
              <a:t>2.	</a:t>
            </a:r>
            <a:r>
              <a:rPr lang="en-US" altLang="hu-HU" sz="2400" b="1"/>
              <a:t>The entities are identified by </a:t>
            </a:r>
            <a:r>
              <a:rPr lang="hu-HU" altLang="hu-HU" sz="2400" b="1"/>
              <a:t>i </a:t>
            </a:r>
            <a:r>
              <a:rPr lang="hu-HU" altLang="hu-HU" sz="2400" b="1">
                <a:sym typeface="Symbol" pitchFamily="18" charset="2"/>
              </a:rPr>
              <a:t> </a:t>
            </a:r>
            <a:r>
              <a:rPr lang="en-US" altLang="hu-HU" sz="2400" b="1">
                <a:sym typeface="Symbol" pitchFamily="18" charset="2"/>
              </a:rPr>
              <a:t>{0,…,n-1} integers.</a:t>
            </a:r>
            <a:endParaRPr lang="hu-HU" altLang="hu-HU" sz="2400" b="1">
              <a:sym typeface="Symbol" pitchFamily="18" charset="2"/>
            </a:endParaRPr>
          </a:p>
          <a:p>
            <a:pPr lvl="1">
              <a:lnSpc>
                <a:spcPct val="90000"/>
              </a:lnSpc>
              <a:spcBef>
                <a:spcPct val="0"/>
              </a:spcBef>
              <a:spcAft>
                <a:spcPct val="50000"/>
              </a:spcAft>
              <a:buFontTx/>
              <a:buNone/>
              <a:tabLst>
                <a:tab pos="800100" algn="l"/>
              </a:tabLst>
            </a:pPr>
            <a:r>
              <a:rPr lang="hu-HU" altLang="hu-HU" sz="2000" b="1"/>
              <a:t>	</a:t>
            </a:r>
            <a:r>
              <a:rPr lang="hu-HU" altLang="hu-HU" sz="2400" b="1" i="1"/>
              <a:t>(</a:t>
            </a:r>
            <a:r>
              <a:rPr lang="en-US" altLang="hu-HU" sz="2400" b="1" i="1"/>
              <a:t>Arbitrary designer’s decision for simple identification, </a:t>
            </a:r>
            <a:r>
              <a:rPr lang="en-US" altLang="hu-HU" sz="2400" b="1" i="1" u="sng"/>
              <a:t>but identification is required</a:t>
            </a:r>
            <a:r>
              <a:rPr lang="hu-HU" altLang="hu-HU" sz="2400" b="1" i="1"/>
              <a:t>.)</a:t>
            </a:r>
          </a:p>
          <a:p>
            <a:pPr>
              <a:lnSpc>
                <a:spcPct val="90000"/>
              </a:lnSpc>
              <a:spcBef>
                <a:spcPct val="0"/>
              </a:spcBef>
              <a:buFontTx/>
              <a:buChar char=" "/>
              <a:tabLst>
                <a:tab pos="800100" algn="l"/>
              </a:tabLst>
            </a:pPr>
            <a:r>
              <a:rPr lang="hu-HU" altLang="hu-HU" sz="2400" b="1"/>
              <a:t>3.	</a:t>
            </a:r>
            <a:r>
              <a:rPr lang="en-US" altLang="hu-HU" sz="2400" b="1"/>
              <a:t>Every entity can access the tokens rotating on the 	ring</a:t>
            </a:r>
            <a:r>
              <a:rPr lang="hu-HU" altLang="hu-HU" sz="2400" b="1"/>
              <a:t>.</a:t>
            </a:r>
          </a:p>
          <a:p>
            <a:pPr>
              <a:lnSpc>
                <a:spcPct val="90000"/>
              </a:lnSpc>
              <a:spcBef>
                <a:spcPct val="0"/>
              </a:spcBef>
              <a:spcAft>
                <a:spcPct val="50000"/>
              </a:spcAft>
              <a:buFontTx/>
              <a:buNone/>
              <a:tabLst>
                <a:tab pos="800100" algn="l"/>
              </a:tabLst>
            </a:pPr>
            <a:r>
              <a:rPr lang="hu-HU" altLang="hu-HU" sz="2400" b="1"/>
              <a:t>		</a:t>
            </a:r>
            <a:r>
              <a:rPr lang="hu-HU" altLang="hu-HU" sz="2400" b="1" i="1"/>
              <a:t>(</a:t>
            </a:r>
            <a:r>
              <a:rPr lang="en-US" altLang="hu-HU" sz="2400" b="1" i="1"/>
              <a:t>Arbitrary designer’s decision, or constraint</a:t>
            </a:r>
            <a:r>
              <a:rPr lang="hu-HU" altLang="hu-HU" sz="2400" b="1" i="1"/>
              <a:t>; </a:t>
            </a:r>
            <a:r>
              <a:rPr lang="en-US" altLang="hu-HU" sz="2400" b="1" i="1"/>
              <a:t>thus every 	entity may participate in the generation of the new 	token</a:t>
            </a:r>
            <a:r>
              <a:rPr lang="hu-HU" altLang="hu-HU" sz="2400" b="1" i="1"/>
              <a:t>.)</a:t>
            </a:r>
          </a:p>
          <a:p>
            <a:pPr>
              <a:lnSpc>
                <a:spcPct val="90000"/>
              </a:lnSpc>
              <a:spcBef>
                <a:spcPct val="0"/>
              </a:spcBef>
              <a:spcAft>
                <a:spcPct val="50000"/>
              </a:spcAft>
              <a:buFontTx/>
              <a:buChar char=" "/>
              <a:tabLst>
                <a:tab pos="800100" algn="l"/>
              </a:tabLst>
            </a:pPr>
            <a:r>
              <a:rPr lang="hu-HU" altLang="hu-HU" sz="2400" b="1"/>
              <a:t>4.	</a:t>
            </a:r>
            <a:r>
              <a:rPr lang="en-US" altLang="hu-HU" sz="2400" b="1"/>
              <a:t>Every entity has its own timer, which is reset at the 	reception of the control token</a:t>
            </a:r>
            <a:r>
              <a:rPr lang="hu-HU" altLang="hu-HU" sz="2400" b="1"/>
              <a:t>.</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8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bldLvl="2" autoUpdateAnimBg="0"/>
    </p:bldLst>
  </p:timing>
</p:sld>
</file>

<file path=ppt/theme/theme1.xml><?xml version="1.0" encoding="utf-8"?>
<a:theme xmlns:a="http://schemas.openxmlformats.org/drawingml/2006/main" name="Default Design">
  <a:themeElements>
    <a:clrScheme name="">
      <a:dk1>
        <a:srgbClr val="808080"/>
      </a:dk1>
      <a:lt1>
        <a:srgbClr val="FFFFFF"/>
      </a:lt1>
      <a:dk2>
        <a:srgbClr val="0000FF"/>
      </a:dk2>
      <a:lt2>
        <a:srgbClr val="FFFFFF"/>
      </a:lt2>
      <a:accent1>
        <a:srgbClr val="00CC99"/>
      </a:accent1>
      <a:accent2>
        <a:srgbClr val="3333CC"/>
      </a:accent2>
      <a:accent3>
        <a:srgbClr val="AAAAFF"/>
      </a:accent3>
      <a:accent4>
        <a:srgbClr val="DADADA"/>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u-HU" altLang="hu-HU" sz="24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hu-HU" altLang="hu-HU" sz="24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3061</TotalTime>
  <Words>1270</Words>
  <Application>Microsoft Office PowerPoint</Application>
  <PresentationFormat>Diavetítés a képernyőre (4:3 oldalarány)</PresentationFormat>
  <Paragraphs>292</Paragraphs>
  <Slides>26</Slides>
  <Notes>26</Notes>
  <HiddenSlides>0</HiddenSlides>
  <MMClips>0</MMClips>
  <ScaleCrop>false</ScaleCrop>
  <HeadingPairs>
    <vt:vector size="6" baseType="variant">
      <vt:variant>
        <vt:lpstr>Téma</vt:lpstr>
      </vt:variant>
      <vt:variant>
        <vt:i4>1</vt:i4>
      </vt:variant>
      <vt:variant>
        <vt:lpstr>Beágyazott OLE kiszolgálók</vt:lpstr>
      </vt:variant>
      <vt:variant>
        <vt:i4>3</vt:i4>
      </vt:variant>
      <vt:variant>
        <vt:lpstr>Diacímek</vt:lpstr>
      </vt:variant>
      <vt:variant>
        <vt:i4>26</vt:i4>
      </vt:variant>
    </vt:vector>
  </HeadingPairs>
  <TitlesOfParts>
    <vt:vector size="30" baseType="lpstr">
      <vt:lpstr>Default Design</vt:lpstr>
      <vt:lpstr>Equation</vt:lpstr>
      <vt:lpstr>Microsoft Equation 3.0</vt:lpstr>
      <vt:lpstr>Microsoft Word 97 - 2003 Document</vt:lpstr>
      <vt:lpstr>PARALLEL ARCHITECTURES – 2  DISTRIBUTED SYSTEM BASICS</vt:lpstr>
      <vt:lpstr>DISTRIBUTED SYSTEM BASICS - 1</vt:lpstr>
      <vt:lpstr>DISTRIBUTED SYSTEM BASICS - 2</vt:lpstr>
      <vt:lpstr>DISTRIBUTED SYSTEM BASICS - 3</vt:lpstr>
      <vt:lpstr>ILLUSTRATIVE EXAMPLE - 1</vt:lpstr>
      <vt:lpstr>ILLUSTRATIVE EXAMPLE - 2</vt:lpstr>
      <vt:lpstr>ILLUSTRATIVE EXAMPLE - 3</vt:lpstr>
      <vt:lpstr>ASSUMPTIONS - 1</vt:lpstr>
      <vt:lpstr>ASSUMPTIONS - 2</vt:lpstr>
      <vt:lpstr>ASSUMPTIONS - 3</vt:lpstr>
      <vt:lpstr>ASSUMPTIONS - 4</vt:lpstr>
      <vt:lpstr>SPECIFICATIONS</vt:lpstr>
      <vt:lpstr>OBSERVABILITY - 1</vt:lpstr>
      <vt:lpstr>OBSERVABILITY - 2</vt:lpstr>
      <vt:lpstr>DESIGN MODEL - 1</vt:lpstr>
      <vt:lpstr>DESIGN MODEL - 2</vt:lpstr>
      <vt:lpstr>DESIGN MODEL - 3</vt:lpstr>
      <vt:lpstr>DESIGN MODEL - 4</vt:lpstr>
      <vt:lpstr>FORMAL PROOF - 1</vt:lpstr>
      <vt:lpstr>FORMAL PROOF - 2</vt:lpstr>
      <vt:lpstr>FORMAL PROOF - 3</vt:lpstr>
      <vt:lpstr>FORMAL PROOF - 4</vt:lpstr>
      <vt:lpstr>FORMAL PROOF - 5</vt:lpstr>
      <vt:lpstr>FORMAL PROOF - 6</vt:lpstr>
      <vt:lpstr>FORMAL PROOF - 7</vt:lpstr>
      <vt:lpstr>FORMAL PROOF - 8</vt:lpstr>
    </vt:vector>
  </TitlesOfParts>
  <Company>3C Kft.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SZÁMÍTÓGÉP ARCHITEKTÚRÁK-2</dc:title>
  <dc:creator>Németh Gábor</dc:creator>
  <cp:lastModifiedBy>Németh Gábor</cp:lastModifiedBy>
  <cp:revision>229</cp:revision>
  <cp:lastPrinted>1999-09-21T15:33:19Z</cp:lastPrinted>
  <dcterms:created xsi:type="dcterms:W3CDTF">1999-08-12T07:10:20Z</dcterms:created>
  <dcterms:modified xsi:type="dcterms:W3CDTF">2017-08-16T05:51:50Z</dcterms:modified>
</cp:coreProperties>
</file>