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4" r:id="rId4"/>
    <p:sldId id="258" r:id="rId5"/>
    <p:sldId id="259" r:id="rId6"/>
    <p:sldId id="260"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4/12/2023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3244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4/12/2023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534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4/12/2023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1971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4/12/2023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297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4/12/2023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970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4/12/2023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8028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4/12/2023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9549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4/12/2023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446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4/12/2023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951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4/12/2023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437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4/12/2023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721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4/12/2023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6668358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3D48B-938B-AE9F-6779-641A76577155}"/>
              </a:ext>
            </a:extLst>
          </p:cNvPr>
          <p:cNvSpPr>
            <a:spLocks noGrp="1"/>
          </p:cNvSpPr>
          <p:nvPr>
            <p:ph type="ctrTitle"/>
          </p:nvPr>
        </p:nvSpPr>
        <p:spPr>
          <a:xfrm>
            <a:off x="484553" y="397275"/>
            <a:ext cx="5216531" cy="3761257"/>
          </a:xfrm>
        </p:spPr>
        <p:txBody>
          <a:bodyPr anchor="ctr">
            <a:normAutofit/>
          </a:bodyPr>
          <a:lstStyle/>
          <a:p>
            <a:r>
              <a:rPr lang="en-IN" dirty="0"/>
              <a:t>Project Title:</a:t>
            </a:r>
            <a:br>
              <a:rPr lang="en-IN" dirty="0"/>
            </a:br>
            <a:r>
              <a:rPr lang="en-IN" dirty="0"/>
              <a:t>Online Movie Ticket Booking System</a:t>
            </a:r>
          </a:p>
        </p:txBody>
      </p:sp>
      <p:sp>
        <p:nvSpPr>
          <p:cNvPr id="3" name="Subtitle 2">
            <a:extLst>
              <a:ext uri="{FF2B5EF4-FFF2-40B4-BE49-F238E27FC236}">
                <a16:creationId xmlns:a16="http://schemas.microsoft.com/office/drawing/2014/main" id="{F0393B2F-B615-106B-8518-88861AD04773}"/>
              </a:ext>
            </a:extLst>
          </p:cNvPr>
          <p:cNvSpPr>
            <a:spLocks noGrp="1"/>
          </p:cNvSpPr>
          <p:nvPr>
            <p:ph type="subTitle" idx="1"/>
          </p:nvPr>
        </p:nvSpPr>
        <p:spPr>
          <a:xfrm>
            <a:off x="351183" y="4846029"/>
            <a:ext cx="5238584" cy="1370463"/>
          </a:xfrm>
        </p:spPr>
        <p:txBody>
          <a:bodyPr anchor="ctr">
            <a:normAutofit fontScale="77500" lnSpcReduction="20000"/>
          </a:bodyPr>
          <a:lstStyle/>
          <a:p>
            <a:pPr>
              <a:lnSpc>
                <a:spcPct val="110000"/>
              </a:lnSpc>
            </a:pPr>
            <a:r>
              <a:rPr lang="en-IN" sz="2000" dirty="0"/>
              <a:t>Team 2:</a:t>
            </a:r>
          </a:p>
          <a:p>
            <a:pPr>
              <a:lnSpc>
                <a:spcPct val="110000"/>
              </a:lnSpc>
            </a:pPr>
            <a:r>
              <a:rPr lang="en-IN" sz="2000" dirty="0"/>
              <a:t>Karthik Raj S</a:t>
            </a:r>
          </a:p>
          <a:p>
            <a:pPr>
              <a:lnSpc>
                <a:spcPct val="110000"/>
              </a:lnSpc>
            </a:pPr>
            <a:r>
              <a:rPr lang="en-IN" sz="2000" dirty="0" err="1"/>
              <a:t>Vigneshe</a:t>
            </a:r>
            <a:r>
              <a:rPr lang="en-IN" sz="2000" dirty="0"/>
              <a:t> B</a:t>
            </a:r>
          </a:p>
          <a:p>
            <a:pPr>
              <a:lnSpc>
                <a:spcPct val="110000"/>
              </a:lnSpc>
            </a:pPr>
            <a:r>
              <a:rPr lang="en-IN" sz="2000" dirty="0"/>
              <a:t>Hariharan </a:t>
            </a:r>
            <a:r>
              <a:rPr lang="en-IN" sz="2000" dirty="0" err="1"/>
              <a:t>Dhanapathy</a:t>
            </a:r>
            <a:endParaRPr lang="en-IN" sz="2000" dirty="0"/>
          </a:p>
        </p:txBody>
      </p:sp>
      <p:pic>
        <p:nvPicPr>
          <p:cNvPr id="4" name="Picture 3" descr="Triangular abstract background">
            <a:extLst>
              <a:ext uri="{FF2B5EF4-FFF2-40B4-BE49-F238E27FC236}">
                <a16:creationId xmlns:a16="http://schemas.microsoft.com/office/drawing/2014/main" id="{5A3C1EB0-BE19-27D5-787F-A0ED3FBB7BC8}"/>
              </a:ext>
            </a:extLst>
          </p:cNvPr>
          <p:cNvPicPr>
            <a:picLocks noChangeAspect="1"/>
          </p:cNvPicPr>
          <p:nvPr/>
        </p:nvPicPr>
        <p:blipFill rotWithShape="1">
          <a:blip r:embed="rId2"/>
          <a:srcRect l="15836" r="24830" b="-2"/>
          <a:stretch/>
        </p:blipFill>
        <p:spPr>
          <a:xfrm>
            <a:off x="6095998" y="-1"/>
            <a:ext cx="6096002" cy="6858001"/>
          </a:xfrm>
          <a:prstGeom prst="rect">
            <a:avLst/>
          </a:prstGeom>
        </p:spPr>
      </p:pic>
      <p:sp>
        <p:nvSpPr>
          <p:cNvPr id="5" name="TextBox 4">
            <a:extLst>
              <a:ext uri="{FF2B5EF4-FFF2-40B4-BE49-F238E27FC236}">
                <a16:creationId xmlns:a16="http://schemas.microsoft.com/office/drawing/2014/main" id="{0CA6035F-4516-3888-A605-C5B99F937490}"/>
              </a:ext>
            </a:extLst>
          </p:cNvPr>
          <p:cNvSpPr txBox="1"/>
          <p:nvPr/>
        </p:nvSpPr>
        <p:spPr>
          <a:xfrm>
            <a:off x="10265413" y="1207865"/>
            <a:ext cx="2432818" cy="707886"/>
          </a:xfrm>
          <a:prstGeom prst="rect">
            <a:avLst/>
          </a:prstGeom>
          <a:noFill/>
        </p:spPr>
        <p:txBody>
          <a:bodyPr wrap="square" rtlCol="0">
            <a:spAutoFit/>
          </a:bodyPr>
          <a:lstStyle/>
          <a:p>
            <a:r>
              <a:rPr lang="en-IN" sz="2000" dirty="0"/>
              <a:t>Presented To:</a:t>
            </a:r>
          </a:p>
          <a:p>
            <a:r>
              <a:rPr lang="en-IN" sz="2000" dirty="0"/>
              <a:t>CAPGEMINI</a:t>
            </a:r>
          </a:p>
        </p:txBody>
      </p:sp>
      <p:sp>
        <p:nvSpPr>
          <p:cNvPr id="6" name="TextBox 5">
            <a:extLst>
              <a:ext uri="{FF2B5EF4-FFF2-40B4-BE49-F238E27FC236}">
                <a16:creationId xmlns:a16="http://schemas.microsoft.com/office/drawing/2014/main" id="{C297C594-109E-94BB-82EC-29D6CCC120DE}"/>
              </a:ext>
            </a:extLst>
          </p:cNvPr>
          <p:cNvSpPr txBox="1"/>
          <p:nvPr/>
        </p:nvSpPr>
        <p:spPr>
          <a:xfrm>
            <a:off x="6580551" y="397275"/>
            <a:ext cx="5529826" cy="646331"/>
          </a:xfrm>
          <a:prstGeom prst="rect">
            <a:avLst/>
          </a:prstGeom>
          <a:noFill/>
        </p:spPr>
        <p:txBody>
          <a:bodyPr wrap="square" rtlCol="0">
            <a:spAutoFit/>
          </a:bodyPr>
          <a:lstStyle/>
          <a:p>
            <a:r>
              <a:rPr lang="en-IN" sz="3600" dirty="0"/>
              <a:t>FSD PROJECT REVIEW</a:t>
            </a:r>
          </a:p>
        </p:txBody>
      </p:sp>
    </p:spTree>
    <p:extLst>
      <p:ext uri="{BB962C8B-B14F-4D97-AF65-F5344CB8AC3E}">
        <p14:creationId xmlns:p14="http://schemas.microsoft.com/office/powerpoint/2010/main" val="119538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2451-2D85-C6BA-20BC-90672CED8D0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E7B4B2A-4C92-6BAB-FE2F-4596997F972B}"/>
              </a:ext>
            </a:extLst>
          </p:cNvPr>
          <p:cNvSpPr>
            <a:spLocks noGrp="1"/>
          </p:cNvSpPr>
          <p:nvPr>
            <p:ph idx="1"/>
          </p:nvPr>
        </p:nvSpPr>
        <p:spPr/>
        <p:txBody>
          <a:bodyPr>
            <a:normAutofit/>
          </a:bodyPr>
          <a:lstStyle/>
          <a:p>
            <a:endParaRPr lang="en-US" dirty="0"/>
          </a:p>
          <a:p>
            <a:pPr marL="342900" indent="-342900">
              <a:buFont typeface="Arial" panose="020B0604020202020204" pitchFamily="34" charset="0"/>
              <a:buChar char="•"/>
            </a:pPr>
            <a:r>
              <a:rPr lang="en-US" dirty="0"/>
              <a:t>The traditional way of going to cinemas can be difficult for customers as customers need to know the availability of seats, show timings, and movie options, especially when there are multiple cinemas in a location.</a:t>
            </a:r>
          </a:p>
          <a:p>
            <a:endParaRPr lang="en-US" dirty="0"/>
          </a:p>
          <a:p>
            <a:pPr marL="342900" indent="-342900">
              <a:buFont typeface="Arial" panose="020B0604020202020204" pitchFamily="34" charset="0"/>
              <a:buChar char="•"/>
            </a:pPr>
            <a:r>
              <a:rPr lang="en-US" dirty="0"/>
              <a:t>The present solution for a online booking system is not sufficient as there needs to be certain more implementations like having age restrictions and checking whether kids under certain age are allowed to watch a movie, and loyalty programs.</a:t>
            </a:r>
          </a:p>
          <a:p>
            <a:endParaRPr lang="en-US" dirty="0"/>
          </a:p>
        </p:txBody>
      </p:sp>
    </p:spTree>
    <p:extLst>
      <p:ext uri="{BB962C8B-B14F-4D97-AF65-F5344CB8AC3E}">
        <p14:creationId xmlns:p14="http://schemas.microsoft.com/office/powerpoint/2010/main" val="109168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5B9A-2970-4B10-43B5-077344859691}"/>
              </a:ext>
            </a:extLst>
          </p:cNvPr>
          <p:cNvSpPr>
            <a:spLocks noGrp="1"/>
          </p:cNvSpPr>
          <p:nvPr>
            <p:ph type="title"/>
          </p:nvPr>
        </p:nvSpPr>
        <p:spPr/>
        <p:txBody>
          <a:bodyPr>
            <a:normAutofit/>
          </a:bodyPr>
          <a:lstStyle/>
          <a:p>
            <a:r>
              <a:rPr lang="en-IN" dirty="0"/>
              <a:t>Objectives	</a:t>
            </a:r>
          </a:p>
        </p:txBody>
      </p:sp>
      <p:sp>
        <p:nvSpPr>
          <p:cNvPr id="3" name="Content Placeholder 2">
            <a:extLst>
              <a:ext uri="{FF2B5EF4-FFF2-40B4-BE49-F238E27FC236}">
                <a16:creationId xmlns:a16="http://schemas.microsoft.com/office/drawing/2014/main" id="{A29E320E-3E8C-3A52-F6B9-1DB8AB1919DD}"/>
              </a:ext>
            </a:extLst>
          </p:cNvPr>
          <p:cNvSpPr>
            <a:spLocks noGrp="1"/>
          </p:cNvSpPr>
          <p:nvPr>
            <p:ph idx="1"/>
          </p:nvPr>
        </p:nvSpPr>
        <p:spPr/>
        <p:txBody>
          <a:bodyPr>
            <a:normAutofit fontScale="70000" lnSpcReduction="20000"/>
          </a:bodyPr>
          <a:lstStyle/>
          <a:p>
            <a:r>
              <a:rPr lang="en-US" dirty="0"/>
              <a:t>The previous slide which deals with the problem statement gives way to these objectives which are kept in mind while designing the website:</a:t>
            </a:r>
          </a:p>
          <a:p>
            <a:pPr marL="342900" indent="-342900">
              <a:buFont typeface="Arial" panose="020B0604020202020204" pitchFamily="34" charset="0"/>
              <a:buChar char="•"/>
            </a:pPr>
            <a:r>
              <a:rPr lang="en-US" dirty="0"/>
              <a:t>Implement a fully functioning online movie ticket booking system.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Implement a responsive high level customer or user interaction with seamless access to their ticket information.</a:t>
            </a:r>
          </a:p>
          <a:p>
            <a:endParaRPr lang="en-US" dirty="0"/>
          </a:p>
          <a:p>
            <a:pPr marL="342900" indent="-342900">
              <a:buFont typeface="Arial" panose="020B0604020202020204" pitchFamily="34" charset="0"/>
              <a:buChar char="•"/>
            </a:pPr>
            <a:r>
              <a:rPr lang="en-IN" dirty="0"/>
              <a:t>Implement a loyalty program for returning users.</a:t>
            </a:r>
          </a:p>
          <a:p>
            <a:endParaRPr lang="en-US" dirty="0"/>
          </a:p>
          <a:p>
            <a:pPr marL="342900" indent="-342900">
              <a:buFont typeface="Arial" panose="020B0604020202020204" pitchFamily="34" charset="0"/>
              <a:buChar char="•"/>
            </a:pPr>
            <a:r>
              <a:rPr lang="en-US" dirty="0"/>
              <a:t>Implement notification alert for people who have children and are going to a movie with age restrictions.</a:t>
            </a:r>
          </a:p>
          <a:p>
            <a:endParaRPr lang="en-US" dirty="0"/>
          </a:p>
          <a:p>
            <a:pPr marL="342900" indent="-342900">
              <a:buFont typeface="Arial" panose="020B0604020202020204" pitchFamily="34" charset="0"/>
              <a:buChar char="•"/>
            </a:pPr>
            <a:r>
              <a:rPr lang="en-US" dirty="0"/>
              <a:t>Implement a system where reviews and ratings for movie theatres could be entered.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64329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B04C-331D-70CE-0F41-5E5A97AA8721}"/>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B3D5FF66-68BE-A798-A4FC-A2CC32FF1845}"/>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Convenience: Online movie ticket booking provides a convenient way for people to buy movie tickets from the comfort of their own homes or on the go, without having to wait in long queues at the box office.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Time-saving: Online ticket booking saves time as customers can book their tickets in advance and avoid the last-minute rush.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Availability: Online movie ticket booking ensures that customers have access to all available seats in the theater, giving them the freedom to choose the best seats as per their preference.</a:t>
            </a:r>
          </a:p>
          <a:p>
            <a:endParaRPr lang="en-US" dirty="0"/>
          </a:p>
        </p:txBody>
      </p:sp>
    </p:spTree>
    <p:extLst>
      <p:ext uri="{BB962C8B-B14F-4D97-AF65-F5344CB8AC3E}">
        <p14:creationId xmlns:p14="http://schemas.microsoft.com/office/powerpoint/2010/main" val="327405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CBF1-3852-0DE8-C4CD-EEA5BDFBA656}"/>
              </a:ext>
            </a:extLst>
          </p:cNvPr>
          <p:cNvSpPr>
            <a:spLocks noGrp="1"/>
          </p:cNvSpPr>
          <p:nvPr>
            <p:ph type="title"/>
          </p:nvPr>
        </p:nvSpPr>
        <p:spPr/>
        <p:txBody>
          <a:bodyPr>
            <a:normAutofit fontScale="90000"/>
          </a:bodyPr>
          <a:lstStyle/>
          <a:p>
            <a:r>
              <a:rPr lang="en-IN" dirty="0"/>
              <a:t>Assumptions and Future Implementations</a:t>
            </a:r>
          </a:p>
        </p:txBody>
      </p:sp>
      <p:sp>
        <p:nvSpPr>
          <p:cNvPr id="3" name="Content Placeholder 2">
            <a:extLst>
              <a:ext uri="{FF2B5EF4-FFF2-40B4-BE49-F238E27FC236}">
                <a16:creationId xmlns:a16="http://schemas.microsoft.com/office/drawing/2014/main" id="{879EBF35-959D-02B9-ACEE-8820420F0C80}"/>
              </a:ext>
            </a:extLst>
          </p:cNvPr>
          <p:cNvSpPr>
            <a:spLocks noGrp="1"/>
          </p:cNvSpPr>
          <p:nvPr>
            <p:ph idx="1"/>
          </p:nvPr>
        </p:nvSpPr>
        <p:spPr/>
        <p:txBody>
          <a:bodyPr>
            <a:normAutofit fontScale="92500" lnSpcReduction="20000"/>
          </a:bodyPr>
          <a:lstStyle/>
          <a:p>
            <a:r>
              <a:rPr lang="en-IN" dirty="0"/>
              <a:t>Assumptions:</a:t>
            </a:r>
          </a:p>
          <a:p>
            <a:pPr marL="342900" indent="-342900">
              <a:buFont typeface="Arial" panose="020B0604020202020204" pitchFamily="34" charset="0"/>
              <a:buChar char="•"/>
            </a:pPr>
            <a:r>
              <a:rPr lang="en-IN" dirty="0"/>
              <a:t>Multiple reservations by the same user would be treated as different tuples rather than aggregating the seat information to enhance clarity.</a:t>
            </a:r>
          </a:p>
          <a:p>
            <a:pPr marL="342900" indent="-342900">
              <a:buFont typeface="Arial" panose="020B0604020202020204" pitchFamily="34" charset="0"/>
              <a:buChar char="•"/>
            </a:pPr>
            <a:r>
              <a:rPr lang="en-IN" dirty="0"/>
              <a:t>The number of seats is fixed to a particular number for all screens to ensure consistency.</a:t>
            </a:r>
          </a:p>
          <a:p>
            <a:r>
              <a:rPr lang="en-IN" dirty="0"/>
              <a:t>Future Implementations:</a:t>
            </a:r>
          </a:p>
          <a:p>
            <a:pPr marL="342900" indent="-342900">
              <a:buFont typeface="Arial" panose="020B0604020202020204" pitchFamily="34" charset="0"/>
              <a:buChar char="•"/>
            </a:pPr>
            <a:r>
              <a:rPr lang="en-IN" dirty="0"/>
              <a:t>Payment Interface would be added for booking each movie ticket.</a:t>
            </a:r>
          </a:p>
          <a:p>
            <a:pPr marL="342900" indent="-342900">
              <a:buFont typeface="Arial" panose="020B0604020202020204" pitchFamily="34" charset="0"/>
              <a:buChar char="•"/>
            </a:pPr>
            <a:r>
              <a:rPr lang="en-IN" dirty="0"/>
              <a:t>Implement  Order </a:t>
            </a:r>
            <a:r>
              <a:rPr lang="en-IN"/>
              <a:t>snacks option while </a:t>
            </a:r>
            <a:r>
              <a:rPr lang="en-IN" dirty="0"/>
              <a:t>booking. </a:t>
            </a:r>
          </a:p>
          <a:p>
            <a:pPr marL="342900" indent="-342900">
              <a:buFont typeface="Arial" panose="020B0604020202020204" pitchFamily="34" charset="0"/>
              <a:buChar char="•"/>
            </a:pPr>
            <a:r>
              <a:rPr lang="en-IN" dirty="0"/>
              <a:t>An automatic API fetch to load in the most recent released films rather than having a static implementation of Movies database.</a:t>
            </a:r>
          </a:p>
          <a:p>
            <a:endParaRPr lang="en-IN" dirty="0"/>
          </a:p>
          <a:p>
            <a:endParaRPr lang="en-IN" dirty="0"/>
          </a:p>
          <a:p>
            <a:endParaRPr lang="en-IN" dirty="0"/>
          </a:p>
        </p:txBody>
      </p:sp>
    </p:spTree>
    <p:extLst>
      <p:ext uri="{BB962C8B-B14F-4D97-AF65-F5344CB8AC3E}">
        <p14:creationId xmlns:p14="http://schemas.microsoft.com/office/powerpoint/2010/main" val="239309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51E8-DE1D-5A45-2390-14A9B373ADFA}"/>
              </a:ext>
            </a:extLst>
          </p:cNvPr>
          <p:cNvSpPr>
            <a:spLocks noGrp="1"/>
          </p:cNvSpPr>
          <p:nvPr>
            <p:ph type="title"/>
          </p:nvPr>
        </p:nvSpPr>
        <p:spPr/>
        <p:txBody>
          <a:bodyPr/>
          <a:lstStyle/>
          <a:p>
            <a:r>
              <a:rPr lang="en-IN" dirty="0"/>
              <a:t>Technology Stack</a:t>
            </a:r>
          </a:p>
        </p:txBody>
      </p:sp>
      <p:graphicFrame>
        <p:nvGraphicFramePr>
          <p:cNvPr id="4" name="Table 4">
            <a:extLst>
              <a:ext uri="{FF2B5EF4-FFF2-40B4-BE49-F238E27FC236}">
                <a16:creationId xmlns:a16="http://schemas.microsoft.com/office/drawing/2014/main" id="{C7A83EB0-82CA-B67D-17AA-40D7B43CC1D8}"/>
              </a:ext>
            </a:extLst>
          </p:cNvPr>
          <p:cNvGraphicFramePr>
            <a:graphicFrameLocks noGrp="1"/>
          </p:cNvGraphicFramePr>
          <p:nvPr>
            <p:ph idx="1"/>
            <p:extLst>
              <p:ext uri="{D42A27DB-BD31-4B8C-83A1-F6EECF244321}">
                <p14:modId xmlns:p14="http://schemas.microsoft.com/office/powerpoint/2010/main" val="2648945195"/>
              </p:ext>
            </p:extLst>
          </p:nvPr>
        </p:nvGraphicFramePr>
        <p:xfrm>
          <a:off x="2287360" y="2757884"/>
          <a:ext cx="7617280" cy="2685936"/>
        </p:xfrm>
        <a:graphic>
          <a:graphicData uri="http://schemas.openxmlformats.org/drawingml/2006/table">
            <a:tbl>
              <a:tblPr bandRow="1">
                <a:tableStyleId>{5C22544A-7EE6-4342-B048-85BDC9FD1C3A}</a:tableStyleId>
              </a:tblPr>
              <a:tblGrid>
                <a:gridCol w="3808640">
                  <a:extLst>
                    <a:ext uri="{9D8B030D-6E8A-4147-A177-3AD203B41FA5}">
                      <a16:colId xmlns:a16="http://schemas.microsoft.com/office/drawing/2014/main" val="3497554078"/>
                    </a:ext>
                  </a:extLst>
                </a:gridCol>
                <a:gridCol w="3808640">
                  <a:extLst>
                    <a:ext uri="{9D8B030D-6E8A-4147-A177-3AD203B41FA5}">
                      <a16:colId xmlns:a16="http://schemas.microsoft.com/office/drawing/2014/main" val="1169515086"/>
                    </a:ext>
                  </a:extLst>
                </a:gridCol>
              </a:tblGrid>
              <a:tr h="447656">
                <a:tc>
                  <a:txBody>
                    <a:bodyPr/>
                    <a:lstStyle/>
                    <a:p>
                      <a:r>
                        <a:rPr lang="en-IN" dirty="0"/>
                        <a:t>Frontend</a:t>
                      </a:r>
                    </a:p>
                  </a:txBody>
                  <a:tcPr/>
                </a:tc>
                <a:tc>
                  <a:txBody>
                    <a:bodyPr/>
                    <a:lstStyle/>
                    <a:p>
                      <a:r>
                        <a:rPr lang="en-IN" dirty="0" err="1"/>
                        <a:t>Reactjs</a:t>
                      </a:r>
                      <a:endParaRPr lang="en-IN" dirty="0"/>
                    </a:p>
                  </a:txBody>
                  <a:tcPr/>
                </a:tc>
                <a:extLst>
                  <a:ext uri="{0D108BD9-81ED-4DB2-BD59-A6C34878D82A}">
                    <a16:rowId xmlns:a16="http://schemas.microsoft.com/office/drawing/2014/main" val="428210010"/>
                  </a:ext>
                </a:extLst>
              </a:tr>
              <a:tr h="447656">
                <a:tc>
                  <a:txBody>
                    <a:bodyPr/>
                    <a:lstStyle/>
                    <a:p>
                      <a:r>
                        <a:rPr lang="en-IN" dirty="0"/>
                        <a:t>Backend</a:t>
                      </a:r>
                    </a:p>
                  </a:txBody>
                  <a:tcPr/>
                </a:tc>
                <a:tc>
                  <a:txBody>
                    <a:bodyPr/>
                    <a:lstStyle/>
                    <a:p>
                      <a:r>
                        <a:rPr lang="en-IN" dirty="0"/>
                        <a:t>Spring Boot</a:t>
                      </a:r>
                    </a:p>
                  </a:txBody>
                  <a:tcPr/>
                </a:tc>
                <a:extLst>
                  <a:ext uri="{0D108BD9-81ED-4DB2-BD59-A6C34878D82A}">
                    <a16:rowId xmlns:a16="http://schemas.microsoft.com/office/drawing/2014/main" val="1947969101"/>
                  </a:ext>
                </a:extLst>
              </a:tr>
              <a:tr h="447656">
                <a:tc>
                  <a:txBody>
                    <a:bodyPr/>
                    <a:lstStyle/>
                    <a:p>
                      <a:r>
                        <a:rPr lang="en-IN" dirty="0"/>
                        <a:t>Database</a:t>
                      </a:r>
                    </a:p>
                  </a:txBody>
                  <a:tcPr/>
                </a:tc>
                <a:tc>
                  <a:txBody>
                    <a:bodyPr/>
                    <a:lstStyle/>
                    <a:p>
                      <a:r>
                        <a:rPr lang="en-IN" dirty="0"/>
                        <a:t>MySQL</a:t>
                      </a:r>
                    </a:p>
                  </a:txBody>
                  <a:tcPr/>
                </a:tc>
                <a:extLst>
                  <a:ext uri="{0D108BD9-81ED-4DB2-BD59-A6C34878D82A}">
                    <a16:rowId xmlns:a16="http://schemas.microsoft.com/office/drawing/2014/main" val="3166809338"/>
                  </a:ext>
                </a:extLst>
              </a:tr>
              <a:tr h="447656">
                <a:tc>
                  <a:txBody>
                    <a:bodyPr/>
                    <a:lstStyle/>
                    <a:p>
                      <a:r>
                        <a:rPr lang="en-IN" dirty="0"/>
                        <a:t>ORM</a:t>
                      </a:r>
                    </a:p>
                  </a:txBody>
                  <a:tcPr/>
                </a:tc>
                <a:tc>
                  <a:txBody>
                    <a:bodyPr/>
                    <a:lstStyle/>
                    <a:p>
                      <a:r>
                        <a:rPr lang="en-IN" dirty="0"/>
                        <a:t>JPA(Hibernate)</a:t>
                      </a:r>
                    </a:p>
                  </a:txBody>
                  <a:tcPr/>
                </a:tc>
                <a:extLst>
                  <a:ext uri="{0D108BD9-81ED-4DB2-BD59-A6C34878D82A}">
                    <a16:rowId xmlns:a16="http://schemas.microsoft.com/office/drawing/2014/main" val="613514355"/>
                  </a:ext>
                </a:extLst>
              </a:tr>
              <a:tr h="447656">
                <a:tc>
                  <a:txBody>
                    <a:bodyPr/>
                    <a:lstStyle/>
                    <a:p>
                      <a:r>
                        <a:rPr lang="en-IN" dirty="0"/>
                        <a:t>Testing</a:t>
                      </a:r>
                    </a:p>
                  </a:txBody>
                  <a:tcPr/>
                </a:tc>
                <a:tc>
                  <a:txBody>
                    <a:bodyPr/>
                    <a:lstStyle/>
                    <a:p>
                      <a:r>
                        <a:rPr lang="en-IN" dirty="0"/>
                        <a:t>Junit and Mockito</a:t>
                      </a:r>
                    </a:p>
                  </a:txBody>
                  <a:tcPr/>
                </a:tc>
                <a:extLst>
                  <a:ext uri="{0D108BD9-81ED-4DB2-BD59-A6C34878D82A}">
                    <a16:rowId xmlns:a16="http://schemas.microsoft.com/office/drawing/2014/main" val="3562537959"/>
                  </a:ext>
                </a:extLst>
              </a:tr>
              <a:tr h="447656">
                <a:tc>
                  <a:txBody>
                    <a:bodyPr/>
                    <a:lstStyle/>
                    <a:p>
                      <a:r>
                        <a:rPr lang="en-IN" dirty="0"/>
                        <a:t>Code Coverage</a:t>
                      </a:r>
                    </a:p>
                  </a:txBody>
                  <a:tcPr/>
                </a:tc>
                <a:tc>
                  <a:txBody>
                    <a:bodyPr/>
                    <a:lstStyle/>
                    <a:p>
                      <a:r>
                        <a:rPr lang="en-IN" dirty="0" err="1"/>
                        <a:t>Eclemma</a:t>
                      </a:r>
                      <a:r>
                        <a:rPr lang="en-IN" dirty="0"/>
                        <a:t> by </a:t>
                      </a:r>
                      <a:r>
                        <a:rPr lang="en-IN" dirty="0" err="1"/>
                        <a:t>Jococo</a:t>
                      </a:r>
                      <a:endParaRPr lang="en-IN" dirty="0"/>
                    </a:p>
                  </a:txBody>
                  <a:tcPr/>
                </a:tc>
                <a:extLst>
                  <a:ext uri="{0D108BD9-81ED-4DB2-BD59-A6C34878D82A}">
                    <a16:rowId xmlns:a16="http://schemas.microsoft.com/office/drawing/2014/main" val="2381273264"/>
                  </a:ext>
                </a:extLst>
              </a:tr>
            </a:tbl>
          </a:graphicData>
        </a:graphic>
      </p:graphicFrame>
      <p:pic>
        <p:nvPicPr>
          <p:cNvPr id="1026" name="Picture 2" descr="Your custom development solution with React JS| Ubidreams">
            <a:extLst>
              <a:ext uri="{FF2B5EF4-FFF2-40B4-BE49-F238E27FC236}">
                <a16:creationId xmlns:a16="http://schemas.microsoft.com/office/drawing/2014/main" id="{38481099-4D30-9795-9DAC-BC5A0F67E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850" y="2956491"/>
            <a:ext cx="1741035" cy="11439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Tutorial">
            <a:extLst>
              <a:ext uri="{FF2B5EF4-FFF2-40B4-BE49-F238E27FC236}">
                <a16:creationId xmlns:a16="http://schemas.microsoft.com/office/drawing/2014/main" id="{C11DED84-6ECA-8D8E-0853-7E134DC7C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014" y="5443820"/>
            <a:ext cx="2448606" cy="12874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ibernate (@Hibernate) / Twitter">
            <a:extLst>
              <a:ext uri="{FF2B5EF4-FFF2-40B4-BE49-F238E27FC236}">
                <a16:creationId xmlns:a16="http://schemas.microsoft.com/office/drawing/2014/main" id="{6F0F4179-5F3C-0743-7BB9-0227E8CBD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59" y="2757884"/>
            <a:ext cx="1773691" cy="1773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mockito/mockito: Most popular Mocking framework for unit tests  written in Java">
            <a:extLst>
              <a:ext uri="{FF2B5EF4-FFF2-40B4-BE49-F238E27FC236}">
                <a16:creationId xmlns:a16="http://schemas.microsoft.com/office/drawing/2014/main" id="{1A91D86C-ABD4-B0E6-6957-543B20CCE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30" y="5536914"/>
            <a:ext cx="2448606" cy="122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7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B8AF5-2C01-D483-6CA1-AEE6585B9CE8}"/>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3200" dirty="0"/>
              <a:t>Entity-Relationship Diagram</a:t>
            </a:r>
          </a:p>
        </p:txBody>
      </p:sp>
      <p:grpSp>
        <p:nvGrpSpPr>
          <p:cNvPr id="43" name="Group 42">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44" name="Rectangle 43">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 name="Picture 19" descr="Diagram">
            <a:extLst>
              <a:ext uri="{FF2B5EF4-FFF2-40B4-BE49-F238E27FC236}">
                <a16:creationId xmlns:a16="http://schemas.microsoft.com/office/drawing/2014/main" id="{DAC1EBA2-41E7-4EA0-DAFF-38F598A2C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535" y="37427"/>
            <a:ext cx="6164035" cy="6559973"/>
          </a:xfrm>
          <a:prstGeom prst="rect">
            <a:avLst/>
          </a:prstGeom>
        </p:spPr>
      </p:pic>
    </p:spTree>
    <p:extLst>
      <p:ext uri="{BB962C8B-B14F-4D97-AF65-F5344CB8AC3E}">
        <p14:creationId xmlns:p14="http://schemas.microsoft.com/office/powerpoint/2010/main" val="71190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A4590-0C4A-3300-2CBC-7B1A5413495D}"/>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3200" dirty="0"/>
              <a:t>Class Diagram</a:t>
            </a:r>
          </a:p>
        </p:txBody>
      </p:sp>
      <p:grpSp>
        <p:nvGrpSpPr>
          <p:cNvPr id="16" name="Group 15">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17" name="Rectangle 16">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Diagram&#10;&#10;Description automatically generated">
            <a:extLst>
              <a:ext uri="{FF2B5EF4-FFF2-40B4-BE49-F238E27FC236}">
                <a16:creationId xmlns:a16="http://schemas.microsoft.com/office/drawing/2014/main" id="{774209B9-3E6E-A411-D28C-CFD51D3C1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6516" y="676730"/>
            <a:ext cx="7908176" cy="5428339"/>
          </a:xfrm>
          <a:prstGeom prst="rect">
            <a:avLst/>
          </a:prstGeom>
        </p:spPr>
      </p:pic>
    </p:spTree>
    <p:extLst>
      <p:ext uri="{BB962C8B-B14F-4D97-AF65-F5344CB8AC3E}">
        <p14:creationId xmlns:p14="http://schemas.microsoft.com/office/powerpoint/2010/main" val="11012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C73CB-8989-1975-BE77-E7E31554F452}"/>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3200" dirty="0"/>
              <a:t>Use-Case Diagram</a:t>
            </a:r>
          </a:p>
        </p:txBody>
      </p:sp>
      <p:grpSp>
        <p:nvGrpSpPr>
          <p:cNvPr id="29" name="Group 28">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30" name="Rectangle 29">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Content Placeholder 14" descr="Diagram&#10;&#10;Description automatically generated">
            <a:extLst>
              <a:ext uri="{FF2B5EF4-FFF2-40B4-BE49-F238E27FC236}">
                <a16:creationId xmlns:a16="http://schemas.microsoft.com/office/drawing/2014/main" id="{93A421E3-6EDE-6DB6-9423-7C100167DA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747" y="97396"/>
            <a:ext cx="8819610" cy="6234688"/>
          </a:xfrm>
        </p:spPr>
      </p:pic>
    </p:spTree>
    <p:extLst>
      <p:ext uri="{BB962C8B-B14F-4D97-AF65-F5344CB8AC3E}">
        <p14:creationId xmlns:p14="http://schemas.microsoft.com/office/powerpoint/2010/main" val="1937661929"/>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452</TotalTime>
  <Words>413</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Bahnschrift</vt:lpstr>
      <vt:lpstr>MatrixVTI</vt:lpstr>
      <vt:lpstr>Project Title: Online Movie Ticket Booking System</vt:lpstr>
      <vt:lpstr>Problem Statement</vt:lpstr>
      <vt:lpstr>Objectives </vt:lpstr>
      <vt:lpstr>Features</vt:lpstr>
      <vt:lpstr>Assumptions and Future Implementations</vt:lpstr>
      <vt:lpstr>Technology Stack</vt:lpstr>
      <vt:lpstr>Entity-Relationship Diagram</vt:lpstr>
      <vt:lpstr>Class Diagram</vt:lpstr>
      <vt:lpstr>Use-Case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FSD Project Online Movie Ticket Booking Platform</dc:title>
  <dc:creator>Hariharan D</dc:creator>
  <cp:lastModifiedBy>Hariharan D</cp:lastModifiedBy>
  <cp:revision>40</cp:revision>
  <dcterms:created xsi:type="dcterms:W3CDTF">2023-04-11T11:08:22Z</dcterms:created>
  <dcterms:modified xsi:type="dcterms:W3CDTF">2023-04-12T13:30:38Z</dcterms:modified>
</cp:coreProperties>
</file>